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63138"/>
                </a:solidFill>
                <a:latin typeface="Symbol"/>
                <a:cs typeface="Symbo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8996" y="681167"/>
            <a:ext cx="1994407" cy="1348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019" y="2689219"/>
            <a:ext cx="5391150" cy="6426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63138"/>
                </a:solidFill>
                <a:latin typeface="Symbol"/>
                <a:cs typeface="Symbo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383540">
              <a:lnSpc>
                <a:spcPct val="129600"/>
              </a:lnSpc>
              <a:spcBef>
                <a:spcPts val="90"/>
              </a:spcBef>
            </a:pPr>
            <a:r>
              <a:rPr dirty="0"/>
              <a:t>Unit</a:t>
            </a:r>
            <a:r>
              <a:rPr dirty="0" spc="10"/>
              <a:t> </a:t>
            </a:r>
            <a:r>
              <a:rPr dirty="0"/>
              <a:t>-</a:t>
            </a:r>
            <a:r>
              <a:rPr dirty="0" spc="-50"/>
              <a:t>3 </a:t>
            </a:r>
            <a:r>
              <a:rPr dirty="0"/>
              <a:t>CPU</a:t>
            </a:r>
            <a:r>
              <a:rPr dirty="0" spc="25"/>
              <a:t> </a:t>
            </a:r>
            <a:r>
              <a:rPr dirty="0" spc="-10"/>
              <a:t>design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37180" y="2155047"/>
            <a:ext cx="2088514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-10">
                <a:latin typeface="Calibri"/>
                <a:cs typeface="Calibri"/>
              </a:rPr>
              <a:t>Instruction</a:t>
            </a:r>
            <a:r>
              <a:rPr dirty="0" sz="2450" spc="-5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cycle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330"/>
              </a:spcBef>
            </a:pPr>
            <a:r>
              <a:rPr dirty="0" spc="15"/>
              <a:t></a:t>
            </a:r>
          </a:p>
          <a:p>
            <a:pPr marL="657225" marR="160020">
              <a:lnSpc>
                <a:spcPct val="115799"/>
              </a:lnSpc>
              <a:spcBef>
                <a:spcPts val="45"/>
              </a:spcBef>
            </a:pPr>
            <a:r>
              <a:rPr dirty="0" sz="1200" b="1">
                <a:latin typeface="Arial"/>
                <a:cs typeface="Arial"/>
              </a:rPr>
              <a:t>Memory</a:t>
            </a:r>
            <a:r>
              <a:rPr dirty="0" sz="1200" spc="4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address</a:t>
            </a:r>
            <a:r>
              <a:rPr dirty="0" sz="1200" spc="6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registers(MAR)</a:t>
            </a:r>
            <a:r>
              <a:rPr dirty="0" sz="1200" spc="50" b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connected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50">
                <a:latin typeface="Arial"/>
                <a:cs typeface="Arial"/>
              </a:rPr>
              <a:t>to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address </a:t>
            </a:r>
            <a:r>
              <a:rPr dirty="0" sz="1200">
                <a:latin typeface="Arial"/>
                <a:cs typeface="Arial"/>
              </a:rPr>
              <a:t>lines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bus.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specifies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address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memory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read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write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operation.</a:t>
            </a:r>
            <a:endParaRPr sz="1200">
              <a:latin typeface="Arial"/>
              <a:cs typeface="Arial"/>
            </a:endParaRPr>
          </a:p>
          <a:p>
            <a:pPr algn="just" marL="657225" marR="5080" indent="-215265">
              <a:lnSpc>
                <a:spcPct val="115799"/>
              </a:lnSpc>
              <a:buSzPct val="75000"/>
              <a:buFont typeface="Symbol"/>
              <a:buChar char=""/>
              <a:tabLst>
                <a:tab pos="657860" algn="l"/>
              </a:tabLst>
            </a:pPr>
            <a:r>
              <a:rPr dirty="0" sz="1200" b="1">
                <a:latin typeface="Arial"/>
                <a:cs typeface="Arial"/>
              </a:rPr>
              <a:t>Memory</a:t>
            </a:r>
            <a:r>
              <a:rPr dirty="0" sz="1200" spc="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Buffer</a:t>
            </a:r>
            <a:r>
              <a:rPr dirty="0" sz="1200" spc="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Register(MBR)</a:t>
            </a:r>
            <a:r>
              <a:rPr dirty="0" sz="1200" spc="55" b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connected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50">
                <a:latin typeface="Arial"/>
                <a:cs typeface="Arial"/>
              </a:rPr>
              <a:t>to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lines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bus.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contains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value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50">
                <a:latin typeface="Arial"/>
                <a:cs typeface="Arial"/>
              </a:rPr>
              <a:t>to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stored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memory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last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value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read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algn="just" marL="657225" marR="137160" indent="-215265">
              <a:lnSpc>
                <a:spcPct val="115799"/>
              </a:lnSpc>
              <a:buSzPct val="75000"/>
              <a:buFont typeface="Symbol"/>
              <a:buChar char=""/>
              <a:tabLst>
                <a:tab pos="657860" algn="l"/>
              </a:tabLst>
            </a:pPr>
            <a:r>
              <a:rPr dirty="0" sz="1200" b="1">
                <a:latin typeface="Arial"/>
                <a:cs typeface="Arial"/>
              </a:rPr>
              <a:t>Program</a:t>
            </a:r>
            <a:r>
              <a:rPr dirty="0" sz="1200" spc="114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Counter(PC)</a:t>
            </a:r>
            <a:r>
              <a:rPr dirty="0" sz="1200" spc="110" b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Holds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address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next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instruction </a:t>
            </a:r>
            <a:r>
              <a:rPr dirty="0" sz="1200" spc="55">
                <a:latin typeface="Arial"/>
                <a:cs typeface="Arial"/>
              </a:rPr>
              <a:t>to</a:t>
            </a:r>
            <a:r>
              <a:rPr dirty="0" sz="1200">
                <a:latin typeface="Arial"/>
                <a:cs typeface="Arial"/>
              </a:rPr>
              <a:t> be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fetched.</a:t>
            </a:r>
            <a:endParaRPr sz="1200">
              <a:latin typeface="Arial"/>
              <a:cs typeface="Arial"/>
            </a:endParaRPr>
          </a:p>
          <a:p>
            <a:pPr marL="12700" marR="504190" indent="429259">
              <a:lnSpc>
                <a:spcPct val="115599"/>
              </a:lnSpc>
              <a:spcBef>
                <a:spcPts val="5"/>
              </a:spcBef>
              <a:buSzPct val="75000"/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dirty="0" sz="1200" b="1">
                <a:latin typeface="Arial"/>
                <a:cs typeface="Arial"/>
              </a:rPr>
              <a:t>Instruction</a:t>
            </a:r>
            <a:r>
              <a:rPr dirty="0" sz="1200" spc="1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Register(IR)</a:t>
            </a:r>
            <a:r>
              <a:rPr dirty="0" sz="1200" spc="130" b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Holds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last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fetched.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computer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organization,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cycle,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also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50">
                <a:latin typeface="Arial"/>
                <a:cs typeface="Arial"/>
              </a:rPr>
              <a:t>known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fetch- </a:t>
            </a:r>
            <a:r>
              <a:rPr dirty="0" sz="1200">
                <a:latin typeface="Arial"/>
                <a:cs typeface="Arial"/>
              </a:rPr>
              <a:t>decode-execute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cycle,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basic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operation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performed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central </a:t>
            </a:r>
            <a:r>
              <a:rPr dirty="0" sz="1200">
                <a:latin typeface="Arial"/>
                <a:cs typeface="Arial"/>
              </a:rPr>
              <a:t>processing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unit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(CPU)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to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execute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instruction.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  <a:p>
            <a:pPr marL="12700" marR="168275">
              <a:lnSpc>
                <a:spcPct val="115799"/>
              </a:lnSpc>
              <a:spcBef>
                <a:spcPts val="15"/>
              </a:spcBef>
            </a:pPr>
            <a:r>
              <a:rPr dirty="0" sz="1200">
                <a:latin typeface="Arial"/>
                <a:cs typeface="Arial"/>
              </a:rPr>
              <a:t>consists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several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steps,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each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which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performs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specific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function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execution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instruction.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major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steps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cycle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are:</a:t>
            </a:r>
            <a:endParaRPr sz="1200">
              <a:latin typeface="Arial"/>
              <a:cs typeface="Arial"/>
            </a:endParaRPr>
          </a:p>
          <a:p>
            <a:pPr marL="657225" marR="17780" indent="-215265">
              <a:lnSpc>
                <a:spcPct val="115799"/>
              </a:lnSpc>
              <a:spcBef>
                <a:spcPts val="695"/>
              </a:spcBef>
              <a:buAutoNum type="arabicPeriod"/>
              <a:tabLst>
                <a:tab pos="657860" algn="l"/>
              </a:tabLst>
            </a:pPr>
            <a:r>
              <a:rPr dirty="0" sz="1200">
                <a:latin typeface="Arial"/>
                <a:cs typeface="Arial"/>
              </a:rPr>
              <a:t>Fetch: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fetch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cycle,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CPU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retrieves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from </a:t>
            </a:r>
            <a:r>
              <a:rPr dirty="0" sz="1200">
                <a:latin typeface="Arial"/>
                <a:cs typeface="Arial"/>
              </a:rPr>
              <a:t>memory.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typically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stored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address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specified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program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counter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(PC).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PC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then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incremented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to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point</a:t>
            </a:r>
            <a:r>
              <a:rPr dirty="0" sz="1200" spc="55">
                <a:latin typeface="Arial"/>
                <a:cs typeface="Arial"/>
              </a:rPr>
              <a:t> to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next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marL="657225" marR="7620" indent="-215265">
              <a:lnSpc>
                <a:spcPct val="115599"/>
              </a:lnSpc>
              <a:spcBef>
                <a:spcPts val="5"/>
              </a:spcBef>
              <a:buAutoNum type="arabicPeriod"/>
              <a:tabLst>
                <a:tab pos="657860" algn="l"/>
              </a:tabLst>
            </a:pPr>
            <a:r>
              <a:rPr dirty="0" sz="1200">
                <a:latin typeface="Arial"/>
                <a:cs typeface="Arial"/>
              </a:rPr>
              <a:t>Decode: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decode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cycle,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CPU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interprets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determines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what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operation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needs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to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performed.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involves </a:t>
            </a:r>
            <a:r>
              <a:rPr dirty="0" sz="1200">
                <a:latin typeface="Arial"/>
                <a:cs typeface="Arial"/>
              </a:rPr>
              <a:t>identifying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opcode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any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operands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1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needed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30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execute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instruction.</a:t>
            </a:r>
            <a:endParaRPr sz="1200">
              <a:latin typeface="Arial"/>
              <a:cs typeface="Arial"/>
            </a:endParaRPr>
          </a:p>
          <a:p>
            <a:pPr marL="657225" marR="95885" indent="-215265">
              <a:lnSpc>
                <a:spcPct val="115799"/>
              </a:lnSpc>
              <a:buAutoNum type="arabicPeriod"/>
              <a:tabLst>
                <a:tab pos="657860" algn="l"/>
              </a:tabLst>
            </a:pPr>
            <a:r>
              <a:rPr dirty="0" sz="1200">
                <a:latin typeface="Arial"/>
                <a:cs typeface="Arial"/>
              </a:rPr>
              <a:t>Execute: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execute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cycle,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CPU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performs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operation </a:t>
            </a:r>
            <a:r>
              <a:rPr dirty="0" sz="1200">
                <a:latin typeface="Arial"/>
                <a:cs typeface="Arial"/>
              </a:rPr>
              <a:t>specified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instruction.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may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involve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reading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45">
                <a:latin typeface="Arial"/>
                <a:cs typeface="Arial"/>
              </a:rPr>
              <a:t>writing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memory,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performing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arithmetic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logic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operations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data,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manipulating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control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90">
                <a:latin typeface="Arial"/>
                <a:cs typeface="Arial"/>
              </a:rPr>
              <a:t>flow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program.</a:t>
            </a:r>
            <a:endParaRPr sz="1200">
              <a:latin typeface="Arial"/>
              <a:cs typeface="Arial"/>
            </a:endParaRPr>
          </a:p>
          <a:p>
            <a:pPr marL="657225" marR="264795" indent="-215265">
              <a:lnSpc>
                <a:spcPct val="115399"/>
              </a:lnSpc>
              <a:spcBef>
                <a:spcPts val="5"/>
              </a:spcBef>
              <a:buAutoNum type="arabicPeriod"/>
              <a:tabLst>
                <a:tab pos="657860" algn="l"/>
              </a:tabLst>
            </a:pPr>
            <a:r>
              <a:rPr dirty="0" sz="1200">
                <a:latin typeface="Arial"/>
                <a:cs typeface="Arial"/>
              </a:rPr>
              <a:t>There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also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some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additional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steps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50">
                <a:latin typeface="Arial"/>
                <a:cs typeface="Arial"/>
              </a:rPr>
              <a:t>that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may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performed </a:t>
            </a:r>
            <a:r>
              <a:rPr dirty="0" sz="1200">
                <a:latin typeface="Arial"/>
                <a:cs typeface="Arial"/>
              </a:rPr>
              <a:t>during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cycle,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depending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CPU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architecture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instruction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set: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21332"/>
            <a:ext cx="5403215" cy="7756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7225" marR="121920" indent="-215265">
              <a:lnSpc>
                <a:spcPct val="116700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1: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PC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transferred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MBR,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that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they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saved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return.</a:t>
            </a:r>
            <a:endParaRPr sz="1200">
              <a:latin typeface="Arial"/>
              <a:cs typeface="Arial"/>
            </a:endParaRPr>
          </a:p>
          <a:p>
            <a:pPr marL="657225" marR="198120">
              <a:lnSpc>
                <a:spcPts val="1670"/>
              </a:lnSpc>
              <a:spcBef>
                <a:spcPts val="8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2: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MAR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loaded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 PC are</a:t>
            </a:r>
            <a:r>
              <a:rPr dirty="0" sz="1200" spc="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saved.</a:t>
            </a:r>
            <a:endParaRPr sz="12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13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PC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loaded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start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interrupt-</a:t>
            </a:r>
            <a:endParaRPr sz="12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processing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routine.</a:t>
            </a:r>
            <a:endParaRPr sz="12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3: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MBR,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containing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old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value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263138"/>
                </a:solidFill>
                <a:latin typeface="Arial"/>
                <a:cs typeface="Arial"/>
              </a:rPr>
              <a:t>PC,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stored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229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Note:</a:t>
            </a:r>
            <a:r>
              <a:rPr dirty="0" sz="1200" spc="6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2,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two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actions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implemented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micro-</a:t>
            </a:r>
            <a:endParaRPr sz="1200">
              <a:latin typeface="Arial"/>
              <a:cs typeface="Arial"/>
            </a:endParaRPr>
          </a:p>
          <a:p>
            <a:pPr marL="657225" marR="85725">
              <a:lnSpc>
                <a:spcPct val="115599"/>
              </a:lnSpc>
              <a:spcBef>
                <a:spcPts val="1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operation.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However,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most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types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interrupts,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may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take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more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obtain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save_address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routine_address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before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they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transferred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MAR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PC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respectively.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Uses</a:t>
            </a:r>
            <a:r>
              <a:rPr dirty="0" sz="1200" spc="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Cycles</a:t>
            </a:r>
            <a:r>
              <a:rPr dirty="0" sz="1200" spc="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cycles:</a:t>
            </a:r>
            <a:endParaRPr sz="1200">
              <a:latin typeface="Arial"/>
              <a:cs typeface="Arial"/>
            </a:endParaRPr>
          </a:p>
          <a:p>
            <a:pPr marL="657225" marR="135255" indent="-215265">
              <a:lnSpc>
                <a:spcPct val="115599"/>
              </a:lnSpc>
              <a:spcBef>
                <a:spcPts val="710"/>
              </a:spcBef>
              <a:buFont typeface="Arial"/>
              <a:buAutoNum type="arabicPeriod"/>
              <a:tabLst>
                <a:tab pos="657860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11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35" b="1">
                <a:solidFill>
                  <a:srgbClr val="263138"/>
                </a:solidFill>
                <a:latin typeface="Arial"/>
                <a:cs typeface="Arial"/>
              </a:rPr>
              <a:t>cycle:</a:t>
            </a:r>
            <a:r>
              <a:rPr dirty="0" sz="1200" spc="114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retrieves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loads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processor’s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register.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essential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know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what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to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execute.</a:t>
            </a:r>
            <a:endParaRPr sz="1200">
              <a:latin typeface="Arial"/>
              <a:cs typeface="Arial"/>
            </a:endParaRPr>
          </a:p>
          <a:p>
            <a:pPr marL="657225" marR="73025" indent="-215265">
              <a:lnSpc>
                <a:spcPct val="115799"/>
              </a:lnSpc>
              <a:buFont typeface="Arial"/>
              <a:buAutoNum type="arabicPeriod"/>
              <a:tabLst>
                <a:tab pos="657860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Decode</a:t>
            </a:r>
            <a:r>
              <a:rPr dirty="0" sz="1200" spc="7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35" b="1">
                <a:solidFill>
                  <a:srgbClr val="263138"/>
                </a:solidFill>
                <a:latin typeface="Arial"/>
                <a:cs typeface="Arial"/>
              </a:rPr>
              <a:t>cycle:</a:t>
            </a:r>
            <a:r>
              <a:rPr dirty="0" sz="1200" spc="6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decodes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determine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what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represents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what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operands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requires.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decode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important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understand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what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it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with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what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retrieve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manipulate.</a:t>
            </a:r>
            <a:endParaRPr sz="1200">
              <a:latin typeface="Arial"/>
              <a:cs typeface="Arial"/>
            </a:endParaRPr>
          </a:p>
          <a:p>
            <a:pPr marL="657225" marR="5080" indent="-215265">
              <a:lnSpc>
                <a:spcPct val="115599"/>
              </a:lnSpc>
              <a:spcBef>
                <a:spcPts val="5"/>
              </a:spcBef>
              <a:buFont typeface="Arial"/>
              <a:buAutoNum type="arabicPeriod"/>
              <a:tabLst>
                <a:tab pos="657860" algn="l"/>
              </a:tabLst>
            </a:pP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12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35" b="1">
                <a:solidFill>
                  <a:srgbClr val="263138"/>
                </a:solidFill>
                <a:latin typeface="Arial"/>
                <a:cs typeface="Arial"/>
              </a:rPr>
              <a:t>cycle:</a:t>
            </a:r>
            <a:r>
              <a:rPr dirty="0" sz="1200" spc="10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actual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specified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instruction,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using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operands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specified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other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registers.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where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performs</a:t>
            </a:r>
            <a:r>
              <a:rPr dirty="0" sz="1200" spc="21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actual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computation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2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657225" marR="8255" indent="-215265">
              <a:lnSpc>
                <a:spcPct val="115799"/>
              </a:lnSpc>
              <a:buFont typeface="Arial"/>
              <a:buAutoNum type="arabicPeriod"/>
              <a:tabLst>
                <a:tab pos="657860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Store</a:t>
            </a:r>
            <a:r>
              <a:rPr dirty="0" sz="1200" spc="11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solidFill>
                  <a:srgbClr val="263138"/>
                </a:solidFill>
                <a:latin typeface="Arial"/>
                <a:cs typeface="Arial"/>
              </a:rPr>
              <a:t>cycle:</a:t>
            </a:r>
            <a:r>
              <a:rPr dirty="0" sz="1200" spc="9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memory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register.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essential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save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</a:t>
            </a:r>
            <a:r>
              <a:rPr dirty="0" sz="1200" spc="1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computation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1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future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use.</a:t>
            </a:r>
            <a:endParaRPr sz="1200">
              <a:latin typeface="Arial"/>
              <a:cs typeface="Arial"/>
            </a:endParaRPr>
          </a:p>
          <a:p>
            <a:pPr marL="12700" marR="51435">
              <a:lnSpc>
                <a:spcPts val="1670"/>
              </a:lnSpc>
              <a:spcBef>
                <a:spcPts val="8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advantages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disadvantages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depend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on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various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factors,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such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specific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architecture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set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used.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However,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general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advantages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disadvantages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2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2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263138"/>
                </a:solidFill>
                <a:latin typeface="Arial"/>
                <a:cs typeface="Arial"/>
              </a:rPr>
              <a:t>Advantages: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21332"/>
            <a:ext cx="5391785" cy="79730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57225" marR="5080" indent="-215265">
              <a:lnSpc>
                <a:spcPct val="115799"/>
              </a:lnSpc>
              <a:spcBef>
                <a:spcPts val="110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Standardization: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provides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standard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way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for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instructions,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allows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software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developers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to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write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programs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run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architectures.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This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standardization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makes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easier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hardware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designers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build</a:t>
            </a:r>
            <a:r>
              <a:rPr dirty="0" sz="1200" spc="1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CPUs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-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wide</a:t>
            </a:r>
            <a:r>
              <a:rPr dirty="0" sz="1200" spc="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range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instructions.</a:t>
            </a:r>
            <a:endParaRPr sz="1200">
              <a:latin typeface="Arial"/>
              <a:cs typeface="Arial"/>
            </a:endParaRPr>
          </a:p>
          <a:p>
            <a:pPr marL="657225" marR="135255" indent="-215265">
              <a:lnSpc>
                <a:spcPct val="115799"/>
              </a:lnSpc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Efficiency: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breaking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down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into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steps,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efficiently.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example,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while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performing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for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instruction,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simultaneously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next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instruction.</a:t>
            </a:r>
            <a:endParaRPr sz="1200">
              <a:latin typeface="Arial"/>
              <a:cs typeface="Arial"/>
            </a:endParaRPr>
          </a:p>
          <a:p>
            <a:pPr marL="657225" marR="49530" indent="-215265">
              <a:lnSpc>
                <a:spcPct val="115599"/>
              </a:lnSpc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Pipelining: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pipelined,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means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stages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execution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same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time.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improves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overall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performance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CPU,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simultaneously.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63138"/>
              </a:buClr>
              <a:buFont typeface="Arial"/>
              <a:buAutoNum type="arabicPeriod"/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263138"/>
                </a:solidFill>
                <a:latin typeface="Arial"/>
                <a:cs typeface="Arial"/>
              </a:rPr>
              <a:t>Disadvantages: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lvl="1" marL="657225" marR="69215" indent="-215265">
              <a:lnSpc>
                <a:spcPct val="115599"/>
              </a:lnSpc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Overhead: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overhead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execution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instructions,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must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go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through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stages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before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executed.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overhead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reduce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overall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performance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endParaRPr sz="1200">
              <a:latin typeface="Arial"/>
              <a:cs typeface="Arial"/>
            </a:endParaRPr>
          </a:p>
          <a:p>
            <a:pPr lvl="1" marL="657225" marR="96520" indent="-215265">
              <a:lnSpc>
                <a:spcPct val="115799"/>
              </a:lnSpc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Complexity: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complex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implement,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especially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architecture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set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complex.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complexity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make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difficult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design,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implement,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debug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endParaRPr sz="1200">
              <a:latin typeface="Arial"/>
              <a:cs typeface="Arial"/>
            </a:endParaRPr>
          </a:p>
          <a:p>
            <a:pPr lvl="1" marL="657225" marR="27940" indent="-215265">
              <a:lnSpc>
                <a:spcPct val="115700"/>
              </a:lnSpc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Limited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parallelism: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While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pipelining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improve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performance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CPU,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limitations.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example,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may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depend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previous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instructions,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limits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amount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parallelism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achieved.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reduce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effectiveness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pipelining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limit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overall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performance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200" spc="-25" b="1">
                <a:solidFill>
                  <a:srgbClr val="263138"/>
                </a:solidFill>
                <a:latin typeface="Arial"/>
                <a:cs typeface="Arial"/>
              </a:rPr>
              <a:t>Issues</a:t>
            </a:r>
            <a:r>
              <a:rPr dirty="0" sz="1200" spc="2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4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Cycles</a:t>
            </a:r>
            <a:r>
              <a:rPr dirty="0" sz="1200" spc="2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common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issues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associated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cycles:</a:t>
            </a:r>
            <a:endParaRPr sz="1200">
              <a:latin typeface="Arial"/>
              <a:cs typeface="Arial"/>
            </a:endParaRPr>
          </a:p>
          <a:p>
            <a:pPr marL="657225" marR="226060" indent="-215265">
              <a:lnSpc>
                <a:spcPct val="115799"/>
              </a:lnSpc>
              <a:spcBef>
                <a:spcPts val="69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1.</a:t>
            </a:r>
            <a:r>
              <a:rPr dirty="0" sz="1200" spc="4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Pipeline</a:t>
            </a:r>
            <a:r>
              <a:rPr dirty="0" sz="1200" spc="7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hazards:</a:t>
            </a:r>
            <a:r>
              <a:rPr dirty="0" sz="1200" spc="9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Pipelining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technique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overlap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execution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breaking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them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smaller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stages.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However,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pipeline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hazards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when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depends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completion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previous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instruction,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leading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to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delays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reduced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performance.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21332"/>
            <a:ext cx="5410200" cy="81572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57225" marR="69850" indent="-215265">
              <a:lnSpc>
                <a:spcPct val="115799"/>
              </a:lnSpc>
              <a:spcBef>
                <a:spcPts val="110"/>
              </a:spcBef>
              <a:buFont typeface="Arial"/>
              <a:buAutoNum type="arabicPeriod" startAt="2"/>
              <a:tabLst>
                <a:tab pos="657860" algn="l"/>
              </a:tabLst>
            </a:pP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Branch</a:t>
            </a:r>
            <a:r>
              <a:rPr dirty="0" sz="1200" spc="5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prediction</a:t>
            </a:r>
            <a:r>
              <a:rPr dirty="0" sz="1200" spc="5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errors:</a:t>
            </a:r>
            <a:r>
              <a:rPr dirty="0" sz="1200" spc="5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Branch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prediction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technique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to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anticipate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direction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program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will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take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when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encountering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conditional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branch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instruction.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However,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prediction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incorrect,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wasted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decreased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performance.</a:t>
            </a:r>
            <a:endParaRPr sz="1200">
              <a:latin typeface="Arial"/>
              <a:cs typeface="Arial"/>
            </a:endParaRPr>
          </a:p>
          <a:p>
            <a:pPr marL="657225" marR="107950" indent="-215265">
              <a:lnSpc>
                <a:spcPct val="115799"/>
              </a:lnSpc>
              <a:buFont typeface="Arial"/>
              <a:buAutoNum type="arabicPeriod" startAt="2"/>
              <a:tabLst>
                <a:tab pos="657860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4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263138"/>
                </a:solidFill>
                <a:latin typeface="Arial"/>
                <a:cs typeface="Arial"/>
              </a:rPr>
              <a:t>cache</a:t>
            </a:r>
            <a:r>
              <a:rPr dirty="0" sz="1200" spc="5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40" b="1">
                <a:solidFill>
                  <a:srgbClr val="263138"/>
                </a:solidFill>
                <a:latin typeface="Arial"/>
                <a:cs typeface="Arial"/>
              </a:rPr>
              <a:t>misses:</a:t>
            </a:r>
            <a:r>
              <a:rPr dirty="0" sz="1200" spc="6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cache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fast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used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frequently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instructions.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cache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misses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when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found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cache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to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retrieved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slower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memory,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resulting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delays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decreased</a:t>
            </a:r>
            <a:r>
              <a:rPr dirty="0" sz="1200" spc="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performance.</a:t>
            </a:r>
            <a:endParaRPr sz="1200">
              <a:latin typeface="Arial"/>
              <a:cs typeface="Arial"/>
            </a:endParaRPr>
          </a:p>
          <a:p>
            <a:pPr marL="657225" marR="480059" indent="-215265">
              <a:lnSpc>
                <a:spcPts val="1670"/>
              </a:lnSpc>
              <a:spcBef>
                <a:spcPts val="80"/>
              </a:spcBef>
              <a:buFont typeface="Arial"/>
              <a:buAutoNum type="arabicPeriod" startAt="2"/>
              <a:tabLst>
                <a:tab pos="657860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Instruction-level</a:t>
            </a:r>
            <a:r>
              <a:rPr dirty="0" sz="1200" spc="25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parallelism</a:t>
            </a:r>
            <a:r>
              <a:rPr dirty="0" sz="1200" spc="2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limitations:</a:t>
            </a:r>
            <a:r>
              <a:rPr dirty="0" sz="1200" spc="24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level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parallelism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ability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multiple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25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simultaneously.</a:t>
            </a:r>
            <a:r>
              <a:rPr dirty="0" sz="1200" spc="2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However,</a:t>
            </a:r>
            <a:r>
              <a:rPr dirty="0" sz="1200" spc="2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2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technique</a:t>
            </a:r>
            <a:r>
              <a:rPr dirty="0" sz="1200" spc="2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has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limitations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all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executed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parallel,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leading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reduced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performance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cases.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110"/>
              </a:spcBef>
              <a:buFont typeface="Arial"/>
              <a:buAutoNum type="arabicPeriod" startAt="2"/>
              <a:tabLst>
                <a:tab pos="657860" algn="l"/>
              </a:tabLst>
            </a:pPr>
            <a:r>
              <a:rPr dirty="0" sz="1200" spc="-25" b="1">
                <a:solidFill>
                  <a:srgbClr val="263138"/>
                </a:solidFill>
                <a:latin typeface="Arial"/>
                <a:cs typeface="Arial"/>
              </a:rPr>
              <a:t>Resource</a:t>
            </a:r>
            <a:r>
              <a:rPr dirty="0" sz="1200" spc="8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contention:</a:t>
            </a:r>
            <a:r>
              <a:rPr dirty="0" sz="1200" spc="8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Resource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contention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when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multiple</a:t>
            </a:r>
            <a:endParaRPr sz="1200">
              <a:latin typeface="Arial"/>
              <a:cs typeface="Arial"/>
            </a:endParaRPr>
          </a:p>
          <a:p>
            <a:pPr marL="657225" marR="63500">
              <a:lnSpc>
                <a:spcPct val="115599"/>
              </a:lnSpc>
              <a:spcBef>
                <a:spcPts val="2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require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same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resource,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such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location.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lead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delays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reduced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performance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unable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resolve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contention efficiently.</a:t>
            </a:r>
            <a:endParaRPr sz="12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z="2450">
                <a:latin typeface="Calibri"/>
                <a:cs typeface="Calibri"/>
              </a:rPr>
              <a:t>Data</a:t>
            </a:r>
            <a:r>
              <a:rPr dirty="0" sz="2450" spc="-114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representation</a:t>
            </a:r>
            <a:endParaRPr sz="2450">
              <a:latin typeface="Calibri"/>
              <a:cs typeface="Calibri"/>
            </a:endParaRPr>
          </a:p>
          <a:p>
            <a:pPr algn="just" marL="12700" marR="8890">
              <a:lnSpc>
                <a:spcPts val="2390"/>
              </a:lnSpc>
              <a:spcBef>
                <a:spcPts val="1185"/>
              </a:spcBef>
            </a:pPr>
            <a:r>
              <a:rPr dirty="0" sz="2050" b="1">
                <a:solidFill>
                  <a:srgbClr val="600A38"/>
                </a:solidFill>
                <a:latin typeface="Arial"/>
                <a:cs typeface="Arial"/>
              </a:rPr>
              <a:t>Data</a:t>
            </a:r>
            <a:r>
              <a:rPr dirty="0" sz="2050" spc="375" b="1">
                <a:solidFill>
                  <a:srgbClr val="600A38"/>
                </a:solidFill>
                <a:latin typeface="Arial"/>
                <a:cs typeface="Arial"/>
              </a:rPr>
              <a:t>    </a:t>
            </a:r>
            <a:r>
              <a:rPr dirty="0" sz="2050" b="1">
                <a:solidFill>
                  <a:srgbClr val="600A38"/>
                </a:solidFill>
                <a:latin typeface="Arial"/>
                <a:cs typeface="Arial"/>
              </a:rPr>
              <a:t>Representation</a:t>
            </a:r>
            <a:r>
              <a:rPr dirty="0" sz="2050" spc="365" b="1">
                <a:solidFill>
                  <a:srgbClr val="600A38"/>
                </a:solidFill>
                <a:latin typeface="Arial"/>
                <a:cs typeface="Arial"/>
              </a:rPr>
              <a:t>    </a:t>
            </a:r>
            <a:r>
              <a:rPr dirty="0" sz="2050" b="1">
                <a:solidFill>
                  <a:srgbClr val="600A38"/>
                </a:solidFill>
                <a:latin typeface="Arial"/>
                <a:cs typeface="Arial"/>
              </a:rPr>
              <a:t>in</a:t>
            </a:r>
            <a:r>
              <a:rPr dirty="0" sz="2050" spc="375" b="1">
                <a:solidFill>
                  <a:srgbClr val="600A38"/>
                </a:solidFill>
                <a:latin typeface="Arial"/>
                <a:cs typeface="Arial"/>
              </a:rPr>
              <a:t>    </a:t>
            </a:r>
            <a:r>
              <a:rPr dirty="0" sz="2050" spc="-10" b="1">
                <a:solidFill>
                  <a:srgbClr val="600A38"/>
                </a:solidFill>
                <a:latin typeface="Arial"/>
                <a:cs typeface="Arial"/>
              </a:rPr>
              <a:t>Computer Organization</a:t>
            </a:r>
            <a:endParaRPr sz="2050">
              <a:latin typeface="Arial"/>
              <a:cs typeface="Arial"/>
            </a:endParaRPr>
          </a:p>
          <a:p>
            <a:pPr algn="just" marL="12700" marR="8255">
              <a:lnSpc>
                <a:spcPct val="113599"/>
              </a:lnSpc>
              <a:spcBef>
                <a:spcPts val="12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computer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organization,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refers</a:t>
            </a:r>
            <a:r>
              <a:rPr dirty="0" sz="1100" spc="2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symbols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3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represent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events,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people,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things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ideas.</a:t>
            </a:r>
            <a:endParaRPr sz="1100">
              <a:latin typeface="Gadugi"/>
              <a:cs typeface="Gadugi"/>
            </a:endParaRPr>
          </a:p>
          <a:p>
            <a:pPr algn="just" marL="12700">
              <a:lnSpc>
                <a:spcPct val="100000"/>
              </a:lnSpc>
              <a:spcBef>
                <a:spcPts val="1280"/>
              </a:spcBef>
            </a:pPr>
            <a:r>
              <a:rPr dirty="0" sz="1500">
                <a:solidFill>
                  <a:srgbClr val="600A4B"/>
                </a:solidFill>
                <a:latin typeface="Arial"/>
                <a:cs typeface="Arial"/>
              </a:rPr>
              <a:t>Data</a:t>
            </a:r>
            <a:r>
              <a:rPr dirty="0" sz="1500" spc="-40">
                <a:solidFill>
                  <a:srgbClr val="600A4B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600A4B"/>
                </a:solidFill>
                <a:latin typeface="Arial"/>
                <a:cs typeface="Arial"/>
              </a:rPr>
              <a:t>Representation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following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ways: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5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anything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number,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name,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notes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musical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composition,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color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photograph.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representation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referred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which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stored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data,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processed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transmitted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it.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order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store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in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format,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4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any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3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computers,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smartphones,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iPads.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Electronic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circuitry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handle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stored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endParaRPr sz="110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59291"/>
            <a:ext cx="5412105" cy="3176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Digitization</a:t>
            </a:r>
            <a:endParaRPr sz="1100">
              <a:latin typeface="Gadugi"/>
              <a:cs typeface="Gadugi"/>
            </a:endParaRPr>
          </a:p>
          <a:p>
            <a:pPr algn="just" marL="12700" marR="6350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Digitization</a:t>
            </a:r>
            <a:r>
              <a:rPr dirty="0" sz="1100" spc="6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process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convert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photos,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music,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number,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into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Electronic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devices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manipulate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these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types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revolution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has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evolved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4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phases,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starting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big,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expensive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standalone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computers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progressing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today's</a:t>
            </a:r>
            <a:r>
              <a:rPr dirty="0" sz="1100" spc="2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world.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All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around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world,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small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inexpensive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devices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spreading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everywhere.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Binary</a:t>
            </a:r>
            <a:r>
              <a:rPr dirty="0" sz="1100" spc="8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Digits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binary</a:t>
            </a:r>
            <a:r>
              <a:rPr dirty="0" sz="1100" spc="8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digits</a:t>
            </a:r>
            <a:r>
              <a:rPr dirty="0" sz="1100" spc="6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show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data,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50">
                <a:solidFill>
                  <a:srgbClr val="333333"/>
                </a:solidFill>
                <a:latin typeface="Gadugi"/>
                <a:cs typeface="Gadugi"/>
              </a:rPr>
              <a:t>0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1.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binary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digits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smallest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unit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computer.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main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binary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of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0s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1s.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contains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value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on/off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true/false.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true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be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1,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off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false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0.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50">
                <a:solidFill>
                  <a:srgbClr val="333333"/>
                </a:solidFill>
                <a:latin typeface="Gadugi"/>
                <a:cs typeface="Gadugi"/>
              </a:rPr>
              <a:t>a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simple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file,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collect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contained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storage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medium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flash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drive,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CD,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hard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disk,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DVD.</a:t>
            </a:r>
            <a:endParaRPr sz="1100">
              <a:latin typeface="Gadugi"/>
              <a:cs typeface="Gadug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6019" y="8262939"/>
            <a:ext cx="3383279" cy="60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solidFill>
                  <a:srgbClr val="600A4B"/>
                </a:solidFill>
                <a:latin typeface="Arial"/>
                <a:cs typeface="Arial"/>
              </a:rPr>
              <a:t>Representing</a:t>
            </a:r>
            <a:r>
              <a:rPr dirty="0" sz="1500" spc="-60">
                <a:solidFill>
                  <a:srgbClr val="600A4B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600A4B"/>
                </a:solidFill>
                <a:latin typeface="Arial"/>
                <a:cs typeface="Arial"/>
              </a:rPr>
              <a:t>Numbers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following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way:</a:t>
            </a:r>
            <a:endParaRPr sz="1100">
              <a:latin typeface="Gadugi"/>
              <a:cs typeface="Gadug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067" y="4424785"/>
            <a:ext cx="3896298" cy="3575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59291"/>
            <a:ext cx="5410200" cy="1317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Numeric</a:t>
            </a:r>
            <a:r>
              <a:rPr dirty="0" sz="1100" spc="10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Numeric</a:t>
            </a:r>
            <a:r>
              <a:rPr dirty="0" sz="1100" spc="29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4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3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numbers,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helps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perform</a:t>
            </a:r>
            <a:r>
              <a:rPr dirty="0" sz="1100" spc="3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arithmetic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operations.</a:t>
            </a:r>
            <a:r>
              <a:rPr dirty="0" sz="1100" spc="4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4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devices</a:t>
            </a:r>
            <a:r>
              <a:rPr dirty="0" sz="1100" spc="4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</a:t>
            </a:r>
            <a:r>
              <a:rPr dirty="0" sz="1100" spc="45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4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binary</a:t>
            </a:r>
            <a:r>
              <a:rPr dirty="0" sz="1100" spc="4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</a:t>
            </a:r>
            <a:r>
              <a:rPr dirty="0" sz="1100" spc="4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system</a:t>
            </a:r>
            <a:r>
              <a:rPr dirty="0" sz="1100" spc="4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</a:t>
            </a:r>
            <a:r>
              <a:rPr dirty="0" sz="1100" spc="4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4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they</a:t>
            </a:r>
            <a:r>
              <a:rPr dirty="0" sz="1100" spc="4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can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numeric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binary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system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only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two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digits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0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1.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There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can't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any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digits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2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system.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want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to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</a:t>
            </a:r>
            <a:r>
              <a:rPr dirty="0" sz="1100" spc="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2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binary,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then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write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10.</a:t>
            </a:r>
            <a:endParaRPr sz="1100">
              <a:latin typeface="Gadugi"/>
              <a:cs typeface="Gadug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6019" y="6606351"/>
            <a:ext cx="5412105" cy="2442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solidFill>
                  <a:srgbClr val="600A4B"/>
                </a:solidFill>
                <a:latin typeface="Arial"/>
                <a:cs typeface="Arial"/>
              </a:rPr>
              <a:t>Representing</a:t>
            </a:r>
            <a:r>
              <a:rPr dirty="0" sz="1500" spc="-80">
                <a:solidFill>
                  <a:srgbClr val="600A4B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600A4B"/>
                </a:solidFill>
                <a:latin typeface="Arial"/>
                <a:cs typeface="Arial"/>
              </a:rPr>
              <a:t>Text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following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ways: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114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18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5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formed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symbols,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letters,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numerals,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but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they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can?t</a:t>
            </a:r>
            <a:r>
              <a:rPr dirty="0" sz="1100" spc="3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3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calculations.</a:t>
            </a:r>
            <a:r>
              <a:rPr dirty="0" sz="1100" spc="3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Using</a:t>
            </a:r>
            <a:r>
              <a:rPr dirty="0" sz="1100" spc="3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data,</a:t>
            </a:r>
            <a:r>
              <a:rPr dirty="0" sz="1100" spc="3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3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our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address,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hair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colour,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name,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etc.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normally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takes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of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text.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text,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describe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things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our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father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name,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mother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name,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etc.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6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Devices</a:t>
            </a:r>
            <a:endParaRPr sz="1100">
              <a:latin typeface="Gadugi"/>
              <a:cs typeface="Gadug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5" y="2382141"/>
            <a:ext cx="4483607" cy="40719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40380"/>
            <a:ext cx="5412105" cy="6386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Several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types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codes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employed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21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devices</a:t>
            </a:r>
            <a:r>
              <a:rPr dirty="0" sz="1100" spc="5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character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data,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including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Unicode,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ASCII,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types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variants.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full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is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American</a:t>
            </a:r>
            <a:r>
              <a:rPr dirty="0" sz="1100" spc="4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Standard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4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4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Interchange.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43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character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encoding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standard,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2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3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electronic</a:t>
            </a:r>
            <a:r>
              <a:rPr dirty="0" sz="1100" spc="2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communication.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2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of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telecommunication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equipment,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computers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devices,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can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text.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needs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7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each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character,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where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unique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every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single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bit.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uppercase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letter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A,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ASCII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1000001.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adugi"/>
              <a:cs typeface="Gadugi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Extended</a:t>
            </a:r>
            <a:r>
              <a:rPr dirty="0" sz="1100" spc="10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endParaRPr sz="1100">
              <a:latin typeface="Gadugi"/>
              <a:cs typeface="Gadugi"/>
            </a:endParaRPr>
          </a:p>
          <a:p>
            <a:pPr algn="just" marL="12700" marR="8255">
              <a:lnSpc>
                <a:spcPct val="113599"/>
              </a:lnSpc>
              <a:spcBef>
                <a:spcPts val="131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Extended</a:t>
            </a:r>
            <a:r>
              <a:rPr dirty="0" sz="1100" spc="10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5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described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superset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ASCII.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set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7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to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every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character,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Extended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8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3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each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character.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extended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contains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7</a:t>
            </a:r>
            <a:r>
              <a:rPr dirty="0" sz="1100" spc="3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3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characters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</a:t>
            </a:r>
            <a:r>
              <a:rPr dirty="0" sz="1100" spc="3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</a:t>
            </a:r>
            <a:r>
              <a:rPr dirty="0" sz="1100" spc="3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for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additional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characters.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Using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7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bits,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provides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128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unique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symbols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characters,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Extended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provides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256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unique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symbols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or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characters.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uppercase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letter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A,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Extended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as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01000001.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Unicode</a:t>
            </a:r>
            <a:endParaRPr sz="1100">
              <a:latin typeface="Gadugi"/>
              <a:cs typeface="Gadugi"/>
            </a:endParaRPr>
          </a:p>
          <a:p>
            <a:pPr algn="just" marL="12700" marR="6985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Unicode</a:t>
            </a:r>
            <a:r>
              <a:rPr dirty="0" sz="1100" spc="3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48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known</a:t>
            </a:r>
            <a:r>
              <a:rPr dirty="0" sz="1100" spc="4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universal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encoding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standard.</a:t>
            </a:r>
            <a:r>
              <a:rPr dirty="0" sz="1100" spc="4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Unicode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provides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way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through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individual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form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web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pages,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files,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documents.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Using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ASCII,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only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basic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English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characters,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Unicode,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characters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from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all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languages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around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World.</a:t>
            </a:r>
            <a:endParaRPr sz="1100">
              <a:latin typeface="Gadugi"/>
              <a:cs typeface="Gadugi"/>
            </a:endParaRPr>
          </a:p>
          <a:p>
            <a:pPr algn="just" marL="12700" marR="6985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provides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128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characters,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while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Unicode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provide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roughly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65,000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characters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16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bits.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order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each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character,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ASCII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only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bit,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while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Unicode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supports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up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4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bytes.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Unicode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encoding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several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different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types,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UTF-8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UTF-16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most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commonly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used.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UTF-</a:t>
            </a:r>
            <a:endParaRPr sz="1100">
              <a:latin typeface="Gadugi"/>
              <a:cs typeface="Gadugi"/>
            </a:endParaRPr>
          </a:p>
          <a:p>
            <a:pPr algn="just" marL="12700" marR="6350">
              <a:lnSpc>
                <a:spcPct val="113599"/>
              </a:lnSpc>
              <a:spcBef>
                <a:spcPts val="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8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variable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length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coding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scheme.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has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become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standard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character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encoding,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web.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software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programs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set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UTF-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8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their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default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encoding.</a:t>
            </a:r>
            <a:endParaRPr sz="110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4644915"/>
            <a:ext cx="5413375" cy="4127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5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endParaRPr sz="1100">
              <a:latin typeface="Gadugi"/>
              <a:cs typeface="Gadugi"/>
            </a:endParaRPr>
          </a:p>
          <a:p>
            <a:pPr algn="just" marL="12700" marR="8255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44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code</a:t>
            </a:r>
            <a:r>
              <a:rPr dirty="0" sz="1100" spc="3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4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4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43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43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numerals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4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phone</a:t>
            </a:r>
            <a:r>
              <a:rPr dirty="0" sz="1100" spc="4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numbers</a:t>
            </a:r>
            <a:r>
              <a:rPr dirty="0" sz="1100" spc="4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4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social</a:t>
            </a:r>
            <a:r>
              <a:rPr dirty="0" sz="1100" spc="4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security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numbers.</a:t>
            </a:r>
            <a:r>
              <a:rPr dirty="0" sz="1100" spc="2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2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contains</a:t>
            </a:r>
            <a:r>
              <a:rPr dirty="0" sz="1100" spc="2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plain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unformatted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text.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be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saved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format,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contains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name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ending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.txt.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These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are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labelled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differently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different</a:t>
            </a:r>
            <a:r>
              <a:rPr dirty="0" sz="1100" spc="3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systems,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Windows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operating</a:t>
            </a:r>
            <a:r>
              <a:rPr dirty="0" sz="1100" spc="3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system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labelled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these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"Text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document"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Apple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devices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labelled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these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"Plain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Text".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There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have</a:t>
            </a:r>
            <a:r>
              <a:rPr dirty="0" sz="1100" spc="3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no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formatting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ASCII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files.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3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want</a:t>
            </a:r>
            <a:r>
              <a:rPr dirty="0" sz="1100" spc="40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4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make</a:t>
            </a:r>
            <a:r>
              <a:rPr dirty="0" sz="1100" spc="4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documents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styles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formats,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then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have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embed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formatting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codes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text.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Gadugi"/>
              <a:cs typeface="Gadugi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Microsoft</a:t>
            </a:r>
            <a:r>
              <a:rPr dirty="0" sz="1100" spc="9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Excel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Microsoft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word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create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formatted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documents.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DOCX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format</a:t>
            </a:r>
            <a:r>
              <a:rPr dirty="0" sz="1100" spc="5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this.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create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new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using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Microsoft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Word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2007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or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later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version,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then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always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DOCX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default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format.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Apple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pages</a:t>
            </a:r>
            <a:r>
              <a:rPr dirty="0" sz="1100" spc="4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PAGES</a:t>
            </a:r>
            <a:r>
              <a:rPr dirty="0" sz="1100" spc="37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format</a:t>
            </a:r>
            <a:r>
              <a:rPr dirty="0" sz="1100" spc="5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produce</a:t>
            </a:r>
            <a:r>
              <a:rPr dirty="0" sz="1100" spc="3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documents.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3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compared</a:t>
            </a:r>
            <a:r>
              <a:rPr dirty="0" sz="1100" spc="3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Microsoft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Word,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simpler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create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4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edit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documents</a:t>
            </a:r>
            <a:r>
              <a:rPr dirty="0" sz="1100" spc="4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using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page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format.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Adobe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Acrobat</a:t>
            </a:r>
            <a:r>
              <a:rPr dirty="0" sz="1100" spc="4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PDF</a:t>
            </a:r>
            <a:r>
              <a:rPr dirty="0" sz="1100" spc="22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format</a:t>
            </a:r>
            <a:r>
              <a:rPr dirty="0" sz="1100" spc="4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create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documents.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saved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PDF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cannot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modified.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easily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print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share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these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files.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we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save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our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PDF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format,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then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cannot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change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into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Microsoft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Office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any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without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specified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software.</a:t>
            </a:r>
            <a:endParaRPr sz="1100">
              <a:latin typeface="Gadugi"/>
              <a:cs typeface="Gadug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244" y="861060"/>
            <a:ext cx="4477511" cy="36073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40380"/>
            <a:ext cx="541147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HTML</a:t>
            </a:r>
            <a:r>
              <a:rPr dirty="0" sz="1100" spc="4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hypertext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markup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language.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designing,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which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displayed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web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browser.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HTML</a:t>
            </a:r>
            <a:r>
              <a:rPr dirty="0" sz="1100" spc="15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format</a:t>
            </a:r>
            <a:r>
              <a:rPr dirty="0" sz="1100" spc="4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design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documents.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HTML,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hypertext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any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containing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links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through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which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go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places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documents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also.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markup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language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2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2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computer</a:t>
            </a:r>
            <a:r>
              <a:rPr dirty="0" sz="1100" spc="2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language.</a:t>
            </a:r>
            <a:r>
              <a:rPr dirty="0" sz="1100" spc="2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order</a:t>
            </a:r>
            <a:r>
              <a:rPr dirty="0" sz="1100" spc="2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define</a:t>
            </a:r>
            <a:r>
              <a:rPr dirty="0" sz="1100" spc="3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element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within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document,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language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tags.</a:t>
            </a:r>
            <a:endParaRPr sz="1100">
              <a:latin typeface="Gadugi"/>
              <a:cs typeface="Gadug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6019" y="4891862"/>
            <a:ext cx="5409565" cy="4299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solidFill>
                  <a:srgbClr val="600A4B"/>
                </a:solidFill>
                <a:latin typeface="Arial"/>
                <a:cs typeface="Arial"/>
              </a:rPr>
              <a:t>Representing</a:t>
            </a:r>
            <a:r>
              <a:rPr dirty="0" sz="1500" spc="-35">
                <a:solidFill>
                  <a:srgbClr val="600A4B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600A4B"/>
                </a:solidFill>
                <a:latin typeface="Arial"/>
                <a:cs typeface="Arial"/>
              </a:rPr>
              <a:t>Bits</a:t>
            </a:r>
            <a:r>
              <a:rPr dirty="0" sz="1500" spc="-40">
                <a:solidFill>
                  <a:srgbClr val="600A4B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600A4B"/>
                </a:solidFill>
                <a:latin typeface="Arial"/>
                <a:cs typeface="Arial"/>
              </a:rPr>
              <a:t>and</a:t>
            </a:r>
            <a:r>
              <a:rPr dirty="0" sz="1500" spc="-40">
                <a:solidFill>
                  <a:srgbClr val="600A4B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600A4B"/>
                </a:solidFill>
                <a:latin typeface="Arial"/>
                <a:cs typeface="Arial"/>
              </a:rPr>
              <a:t>Bytes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bytes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following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ways: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4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5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Bytes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field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communication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computers,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most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basic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unit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of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smallest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unit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short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binary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digit,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means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can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only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value,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either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0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1.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represented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0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1,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-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+,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false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true,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off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on,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no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yes.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technologies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based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bytes,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4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4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extensively</a:t>
            </a:r>
            <a:r>
              <a:rPr dirty="0" sz="1100" spc="4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useful</a:t>
            </a:r>
            <a:r>
              <a:rPr dirty="0" sz="1100" spc="4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4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describe</a:t>
            </a:r>
            <a:r>
              <a:rPr dirty="0" sz="1100" spc="4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network</a:t>
            </a:r>
            <a:r>
              <a:rPr dirty="0" sz="1100" spc="4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access</a:t>
            </a:r>
            <a:r>
              <a:rPr dirty="0" sz="1100" spc="45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speed</a:t>
            </a:r>
            <a:r>
              <a:rPr dirty="0" sz="1100" spc="4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4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storage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capacity.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usually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abbreviated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lowercase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b.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order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execute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instructions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store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data,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grouped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into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multiple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bits,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known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bytes.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Bytes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defined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group</a:t>
            </a:r>
            <a:r>
              <a:rPr dirty="0" sz="1100" spc="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eight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bits,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usually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abbreviated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uppercase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B.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have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four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bytes,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equal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32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(4*8</a:t>
            </a:r>
            <a:r>
              <a:rPr dirty="0" sz="1100" spc="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=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32),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10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bytes</a:t>
            </a:r>
            <a:r>
              <a:rPr dirty="0" sz="1100" spc="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equal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80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(8*10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=</a:t>
            </a:r>
            <a:r>
              <a:rPr dirty="0" sz="1100" spc="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80).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 spc="-20" b="1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rates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speeds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while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movie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download,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speed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while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internet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connection,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etc.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Bytes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get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storage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capacity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sizes.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When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we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reading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something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related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devices,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frequently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encountered</a:t>
            </a:r>
            <a:endParaRPr sz="1100">
              <a:latin typeface="Gadugi"/>
              <a:cs typeface="Gadug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244" y="2171700"/>
            <a:ext cx="5338511" cy="25648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40380"/>
            <a:ext cx="5410835" cy="521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13599"/>
              </a:lnSpc>
              <a:spcBef>
                <a:spcPts val="9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references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90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kilobits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per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second,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1.44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megabytes,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2.8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gigahertz,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2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terabytes.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quantify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data,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have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options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such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Kilo,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Mega,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Giga,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Tera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and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more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similar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terms,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described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follows: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104</a:t>
            </a:r>
            <a:r>
              <a:rPr dirty="0" sz="1100" spc="12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KB:</a:t>
            </a:r>
            <a:r>
              <a:rPr dirty="0" sz="1100" spc="4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Kb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kilobyte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Kbyte.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mostly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while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referring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size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small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computer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files.</a:t>
            </a:r>
            <a:endParaRPr sz="1100">
              <a:latin typeface="Gadugi"/>
              <a:cs typeface="Gadugi"/>
            </a:endParaRPr>
          </a:p>
          <a:p>
            <a:pPr algn="just" marL="12700" marR="6350">
              <a:lnSpc>
                <a:spcPct val="113599"/>
              </a:lnSpc>
              <a:spcBef>
                <a:spcPts val="131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56</a:t>
            </a:r>
            <a:r>
              <a:rPr dirty="0" sz="1100" spc="18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Kbps:</a:t>
            </a:r>
            <a:r>
              <a:rPr dirty="0" sz="1100" spc="2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Kbps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kilobit,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Kbit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Kb.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56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kbps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means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56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kilobits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per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second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show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slow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rates.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our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internet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speed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56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kbps,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have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face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difficulty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while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connecting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more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than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one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device,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buffering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while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streaming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videos,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slow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downloading,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other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internet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connectivity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problems.</a:t>
            </a:r>
            <a:endParaRPr sz="1100">
              <a:latin typeface="Gadugi"/>
              <a:cs typeface="Gadugi"/>
            </a:endParaRPr>
          </a:p>
          <a:p>
            <a:pPr algn="just" marL="12700" marR="5715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50</a:t>
            </a:r>
            <a:r>
              <a:rPr dirty="0" sz="1100" spc="7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Mbps:</a:t>
            </a:r>
            <a:r>
              <a:rPr dirty="0" sz="1100" spc="5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Mbps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Megabit,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Mbit.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50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Mbps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means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50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Megabit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per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second,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show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faster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rates.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our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internet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speed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50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Mbps,</a:t>
            </a:r>
            <a:r>
              <a:rPr dirty="0" sz="1100" spc="4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4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4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experience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online</a:t>
            </a:r>
            <a:r>
              <a:rPr dirty="0" sz="1100" spc="4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activity</a:t>
            </a:r>
            <a:r>
              <a:rPr dirty="0" sz="1100" spc="45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without</a:t>
            </a:r>
            <a:r>
              <a:rPr dirty="0" sz="1100" spc="4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any</a:t>
            </a:r>
            <a:r>
              <a:rPr dirty="0" sz="1100" spc="4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buffering,</a:t>
            </a:r>
            <a:r>
              <a:rPr dirty="0" sz="1100" spc="4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such</a:t>
            </a:r>
            <a:r>
              <a:rPr dirty="0" sz="1100" spc="43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4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online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gaming,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downloading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music,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streaming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HD,</a:t>
            </a:r>
            <a:r>
              <a:rPr dirty="0" sz="1100" spc="2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web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browsing,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etc.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50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Mbps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2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more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than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known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fast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internet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speed.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fast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speed,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can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easily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handle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more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than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online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activity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more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than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user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at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time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without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major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interruptions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services.</a:t>
            </a:r>
            <a:endParaRPr sz="1100">
              <a:latin typeface="Gadugi"/>
              <a:cs typeface="Gadugi"/>
            </a:endParaRPr>
          </a:p>
          <a:p>
            <a:pPr marL="12700" marR="6350">
              <a:lnSpc>
                <a:spcPct val="113599"/>
              </a:lnSpc>
              <a:spcBef>
                <a:spcPts val="1320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3.2</a:t>
            </a:r>
            <a:r>
              <a:rPr dirty="0" sz="1100" spc="31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MB:</a:t>
            </a:r>
            <a:r>
              <a:rPr dirty="0" sz="1100" spc="2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3.2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3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Megabyte,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</a:t>
            </a:r>
            <a:r>
              <a:rPr dirty="0" sz="1100" spc="3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MByte.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when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are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referring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size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files,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contains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videos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photos.</a:t>
            </a:r>
            <a:endParaRPr sz="1100">
              <a:latin typeface="Gadugi"/>
              <a:cs typeface="Gadugi"/>
            </a:endParaRPr>
          </a:p>
          <a:p>
            <a:pPr algn="just" marL="12700" marR="6985">
              <a:lnSpc>
                <a:spcPct val="113599"/>
              </a:lnSpc>
              <a:spcBef>
                <a:spcPts val="1305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100</a:t>
            </a:r>
            <a:r>
              <a:rPr dirty="0" sz="1100" spc="24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Gbit:</a:t>
            </a:r>
            <a:r>
              <a:rPr dirty="0" sz="1100" spc="4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100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Gbit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Gigabit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GB.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show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really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fast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network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speeds.</a:t>
            </a:r>
            <a:endParaRPr sz="1100">
              <a:latin typeface="Gadugi"/>
              <a:cs typeface="Gadugi"/>
            </a:endParaRPr>
          </a:p>
          <a:p>
            <a:pPr algn="just" marL="12700" marR="7620">
              <a:lnSpc>
                <a:spcPct val="113599"/>
              </a:lnSpc>
              <a:spcBef>
                <a:spcPts val="1325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16</a:t>
            </a:r>
            <a:r>
              <a:rPr dirty="0" sz="1100" spc="204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GB:</a:t>
            </a:r>
            <a:r>
              <a:rPr dirty="0" sz="1100" spc="35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16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GB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called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Gigabyte,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GB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GByte.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show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storage capacity.</a:t>
            </a:r>
            <a:endParaRPr sz="110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4672396"/>
            <a:ext cx="5410835" cy="267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solidFill>
                  <a:srgbClr val="600A4B"/>
                </a:solidFill>
                <a:latin typeface="Arial"/>
                <a:cs typeface="Arial"/>
              </a:rPr>
              <a:t>Data</a:t>
            </a:r>
            <a:r>
              <a:rPr dirty="0" sz="1500" spc="-40">
                <a:solidFill>
                  <a:srgbClr val="600A4B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600A4B"/>
                </a:solidFill>
                <a:latin typeface="Arial"/>
                <a:cs typeface="Arial"/>
              </a:rPr>
              <a:t>Compression</a:t>
            </a:r>
            <a:endParaRPr sz="1500">
              <a:latin typeface="Arial"/>
              <a:cs typeface="Arial"/>
            </a:endParaRPr>
          </a:p>
          <a:p>
            <a:pPr algn="just" marL="12700" marR="5715">
              <a:lnSpc>
                <a:spcPct val="113599"/>
              </a:lnSpc>
              <a:spcBef>
                <a:spcPts val="127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digital</a:t>
            </a:r>
            <a:r>
              <a:rPr dirty="0" sz="1100" spc="3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compressed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reduce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transmission</a:t>
            </a:r>
            <a:r>
              <a:rPr dirty="0" sz="1100" spc="3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times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3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3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size.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Data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process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reducing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bits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represent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data.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typically</a:t>
            </a:r>
            <a:r>
              <a:rPr dirty="0" sz="1100" spc="3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encoding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techniques</a:t>
            </a:r>
            <a:r>
              <a:rPr dirty="0" sz="1100" spc="3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compressed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3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save</a:t>
            </a:r>
            <a:r>
              <a:rPr dirty="0" sz="1100" spc="3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storage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capacity,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reduce</a:t>
            </a:r>
            <a:r>
              <a:rPr dirty="0" sz="1100" spc="3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costs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3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storage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hardware,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increase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transfer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speed.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some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programs,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uses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algorithms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functions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find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out</a:t>
            </a:r>
            <a:r>
              <a:rPr dirty="0" sz="1100" spc="2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way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reduce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size.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2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2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referred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"zipping".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process</a:t>
            </a:r>
            <a:r>
              <a:rPr dirty="0" sz="1100" spc="4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reconstructing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4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known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unzipping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4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extracting.</a:t>
            </a:r>
            <a:r>
              <a:rPr dirty="0" sz="1100" spc="48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compressed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contain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.gz,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or.tar.gz,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.pkg,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3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.zip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at</a:t>
            </a:r>
            <a:r>
              <a:rPr dirty="0" sz="1100" spc="3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end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3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files.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divided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into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two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techniques: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Lossless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Lossy compression.</a:t>
            </a:r>
            <a:endParaRPr sz="1100">
              <a:latin typeface="Gadugi"/>
              <a:cs typeface="Gadug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5" y="926756"/>
            <a:ext cx="4927091" cy="35919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5959" y="824503"/>
            <a:ext cx="5413375" cy="4349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7225" marR="130175" indent="-215265">
              <a:lnSpc>
                <a:spcPct val="115799"/>
              </a:lnSpc>
              <a:spcBef>
                <a:spcPts val="95"/>
              </a:spcBef>
              <a:buAutoNum type="arabicPeriod" startAt="5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operands: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CPUs,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operands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needed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fetched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during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separate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before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execute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cycle.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called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operands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cycle.</a:t>
            </a:r>
            <a:endParaRPr sz="1200">
              <a:latin typeface="Arial"/>
              <a:cs typeface="Arial"/>
            </a:endParaRPr>
          </a:p>
          <a:p>
            <a:pPr marL="657225" marR="5080" indent="-215265">
              <a:lnSpc>
                <a:spcPct val="115799"/>
              </a:lnSpc>
              <a:buAutoNum type="arabicPeriod" startAt="5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results: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CPUs,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stored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during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separate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after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cycle.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called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results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cycle.</a:t>
            </a:r>
            <a:endParaRPr sz="1200">
              <a:latin typeface="Arial"/>
              <a:cs typeface="Arial"/>
            </a:endParaRPr>
          </a:p>
          <a:p>
            <a:pPr marL="657225" marR="48895" indent="-215265">
              <a:lnSpc>
                <a:spcPts val="1670"/>
              </a:lnSpc>
              <a:spcBef>
                <a:spcPts val="80"/>
              </a:spcBef>
              <a:buAutoNum type="arabicPeriod" startAt="5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handling: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CPUs,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handling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may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occur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during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any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cycle.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signal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that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receives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external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software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that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requires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immediate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attention.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When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occurs,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CPU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suspends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current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executes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handler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service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interrupt.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These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basic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building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blocks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CPU’s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 marL="12700" marR="203200">
              <a:lnSpc>
                <a:spcPct val="115799"/>
              </a:lnSpc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performed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every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optimizing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these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cycles,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designers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improve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performance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efficiency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CPU,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allowing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faster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efficiently.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-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-4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-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  <a:p>
            <a:pPr marL="12700" marR="66040">
              <a:lnSpc>
                <a:spcPts val="1670"/>
              </a:lnSpc>
              <a:spcBef>
                <a:spcPts val="80"/>
              </a:spcBef>
            </a:pP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phase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decomposed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elementary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micro-operations.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above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examples,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sequence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Fetch,</a:t>
            </a:r>
            <a:r>
              <a:rPr dirty="0" sz="1200" spc="8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Indirect,</a:t>
            </a:r>
            <a:r>
              <a:rPr dirty="0" sz="1200" spc="9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6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7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63138"/>
                </a:solidFill>
                <a:latin typeface="Arial"/>
                <a:cs typeface="Arial"/>
              </a:rPr>
              <a:t>Cycles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895" y="5622641"/>
            <a:ext cx="3506565" cy="33464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2948695"/>
            <a:ext cx="5410835" cy="2435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Lossless</a:t>
            </a:r>
            <a:r>
              <a:rPr dirty="0" sz="1100" spc="7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endParaRPr sz="1100">
              <a:latin typeface="Gadugi"/>
              <a:cs typeface="Gadugi"/>
            </a:endParaRPr>
          </a:p>
          <a:p>
            <a:pPr algn="just" marL="12700" marR="6350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name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implies,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lossless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process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compressing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data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without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any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compressed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help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of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lossless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compression,</a:t>
            </a:r>
            <a:r>
              <a:rPr dirty="0" sz="1100" spc="48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then</a:t>
            </a:r>
            <a:r>
              <a:rPr dirty="0" sz="1100" spc="4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48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4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exactly</a:t>
            </a:r>
            <a:r>
              <a:rPr dirty="0" sz="1100" spc="4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recover</a:t>
            </a:r>
            <a:r>
              <a:rPr dirty="0" sz="1100" spc="48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4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original</a:t>
            </a:r>
            <a:r>
              <a:rPr dirty="0" sz="1100" spc="48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from</a:t>
            </a:r>
            <a:r>
              <a:rPr dirty="0" sz="1100" spc="4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compressed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3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means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all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3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3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completely</a:t>
            </a:r>
            <a:r>
              <a:rPr dirty="0" sz="1100" spc="3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restored</a:t>
            </a:r>
            <a:r>
              <a:rPr dirty="0" sz="1100" spc="3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by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lossless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compression.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1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applications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want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compression.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example,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lossless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format</a:t>
            </a:r>
            <a:r>
              <a:rPr dirty="0" sz="1100" spc="20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ZIP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GNU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tool</a:t>
            </a:r>
            <a:r>
              <a:rPr dirty="0" sz="1100" spc="1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gzip.</a:t>
            </a:r>
            <a:r>
              <a:rPr dirty="0" sz="1100" spc="1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The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lossless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also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as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component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within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technologies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lossy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compression.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It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generally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used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discrete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word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processing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files,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database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records,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some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images,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video.</a:t>
            </a:r>
            <a:endParaRPr sz="1100">
              <a:latin typeface="Gadugi"/>
              <a:cs typeface="Gadug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6019" y="6785505"/>
            <a:ext cx="5412105" cy="1883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7620">
              <a:lnSpc>
                <a:spcPct val="113599"/>
              </a:lnSpc>
              <a:spcBef>
                <a:spcPts val="9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According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image,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when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original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using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lossless,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we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able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restore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all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original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Gadugi"/>
              <a:cs typeface="Gadugi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b="1">
                <a:solidFill>
                  <a:srgbClr val="333333"/>
                </a:solidFill>
                <a:latin typeface="Gadugi"/>
                <a:cs typeface="Gadugi"/>
              </a:rPr>
              <a:t>Lossy</a:t>
            </a:r>
            <a:r>
              <a:rPr dirty="0" sz="1100" spc="50" b="1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 b="1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endParaRPr sz="1100">
              <a:latin typeface="Gadugi"/>
              <a:cs typeface="Gadugi"/>
            </a:endParaRPr>
          </a:p>
          <a:p>
            <a:pPr algn="just" marL="12700" marR="5080">
              <a:lnSpc>
                <a:spcPct val="113599"/>
              </a:lnSpc>
              <a:spcBef>
                <a:spcPts val="1320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Lossy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process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compressing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data,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1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cannot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be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recovered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100%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original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able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provide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high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degree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compression,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result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2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5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smaller</a:t>
            </a:r>
            <a:r>
              <a:rPr dirty="0" sz="1100" spc="2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compressed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files.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process,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some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number</a:t>
            </a:r>
            <a:r>
              <a:rPr dirty="0" sz="1100" spc="21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2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video</a:t>
            </a:r>
            <a:r>
              <a:rPr dirty="0" sz="1100" spc="2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frames,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sound</a:t>
            </a:r>
            <a:r>
              <a:rPr dirty="0" sz="1100" spc="229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waves</a:t>
            </a:r>
            <a:r>
              <a:rPr dirty="0" sz="1100" spc="2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2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original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pixels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removed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forever.</a:t>
            </a:r>
            <a:endParaRPr sz="1100">
              <a:latin typeface="Gadugi"/>
              <a:cs typeface="Gadug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631" y="984093"/>
            <a:ext cx="4148411" cy="178806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035" y="5568736"/>
            <a:ext cx="5300232" cy="10305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40382"/>
            <a:ext cx="540956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If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is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greater,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then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size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smaller.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Business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and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text,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which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needs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full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restoration,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never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</a:t>
            </a:r>
            <a:r>
              <a:rPr dirty="0" sz="1100" spc="7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lossy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compression.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Nobody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likes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to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information,</a:t>
            </a:r>
            <a:r>
              <a:rPr dirty="0" sz="1100" spc="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but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there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lot</a:t>
            </a:r>
            <a:r>
              <a:rPr dirty="0" sz="1100" spc="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that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are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very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large,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7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don't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0">
                <a:solidFill>
                  <a:srgbClr val="333333"/>
                </a:solidFill>
                <a:latin typeface="Gadugi"/>
                <a:cs typeface="Gadugi"/>
              </a:rPr>
              <a:t>have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enough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space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maintain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all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0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original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1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many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times,</a:t>
            </a:r>
            <a:r>
              <a:rPr dirty="0" sz="1100" spc="12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8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don't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require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all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original</a:t>
            </a:r>
            <a:r>
              <a:rPr dirty="0" sz="1100" spc="1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first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place.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For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example,</a:t>
            </a:r>
            <a:r>
              <a:rPr dirty="0" sz="1100" spc="12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videos,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photos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and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audio</a:t>
            </a:r>
            <a:r>
              <a:rPr dirty="0" sz="1100" spc="1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recording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files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6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capture</a:t>
            </a:r>
            <a:r>
              <a:rPr dirty="0" sz="1100" spc="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beauty</a:t>
            </a:r>
            <a:r>
              <a:rPr dirty="0" sz="1100" spc="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our</a:t>
            </a:r>
            <a:r>
              <a:rPr dirty="0" sz="1100" spc="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world.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In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case,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use</a:t>
            </a:r>
            <a:r>
              <a:rPr dirty="0" sz="1100" spc="5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lossy</a:t>
            </a:r>
            <a:r>
              <a:rPr dirty="0" sz="1100" spc="4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compression.</a:t>
            </a:r>
            <a:endParaRPr sz="1100">
              <a:latin typeface="Gadugi"/>
              <a:cs typeface="Gadug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6019" y="3489094"/>
            <a:ext cx="5410835" cy="51498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4100"/>
              </a:lnSpc>
              <a:spcBef>
                <a:spcPts val="85"/>
              </a:spcBef>
            </a:pP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According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14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this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image,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when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compress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original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</a:t>
            </a:r>
            <a:r>
              <a:rPr dirty="0" sz="1100" spc="8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using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0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lossy,</a:t>
            </a:r>
            <a:r>
              <a:rPr dirty="0" sz="1100" spc="9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9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25">
                <a:solidFill>
                  <a:srgbClr val="333333"/>
                </a:solidFill>
                <a:latin typeface="Gadugi"/>
                <a:cs typeface="Gadugi"/>
              </a:rPr>
              <a:t>are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only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able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to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restore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some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amount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data.</a:t>
            </a:r>
            <a:r>
              <a:rPr dirty="0" sz="1100" spc="13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will</a:t>
            </a:r>
            <a:r>
              <a:rPr dirty="0" sz="1100" spc="15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not</a:t>
            </a:r>
            <a:r>
              <a:rPr dirty="0" sz="1100" spc="13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restore</a:t>
            </a:r>
            <a:r>
              <a:rPr dirty="0" sz="1100" spc="160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100%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of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>
                <a:solidFill>
                  <a:srgbClr val="333333"/>
                </a:solidFill>
                <a:latin typeface="Gadugi"/>
                <a:cs typeface="Gadugi"/>
              </a:rPr>
              <a:t>the</a:t>
            </a:r>
            <a:r>
              <a:rPr dirty="0" sz="1100" spc="145">
                <a:solidFill>
                  <a:srgbClr val="333333"/>
                </a:solidFill>
                <a:latin typeface="Gadugi"/>
                <a:cs typeface="Gadugi"/>
              </a:rPr>
              <a:t> </a:t>
            </a:r>
            <a:r>
              <a:rPr dirty="0" sz="1100" spc="-10">
                <a:solidFill>
                  <a:srgbClr val="333333"/>
                </a:solidFill>
                <a:latin typeface="Gadugi"/>
                <a:cs typeface="Gadugi"/>
              </a:rPr>
              <a:t>original data.</a:t>
            </a:r>
            <a:endParaRPr sz="1100">
              <a:latin typeface="Gadugi"/>
              <a:cs typeface="Gadugi"/>
            </a:endParaRPr>
          </a:p>
          <a:p>
            <a:pPr algn="ctr" marL="1905">
              <a:lnSpc>
                <a:spcPct val="100000"/>
              </a:lnSpc>
              <a:spcBef>
                <a:spcPts val="1255"/>
              </a:spcBef>
            </a:pPr>
            <a:r>
              <a:rPr dirty="0" sz="2450">
                <a:latin typeface="Calibri"/>
                <a:cs typeface="Calibri"/>
              </a:rPr>
              <a:t>Memory</a:t>
            </a:r>
            <a:r>
              <a:rPr dirty="0" sz="2450" spc="-60">
                <a:latin typeface="Calibri"/>
                <a:cs typeface="Calibri"/>
              </a:rPr>
              <a:t> </a:t>
            </a:r>
            <a:r>
              <a:rPr dirty="0" sz="2450" spc="-25">
                <a:latin typeface="Calibri"/>
                <a:cs typeface="Calibri"/>
              </a:rPr>
              <a:t>reference</a:t>
            </a:r>
            <a:r>
              <a:rPr dirty="0" sz="2450" spc="-7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instruction</a:t>
            </a:r>
            <a:endParaRPr sz="2450">
              <a:latin typeface="Calibri"/>
              <a:cs typeface="Calibri"/>
            </a:endParaRPr>
          </a:p>
          <a:p>
            <a:pPr marL="12700" marR="105410">
              <a:lnSpc>
                <a:spcPct val="110100"/>
              </a:lnSpc>
              <a:spcBef>
                <a:spcPts val="900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computer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systems,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concept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"memory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reference </a:t>
            </a:r>
            <a:r>
              <a:rPr dirty="0" sz="1500">
                <a:latin typeface="Calibri"/>
                <a:cs typeface="Calibri"/>
              </a:rPr>
              <a:t>instructions"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fundamental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understanding</a:t>
            </a:r>
            <a:r>
              <a:rPr dirty="0" sz="1500">
                <a:latin typeface="Calibri"/>
                <a:cs typeface="Calibri"/>
              </a:rPr>
              <a:t> how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Central Processing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Unit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(CPU)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interacts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perform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operations.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provide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way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read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and </a:t>
            </a:r>
            <a:r>
              <a:rPr dirty="0" sz="1500">
                <a:latin typeface="Calibri"/>
                <a:cs typeface="Calibri"/>
              </a:rPr>
              <a:t>write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memory. </a:t>
            </a:r>
            <a:r>
              <a:rPr dirty="0" sz="1500">
                <a:latin typeface="Calibri"/>
                <a:cs typeface="Calibri"/>
              </a:rPr>
              <a:t>Let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break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 down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easy-</a:t>
            </a:r>
            <a:r>
              <a:rPr dirty="0" sz="1500" spc="-10">
                <a:latin typeface="Calibri"/>
                <a:cs typeface="Calibri"/>
              </a:rPr>
              <a:t>to-understand terms: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libri"/>
              <a:cs typeface="Calibri"/>
            </a:endParaRPr>
          </a:p>
          <a:p>
            <a:pPr marL="12700" marR="133350">
              <a:lnSpc>
                <a:spcPct val="110000"/>
              </a:lnSpc>
              <a:buAutoNum type="arabicPeriod"/>
              <a:tabLst>
                <a:tab pos="200660" algn="l"/>
              </a:tabLst>
            </a:pPr>
            <a:r>
              <a:rPr dirty="0" sz="1500">
                <a:latin typeface="Calibri"/>
                <a:cs typeface="Calibri"/>
              </a:rPr>
              <a:t>**Memory**: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Think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10">
                <a:latin typeface="Calibri"/>
                <a:cs typeface="Calibri"/>
              </a:rPr>
              <a:t> computer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vast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storage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area </a:t>
            </a:r>
            <a:r>
              <a:rPr dirty="0" sz="1500">
                <a:latin typeface="Calibri"/>
                <a:cs typeface="Calibri"/>
              </a:rPr>
              <a:t>where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kept.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huge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bookshelf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shelves,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and </a:t>
            </a:r>
            <a:r>
              <a:rPr dirty="0" sz="1500">
                <a:latin typeface="Calibri"/>
                <a:cs typeface="Calibri"/>
              </a:rPr>
              <a:t>each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shelf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store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different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things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(data).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2700" marR="82550">
              <a:lnSpc>
                <a:spcPct val="110000"/>
              </a:lnSpc>
              <a:buAutoNum type="arabicPeriod"/>
              <a:tabLst>
                <a:tab pos="200660" algn="l"/>
              </a:tabLst>
            </a:pPr>
            <a:r>
              <a:rPr dirty="0" sz="1500" spc="-10">
                <a:latin typeface="Calibri"/>
                <a:cs typeface="Calibri"/>
              </a:rPr>
              <a:t>**Central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Unit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(CPU)**: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brain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computer.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processes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instructions, performs calculations, </a:t>
            </a:r>
            <a:r>
              <a:rPr dirty="0" sz="1500" spc="-25">
                <a:latin typeface="Calibri"/>
                <a:cs typeface="Calibri"/>
              </a:rPr>
              <a:t>and </a:t>
            </a:r>
            <a:r>
              <a:rPr dirty="0" sz="1500" spc="-10">
                <a:latin typeface="Calibri"/>
                <a:cs typeface="Calibri"/>
              </a:rPr>
              <a:t>controls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035" y="2238913"/>
            <a:ext cx="5271582" cy="10310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13242"/>
            <a:ext cx="5325745" cy="75253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5240">
              <a:lnSpc>
                <a:spcPct val="110000"/>
              </a:lnSpc>
              <a:spcBef>
                <a:spcPts val="110"/>
              </a:spcBef>
              <a:buAutoNum type="arabicPeriod" startAt="3"/>
              <a:tabLst>
                <a:tab pos="200660" algn="l"/>
              </a:tabLst>
            </a:pPr>
            <a:r>
              <a:rPr dirty="0" sz="1500">
                <a:latin typeface="Calibri"/>
                <a:cs typeface="Calibri"/>
              </a:rPr>
              <a:t>**Memory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Reference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Instructions**: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commands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given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interact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They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tell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what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do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memory,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reading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(fetching)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writing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(storing)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3"/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Here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two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reference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instructions: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libri"/>
              <a:cs typeface="Calibri"/>
            </a:endParaRPr>
          </a:p>
          <a:p>
            <a:pPr lvl="1" marL="12700" marR="79375">
              <a:lnSpc>
                <a:spcPct val="110000"/>
              </a:lnSpc>
              <a:buChar char="-"/>
              <a:tabLst>
                <a:tab pos="114300" algn="l"/>
              </a:tabLst>
            </a:pPr>
            <a:r>
              <a:rPr dirty="0" sz="1500">
                <a:latin typeface="Calibri"/>
                <a:cs typeface="Calibri"/>
              </a:rPr>
              <a:t>**Load**: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When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receives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"load"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sending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someone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bookshelf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fetch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specific </a:t>
            </a:r>
            <a:r>
              <a:rPr dirty="0" sz="1500">
                <a:latin typeface="Calibri"/>
                <a:cs typeface="Calibri"/>
              </a:rPr>
              <a:t>book.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computer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terms,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reading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(loading)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work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Char char="-"/>
            </a:pPr>
            <a:endParaRPr sz="1300">
              <a:latin typeface="Calibri"/>
              <a:cs typeface="Calibri"/>
            </a:endParaRPr>
          </a:p>
          <a:p>
            <a:pPr lvl="1" marL="12700" marR="17145">
              <a:lnSpc>
                <a:spcPct val="110200"/>
              </a:lnSpc>
              <a:buChar char="-"/>
              <a:tabLst>
                <a:tab pos="114300" algn="l"/>
              </a:tabLst>
            </a:pPr>
            <a:r>
              <a:rPr dirty="0" sz="1500" spc="-10">
                <a:latin typeface="Calibri"/>
                <a:cs typeface="Calibri"/>
              </a:rPr>
              <a:t>**Store**: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Conversely,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when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gets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"store"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it's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telling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someone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place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new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book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bookshelf.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computer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terms,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writing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(storing)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25">
                <a:latin typeface="Calibri"/>
                <a:cs typeface="Calibri"/>
              </a:rPr>
              <a:t> it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saved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later.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libri"/>
              <a:cs typeface="Calibri"/>
            </a:endParaRPr>
          </a:p>
          <a:p>
            <a:pPr marL="12700" marR="46990">
              <a:lnSpc>
                <a:spcPct val="110000"/>
              </a:lnSpc>
            </a:pPr>
            <a:r>
              <a:rPr dirty="0" sz="1500">
                <a:latin typeface="Calibri"/>
                <a:cs typeface="Calibri"/>
              </a:rPr>
              <a:t>So,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reference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communication between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 CPU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memory.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They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allow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10">
                <a:latin typeface="Calibri"/>
                <a:cs typeface="Calibri"/>
              </a:rPr>
              <a:t> access, manipulate,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store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essential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running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programs, performing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calculations,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storing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information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computer.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10200"/>
              </a:lnSpc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summary,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reference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commands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that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interact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computer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memory.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enable</a:t>
            </a:r>
            <a:r>
              <a:rPr dirty="0" sz="1500" spc="-25">
                <a:latin typeface="Calibri"/>
                <a:cs typeface="Calibri"/>
              </a:rPr>
              <a:t> the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load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needs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other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back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crucial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how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computer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system </a:t>
            </a:r>
            <a:r>
              <a:rPr dirty="0" sz="1500">
                <a:latin typeface="Calibri"/>
                <a:cs typeface="Calibri"/>
              </a:rPr>
              <a:t>functions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processes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information.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61207" y="8424783"/>
            <a:ext cx="164211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-35">
                <a:latin typeface="Calibri"/>
                <a:cs typeface="Calibri"/>
              </a:rPr>
              <a:t>Input-</a:t>
            </a:r>
            <a:r>
              <a:rPr dirty="0" sz="2450" spc="-10">
                <a:latin typeface="Calibri"/>
                <a:cs typeface="Calibri"/>
              </a:rPr>
              <a:t>output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5959" y="824503"/>
            <a:ext cx="5412105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u="sng" sz="1200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Input-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Output</a:t>
            </a:r>
            <a:r>
              <a:rPr dirty="0" u="sng" sz="1200" spc="1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Interface</a:t>
            </a:r>
            <a:r>
              <a:rPr dirty="0" sz="1200" spc="1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method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helps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transferring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information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internal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storage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i.e.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external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.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input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computer,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called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Input-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devices.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For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Example: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A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keyboard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mouse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computer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called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while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monitor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printer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computer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called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devices.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Just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like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external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hard-drives,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availability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some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able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both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output.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5959" y="4991551"/>
            <a:ext cx="5327015" cy="38595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86360">
              <a:lnSpc>
                <a:spcPct val="100000"/>
              </a:lnSpc>
              <a:spcBef>
                <a:spcPts val="95"/>
              </a:spcBef>
            </a:pPr>
            <a:r>
              <a:rPr dirty="0" sz="850" i="1">
                <a:solidFill>
                  <a:srgbClr val="263138"/>
                </a:solidFill>
                <a:latin typeface="Arial"/>
                <a:cs typeface="Arial"/>
              </a:rPr>
              <a:t>Input-Output</a:t>
            </a:r>
            <a:r>
              <a:rPr dirty="0" sz="850" spc="34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850" spc="-10" i="1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algn="just" marL="12700" marR="114300">
              <a:lnSpc>
                <a:spcPct val="115500"/>
              </a:lnSpc>
              <a:spcBef>
                <a:spcPts val="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micro-computer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base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system,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only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purpose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just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special</a:t>
            </a:r>
            <a:r>
              <a:rPr dirty="0" sz="1200" spc="9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communication</a:t>
            </a:r>
            <a:r>
              <a:rPr dirty="0" sz="1200" spc="9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links</a:t>
            </a:r>
            <a:r>
              <a:rPr dirty="0" sz="1200" spc="9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interfacing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them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with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resolve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differences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CPU,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special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communication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links.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major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differences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 marL="657225" marR="5080" indent="-215265">
              <a:lnSpc>
                <a:spcPct val="115500"/>
              </a:lnSpc>
              <a:spcBef>
                <a:spcPts val="715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nature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electromagnetic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electro-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mechanical.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nature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electronic.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lot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difference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mode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both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and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endParaRPr sz="1200">
              <a:latin typeface="Arial"/>
              <a:cs typeface="Arial"/>
            </a:endParaRPr>
          </a:p>
          <a:p>
            <a:pPr marL="657225" marR="407034" indent="-215265">
              <a:lnSpc>
                <a:spcPts val="1680"/>
              </a:lnSpc>
              <a:spcBef>
                <a:spcPts val="85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synchronization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mechanism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because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data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rate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slow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endParaRPr sz="1200">
              <a:latin typeface="Arial"/>
              <a:cs typeface="Arial"/>
            </a:endParaRPr>
          </a:p>
          <a:p>
            <a:pPr marL="657225" marR="215900" indent="-215265">
              <a:lnSpc>
                <a:spcPts val="1660"/>
              </a:lnSpc>
              <a:spcBef>
                <a:spcPts val="5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devices,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code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formats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format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operating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mode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endParaRPr sz="1200">
              <a:latin typeface="Arial"/>
              <a:cs typeface="Arial"/>
            </a:endParaRPr>
          </a:p>
          <a:p>
            <a:pPr marL="657225" marR="405765">
              <a:lnSpc>
                <a:spcPct val="115799"/>
              </a:lnSpc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may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controlled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disturb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other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connected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5" y="2763011"/>
            <a:ext cx="5391911" cy="21290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5959" y="824503"/>
            <a:ext cx="5382895" cy="4334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special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additional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hardware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resolve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differences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peripheral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supervise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synchronize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all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input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devices.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25" b="1">
                <a:solidFill>
                  <a:srgbClr val="263138"/>
                </a:solidFill>
                <a:latin typeface="Arial"/>
                <a:cs typeface="Arial"/>
              </a:rPr>
              <a:t>Functions</a:t>
            </a:r>
            <a:r>
              <a:rPr dirty="0" sz="1300" spc="10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300" spc="12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63138"/>
                </a:solidFill>
                <a:latin typeface="Arial"/>
                <a:cs typeface="Arial"/>
              </a:rPr>
              <a:t>Input-Output</a:t>
            </a:r>
            <a:r>
              <a:rPr dirty="0" sz="1300" spc="10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263138"/>
                </a:solidFill>
                <a:latin typeface="Arial"/>
                <a:cs typeface="Arial"/>
              </a:rPr>
              <a:t>Interface: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657225" marR="109220" indent="-215265">
              <a:lnSpc>
                <a:spcPct val="115799"/>
              </a:lnSpc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synchronize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operating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speed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with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respect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input-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devices.</a:t>
            </a:r>
            <a:endParaRPr sz="1200">
              <a:latin typeface="Arial"/>
              <a:cs typeface="Arial"/>
            </a:endParaRPr>
          </a:p>
          <a:p>
            <a:pPr marL="657225" marR="403225" indent="-215265">
              <a:lnSpc>
                <a:spcPts val="1680"/>
              </a:lnSpc>
              <a:spcBef>
                <a:spcPts val="85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selects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input-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appropriate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interpretation</a:t>
            </a:r>
            <a:r>
              <a:rPr dirty="0" sz="1200" spc="2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22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input-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2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device.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capable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providing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like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timing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signals.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buffering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possible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through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bus.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various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error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detectors.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converts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serial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parallel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vice-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versa.</a:t>
            </a:r>
            <a:endParaRPr sz="1200">
              <a:latin typeface="Arial"/>
              <a:cs typeface="Arial"/>
            </a:endParaRPr>
          </a:p>
          <a:p>
            <a:pPr marL="12700" marR="175260" indent="429259">
              <a:lnSpc>
                <a:spcPts val="1670"/>
              </a:lnSpc>
              <a:spcBef>
                <a:spcPts val="80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convert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digital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analog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vice-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versa.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block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diagram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u="sng" sz="1200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Input-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Output</a:t>
            </a:r>
            <a:r>
              <a:rPr dirty="0" u="sng" sz="1200" spc="1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Interface</a:t>
            </a:r>
            <a:r>
              <a:rPr dirty="0" sz="1200" spc="1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contain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following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blocks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52729" indent="-240665">
              <a:lnSpc>
                <a:spcPct val="100000"/>
              </a:lnSpc>
              <a:spcBef>
                <a:spcPts val="125"/>
              </a:spcBef>
              <a:buFont typeface="Consolas"/>
              <a:buAutoNum type="arabicPeriod"/>
              <a:tabLst>
                <a:tab pos="253365" algn="l"/>
              </a:tabLst>
            </a:pP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Data</a:t>
            </a:r>
            <a:r>
              <a:rPr dirty="0" sz="1100" spc="8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Bus</a:t>
            </a:r>
            <a:r>
              <a:rPr dirty="0" sz="1100" spc="11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263138"/>
                </a:solidFill>
                <a:latin typeface="Consolas"/>
                <a:cs typeface="Consolas"/>
              </a:rPr>
              <a:t>Buffer</a:t>
            </a:r>
            <a:endParaRPr sz="1100">
              <a:latin typeface="Consolas"/>
              <a:cs typeface="Consolas"/>
            </a:endParaRPr>
          </a:p>
          <a:p>
            <a:pPr marL="252729" indent="-240665">
              <a:lnSpc>
                <a:spcPct val="100000"/>
              </a:lnSpc>
              <a:buFont typeface="Consolas"/>
              <a:buAutoNum type="arabicPeriod"/>
              <a:tabLst>
                <a:tab pos="253365" algn="l"/>
              </a:tabLst>
            </a:pP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Read/Write</a:t>
            </a:r>
            <a:r>
              <a:rPr dirty="0" sz="1100" spc="19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Control</a:t>
            </a:r>
            <a:r>
              <a:rPr dirty="0" sz="1100" spc="22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263138"/>
                </a:solidFill>
                <a:latin typeface="Consolas"/>
                <a:cs typeface="Consolas"/>
              </a:rPr>
              <a:t>Logic</a:t>
            </a:r>
            <a:endParaRPr sz="1100">
              <a:latin typeface="Consolas"/>
              <a:cs typeface="Consolas"/>
            </a:endParaRPr>
          </a:p>
          <a:p>
            <a:pPr marL="252729" indent="-240665">
              <a:lnSpc>
                <a:spcPct val="100000"/>
              </a:lnSpc>
              <a:buFont typeface="Consolas"/>
              <a:buAutoNum type="arabicPeriod"/>
              <a:tabLst>
                <a:tab pos="253365" algn="l"/>
              </a:tabLst>
            </a:pP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Port</a:t>
            </a:r>
            <a:r>
              <a:rPr dirty="0" sz="1100" spc="6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A,</a:t>
            </a:r>
            <a:r>
              <a:rPr dirty="0" sz="1100" spc="9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Port</a:t>
            </a:r>
            <a:r>
              <a:rPr dirty="0" sz="1100" spc="10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B</a:t>
            </a:r>
            <a:r>
              <a:rPr dirty="0" sz="1100" spc="7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263138"/>
                </a:solidFill>
                <a:latin typeface="Consolas"/>
                <a:cs typeface="Consolas"/>
              </a:rPr>
              <a:t>register</a:t>
            </a:r>
            <a:endParaRPr sz="1100">
              <a:latin typeface="Consolas"/>
              <a:cs typeface="Consolas"/>
            </a:endParaRPr>
          </a:p>
          <a:p>
            <a:pPr marL="252729" indent="-240665">
              <a:lnSpc>
                <a:spcPct val="100000"/>
              </a:lnSpc>
              <a:buFont typeface="Consolas"/>
              <a:buAutoNum type="arabicPeriod"/>
              <a:tabLst>
                <a:tab pos="253365" algn="l"/>
              </a:tabLst>
            </a:pP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Control</a:t>
            </a:r>
            <a:r>
              <a:rPr dirty="0" sz="1100" spc="13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and</a:t>
            </a:r>
            <a:r>
              <a:rPr dirty="0" sz="1100" spc="13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Status</a:t>
            </a:r>
            <a:r>
              <a:rPr dirty="0" sz="1100" spc="15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263138"/>
                </a:solidFill>
                <a:latin typeface="Consolas"/>
                <a:cs typeface="Consolas"/>
              </a:rPr>
              <a:t>register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5959" y="8752489"/>
            <a:ext cx="288226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These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explained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following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below.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5" y="5149596"/>
            <a:ext cx="5391911" cy="31028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21332"/>
            <a:ext cx="5393055" cy="7528559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4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sz="1200" spc="7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Buffer</a:t>
            </a:r>
            <a:r>
              <a:rPr dirty="0" sz="1200" spc="6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187325">
              <a:lnSpc>
                <a:spcPct val="115399"/>
              </a:lnSpc>
              <a:spcBef>
                <a:spcPts val="2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buffer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bi-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directional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communicate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All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word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status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information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CPU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transferred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through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bus.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4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4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B</a:t>
            </a:r>
            <a:r>
              <a:rPr dirty="0" sz="1200" spc="4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48260">
              <a:lnSpc>
                <a:spcPct val="115700"/>
              </a:lnSpc>
              <a:spcBef>
                <a:spcPts val="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Input-Output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device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Unit.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consist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bi-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directional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buffer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and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bi-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directional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buffer.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connect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directly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disk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require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both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and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through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i.e.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modem,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external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hard-drive,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magnetic disk.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Status</a:t>
            </a:r>
            <a:r>
              <a:rPr dirty="0" sz="1200" spc="2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68580">
              <a:lnSpc>
                <a:spcPct val="115799"/>
              </a:lnSpc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gives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information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basis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control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information.</a:t>
            </a:r>
            <a:r>
              <a:rPr dirty="0" sz="1200" spc="2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2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1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1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CPU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input-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output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device.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Bits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present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status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used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checking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status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conditions.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Status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indicate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status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data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register,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A,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record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error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may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during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Read/Write</a:t>
            </a:r>
            <a:r>
              <a:rPr dirty="0" sz="1200" spc="1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1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Logic</a:t>
            </a:r>
            <a:r>
              <a:rPr dirty="0" sz="1200" spc="12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670"/>
              </a:lnSpc>
              <a:spcBef>
                <a:spcPts val="8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block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generates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necessary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overall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operations. 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All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commands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accepted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through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block.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allow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status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transferred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onto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through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  <a:p>
            <a:pPr marL="12700" marR="167005">
              <a:lnSpc>
                <a:spcPts val="1620"/>
              </a:lnSpc>
              <a:spcBef>
                <a:spcPts val="80"/>
              </a:spcBef>
            </a:pP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accept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-52">
                <a:solidFill>
                  <a:srgbClr val="263138"/>
                </a:solidFill>
                <a:latin typeface="Arial"/>
                <a:cs typeface="Arial"/>
              </a:rPr>
              <a:t>CS,</a:t>
            </a:r>
            <a:r>
              <a:rPr dirty="0" baseline="2314" sz="1800" spc="11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read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baseline="2314" sz="1800" spc="127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82">
                <a:solidFill>
                  <a:srgbClr val="263138"/>
                </a:solidFill>
                <a:latin typeface="Arial"/>
                <a:cs typeface="Arial"/>
              </a:rPr>
              <a:t>write</a:t>
            </a:r>
            <a:r>
              <a:rPr dirty="0" baseline="2314" sz="1800" spc="97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signal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system</a:t>
            </a:r>
            <a:r>
              <a:rPr dirty="0" baseline="2314" sz="1800" spc="97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baseline="2314" sz="1800" spc="11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baseline="2314" sz="1800" spc="127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0</a:t>
            </a:r>
            <a:r>
              <a:rPr dirty="0" sz="5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,</a:t>
            </a:r>
            <a:r>
              <a:rPr dirty="0" baseline="2314" sz="1800" spc="11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1</a:t>
            </a:r>
            <a:r>
              <a:rPr dirty="0" sz="500" spc="2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-30">
                <a:solidFill>
                  <a:srgbClr val="263138"/>
                </a:solidFill>
                <a:latin typeface="Arial"/>
                <a:cs typeface="Arial"/>
              </a:rPr>
              <a:t>from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system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bus.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Read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Write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to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define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direction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over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bus.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solidFill>
                  <a:srgbClr val="263138"/>
                </a:solidFill>
                <a:latin typeface="Consolas"/>
                <a:cs typeface="Consolas"/>
              </a:rPr>
              <a:t>Read</a:t>
            </a:r>
            <a:r>
              <a:rPr dirty="0" sz="1100" spc="135" b="1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b="1">
                <a:solidFill>
                  <a:srgbClr val="263138"/>
                </a:solidFill>
                <a:latin typeface="Consolas"/>
                <a:cs typeface="Consolas"/>
              </a:rPr>
              <a:t>Operation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:</a:t>
            </a:r>
            <a:r>
              <a:rPr dirty="0" sz="1100" spc="13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CPU</a:t>
            </a:r>
            <a:r>
              <a:rPr dirty="0" sz="1100" spc="14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&lt;----</a:t>
            </a:r>
            <a:r>
              <a:rPr dirty="0" sz="1100" spc="11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I/O</a:t>
            </a:r>
            <a:r>
              <a:rPr dirty="0" sz="1100" spc="13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263138"/>
                </a:solidFill>
                <a:latin typeface="Consolas"/>
                <a:cs typeface="Consolas"/>
              </a:rPr>
              <a:t>device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263138"/>
                </a:solidFill>
                <a:latin typeface="Consolas"/>
                <a:cs typeface="Consolas"/>
              </a:rPr>
              <a:t>Write</a:t>
            </a:r>
            <a:r>
              <a:rPr dirty="0" sz="1100" spc="135" b="1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b="1">
                <a:solidFill>
                  <a:srgbClr val="263138"/>
                </a:solidFill>
                <a:latin typeface="Consolas"/>
                <a:cs typeface="Consolas"/>
              </a:rPr>
              <a:t>Operation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:</a:t>
            </a:r>
            <a:r>
              <a:rPr dirty="0" sz="1100" spc="13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CPU</a:t>
            </a:r>
            <a:r>
              <a:rPr dirty="0" sz="1100" spc="145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----&gt;</a:t>
            </a:r>
            <a:r>
              <a:rPr dirty="0" sz="1100" spc="14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263138"/>
                </a:solidFill>
                <a:latin typeface="Consolas"/>
                <a:cs typeface="Consolas"/>
              </a:rPr>
              <a:t>I/O</a:t>
            </a:r>
            <a:r>
              <a:rPr dirty="0" sz="1100" spc="120">
                <a:solidFill>
                  <a:srgbClr val="26313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263138"/>
                </a:solidFill>
                <a:latin typeface="Consolas"/>
                <a:cs typeface="Consolas"/>
              </a:rPr>
              <a:t>device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read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write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through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bus.</a:t>
            </a:r>
            <a:endParaRPr sz="1200">
              <a:latin typeface="Arial"/>
              <a:cs typeface="Arial"/>
            </a:endParaRPr>
          </a:p>
          <a:p>
            <a:pPr marL="12700" marR="59055">
              <a:lnSpc>
                <a:spcPct val="115799"/>
              </a:lnSpc>
              <a:spcBef>
                <a:spcPts val="70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select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unit.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Two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least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significant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lines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baseline="2314" sz="1800" spc="4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baseline="2314" sz="18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(</a:t>
            </a:r>
            <a:r>
              <a:rPr dirty="0" baseline="2314" sz="18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82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500" spc="55">
                <a:solidFill>
                  <a:srgbClr val="263138"/>
                </a:solidFill>
                <a:latin typeface="Arial"/>
                <a:cs typeface="Arial"/>
              </a:rPr>
              <a:t>0</a:t>
            </a:r>
            <a:r>
              <a:rPr dirty="0" sz="500" spc="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,</a:t>
            </a:r>
            <a:r>
              <a:rPr dirty="0" baseline="2314" sz="1800" spc="2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97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500" spc="65">
                <a:solidFill>
                  <a:srgbClr val="263138"/>
                </a:solidFill>
                <a:latin typeface="Arial"/>
                <a:cs typeface="Arial"/>
              </a:rPr>
              <a:t>1</a:t>
            </a:r>
            <a:r>
              <a:rPr dirty="0" sz="5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)</a:t>
            </a:r>
            <a:r>
              <a:rPr dirty="0" baseline="2314" sz="1800" spc="2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baseline="2314" sz="1800" spc="37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connected</a:t>
            </a:r>
            <a:r>
              <a:rPr dirty="0" baseline="2314" sz="18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baseline="2314" sz="1800" spc="5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select</a:t>
            </a:r>
            <a:r>
              <a:rPr dirty="0" baseline="2314" sz="1800" spc="37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lines</a:t>
            </a:r>
            <a:r>
              <a:rPr dirty="0" baseline="2314" sz="1800" spc="4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0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,</a:t>
            </a:r>
            <a:r>
              <a:rPr dirty="0" baseline="2314" sz="1800" spc="4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1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.</a:t>
            </a:r>
            <a:r>
              <a:rPr dirty="0" baseline="2314" sz="1800" spc="4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baseline="2314" sz="1800" spc="4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135">
                <a:solidFill>
                  <a:srgbClr val="263138"/>
                </a:solidFill>
                <a:latin typeface="Arial"/>
                <a:cs typeface="Arial"/>
              </a:rPr>
              <a:t>two</a:t>
            </a:r>
            <a:r>
              <a:rPr dirty="0" baseline="2314" sz="1800" spc="4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263138"/>
                </a:solidFill>
                <a:latin typeface="Arial"/>
                <a:cs typeface="Arial"/>
              </a:rPr>
              <a:t>select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input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lines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select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any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four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unit.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selection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interface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according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following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criteria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Read</a:t>
            </a:r>
            <a:r>
              <a:rPr dirty="0" sz="1200" spc="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state</a:t>
            </a:r>
            <a:r>
              <a:rPr dirty="0" sz="1200" spc="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32331" y="8360664"/>
          <a:ext cx="5500370" cy="37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495"/>
                <a:gridCol w="1513840"/>
                <a:gridCol w="1273810"/>
                <a:gridCol w="1541779"/>
              </a:tblGrid>
              <a:tr h="37338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Chip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Select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Operation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Select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lines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dirty="0" sz="13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132331" y="859536"/>
          <a:ext cx="5500370" cy="221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495"/>
                <a:gridCol w="727709"/>
                <a:gridCol w="786130"/>
                <a:gridCol w="636905"/>
                <a:gridCol w="636904"/>
                <a:gridCol w="1542414"/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CS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Read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Write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unit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11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0">
                          <a:latin typeface="Times New Roman"/>
                          <a:cs typeface="Times New Roman"/>
                        </a:rPr>
                        <a:t>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11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0">
                          <a:latin typeface="Times New Roman"/>
                          <a:cs typeface="Times New Roman"/>
                        </a:rPr>
                        <a:t>B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1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Register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Status</a:t>
                      </a:r>
                      <a:r>
                        <a:rPr dirty="0" sz="11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Register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176019" y="3373128"/>
            <a:ext cx="96520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60" b="1">
                <a:solidFill>
                  <a:srgbClr val="263138"/>
                </a:solidFill>
                <a:latin typeface="Arial"/>
                <a:cs typeface="Arial"/>
              </a:rPr>
              <a:t>Write</a:t>
            </a:r>
            <a:r>
              <a:rPr dirty="0" sz="1200" spc="7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State</a:t>
            </a:r>
            <a:r>
              <a:rPr dirty="0" sz="1200" spc="6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32331" y="3593591"/>
          <a:ext cx="550037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495"/>
                <a:gridCol w="727709"/>
                <a:gridCol w="786130"/>
                <a:gridCol w="636905"/>
                <a:gridCol w="636904"/>
                <a:gridCol w="1542414"/>
              </a:tblGrid>
              <a:tr h="37592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Chip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Select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Operation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Select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lines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80035" marR="275590" indent="78740">
                        <a:lnSpc>
                          <a:spcPts val="151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unit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CS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Read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Write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11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0">
                          <a:latin typeface="Times New Roman"/>
                          <a:cs typeface="Times New Roman"/>
                        </a:rPr>
                        <a:t>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dirty="0" sz="11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50">
                          <a:latin typeface="Times New Roman"/>
                          <a:cs typeface="Times New Roman"/>
                        </a:rPr>
                        <a:t>B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1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Register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>
                          <a:latin typeface="Times New Roman"/>
                          <a:cs typeface="Times New Roman"/>
                        </a:rPr>
                        <a:t>Status</a:t>
                      </a:r>
                      <a:r>
                        <a:rPr dirty="0" sz="11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Register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176019" y="6149237"/>
            <a:ext cx="5400675" cy="26530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Example</a:t>
            </a:r>
            <a:r>
              <a:rPr dirty="0" sz="1200" spc="1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57225" marR="45085" indent="-215265">
              <a:lnSpc>
                <a:spcPct val="111700"/>
              </a:lnSpc>
              <a:spcBef>
                <a:spcPts val="110"/>
              </a:spcBef>
              <a:buSzPct val="75000"/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0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,</a:t>
            </a:r>
            <a:r>
              <a:rPr dirty="0" baseline="2314" sz="1800" spc="8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1</a:t>
            </a:r>
            <a:r>
              <a:rPr dirty="0" sz="500" spc="2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=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0</a:t>
            </a:r>
            <a:r>
              <a:rPr dirty="0" baseline="2314" sz="1800" spc="11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1,</a:t>
            </a:r>
            <a:r>
              <a:rPr dirty="0" baseline="2314" sz="1800" spc="8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then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Port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B</a:t>
            </a:r>
            <a:r>
              <a:rPr dirty="0" baseline="2314" sz="1800" spc="11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selected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baseline="2314" sz="1800" spc="11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263138"/>
                </a:solidFill>
                <a:latin typeface="Arial"/>
                <a:cs typeface="Arial"/>
              </a:rPr>
              <a:t>transfer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CPU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I/O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device.</a:t>
            </a:r>
            <a:endParaRPr sz="1200">
              <a:latin typeface="Arial"/>
              <a:cs typeface="Arial"/>
            </a:endParaRPr>
          </a:p>
          <a:p>
            <a:pPr marL="657225" marR="530225" indent="-215265">
              <a:lnSpc>
                <a:spcPct val="113300"/>
              </a:lnSpc>
              <a:spcBef>
                <a:spcPts val="85"/>
              </a:spcBef>
              <a:buSzPct val="75000"/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0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,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</a:t>
            </a:r>
            <a:r>
              <a:rPr dirty="0" sz="500">
                <a:solidFill>
                  <a:srgbClr val="263138"/>
                </a:solidFill>
                <a:latin typeface="Arial"/>
                <a:cs typeface="Arial"/>
              </a:rPr>
              <a:t>1</a:t>
            </a:r>
            <a:r>
              <a:rPr dirty="0" sz="500" spc="2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=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1</a:t>
            </a:r>
            <a:r>
              <a:rPr dirty="0" baseline="2314" sz="18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0,</a:t>
            </a:r>
            <a:r>
              <a:rPr dirty="0" baseline="2314" sz="1800" spc="8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then</a:t>
            </a:r>
            <a:r>
              <a:rPr dirty="0" baseline="2314" sz="1800" spc="8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baseline="2314" sz="1800" spc="127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baseline="2314" sz="18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baseline="2314" sz="1800" spc="11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selected</a:t>
            </a:r>
            <a:r>
              <a:rPr dirty="0" baseline="2314" sz="1800" spc="142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baseline="2314" sz="1800" spc="1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263138"/>
                </a:solidFill>
                <a:latin typeface="Arial"/>
                <a:cs typeface="Arial"/>
              </a:rPr>
              <a:t>store</a:t>
            </a:r>
            <a:r>
              <a:rPr dirty="0" baseline="2314" sz="18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baseline="2314" sz="1800" spc="-37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information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send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CPU.</a:t>
            </a:r>
            <a:endParaRPr sz="1200">
              <a:latin typeface="Arial"/>
              <a:cs typeface="Arial"/>
            </a:endParaRPr>
          </a:p>
          <a:p>
            <a:pPr algn="ctr" marL="10795">
              <a:lnSpc>
                <a:spcPct val="100000"/>
              </a:lnSpc>
              <a:spcBef>
                <a:spcPts val="55"/>
              </a:spcBef>
            </a:pPr>
            <a:r>
              <a:rPr dirty="0" sz="2450" spc="-10">
                <a:latin typeface="Calibri"/>
                <a:cs typeface="Calibri"/>
              </a:rPr>
              <a:t>Interrupts</a:t>
            </a:r>
            <a:endParaRPr sz="2450">
              <a:latin typeface="Calibri"/>
              <a:cs typeface="Calibri"/>
            </a:endParaRPr>
          </a:p>
          <a:p>
            <a:pPr marL="12700" marR="5080">
              <a:lnSpc>
                <a:spcPct val="115599"/>
              </a:lnSpc>
              <a:spcBef>
                <a:spcPts val="98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emitted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hardware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software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when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or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event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immediate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attention.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alerts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high-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priority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requiring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current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working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process.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I/O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devices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lines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dedicated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purpose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called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5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Service</a:t>
            </a:r>
            <a:r>
              <a:rPr dirty="0" sz="1200" spc="13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Routine</a:t>
            </a:r>
            <a:r>
              <a:rPr dirty="0" sz="1200" spc="12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63138"/>
                </a:solidFill>
                <a:latin typeface="Arial"/>
                <a:cs typeface="Arial"/>
              </a:rPr>
              <a:t>(ISR)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21332"/>
            <a:ext cx="5405120" cy="7780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92075">
              <a:lnSpc>
                <a:spcPct val="115799"/>
              </a:lnSpc>
              <a:spcBef>
                <a:spcPts val="110"/>
              </a:spcBef>
            </a:pP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When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raises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at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let’s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say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i,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first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completes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execution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i.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loads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Program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Counter (PC)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first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ISR.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Before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loading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Program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Counter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address,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interrupted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moved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temporary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location.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Therefore,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after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handling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continue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i+1.</a:t>
            </a:r>
            <a:endParaRPr sz="1200">
              <a:latin typeface="Arial"/>
              <a:cs typeface="Arial"/>
            </a:endParaRPr>
          </a:p>
          <a:p>
            <a:pPr marL="12700" marR="14604">
              <a:lnSpc>
                <a:spcPct val="115799"/>
              </a:lnSpc>
              <a:spcBef>
                <a:spcPts val="695"/>
              </a:spcBef>
            </a:pP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While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handling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interrupts,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must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inform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device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request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been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recognized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stops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sending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interrupt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request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signal.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Also,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saving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interrupted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can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restored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future,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increases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delay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between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received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start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execution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263138"/>
                </a:solidFill>
                <a:latin typeface="Arial"/>
                <a:cs typeface="Arial"/>
              </a:rPr>
              <a:t>ISR.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called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Interrupt Latency.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500" b="1">
                <a:latin typeface="Calibri"/>
                <a:cs typeface="Calibri"/>
              </a:rPr>
              <a:t>Another </a:t>
            </a:r>
            <a:r>
              <a:rPr dirty="0" sz="1500" spc="-10" b="1">
                <a:latin typeface="Calibri"/>
                <a:cs typeface="Calibri"/>
              </a:rPr>
              <a:t>defination</a:t>
            </a:r>
            <a:r>
              <a:rPr dirty="0" sz="1500" spc="-2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of</a:t>
            </a:r>
            <a:r>
              <a:rPr dirty="0" sz="1500" spc="-10" b="1">
                <a:latin typeface="Calibri"/>
                <a:cs typeface="Calibri"/>
              </a:rPr>
              <a:t> interrupts </a:t>
            </a:r>
            <a:r>
              <a:rPr dirty="0" sz="1500" spc="-25" b="1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12700" marR="5080" indent="429259">
              <a:lnSpc>
                <a:spcPct val="110000"/>
              </a:lnSpc>
              <a:spcBef>
                <a:spcPts val="760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(Central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Processing</a:t>
            </a:r>
            <a:r>
              <a:rPr dirty="0" sz="1500">
                <a:latin typeface="Calibri"/>
                <a:cs typeface="Calibri"/>
              </a:rPr>
              <a:t> Unit)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"interrupts"</a:t>
            </a:r>
            <a:r>
              <a:rPr dirty="0" sz="1500">
                <a:latin typeface="Calibri"/>
                <a:cs typeface="Calibri"/>
              </a:rPr>
              <a:t> are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0">
                <a:latin typeface="Calibri"/>
                <a:cs typeface="Calibri"/>
              </a:rPr>
              <a:t>a </a:t>
            </a:r>
            <a:r>
              <a:rPr dirty="0" sz="1500">
                <a:latin typeface="Calibri"/>
                <a:cs typeface="Calibri"/>
              </a:rPr>
              <a:t>mechanism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temporarily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pause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CPU's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current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activities</a:t>
            </a:r>
            <a:r>
              <a:rPr dirty="0" sz="1500" spc="-25">
                <a:latin typeface="Calibri"/>
                <a:cs typeface="Calibri"/>
              </a:rPr>
              <a:t> to </a:t>
            </a:r>
            <a:r>
              <a:rPr dirty="0" sz="1500">
                <a:latin typeface="Calibri"/>
                <a:cs typeface="Calibri"/>
              </a:rPr>
              <a:t>handle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higher-</a:t>
            </a:r>
            <a:r>
              <a:rPr dirty="0" sz="1500">
                <a:latin typeface="Calibri"/>
                <a:cs typeface="Calibri"/>
              </a:rPr>
              <a:t>priority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tasks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events.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Think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interrupts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way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for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say,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"Hold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something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important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just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came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up,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we </a:t>
            </a:r>
            <a:r>
              <a:rPr dirty="0" sz="1500">
                <a:latin typeface="Calibri"/>
                <a:cs typeface="Calibri"/>
              </a:rPr>
              <a:t>need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right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away."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Here's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easy-</a:t>
            </a:r>
            <a:r>
              <a:rPr dirty="0" sz="1500" spc="-10">
                <a:latin typeface="Calibri"/>
                <a:cs typeface="Calibri"/>
              </a:rPr>
              <a:t>to-understand explanation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interrupts: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**1.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Unexpected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Events:**</a:t>
            </a:r>
            <a:endParaRPr sz="1500">
              <a:latin typeface="Calibri"/>
              <a:cs typeface="Calibri"/>
            </a:endParaRPr>
          </a:p>
          <a:p>
            <a:pPr marL="241300" indent="-101600">
              <a:lnSpc>
                <a:spcPct val="100000"/>
              </a:lnSpc>
              <a:spcBef>
                <a:spcPts val="950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Imagine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chef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cooking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restaurant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kitchen.</a:t>
            </a:r>
            <a:endParaRPr sz="1500">
              <a:latin typeface="Calibri"/>
              <a:cs typeface="Calibri"/>
            </a:endParaRPr>
          </a:p>
          <a:p>
            <a:pPr marL="12700" marR="231775" indent="127635">
              <a:lnSpc>
                <a:spcPct val="110000"/>
              </a:lnSpc>
              <a:spcBef>
                <a:spcPts val="74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While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cooking,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unexpected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events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happen,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50">
                <a:latin typeface="Calibri"/>
                <a:cs typeface="Calibri"/>
              </a:rPr>
              <a:t>a </a:t>
            </a:r>
            <a:r>
              <a:rPr dirty="0" sz="1500">
                <a:latin typeface="Calibri"/>
                <a:cs typeface="Calibri"/>
              </a:rPr>
              <a:t>fire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alarm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going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off,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food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order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VIP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customer,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server </a:t>
            </a:r>
            <a:r>
              <a:rPr dirty="0" sz="1500">
                <a:latin typeface="Calibri"/>
                <a:cs typeface="Calibri"/>
              </a:rPr>
              <a:t>bringing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customer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complaint.</a:t>
            </a:r>
            <a:endParaRPr sz="1500">
              <a:latin typeface="Calibri"/>
              <a:cs typeface="Calibri"/>
            </a:endParaRPr>
          </a:p>
          <a:p>
            <a:pPr marL="12700" marR="918210" indent="127635">
              <a:lnSpc>
                <a:spcPct val="110000"/>
              </a:lnSpc>
              <a:spcBef>
                <a:spcPts val="75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CPU's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world,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unexpected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events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called "interrupts."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**2.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Temporary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Pause:**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13242"/>
            <a:ext cx="5402580" cy="7750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1005" indent="127635">
              <a:lnSpc>
                <a:spcPct val="110700"/>
              </a:lnSpc>
              <a:spcBef>
                <a:spcPts val="100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When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interrupt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occurs,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chef</a:t>
            </a:r>
            <a:r>
              <a:rPr dirty="0" sz="1500" spc="-10">
                <a:latin typeface="Calibri"/>
                <a:cs typeface="Calibri"/>
              </a:rPr>
              <a:t> temporarily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stops </a:t>
            </a:r>
            <a:r>
              <a:rPr dirty="0" sz="1500">
                <a:latin typeface="Calibri"/>
                <a:cs typeface="Calibri"/>
              </a:rPr>
              <a:t>cooking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issue.</a:t>
            </a:r>
            <a:endParaRPr sz="1500">
              <a:latin typeface="Calibri"/>
              <a:cs typeface="Calibri"/>
            </a:endParaRPr>
          </a:p>
          <a:p>
            <a:pPr marL="12700" marR="294005" indent="127635">
              <a:lnSpc>
                <a:spcPct val="110700"/>
              </a:lnSpc>
              <a:spcBef>
                <a:spcPts val="730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terms,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stops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current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task,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saves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progress,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shifts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attention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interrupting event.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libri"/>
              <a:buChar char="-"/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**3.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Handling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Priorities:**</a:t>
            </a:r>
            <a:endParaRPr sz="1500">
              <a:latin typeface="Calibri"/>
              <a:cs typeface="Calibri"/>
            </a:endParaRPr>
          </a:p>
          <a:p>
            <a:pPr marL="12700" marR="143510" indent="127635">
              <a:lnSpc>
                <a:spcPct val="110000"/>
              </a:lnSpc>
              <a:spcBef>
                <a:spcPts val="75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Some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interrupts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more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urgent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others.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instance,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fire </a:t>
            </a:r>
            <a:r>
              <a:rPr dirty="0" sz="1500">
                <a:latin typeface="Calibri"/>
                <a:cs typeface="Calibri"/>
              </a:rPr>
              <a:t>alarm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more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critical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0">
                <a:latin typeface="Calibri"/>
                <a:cs typeface="Calibri"/>
              </a:rPr>
              <a:t> customer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inquiry.</a:t>
            </a:r>
            <a:endParaRPr sz="1500">
              <a:latin typeface="Calibri"/>
              <a:cs typeface="Calibri"/>
            </a:endParaRPr>
          </a:p>
          <a:p>
            <a:pPr marL="12700" marR="212725" indent="127635">
              <a:lnSpc>
                <a:spcPct val="110700"/>
              </a:lnSpc>
              <a:spcBef>
                <a:spcPts val="730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interrupts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prioritized.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High-</a:t>
            </a:r>
            <a:r>
              <a:rPr dirty="0" sz="1500">
                <a:latin typeface="Calibri"/>
                <a:cs typeface="Calibri"/>
              </a:rPr>
              <a:t>priority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interrupts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handled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before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lower-</a:t>
            </a:r>
            <a:r>
              <a:rPr dirty="0" sz="1500">
                <a:latin typeface="Calibri"/>
                <a:cs typeface="Calibri"/>
              </a:rPr>
              <a:t>priority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ones.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**4.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Interrupt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Service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Routine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(ISR):**</a:t>
            </a:r>
            <a:endParaRPr sz="1500">
              <a:latin typeface="Calibri"/>
              <a:cs typeface="Calibri"/>
            </a:endParaRPr>
          </a:p>
          <a:p>
            <a:pPr marL="12700" marR="688975" indent="127635">
              <a:lnSpc>
                <a:spcPct val="110000"/>
              </a:lnSpc>
              <a:spcBef>
                <a:spcPts val="755"/>
              </a:spcBef>
              <a:buChar char="-"/>
              <a:tabLst>
                <a:tab pos="241935" algn="l"/>
              </a:tabLst>
            </a:pPr>
            <a:r>
              <a:rPr dirty="0" sz="1500" spc="-80">
                <a:latin typeface="Calibri"/>
                <a:cs typeface="Calibri"/>
              </a:rPr>
              <a:t>To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each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specific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set</a:t>
            </a:r>
            <a:r>
              <a:rPr dirty="0" sz="1500" spc="-25">
                <a:latin typeface="Calibri"/>
                <a:cs typeface="Calibri"/>
              </a:rPr>
              <a:t> of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called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"Interrupt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Service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Routine"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(ISR).</a:t>
            </a:r>
            <a:endParaRPr sz="1500">
              <a:latin typeface="Calibri"/>
              <a:cs typeface="Calibri"/>
            </a:endParaRPr>
          </a:p>
          <a:p>
            <a:pPr marL="12700" marR="5080" indent="127635">
              <a:lnSpc>
                <a:spcPct val="110000"/>
              </a:lnSpc>
              <a:spcBef>
                <a:spcPts val="75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chef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knows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how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respond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different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situations,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turning </a:t>
            </a:r>
            <a:r>
              <a:rPr dirty="0" sz="1500">
                <a:latin typeface="Calibri"/>
                <a:cs typeface="Calibri"/>
              </a:rPr>
              <a:t>off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stoves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during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alarm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"ISR"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event).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**5.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Save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Resume:**</a:t>
            </a:r>
            <a:endParaRPr sz="1500">
              <a:latin typeface="Calibri"/>
              <a:cs typeface="Calibri"/>
            </a:endParaRPr>
          </a:p>
          <a:p>
            <a:pPr marL="12700" marR="163830" indent="127635">
              <a:lnSpc>
                <a:spcPct val="110000"/>
              </a:lnSpc>
              <a:spcBef>
                <a:spcPts val="76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Just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saves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their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progress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later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resumes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cooking,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saves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current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state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(like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values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instruction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was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executing).</a:t>
            </a:r>
            <a:endParaRPr sz="1500">
              <a:latin typeface="Calibri"/>
              <a:cs typeface="Calibri"/>
            </a:endParaRPr>
          </a:p>
          <a:p>
            <a:pPr marL="12700" marR="194310" indent="127635">
              <a:lnSpc>
                <a:spcPct val="110700"/>
              </a:lnSpc>
              <a:spcBef>
                <a:spcPts val="73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After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handling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returns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where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left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off,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if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nothing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happened.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**6.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Cases:**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13242"/>
            <a:ext cx="5405120" cy="79336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18440" indent="127635">
              <a:lnSpc>
                <a:spcPct val="110000"/>
              </a:lnSpc>
              <a:spcBef>
                <a:spcPts val="110"/>
              </a:spcBef>
              <a:buChar char="-"/>
              <a:tabLst>
                <a:tab pos="241935" algn="l"/>
              </a:tabLst>
            </a:pPr>
            <a:r>
              <a:rPr dirty="0" sz="1500" spc="-10">
                <a:latin typeface="Calibri"/>
                <a:cs typeface="Calibri"/>
              </a:rPr>
              <a:t>Interrupts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scenarios: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handle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errors,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interact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external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devices</a:t>
            </a:r>
            <a:r>
              <a:rPr dirty="0" sz="1500" spc="-10">
                <a:latin typeface="Calibri"/>
                <a:cs typeface="Calibri"/>
              </a:rPr>
              <a:t> (like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pressing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key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keyboard),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or </a:t>
            </a:r>
            <a:r>
              <a:rPr dirty="0" sz="1500">
                <a:latin typeface="Calibri"/>
                <a:cs typeface="Calibri"/>
              </a:rPr>
              <a:t>perform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multitasking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system.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**7.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Efficient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Handling:**</a:t>
            </a:r>
            <a:endParaRPr sz="1500">
              <a:latin typeface="Calibri"/>
              <a:cs typeface="Calibri"/>
            </a:endParaRPr>
          </a:p>
          <a:p>
            <a:pPr marL="12700" marR="208915" indent="127635">
              <a:lnSpc>
                <a:spcPct val="110300"/>
              </a:lnSpc>
              <a:spcBef>
                <a:spcPts val="750"/>
              </a:spcBef>
              <a:buChar char="-"/>
              <a:tabLst>
                <a:tab pos="241935" algn="l"/>
              </a:tabLst>
            </a:pPr>
            <a:r>
              <a:rPr dirty="0" sz="1500" spc="-10">
                <a:latin typeface="Calibri"/>
                <a:cs typeface="Calibri"/>
              </a:rPr>
              <a:t>Efficient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handling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crucial.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ensures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CPU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respond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quickly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important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events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smoothly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continue </a:t>
            </a:r>
            <a:r>
              <a:rPr dirty="0" sz="1500">
                <a:latin typeface="Calibri"/>
                <a:cs typeface="Calibri"/>
              </a:rPr>
              <a:t>regular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tasks.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**8.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Real-</a:t>
            </a:r>
            <a:r>
              <a:rPr dirty="0" sz="1500">
                <a:latin typeface="Calibri"/>
                <a:cs typeface="Calibri"/>
              </a:rPr>
              <a:t>Life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Analogy:**</a:t>
            </a:r>
            <a:endParaRPr sz="1500">
              <a:latin typeface="Calibri"/>
              <a:cs typeface="Calibri"/>
            </a:endParaRPr>
          </a:p>
          <a:p>
            <a:pPr marL="12700" marR="16510" indent="127635">
              <a:lnSpc>
                <a:spcPct val="110000"/>
              </a:lnSpc>
              <a:spcBef>
                <a:spcPts val="74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Think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interrupts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smartphone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receiving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phone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call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(an </a:t>
            </a:r>
            <a:r>
              <a:rPr dirty="0" sz="1500" spc="-10">
                <a:latin typeface="Calibri"/>
                <a:cs typeface="Calibri"/>
              </a:rPr>
              <a:t>interrupt)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while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you're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playing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game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(your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CPU's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task).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35">
                <a:latin typeface="Calibri"/>
                <a:cs typeface="Calibri"/>
              </a:rPr>
              <a:t>You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pause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game,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call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(handle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interrupt),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resume </a:t>
            </a:r>
            <a:r>
              <a:rPr dirty="0" sz="1500">
                <a:latin typeface="Calibri"/>
                <a:cs typeface="Calibri"/>
              </a:rPr>
              <a:t>playing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game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(continue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previous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task).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summary,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interrupts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way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manage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and </a:t>
            </a:r>
            <a:r>
              <a:rPr dirty="0" sz="1500">
                <a:latin typeface="Calibri"/>
                <a:cs typeface="Calibri"/>
              </a:rPr>
              <a:t>respond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unexpected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events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high-</a:t>
            </a:r>
            <a:r>
              <a:rPr dirty="0" sz="1500">
                <a:latin typeface="Calibri"/>
                <a:cs typeface="Calibri"/>
              </a:rPr>
              <a:t>priority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tasks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efficiently.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They </a:t>
            </a:r>
            <a:r>
              <a:rPr dirty="0" sz="1500">
                <a:latin typeface="Calibri"/>
                <a:cs typeface="Calibri"/>
              </a:rPr>
              <a:t>allow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pause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current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activities,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interrupting </a:t>
            </a:r>
            <a:r>
              <a:rPr dirty="0" sz="1500">
                <a:latin typeface="Calibri"/>
                <a:cs typeface="Calibri"/>
              </a:rPr>
              <a:t>event,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resume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where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left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off.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chef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restaurant </a:t>
            </a:r>
            <a:r>
              <a:rPr dirty="0" sz="1500">
                <a:latin typeface="Calibri"/>
                <a:cs typeface="Calibri"/>
              </a:rPr>
              <a:t>kitchen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temporarily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stopping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cooking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handle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different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urgent </a:t>
            </a:r>
            <a:r>
              <a:rPr dirty="0" sz="1500">
                <a:latin typeface="Calibri"/>
                <a:cs typeface="Calibri"/>
              </a:rPr>
              <a:t>situations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going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back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cooking.</a:t>
            </a:r>
            <a:endParaRPr sz="15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875"/>
              </a:spcBef>
            </a:pPr>
            <a:r>
              <a:rPr dirty="0" sz="2450" spc="-10">
                <a:latin typeface="Calibri"/>
                <a:cs typeface="Calibri"/>
              </a:rPr>
              <a:t>Addressing</a:t>
            </a:r>
            <a:r>
              <a:rPr dirty="0" sz="2450" spc="-70">
                <a:latin typeface="Calibri"/>
                <a:cs typeface="Calibri"/>
              </a:rPr>
              <a:t> </a:t>
            </a:r>
            <a:r>
              <a:rPr dirty="0" sz="2450" spc="-10">
                <a:latin typeface="Calibri"/>
                <a:cs typeface="Calibri"/>
              </a:rPr>
              <a:t>modes</a:t>
            </a:r>
            <a:endParaRPr sz="2450">
              <a:latin typeface="Calibri"/>
              <a:cs typeface="Calibri"/>
            </a:endParaRPr>
          </a:p>
          <a:p>
            <a:pPr marL="12700" marR="306070">
              <a:lnSpc>
                <a:spcPct val="110000"/>
              </a:lnSpc>
              <a:spcBef>
                <a:spcPts val="915"/>
              </a:spcBef>
            </a:pPr>
            <a:r>
              <a:rPr dirty="0" sz="1500" spc="-10">
                <a:latin typeface="Calibri"/>
                <a:cs typeface="Calibri"/>
              </a:rPr>
              <a:t>Addressing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refer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various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methods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by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access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operands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registers.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determine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how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specifies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source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or </a:t>
            </a:r>
            <a:r>
              <a:rPr dirty="0" sz="1500">
                <a:latin typeface="Calibri"/>
                <a:cs typeface="Calibri"/>
              </a:rPr>
              <a:t>destination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Here,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we'll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explain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common addressing </a:t>
            </a:r>
            <a:r>
              <a:rPr dirty="0" sz="1500">
                <a:latin typeface="Calibri"/>
                <a:cs typeface="Calibri"/>
              </a:rPr>
              <a:t>modes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easy-</a:t>
            </a:r>
            <a:r>
              <a:rPr dirty="0" sz="1500" spc="-10">
                <a:latin typeface="Calibri"/>
                <a:cs typeface="Calibri"/>
              </a:rPr>
              <a:t>to-understand manner: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5959" y="824503"/>
            <a:ext cx="5183505" cy="661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Indirect</a:t>
            </a:r>
            <a:r>
              <a:rPr dirty="0" sz="1200" spc="7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6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always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followed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6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.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-1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8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always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followed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8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.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both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execute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cycles,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next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depends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system.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5959" y="5446531"/>
            <a:ext cx="5320030" cy="2866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We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assumed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new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2-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bit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called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7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5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Code</a:t>
            </a:r>
            <a:r>
              <a:rPr dirty="0" sz="1200" spc="5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(ICC).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ICC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designates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terms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in:-</a:t>
            </a:r>
            <a:endParaRPr sz="1200">
              <a:latin typeface="Arial"/>
              <a:cs typeface="Arial"/>
            </a:endParaRPr>
          </a:p>
          <a:p>
            <a:pPr marL="12700" marR="3999865">
              <a:lnSpc>
                <a:spcPct val="115799"/>
              </a:lnSpc>
            </a:pP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00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 :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-1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01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: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Indirect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229"/>
              </a:spcBef>
              <a:buAutoNum type="arabicPlain" startAt="10"/>
              <a:tabLst>
                <a:tab pos="24447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:</a:t>
            </a:r>
            <a:r>
              <a:rPr dirty="0" sz="1200" spc="-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225"/>
              </a:spcBef>
              <a:buAutoNum type="arabicPlain" startAt="10"/>
              <a:tabLst>
                <a:tab pos="24447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: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  <a:p>
            <a:pPr marL="12700" marR="149225">
              <a:lnSpc>
                <a:spcPct val="115999"/>
              </a:lnSpc>
              <a:spcBef>
                <a:spcPts val="695"/>
              </a:spcBef>
            </a:pP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At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end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cycles,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ICC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set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appropriately.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above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flowchart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2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9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describes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complete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micro-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operations,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depending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only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interrupt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pattern(this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simplified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example).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processor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described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performance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operation.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3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2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Cycles: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955" y="1793748"/>
            <a:ext cx="5317421" cy="359968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718754"/>
            <a:ext cx="5401310" cy="7906384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00025" indent="-18796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200660" algn="l"/>
              </a:tabLst>
            </a:pPr>
            <a:r>
              <a:rPr dirty="0" sz="1500" spc="-10">
                <a:latin typeface="Calibri"/>
                <a:cs typeface="Calibri"/>
              </a:rPr>
              <a:t>**Immediate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Addressing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199390" indent="127635">
              <a:lnSpc>
                <a:spcPct val="110300"/>
              </a:lnSpc>
              <a:spcBef>
                <a:spcPts val="750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0">
                <a:latin typeface="Calibri"/>
                <a:cs typeface="Calibri"/>
              </a:rPr>
              <a:t> operand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itself.</a:t>
            </a:r>
            <a:r>
              <a:rPr dirty="0" sz="1500" spc="-25">
                <a:latin typeface="Calibri"/>
                <a:cs typeface="Calibri"/>
              </a:rPr>
              <a:t> For </a:t>
            </a:r>
            <a:r>
              <a:rPr dirty="0" sz="1500" spc="-10">
                <a:latin typeface="Calibri"/>
                <a:cs typeface="Calibri"/>
              </a:rPr>
              <a:t>example,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if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"ADD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#5,"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value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5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is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immediate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operand.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directly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00025" indent="-187960">
              <a:lnSpc>
                <a:spcPct val="100000"/>
              </a:lnSpc>
              <a:buAutoNum type="arabicPeriod" startAt="2"/>
              <a:tabLst>
                <a:tab pos="200660" algn="l"/>
              </a:tabLst>
            </a:pPr>
            <a:r>
              <a:rPr dirty="0" sz="1500" spc="-10">
                <a:latin typeface="Calibri"/>
                <a:cs typeface="Calibri"/>
              </a:rPr>
              <a:t>**Register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501650" indent="127635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Here,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operand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located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CPU's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For </a:t>
            </a:r>
            <a:r>
              <a:rPr dirty="0" sz="1500" spc="-10">
                <a:latin typeface="Calibri"/>
                <a:cs typeface="Calibri"/>
              </a:rPr>
              <a:t>instance,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"ADD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R2,"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both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are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containing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on.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00025" indent="-18796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00660" algn="l"/>
              </a:tabLst>
            </a:pPr>
            <a:r>
              <a:rPr dirty="0" sz="1500">
                <a:latin typeface="Calibri"/>
                <a:cs typeface="Calibri"/>
              </a:rPr>
              <a:t>**Direct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216535" indent="127635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contains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operand.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example,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"MOV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[0x1234]"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move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0x1234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R1.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200025" indent="-187960">
              <a:lnSpc>
                <a:spcPct val="100000"/>
              </a:lnSpc>
              <a:buAutoNum type="arabicPeriod" startAt="4"/>
              <a:tabLst>
                <a:tab pos="200660" algn="l"/>
              </a:tabLst>
            </a:pPr>
            <a:r>
              <a:rPr dirty="0" sz="1500">
                <a:latin typeface="Calibri"/>
                <a:cs typeface="Calibri"/>
              </a:rPr>
              <a:t>**Indirect</a:t>
            </a:r>
            <a:r>
              <a:rPr dirty="0" sz="1500" spc="-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203835" indent="127635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contains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pointing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actual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location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operand.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pointer.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For </a:t>
            </a:r>
            <a:r>
              <a:rPr dirty="0" sz="1500" spc="-10">
                <a:latin typeface="Calibri"/>
                <a:cs typeface="Calibri"/>
              </a:rPr>
              <a:t>instance,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"MOV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[R2]"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means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location </a:t>
            </a:r>
            <a:r>
              <a:rPr dirty="0" sz="1500">
                <a:latin typeface="Calibri"/>
                <a:cs typeface="Calibri"/>
              </a:rPr>
              <a:t>pointed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value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moved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R1.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200025" indent="-187960">
              <a:lnSpc>
                <a:spcPct val="100000"/>
              </a:lnSpc>
              <a:buAutoNum type="arabicPeriod" startAt="5"/>
              <a:tabLst>
                <a:tab pos="200660" algn="l"/>
              </a:tabLst>
            </a:pPr>
            <a:r>
              <a:rPr dirty="0" sz="1500" spc="-10">
                <a:latin typeface="Calibri"/>
                <a:cs typeface="Calibri"/>
              </a:rPr>
              <a:t>**Indexed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5080" indent="127635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involves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base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index,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offset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calculate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effective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often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array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For </a:t>
            </a:r>
            <a:r>
              <a:rPr dirty="0" sz="1500" spc="-10">
                <a:latin typeface="Calibri"/>
                <a:cs typeface="Calibri"/>
              </a:rPr>
              <a:t>example,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"LOAD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[R2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+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5]"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means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 </a:t>
            </a:r>
            <a:r>
              <a:rPr dirty="0" sz="1500">
                <a:latin typeface="Calibri"/>
                <a:cs typeface="Calibri"/>
              </a:rPr>
              <a:t>location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calculated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+ 5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loaded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R1.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718754"/>
            <a:ext cx="5405755" cy="847026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00025" indent="-187960">
              <a:lnSpc>
                <a:spcPct val="100000"/>
              </a:lnSpc>
              <a:spcBef>
                <a:spcPts val="1035"/>
              </a:spcBef>
              <a:buAutoNum type="arabicPeriod" startAt="6"/>
              <a:tabLst>
                <a:tab pos="200660" algn="l"/>
              </a:tabLst>
            </a:pPr>
            <a:r>
              <a:rPr dirty="0" sz="1500" spc="-10">
                <a:latin typeface="Calibri"/>
                <a:cs typeface="Calibri"/>
              </a:rPr>
              <a:t>**Relative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36830" indent="127635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Here,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effective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determined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offset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25">
                <a:latin typeface="Calibri"/>
                <a:cs typeface="Calibri"/>
              </a:rPr>
              <a:t> the </a:t>
            </a:r>
            <a:r>
              <a:rPr dirty="0" sz="1500" spc="-10">
                <a:latin typeface="Calibri"/>
                <a:cs typeface="Calibri"/>
              </a:rPr>
              <a:t>current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program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counter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(PC)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value.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often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branching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or </a:t>
            </a:r>
            <a:r>
              <a:rPr dirty="0" sz="1500">
                <a:latin typeface="Calibri"/>
                <a:cs typeface="Calibri"/>
              </a:rPr>
              <a:t>jumping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instance,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"BRANCH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+5"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means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jump</a:t>
            </a:r>
            <a:r>
              <a:rPr dirty="0" sz="1500" spc="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forward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five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current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PC.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200025" indent="-187960">
              <a:lnSpc>
                <a:spcPct val="100000"/>
              </a:lnSpc>
              <a:buAutoNum type="arabicPeriod" startAt="7"/>
              <a:tabLst>
                <a:tab pos="200660" algn="l"/>
              </a:tabLst>
            </a:pPr>
            <a:r>
              <a:rPr dirty="0" sz="1500">
                <a:latin typeface="Calibri"/>
                <a:cs typeface="Calibri"/>
              </a:rPr>
              <a:t>**Stack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81280" indent="127635">
              <a:lnSpc>
                <a:spcPct val="110000"/>
              </a:lnSpc>
              <a:spcBef>
                <a:spcPts val="755"/>
              </a:spcBef>
            </a:pPr>
            <a:r>
              <a:rPr dirty="0" sz="1500" spc="-25">
                <a:latin typeface="Calibri"/>
                <a:cs typeface="Calibri"/>
              </a:rPr>
              <a:t>Stack-</a:t>
            </a:r>
            <a:r>
              <a:rPr dirty="0" sz="1500">
                <a:latin typeface="Calibri"/>
                <a:cs typeface="Calibri"/>
              </a:rPr>
              <a:t>based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where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operands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implicitly </a:t>
            </a:r>
            <a:r>
              <a:rPr dirty="0" sz="1500">
                <a:latin typeface="Calibri"/>
                <a:cs typeface="Calibri"/>
              </a:rPr>
              <a:t>accessed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top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stack.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push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pop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are </a:t>
            </a:r>
            <a:r>
              <a:rPr dirty="0" sz="1500">
                <a:latin typeface="Calibri"/>
                <a:cs typeface="Calibri"/>
              </a:rPr>
              <a:t>commonly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used.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example,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"PUSH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R1"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puts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value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onto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stack.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200025" indent="-187960">
              <a:lnSpc>
                <a:spcPct val="100000"/>
              </a:lnSpc>
              <a:buAutoNum type="arabicPeriod" startAt="8"/>
              <a:tabLst>
                <a:tab pos="200660" algn="l"/>
              </a:tabLst>
            </a:pPr>
            <a:r>
              <a:rPr dirty="0" sz="1500">
                <a:latin typeface="Calibri"/>
                <a:cs typeface="Calibri"/>
              </a:rPr>
              <a:t>**Memory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Indirect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Mode:**</a:t>
            </a:r>
            <a:endParaRPr sz="1500">
              <a:latin typeface="Calibri"/>
              <a:cs typeface="Calibri"/>
            </a:endParaRPr>
          </a:p>
          <a:p>
            <a:pPr marL="12700" marR="17145" indent="127635">
              <a:lnSpc>
                <a:spcPct val="110000"/>
              </a:lnSpc>
              <a:spcBef>
                <a:spcPts val="745"/>
              </a:spcBef>
            </a:pPr>
            <a:r>
              <a:rPr dirty="0" sz="1500">
                <a:latin typeface="Calibri"/>
                <a:cs typeface="Calibri"/>
              </a:rPr>
              <a:t>Similar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indirect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but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here,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</a:t>
            </a:r>
            <a:r>
              <a:rPr dirty="0" sz="1500" spc="5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location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pointing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another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location,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holds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actual operand.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It's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pointer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pointer.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10200"/>
              </a:lnSpc>
            </a:pPr>
            <a:r>
              <a:rPr dirty="0" sz="1500">
                <a:latin typeface="Calibri"/>
                <a:cs typeface="Calibri"/>
              </a:rPr>
              <a:t>Each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serves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specific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purposes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allows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work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efficiently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based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being performed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structure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chooses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addressing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include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meet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requirements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intended</a:t>
            </a:r>
            <a:r>
              <a:rPr dirty="0" sz="1500" spc="-8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applications.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5"/>
              </a:spcBef>
            </a:pPr>
            <a:r>
              <a:rPr dirty="0" sz="2450" b="1">
                <a:latin typeface="Calibri"/>
                <a:cs typeface="Calibri"/>
              </a:rPr>
              <a:t>Data</a:t>
            </a:r>
            <a:r>
              <a:rPr dirty="0" sz="2450" spc="-60" b="1">
                <a:latin typeface="Calibri"/>
                <a:cs typeface="Calibri"/>
              </a:rPr>
              <a:t> </a:t>
            </a:r>
            <a:r>
              <a:rPr dirty="0" sz="2450" spc="-20" b="1">
                <a:latin typeface="Calibri"/>
                <a:cs typeface="Calibri"/>
              </a:rPr>
              <a:t>transfer</a:t>
            </a:r>
            <a:r>
              <a:rPr dirty="0" sz="2450" spc="-70" b="1">
                <a:latin typeface="Calibri"/>
                <a:cs typeface="Calibri"/>
              </a:rPr>
              <a:t> </a:t>
            </a:r>
            <a:r>
              <a:rPr dirty="0" sz="2450" b="1">
                <a:latin typeface="Calibri"/>
                <a:cs typeface="Calibri"/>
              </a:rPr>
              <a:t>and</a:t>
            </a:r>
            <a:r>
              <a:rPr dirty="0" sz="2450" spc="-60" b="1">
                <a:latin typeface="Calibri"/>
                <a:cs typeface="Calibri"/>
              </a:rPr>
              <a:t> </a:t>
            </a:r>
            <a:r>
              <a:rPr dirty="0" sz="2450" spc="-10" b="1">
                <a:latin typeface="Calibri"/>
                <a:cs typeface="Calibri"/>
              </a:rPr>
              <a:t>manupulation</a:t>
            </a:r>
            <a:r>
              <a:rPr dirty="0" sz="2450" spc="-60" b="1">
                <a:latin typeface="Calibri"/>
                <a:cs typeface="Calibri"/>
              </a:rPr>
              <a:t> </a:t>
            </a:r>
            <a:r>
              <a:rPr dirty="0" sz="2450" b="1">
                <a:latin typeface="Calibri"/>
                <a:cs typeface="Calibri"/>
              </a:rPr>
              <a:t>of</a:t>
            </a:r>
            <a:r>
              <a:rPr dirty="0" sz="2450" spc="-60" b="1">
                <a:latin typeface="Calibri"/>
                <a:cs typeface="Calibri"/>
              </a:rPr>
              <a:t> </a:t>
            </a:r>
            <a:r>
              <a:rPr dirty="0" sz="2450" spc="-20" b="1">
                <a:latin typeface="Calibri"/>
                <a:cs typeface="Calibri"/>
              </a:rPr>
              <a:t>data</a:t>
            </a:r>
            <a:endParaRPr sz="2450">
              <a:latin typeface="Calibri"/>
              <a:cs typeface="Calibri"/>
            </a:endParaRPr>
          </a:p>
          <a:p>
            <a:pPr marL="12700" marR="6985">
              <a:lnSpc>
                <a:spcPct val="110000"/>
              </a:lnSpc>
              <a:spcBef>
                <a:spcPts val="910"/>
              </a:spcBef>
            </a:pP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manipulation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fundamental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50">
                <a:latin typeface="Calibri"/>
                <a:cs typeface="Calibri"/>
              </a:rPr>
              <a:t>a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(Central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Unit)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allow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information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and </a:t>
            </a:r>
            <a:r>
              <a:rPr dirty="0" sz="1500" spc="-10">
                <a:latin typeface="Calibri"/>
                <a:cs typeface="Calibri"/>
              </a:rPr>
              <a:t>execute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efficiently.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Let's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explore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concepts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 spc="-10">
                <a:latin typeface="Calibri"/>
                <a:cs typeface="Calibri"/>
              </a:rPr>
              <a:t>context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computer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system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organization: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1066226"/>
            <a:ext cx="5386705" cy="780859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algn="just" marL="200025" indent="-18796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200660" algn="l"/>
              </a:tabLst>
            </a:pPr>
            <a:r>
              <a:rPr dirty="0" sz="1500">
                <a:latin typeface="Calibri"/>
                <a:cs typeface="Calibri"/>
              </a:rPr>
              <a:t>**Data</a:t>
            </a:r>
            <a:r>
              <a:rPr dirty="0" sz="1500" spc="-8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Transfer**:</a:t>
            </a:r>
            <a:endParaRPr sz="1500">
              <a:latin typeface="Calibri"/>
              <a:cs typeface="Calibri"/>
            </a:endParaRPr>
          </a:p>
          <a:p>
            <a:pPr algn="just" marL="12700" marR="132080" indent="127635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refers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movement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location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another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CPU.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involve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transferring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between registers,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I/O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devices.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Here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key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aspects: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libri"/>
              <a:cs typeface="Calibri"/>
            </a:endParaRPr>
          </a:p>
          <a:p>
            <a:pPr lvl="1" marL="12700" marR="20955" indent="127635">
              <a:lnSpc>
                <a:spcPct val="110000"/>
              </a:lnSpc>
              <a:buChar char="-"/>
              <a:tabLst>
                <a:tab pos="241935" algn="l"/>
              </a:tabLst>
            </a:pPr>
            <a:r>
              <a:rPr dirty="0" sz="1500" spc="-10">
                <a:latin typeface="Calibri"/>
                <a:cs typeface="Calibri"/>
              </a:rPr>
              <a:t>**Registers**: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high-</a:t>
            </a:r>
            <a:r>
              <a:rPr dirty="0" sz="1500">
                <a:latin typeface="Calibri"/>
                <a:cs typeface="Calibri"/>
              </a:rPr>
              <a:t>speed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where</a:t>
            </a:r>
            <a:r>
              <a:rPr dirty="0" sz="1500" spc="-20">
                <a:latin typeface="Calibri"/>
                <a:cs typeface="Calibri"/>
              </a:rPr>
              <a:t> data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temporarily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processing.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transferred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between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instructions.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Char char="-"/>
            </a:pPr>
            <a:endParaRPr sz="1450">
              <a:latin typeface="Calibri"/>
              <a:cs typeface="Calibri"/>
            </a:endParaRPr>
          </a:p>
          <a:p>
            <a:pPr lvl="1" marL="241300" indent="-101600">
              <a:lnSpc>
                <a:spcPct val="100000"/>
              </a:lnSpc>
              <a:spcBef>
                <a:spcPts val="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**Memory**: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transferred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between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memory.</a:t>
            </a:r>
            <a:endParaRPr sz="1500">
              <a:latin typeface="Calibri"/>
              <a:cs typeface="Calibri"/>
            </a:endParaRPr>
          </a:p>
          <a:p>
            <a:pPr marL="12700" marR="208279">
              <a:lnSpc>
                <a:spcPts val="1989"/>
              </a:lnSpc>
              <a:spcBef>
                <a:spcPts val="85"/>
              </a:spcBef>
            </a:pPr>
            <a:r>
              <a:rPr dirty="0" sz="1500">
                <a:latin typeface="Calibri"/>
                <a:cs typeface="Calibri"/>
              </a:rPr>
              <a:t>Load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move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while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store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move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lvl="1" marL="12700" marR="155575" indent="127635">
              <a:lnSpc>
                <a:spcPct val="110000"/>
              </a:lnSpc>
              <a:spcBef>
                <a:spcPts val="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**I/O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Devices**: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communicate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external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devices,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such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keyboards,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displays,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storage,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transferring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between registers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I/O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buffers.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typically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achieved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input</a:t>
            </a:r>
            <a:r>
              <a:rPr dirty="0" sz="1500" spc="-25">
                <a:latin typeface="Calibri"/>
                <a:cs typeface="Calibri"/>
              </a:rPr>
              <a:t> and </a:t>
            </a:r>
            <a:r>
              <a:rPr dirty="0" sz="1500">
                <a:latin typeface="Calibri"/>
                <a:cs typeface="Calibri"/>
              </a:rPr>
              <a:t>output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Calibri"/>
                <a:cs typeface="Calibri"/>
              </a:rPr>
              <a:t>2.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**Data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Manipulation**:</a:t>
            </a:r>
            <a:endParaRPr sz="1500">
              <a:latin typeface="Calibri"/>
              <a:cs typeface="Calibri"/>
            </a:endParaRPr>
          </a:p>
          <a:p>
            <a:pPr marL="12700" marR="69850" indent="127635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manipulation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involves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performing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 spc="-10">
                <a:latin typeface="Calibri"/>
                <a:cs typeface="Calibri"/>
              </a:rPr>
              <a:t>transform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ALU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(Arithmetic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Logic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Unit)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is </a:t>
            </a:r>
            <a:r>
              <a:rPr dirty="0" sz="1500" spc="-10">
                <a:latin typeface="Calibri"/>
                <a:cs typeface="Calibri"/>
              </a:rPr>
              <a:t>responsible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10">
                <a:latin typeface="Calibri"/>
                <a:cs typeface="Calibri"/>
              </a:rPr>
              <a:t> executing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arithmetic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logical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Here's </a:t>
            </a:r>
            <a:r>
              <a:rPr dirty="0" sz="1500">
                <a:latin typeface="Calibri"/>
                <a:cs typeface="Calibri"/>
              </a:rPr>
              <a:t>how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manipulation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works: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libri"/>
              <a:cs typeface="Calibri"/>
            </a:endParaRPr>
          </a:p>
          <a:p>
            <a:pPr marL="12700" marR="5080" indent="127635">
              <a:lnSpc>
                <a:spcPct val="109300"/>
              </a:lnSpc>
            </a:pPr>
            <a:r>
              <a:rPr dirty="0" sz="1500">
                <a:latin typeface="Calibri"/>
                <a:cs typeface="Calibri"/>
              </a:rPr>
              <a:t>-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**Arithmetic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Operations**: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perform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like </a:t>
            </a:r>
            <a:r>
              <a:rPr dirty="0" sz="1500">
                <a:latin typeface="Calibri"/>
                <a:cs typeface="Calibri"/>
              </a:rPr>
              <a:t>addition,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subtraction,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multiplication,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division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13242"/>
            <a:ext cx="5337175" cy="796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0360">
              <a:lnSpc>
                <a:spcPct val="1107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10">
                <a:latin typeface="Calibri"/>
                <a:cs typeface="Calibri"/>
              </a:rPr>
              <a:t> example,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"ADD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R3"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values</a:t>
            </a:r>
            <a:r>
              <a:rPr dirty="0" sz="1500" spc="-25">
                <a:latin typeface="Calibri"/>
                <a:cs typeface="Calibri"/>
              </a:rPr>
              <a:t> in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R3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stores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R1.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12700" marR="5080" indent="127635">
              <a:lnSpc>
                <a:spcPct val="110000"/>
              </a:lnSpc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**Logical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Operations**: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Logical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NOT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tasks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such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bit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manipulation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decision-</a:t>
            </a:r>
            <a:r>
              <a:rPr dirty="0" sz="1500">
                <a:latin typeface="Calibri"/>
                <a:cs typeface="Calibri"/>
              </a:rPr>
              <a:t>making.</a:t>
            </a:r>
            <a:r>
              <a:rPr dirty="0" sz="1500" spc="-25">
                <a:latin typeface="Calibri"/>
                <a:cs typeface="Calibri"/>
              </a:rPr>
              <a:t> For </a:t>
            </a:r>
            <a:r>
              <a:rPr dirty="0" sz="1500" spc="-10">
                <a:latin typeface="Calibri"/>
                <a:cs typeface="Calibri"/>
              </a:rPr>
              <a:t>example,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R3"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performs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bitwise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between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values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 R3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R1.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-"/>
            </a:pPr>
            <a:endParaRPr sz="1350">
              <a:latin typeface="Calibri"/>
              <a:cs typeface="Calibri"/>
            </a:endParaRPr>
          </a:p>
          <a:p>
            <a:pPr marL="12700" marR="31115" indent="127635">
              <a:lnSpc>
                <a:spcPct val="110000"/>
              </a:lnSpc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**Shift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Rotate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Operations**: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Shifting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rotating </a:t>
            </a:r>
            <a:r>
              <a:rPr dirty="0" sz="1500">
                <a:latin typeface="Calibri"/>
                <a:cs typeface="Calibri"/>
              </a:rPr>
              <a:t>bits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within registers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common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tasks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extraction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manipulation. </a:t>
            </a:r>
            <a:r>
              <a:rPr dirty="0" sz="1500">
                <a:latin typeface="Calibri"/>
                <a:cs typeface="Calibri"/>
              </a:rPr>
              <a:t>"LSL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2"</a:t>
            </a:r>
            <a:r>
              <a:rPr dirty="0" sz="1500" spc="-20">
                <a:latin typeface="Calibri"/>
                <a:cs typeface="Calibri"/>
              </a:rPr>
              <a:t> left-</a:t>
            </a:r>
            <a:r>
              <a:rPr dirty="0" sz="1500">
                <a:latin typeface="Calibri"/>
                <a:cs typeface="Calibri"/>
              </a:rPr>
              <a:t>shifts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bits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two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positions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stores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R1.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350">
              <a:latin typeface="Calibri"/>
              <a:cs typeface="Calibri"/>
            </a:endParaRPr>
          </a:p>
          <a:p>
            <a:pPr algn="just" marL="12700" marR="50165" indent="127635">
              <a:lnSpc>
                <a:spcPct val="110200"/>
              </a:lnSpc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**Comparison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Operations**: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 </a:t>
            </a:r>
            <a:r>
              <a:rPr dirty="0" sz="1500">
                <a:latin typeface="Calibri"/>
                <a:cs typeface="Calibri"/>
              </a:rPr>
              <a:t>using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like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"CMP"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"TEST."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flags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in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status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indicate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comparison,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is </a:t>
            </a:r>
            <a:r>
              <a:rPr dirty="0" sz="1500">
                <a:latin typeface="Calibri"/>
                <a:cs typeface="Calibri"/>
              </a:rPr>
              <a:t>crucial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branching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instructions.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-"/>
            </a:pPr>
            <a:endParaRPr sz="1350">
              <a:latin typeface="Calibri"/>
              <a:cs typeface="Calibri"/>
            </a:endParaRPr>
          </a:p>
          <a:p>
            <a:pPr marL="12700" marR="300990" indent="127635">
              <a:lnSpc>
                <a:spcPct val="110000"/>
              </a:lnSpc>
              <a:spcBef>
                <a:spcPts val="5"/>
              </a:spcBef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**Bitwise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Operations**: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Bitwise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involve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modifying </a:t>
            </a:r>
            <a:r>
              <a:rPr dirty="0" sz="1500">
                <a:latin typeface="Calibri"/>
                <a:cs typeface="Calibri"/>
              </a:rPr>
              <a:t>individual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bits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word.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"BITWISE-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R1,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R2,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R3"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 </a:t>
            </a:r>
            <a:r>
              <a:rPr dirty="0" sz="1500" spc="-10">
                <a:latin typeface="Calibri"/>
                <a:cs typeface="Calibri"/>
              </a:rPr>
              <a:t>example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bitwise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-"/>
            </a:pPr>
            <a:endParaRPr sz="1350">
              <a:latin typeface="Calibri"/>
              <a:cs typeface="Calibri"/>
            </a:endParaRPr>
          </a:p>
          <a:p>
            <a:pPr marL="12700" marR="78740" indent="127635">
              <a:lnSpc>
                <a:spcPct val="109700"/>
              </a:lnSpc>
              <a:buChar char="-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**Data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Conversion**: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converted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format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another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various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example,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be </a:t>
            </a:r>
            <a:r>
              <a:rPr dirty="0" sz="1500" spc="-10">
                <a:latin typeface="Calibri"/>
                <a:cs typeface="Calibri"/>
              </a:rPr>
              <a:t>converted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binary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decimal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vice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versa.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3.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**Data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Flow**: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13242"/>
            <a:ext cx="5377180" cy="631888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90"/>
              </a:spcBef>
            </a:pPr>
            <a:r>
              <a:rPr dirty="0" sz="1500" spc="-10">
                <a:latin typeface="Calibri"/>
                <a:cs typeface="Calibri"/>
              </a:rPr>
              <a:t>Understanding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flow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through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vital.</a:t>
            </a:r>
            <a:endParaRPr sz="1500">
              <a:latin typeface="Calibri"/>
              <a:cs typeface="Calibri"/>
            </a:endParaRPr>
          </a:p>
          <a:p>
            <a:pPr marL="12700" marR="166370">
              <a:lnSpc>
                <a:spcPct val="110000"/>
              </a:lnSpc>
              <a:spcBef>
                <a:spcPts val="15"/>
              </a:spcBef>
            </a:pPr>
            <a:r>
              <a:rPr dirty="0" sz="1500">
                <a:latin typeface="Calibri"/>
                <a:cs typeface="Calibri"/>
              </a:rPr>
              <a:t>Instructions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fetched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memory,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their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operands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read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registers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memory.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After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execution,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stored </a:t>
            </a:r>
            <a:r>
              <a:rPr dirty="0" sz="1500">
                <a:latin typeface="Calibri"/>
                <a:cs typeface="Calibri"/>
              </a:rPr>
              <a:t>back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10">
                <a:latin typeface="Calibri"/>
                <a:cs typeface="Calibri"/>
              </a:rPr>
              <a:t> registers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memory.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flow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also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includes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considerations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pipelining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parallel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processing.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libri"/>
              <a:cs typeface="Calibri"/>
            </a:endParaRPr>
          </a:p>
          <a:p>
            <a:pPr marL="12700" marR="142875">
              <a:lnSpc>
                <a:spcPct val="110100"/>
              </a:lnSpc>
              <a:spcBef>
                <a:spcPts val="5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summary,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manipulation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operations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in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Efficiently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moving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performing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calculations</a:t>
            </a:r>
            <a:r>
              <a:rPr dirty="0" sz="1500" spc="-25">
                <a:latin typeface="Calibri"/>
                <a:cs typeface="Calibri"/>
              </a:rPr>
              <a:t> are </a:t>
            </a:r>
            <a:r>
              <a:rPr dirty="0" sz="1500">
                <a:latin typeface="Calibri"/>
                <a:cs typeface="Calibri"/>
              </a:rPr>
              <a:t>essential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execute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instructions,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information,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perform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wide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range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tasks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computer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system.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These operations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finely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orchestrated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ensure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CPU's</a:t>
            </a:r>
            <a:r>
              <a:rPr dirty="0" sz="1500" spc="-10">
                <a:latin typeface="Calibri"/>
                <a:cs typeface="Calibri"/>
              </a:rPr>
              <a:t> proper </a:t>
            </a:r>
            <a:r>
              <a:rPr dirty="0" sz="1500">
                <a:latin typeface="Calibri"/>
                <a:cs typeface="Calibri"/>
              </a:rPr>
              <a:t>functioning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execute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programs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effectively.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500" b="1">
                <a:latin typeface="Calibri"/>
                <a:cs typeface="Calibri"/>
              </a:rPr>
              <a:t>Another</a:t>
            </a:r>
            <a:r>
              <a:rPr dirty="0" sz="1500" spc="-4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explaination:-</a:t>
            </a:r>
            <a:endParaRPr sz="1500">
              <a:latin typeface="Calibri"/>
              <a:cs typeface="Calibri"/>
            </a:endParaRPr>
          </a:p>
          <a:p>
            <a:pPr marL="12700" marR="11430">
              <a:lnSpc>
                <a:spcPct val="115799"/>
              </a:lnSpc>
              <a:spcBef>
                <a:spcPts val="805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7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18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2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perform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provide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computational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capabilities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20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computer.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typical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computer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usually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divided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three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basic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types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follows.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Arithmetic</a:t>
            </a:r>
            <a:r>
              <a:rPr dirty="0" sz="1200" spc="3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endParaRPr sz="1200">
              <a:latin typeface="Arial"/>
              <a:cs typeface="Arial"/>
            </a:endParaRPr>
          </a:p>
          <a:p>
            <a:pPr marL="657225" indent="-21590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Logical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bit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endParaRPr sz="1200">
              <a:latin typeface="Arial"/>
              <a:cs typeface="Arial"/>
            </a:endParaRPr>
          </a:p>
          <a:p>
            <a:pPr marL="12700" marR="3206115" indent="429259">
              <a:lnSpc>
                <a:spcPts val="1670"/>
              </a:lnSpc>
              <a:spcBef>
                <a:spcPts val="80"/>
              </a:spcBef>
              <a:buAutoNum type="arabicPeriod"/>
              <a:tabLst>
                <a:tab pos="657860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Shift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Let’s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discuss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them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one.</a:t>
            </a:r>
            <a:endParaRPr sz="1200">
              <a:latin typeface="Arial"/>
              <a:cs typeface="Arial"/>
            </a:endParaRPr>
          </a:p>
          <a:p>
            <a:pPr marL="657225" indent="-215265">
              <a:lnSpc>
                <a:spcPct val="115799"/>
              </a:lnSpc>
              <a:spcBef>
                <a:spcPts val="610"/>
              </a:spcBef>
              <a:buFont typeface="Arial"/>
              <a:buAutoNum type="arabicPeriod"/>
              <a:tabLst>
                <a:tab pos="657860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Arithmetic</a:t>
            </a:r>
            <a:r>
              <a:rPr dirty="0" sz="1200" spc="7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instructions:</a:t>
            </a:r>
            <a:r>
              <a:rPr dirty="0" sz="1200" spc="8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four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basic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addition,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subtraction,</a:t>
            </a:r>
            <a:r>
              <a:rPr dirty="0" sz="1200" spc="22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multiplication,</a:t>
            </a:r>
            <a:r>
              <a:rPr dirty="0" sz="1200" spc="2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2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division.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Most</a:t>
            </a:r>
            <a:r>
              <a:rPr dirty="0" sz="1200" spc="2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computers</a:t>
            </a:r>
            <a:r>
              <a:rPr dirty="0" sz="1200" spc="2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provide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all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four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operations.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Typical</a:t>
            </a:r>
            <a:r>
              <a:rPr dirty="0" sz="1200" spc="1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Arithmetic</a:t>
            </a:r>
            <a:r>
              <a:rPr dirty="0" sz="1200" spc="14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Instructions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51381" y="7142988"/>
          <a:ext cx="5516245" cy="131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805"/>
                <a:gridCol w="941069"/>
                <a:gridCol w="823594"/>
                <a:gridCol w="2514600"/>
              </a:tblGrid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Mnemonic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0419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Explanation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938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Increment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INC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115" marR="153670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increment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406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B&lt;-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B+1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151381" y="859535"/>
          <a:ext cx="5516245" cy="735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805"/>
                <a:gridCol w="941069"/>
                <a:gridCol w="823594"/>
                <a:gridCol w="2514600"/>
              </a:tblGrid>
              <a:tr h="938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Decrement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DEC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 marR="152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DEC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4145" marR="140335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decrement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B&lt;-B-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60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Add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ADD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 marR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9220" marR="103505">
                        <a:lnSpc>
                          <a:spcPts val="1510"/>
                        </a:lnSpc>
                        <a:spcBef>
                          <a:spcPts val="72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4540" marR="317500" indent="-398780">
                        <a:lnSpc>
                          <a:spcPts val="151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AC+B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60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Subtract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SUB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 marR="164465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SUB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8910" marR="161925" indent="-2540">
                        <a:lnSpc>
                          <a:spcPts val="1510"/>
                        </a:lnSpc>
                        <a:spcBef>
                          <a:spcPts val="74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subtract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the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299720" marR="294640">
                        <a:lnSpc>
                          <a:spcPts val="151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3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AC&lt;-AC-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602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Multiply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MUL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 marR="13335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MUL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0975" marR="177165">
                        <a:lnSpc>
                          <a:spcPts val="1510"/>
                        </a:lnSpc>
                        <a:spcBef>
                          <a:spcPts val="73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multiply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the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95885" marR="90170">
                        <a:lnSpc>
                          <a:spcPts val="151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AC*B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60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Divide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DIV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 marR="17526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DIV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7325" marR="180340" indent="-635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divide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the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266065" marR="257175" indent="-3810">
                        <a:lnSpc>
                          <a:spcPts val="151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quotient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AC/B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151381" y="859535"/>
          <a:ext cx="5516245" cy="5374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805"/>
                <a:gridCol w="941069"/>
                <a:gridCol w="823594"/>
                <a:gridCol w="2514600"/>
              </a:tblGrid>
              <a:tr h="188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carry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ADDC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32740" marR="165100" indent="-165100">
                        <a:lnSpc>
                          <a:spcPts val="152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ADDC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8285" marR="241300" indent="-1270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flag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09220" marR="104139">
                        <a:lnSpc>
                          <a:spcPts val="151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AC&lt;-AC+B+Carry</a:t>
                      </a:r>
                      <a:r>
                        <a:rPr dirty="0" sz="130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flag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88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52425" marR="119380" indent="-227329">
                        <a:lnSpc>
                          <a:spcPts val="151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Subtract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borrow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SUBB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SUBB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5420" marR="180975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subtract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flag from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32080" marR="128270">
                        <a:lnSpc>
                          <a:spcPts val="151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55295" marR="448309" indent="350520">
                        <a:lnSpc>
                          <a:spcPts val="2210"/>
                        </a:lnSpc>
                        <a:spcBef>
                          <a:spcPts val="15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AC&lt;-AC-B-Carry</a:t>
                      </a:r>
                      <a:r>
                        <a:rPr dirty="0" sz="1300" spc="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flag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60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1130" marR="144145" indent="88265">
                        <a:lnSpc>
                          <a:spcPts val="1510"/>
                        </a:lnSpc>
                        <a:spcBef>
                          <a:spcPts val="85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Negate(2’s complement)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NEG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NEG</a:t>
                      </a:r>
                      <a:r>
                        <a:rPr dirty="0" sz="1300" spc="3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2080" marR="126364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negate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finding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2’s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complement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single operand.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16839" marR="109855">
                        <a:lnSpc>
                          <a:spcPts val="151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simply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operand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1.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B&lt;-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B’+1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605787" y="6202576"/>
            <a:ext cx="4693285" cy="8712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27329" marR="5080" indent="-215265">
              <a:lnSpc>
                <a:spcPct val="115799"/>
              </a:lnSpc>
              <a:spcBef>
                <a:spcPts val="8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1.</a:t>
            </a:r>
            <a:r>
              <a:rPr dirty="0" sz="1200" spc="3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Logical</a:t>
            </a:r>
            <a:r>
              <a:rPr dirty="0" sz="1200" spc="5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5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Bit</a:t>
            </a:r>
            <a:r>
              <a:rPr dirty="0" sz="1200" spc="4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Instructions:</a:t>
            </a:r>
            <a:r>
              <a:rPr dirty="0" sz="1200" spc="6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Logical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binary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strings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bits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stored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registers.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They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helpful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manipulating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individual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bits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group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bits.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Typical</a:t>
            </a:r>
            <a:r>
              <a:rPr dirty="0" sz="1200" spc="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Logical</a:t>
            </a:r>
            <a:r>
              <a:rPr dirty="0" sz="1200" spc="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4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Bit</a:t>
            </a:r>
            <a:r>
              <a:rPr dirty="0" sz="1200" spc="4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Manipulation</a:t>
            </a:r>
            <a:r>
              <a:rPr dirty="0" sz="1200" spc="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5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51381" y="7083552"/>
          <a:ext cx="5516245" cy="205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940434"/>
                <a:gridCol w="810894"/>
                <a:gridCol w="2633345"/>
              </a:tblGrid>
              <a:tr h="37465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Mnemonic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Explanation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744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Clear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CLR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R="36830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CLR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6960" marR="247650" indent="-870585">
                        <a:lnSpc>
                          <a:spcPts val="2210"/>
                        </a:lnSpc>
                        <a:spcBef>
                          <a:spcPts val="17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Complement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COM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COM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13080" marR="512445">
                        <a:lnSpc>
                          <a:spcPts val="1510"/>
                        </a:lnSpc>
                        <a:spcBef>
                          <a:spcPts val="73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complement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(AC)’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151381" y="859536"/>
          <a:ext cx="5516245" cy="7600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940434"/>
                <a:gridCol w="810894"/>
                <a:gridCol w="2633345"/>
              </a:tblGrid>
              <a:tr h="1410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AND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AND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5110" marR="242570" indent="635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store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569595" marR="567055">
                        <a:lnSpc>
                          <a:spcPts val="2210"/>
                        </a:lnSpc>
                        <a:spcBef>
                          <a:spcPts val="1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AC&lt;-AC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41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1285" marR="117475">
                        <a:lnSpc>
                          <a:spcPts val="1510"/>
                        </a:lnSpc>
                        <a:spcBef>
                          <a:spcPts val="73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it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641350" marR="636905">
                        <a:lnSpc>
                          <a:spcPts val="2220"/>
                        </a:lnSpc>
                        <a:spcBef>
                          <a:spcPts val="1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AC&lt;-AC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3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410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Exclusive-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XOR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XOR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2395" marR="109220">
                        <a:lnSpc>
                          <a:spcPct val="97300"/>
                        </a:lnSpc>
                        <a:spcBef>
                          <a:spcPts val="67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XOR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contents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accumulator</a:t>
                      </a:r>
                      <a:r>
                        <a:rPr dirty="0" sz="1300" spc="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and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71475" marR="368300">
                        <a:lnSpc>
                          <a:spcPts val="2230"/>
                        </a:lnSpc>
                        <a:spcBef>
                          <a:spcPts val="16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accumulator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AC&lt;-AC</a:t>
                      </a:r>
                      <a:r>
                        <a:rPr dirty="0" sz="1300" spc="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XOR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743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Clear</a:t>
                      </a:r>
                      <a:r>
                        <a:rPr dirty="0" sz="13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carry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CLRC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CLRC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230" marR="323850" indent="-495300">
                        <a:lnSpc>
                          <a:spcPts val="2210"/>
                        </a:lnSpc>
                        <a:spcBef>
                          <a:spcPts val="17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flag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flag&lt;-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carry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SETC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SETC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230" marR="323850" indent="-495300">
                        <a:lnSpc>
                          <a:spcPts val="2220"/>
                        </a:lnSpc>
                        <a:spcBef>
                          <a:spcPts val="18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flag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flag&lt;-</a:t>
                      </a:r>
                      <a:r>
                        <a:rPr dirty="0" sz="1300" spc="-50" b="1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744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68935" marR="97790" indent="-266700">
                        <a:lnSpc>
                          <a:spcPts val="1520"/>
                        </a:lnSpc>
                        <a:spcBef>
                          <a:spcPts val="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Complement carry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COMC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COMC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 marR="140970" indent="-245745">
                        <a:lnSpc>
                          <a:spcPts val="2220"/>
                        </a:lnSpc>
                        <a:spcBef>
                          <a:spcPts val="16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complement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flag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flag&lt;-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(Carry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flag)’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234950" marR="227329" indent="76200">
                        <a:lnSpc>
                          <a:spcPts val="1510"/>
                        </a:lnSpc>
                        <a:spcBef>
                          <a:spcPts val="74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Enable interrupt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EI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EI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enable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interrupt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234950" marR="227329" indent="62230">
                        <a:lnSpc>
                          <a:spcPts val="1510"/>
                        </a:lnSpc>
                        <a:spcBef>
                          <a:spcPts val="735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Disable interrupt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DI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DI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3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disable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interrupt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605787" y="8430664"/>
            <a:ext cx="495173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15799"/>
              </a:lnSpc>
              <a:spcBef>
                <a:spcPts val="9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1.</a:t>
            </a:r>
            <a:r>
              <a:rPr dirty="0" sz="1200" spc="4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Shift</a:t>
            </a:r>
            <a:r>
              <a:rPr dirty="0" sz="1200" spc="11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Instructions:</a:t>
            </a:r>
            <a:r>
              <a:rPr dirty="0" sz="1200" spc="10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Shifts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bits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word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moved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left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right.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Shift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may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specify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either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0672" y="821332"/>
            <a:ext cx="45897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logical</a:t>
            </a:r>
            <a:r>
              <a:rPr dirty="0" sz="1200" spc="1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shifts,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arithmetic</a:t>
            </a:r>
            <a:r>
              <a:rPr dirty="0" sz="1200" spc="1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shifts,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rotate-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type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operations.</a:t>
            </a:r>
            <a:r>
              <a:rPr dirty="0" sz="1200" spc="2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Typical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Shift</a:t>
            </a:r>
            <a:r>
              <a:rPr dirty="0" sz="1200" spc="4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Instructions</a:t>
            </a:r>
            <a:r>
              <a:rPr dirty="0" sz="1200" spc="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51382" y="1283207"/>
          <a:ext cx="2933065" cy="336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8185"/>
                <a:gridCol w="941705"/>
              </a:tblGrid>
              <a:tr h="37401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Mnemonic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shift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right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SHR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shift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left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SHL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Arithmetic</a:t>
                      </a:r>
                      <a:r>
                        <a:rPr dirty="0" sz="13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shift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right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SHRA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Arithmetic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shift</a:t>
                      </a:r>
                      <a:r>
                        <a:rPr dirty="0" sz="13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left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SHLA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Rotate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right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ROR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Rotate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left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300" spc="-25" b="1">
                          <a:latin typeface="Times New Roman"/>
                          <a:cs typeface="Times New Roman"/>
                        </a:rPr>
                        <a:t>ROL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Rotate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dirty="0" sz="13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carry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RORC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0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Rotate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carry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300" spc="-20" b="1">
                          <a:latin typeface="Times New Roman"/>
                          <a:cs typeface="Times New Roman"/>
                        </a:rPr>
                        <a:t>ROLC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3175">
                      <a:solidFill>
                        <a:srgbClr val="DFDFDF"/>
                      </a:solidFill>
                      <a:prstDash val="solid"/>
                    </a:lnL>
                    <a:lnR w="3175">
                      <a:solidFill>
                        <a:srgbClr val="DFDFDF"/>
                      </a:solidFill>
                      <a:prstDash val="solid"/>
                    </a:lnR>
                    <a:lnT w="3175">
                      <a:solidFill>
                        <a:srgbClr val="DFDFDF"/>
                      </a:solidFill>
                      <a:prstDash val="solid"/>
                    </a:lnT>
                    <a:lnB w="317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05787" y="824417"/>
            <a:ext cx="4379595" cy="6610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32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-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  <a:p>
            <a:pPr marL="227329" marR="5080">
              <a:lnSpc>
                <a:spcPct val="115799"/>
              </a:lnSpc>
            </a:pP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At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beginning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cycle,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next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Program</a:t>
            </a:r>
            <a:r>
              <a:rPr dirty="0" sz="1200" spc="9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263138"/>
                </a:solidFill>
                <a:latin typeface="Arial"/>
                <a:cs typeface="Arial"/>
              </a:rPr>
              <a:t>Counter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(PC).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05787" y="4338738"/>
            <a:ext cx="4959985" cy="661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157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1: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program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counter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moved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register(MAR),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only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connected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lines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system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bus.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5787" y="7680993"/>
            <a:ext cx="4918710" cy="1296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157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2: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MAR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placed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bus,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now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issues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READ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command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control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bus,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appears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copied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memory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buffer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register(MBR).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Program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counter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incremented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one,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to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get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ready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next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instruction.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(These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two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action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be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performed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simultaneously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save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time)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5" y="1493520"/>
            <a:ext cx="5036819" cy="27965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9817" y="5307325"/>
            <a:ext cx="3369742" cy="2039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05787" y="3866427"/>
            <a:ext cx="4377690" cy="44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149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3: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moved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 register(IR).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05787" y="7257281"/>
            <a:ext cx="4915535" cy="661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157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Thus,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simple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9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6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consist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three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four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micro-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operation.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Symbolically,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we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write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these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events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as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follows:-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163" y="1433329"/>
            <a:ext cx="3346585" cy="201732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9756" y="4943231"/>
            <a:ext cx="3369244" cy="20173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05787" y="3133369"/>
            <a:ext cx="4977130" cy="4561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15700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‘I’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length.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notations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(t1,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t2,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t3)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represents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successive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units.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We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assume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clock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available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timing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purposes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emits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regularly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spaced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clock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pulses.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clock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pulse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defines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unit.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Thus,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all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are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equal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duration.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performed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within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single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unit.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First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unit: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Move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PC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MAR.</a:t>
            </a:r>
            <a:endParaRPr sz="1200">
              <a:latin typeface="Arial"/>
              <a:cs typeface="Arial"/>
            </a:endParaRPr>
          </a:p>
          <a:p>
            <a:pPr marL="227329" marR="158750">
              <a:lnSpc>
                <a:spcPct val="115799"/>
              </a:lnSpc>
              <a:spcBef>
                <a:spcPts val="1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Second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unit: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Move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location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specified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by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MAR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MBR.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Increment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PC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I.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219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Third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unit: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Move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IR.</a:t>
            </a:r>
            <a:endParaRPr sz="1200">
              <a:latin typeface="Arial"/>
              <a:cs typeface="Arial"/>
            </a:endParaRPr>
          </a:p>
          <a:p>
            <a:pPr marL="227329" marR="238125">
              <a:lnSpc>
                <a:spcPct val="115799"/>
              </a:lnSpc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Note:</a:t>
            </a:r>
            <a:r>
              <a:rPr dirty="0" sz="1200" spc="13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Second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third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both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take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place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during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second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unit.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Indirect</a:t>
            </a:r>
            <a:r>
              <a:rPr dirty="0" sz="1200" spc="1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Cycles</a:t>
            </a:r>
            <a:r>
              <a:rPr dirty="0" sz="1200" spc="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263138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  <a:p>
            <a:pPr marL="227329" marR="34925">
              <a:lnSpc>
                <a:spcPct val="115700"/>
              </a:lnSpc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Once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fetched,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next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source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operands.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Source</a:t>
            </a:r>
            <a:r>
              <a:rPr dirty="0" sz="1200" spc="7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Operand</a:t>
            </a:r>
            <a:r>
              <a:rPr dirty="0" sz="1200" spc="12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being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fetched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indirect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addressing(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fetched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any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addressing</a:t>
            </a:r>
            <a:r>
              <a:rPr dirty="0" u="sng" sz="1200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mode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,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its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done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indirect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addressing).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Register-based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operands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fetched.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Once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opcode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executed,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similar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process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may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needed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store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1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main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memory.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Following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micro-operations</a:t>
            </a:r>
            <a:r>
              <a:rPr dirty="0" sz="1200" spc="16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takes place:-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053" y="1110011"/>
            <a:ext cx="3160051" cy="1695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05787" y="3095231"/>
            <a:ext cx="4948555" cy="4349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278130" indent="-215265">
              <a:lnSpc>
                <a:spcPct val="1157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1: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field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transferred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MAR.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used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fetch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operand.</a:t>
            </a:r>
            <a:endParaRPr sz="1200">
              <a:latin typeface="Arial"/>
              <a:cs typeface="Arial"/>
            </a:endParaRPr>
          </a:p>
          <a:p>
            <a:pPr marL="227329" marR="233045">
              <a:lnSpc>
                <a:spcPct val="115799"/>
              </a:lnSpc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2: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field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IR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updated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MBR.(So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now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contains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direct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addressing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rather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than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indirect addressing)</a:t>
            </a:r>
            <a:endParaRPr sz="1200">
              <a:latin typeface="Arial"/>
              <a:cs typeface="Arial"/>
            </a:endParaRPr>
          </a:p>
          <a:p>
            <a:pPr marL="227329" marR="65405">
              <a:lnSpc>
                <a:spcPct val="115799"/>
              </a:lnSpc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3: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IR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now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state,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indirect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addressing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has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not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been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occurred.</a:t>
            </a:r>
            <a:endParaRPr sz="1200">
              <a:latin typeface="Arial"/>
              <a:cs typeface="Arial"/>
            </a:endParaRPr>
          </a:p>
          <a:p>
            <a:pPr marL="227329" marR="92075">
              <a:lnSpc>
                <a:spcPct val="114999"/>
              </a:lnSpc>
              <a:spcBef>
                <a:spcPts val="15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Note:</a:t>
            </a:r>
            <a:r>
              <a:rPr dirty="0" sz="1200" spc="4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Now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IR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ready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cycle,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but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it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skips</a:t>
            </a:r>
            <a:r>
              <a:rPr dirty="0" sz="1200" spc="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cycle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moment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consider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2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05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26313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-3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-2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  <a:p>
            <a:pPr marL="227329" marR="5080">
              <a:lnSpc>
                <a:spcPct val="115500"/>
              </a:lnSpc>
              <a:spcBef>
                <a:spcPts val="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other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three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cycles(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Fetch,</a:t>
            </a:r>
            <a:r>
              <a:rPr dirty="0" sz="1200" spc="12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Indirect</a:t>
            </a:r>
            <a:r>
              <a:rPr dirty="0" sz="1200" spc="12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00" i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)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simple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predictable.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them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requires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simple,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small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fixed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micro-operation.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case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same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operation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repeated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each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around.</a:t>
            </a:r>
            <a:endParaRPr sz="1200">
              <a:latin typeface="Arial"/>
              <a:cs typeface="Arial"/>
            </a:endParaRPr>
          </a:p>
          <a:p>
            <a:pPr marL="227329" marR="240029">
              <a:lnSpc>
                <a:spcPct val="115799"/>
              </a:lnSpc>
              <a:spcBef>
                <a:spcPts val="15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them.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Like,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for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machine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263138"/>
                </a:solidFill>
                <a:latin typeface="Arial"/>
                <a:cs typeface="Arial"/>
              </a:rPr>
              <a:t>N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opcodes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there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different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micro-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operations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that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occur.</a:t>
            </a:r>
            <a:endParaRPr sz="1200">
              <a:latin typeface="Arial"/>
              <a:cs typeface="Arial"/>
            </a:endParaRPr>
          </a:p>
          <a:p>
            <a:pPr marL="227329" marR="2148205">
              <a:lnSpc>
                <a:spcPct val="114999"/>
              </a:lnSpc>
              <a:spcBef>
                <a:spcPts val="1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Lets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take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hypothetical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example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:-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consider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879" y="1155893"/>
            <a:ext cx="4466774" cy="155814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5985" y="8120863"/>
            <a:ext cx="2223058" cy="618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05787" y="824417"/>
            <a:ext cx="4811395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157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Here,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adds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location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X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register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R.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Corresponding</a:t>
            </a:r>
            <a:r>
              <a:rPr dirty="0" sz="1200" spc="25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</a:t>
            </a:r>
            <a:r>
              <a:rPr dirty="0" sz="1200" spc="2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will</a:t>
            </a:r>
            <a:r>
              <a:rPr dirty="0" sz="1200" spc="229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be:-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05787" y="3421346"/>
            <a:ext cx="4961890" cy="129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709295" indent="-215265">
              <a:lnSpc>
                <a:spcPct val="1157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We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begin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with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IR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containing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ADD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instruction.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1: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portion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IR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loaded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into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MAR.</a:t>
            </a:r>
            <a:endParaRPr sz="1200">
              <a:latin typeface="Arial"/>
              <a:cs typeface="Arial"/>
            </a:endParaRPr>
          </a:p>
          <a:p>
            <a:pPr marL="227329" marR="5080">
              <a:lnSpc>
                <a:spcPct val="115799"/>
              </a:lnSpc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2: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address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field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IR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updated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MBR,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so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reference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memory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location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read.</a:t>
            </a:r>
            <a:endParaRPr sz="1200">
              <a:latin typeface="Arial"/>
              <a:cs typeface="Arial"/>
            </a:endParaRPr>
          </a:p>
          <a:p>
            <a:pPr marL="227329" marR="249554">
              <a:lnSpc>
                <a:spcPts val="1670"/>
              </a:lnSpc>
              <a:spcBef>
                <a:spcPts val="8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Step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3: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Now,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contents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are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added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263138"/>
                </a:solidFill>
                <a:latin typeface="Arial"/>
                <a:cs typeface="Arial"/>
              </a:rPr>
              <a:t>ALU.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Lets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take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complex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example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:-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5787" y="6042596"/>
            <a:ext cx="4906645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marR="5080" indent="-215265">
              <a:lnSpc>
                <a:spcPct val="115399"/>
              </a:lnSpc>
              <a:spcBef>
                <a:spcPts val="100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Here,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content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location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X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incremented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1.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result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0,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next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instruction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will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skipped.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Corresponding</a:t>
            </a:r>
            <a:r>
              <a:rPr dirty="0" sz="1200" spc="114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</a:t>
            </a:r>
            <a:r>
              <a:rPr dirty="0" sz="1200" spc="1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will</a:t>
            </a:r>
            <a:r>
              <a:rPr dirty="0" sz="1200" spc="1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1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:-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5" y="1281683"/>
            <a:ext cx="4981955" cy="20878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3377" y="5252242"/>
            <a:ext cx="1832722" cy="596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05787" y="3563085"/>
            <a:ext cx="4938395" cy="2867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128905" indent="-215265">
              <a:lnSpc>
                <a:spcPct val="115799"/>
              </a:lnSpc>
              <a:spcBef>
                <a:spcPts val="9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Here,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PC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incremented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(MBR)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=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0.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test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(is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equal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zero</a:t>
            </a:r>
            <a:r>
              <a:rPr dirty="0" sz="1200" spc="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not)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action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(PC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4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incremented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by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1)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be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implemented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as</a:t>
            </a:r>
            <a:r>
              <a:rPr dirty="0" sz="1200" spc="1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2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operation.</a:t>
            </a:r>
            <a:endParaRPr sz="1200">
              <a:latin typeface="Arial"/>
              <a:cs typeface="Arial"/>
            </a:endParaRPr>
          </a:p>
          <a:p>
            <a:pPr marL="227329" marR="73660">
              <a:lnSpc>
                <a:spcPct val="115399"/>
              </a:lnSpc>
              <a:spcBef>
                <a:spcPts val="5"/>
              </a:spcBef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Note</a:t>
            </a:r>
            <a:r>
              <a:rPr dirty="0" sz="1200" spc="9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: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test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and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action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micro-operation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can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be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performed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during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same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time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unit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during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which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updated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value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MBR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stored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back</a:t>
            </a:r>
            <a:r>
              <a:rPr dirty="0" sz="1200" spc="6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0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SzPct val="75000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100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05" b="1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27329" marR="5080">
              <a:lnSpc>
                <a:spcPct val="115599"/>
              </a:lnSpc>
            </a:pP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At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completion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Execute</a:t>
            </a:r>
            <a:r>
              <a:rPr dirty="0" sz="1200" spc="6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Cycle,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test</a:t>
            </a:r>
            <a:r>
              <a:rPr dirty="0" sz="1200" spc="8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is</a:t>
            </a:r>
            <a:r>
              <a:rPr dirty="0" sz="1200" spc="7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made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2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5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determine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45">
                <a:solidFill>
                  <a:srgbClr val="263138"/>
                </a:solidFill>
                <a:latin typeface="Arial"/>
                <a:cs typeface="Arial"/>
              </a:rPr>
              <a:t>whether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any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enabled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3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has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occurred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or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not.</a:t>
            </a:r>
            <a:r>
              <a:rPr dirty="0" sz="1200" spc="12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If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an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enabled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has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occurred</a:t>
            </a:r>
            <a:r>
              <a:rPr dirty="0" sz="1200" spc="14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then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Interrupt</a:t>
            </a:r>
            <a:r>
              <a:rPr dirty="0" sz="1200" spc="13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2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occurs.</a:t>
            </a:r>
            <a:r>
              <a:rPr dirty="0" sz="1200" spc="15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263138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nature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this</a:t>
            </a:r>
            <a:r>
              <a:rPr dirty="0" sz="1200" spc="11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cycle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varies</a:t>
            </a:r>
            <a:r>
              <a:rPr dirty="0" sz="1200" spc="10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greatly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from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one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machine</a:t>
            </a:r>
            <a:r>
              <a:rPr dirty="0" sz="1200" spc="10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263138"/>
                </a:solidFill>
                <a:latin typeface="Arial"/>
                <a:cs typeface="Arial"/>
              </a:rPr>
              <a:t>to</a:t>
            </a:r>
            <a:r>
              <a:rPr dirty="0" sz="1200" spc="9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another.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Lets</a:t>
            </a:r>
            <a:r>
              <a:rPr dirty="0" sz="1200" spc="9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take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a</a:t>
            </a:r>
            <a:r>
              <a:rPr dirty="0" sz="1200" spc="7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sequence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of</a:t>
            </a:r>
            <a:r>
              <a:rPr dirty="0" sz="1200" spc="85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63138"/>
                </a:solidFill>
                <a:latin typeface="Arial"/>
                <a:cs typeface="Arial"/>
              </a:rPr>
              <a:t>micro-</a:t>
            </a:r>
            <a:r>
              <a:rPr dirty="0" sz="1200" spc="-10">
                <a:solidFill>
                  <a:srgbClr val="263138"/>
                </a:solidFill>
                <a:latin typeface="Arial"/>
                <a:cs typeface="Arial"/>
              </a:rPr>
              <a:t>operation:-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063" y="1110177"/>
            <a:ext cx="4606737" cy="21090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195" y="6438900"/>
            <a:ext cx="5314187" cy="247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Document1</dc:title>
  <dcterms:created xsi:type="dcterms:W3CDTF">2024-01-12T18:34:39Z</dcterms:created>
  <dcterms:modified xsi:type="dcterms:W3CDTF">2024-01-12T18:34:39Z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LastSaved">
    <vt:filetime>2024-01-12T00:00:00Z</vt:filetime>
  </property>
  <property fmtid="{D5CDD505-2E9C-101B-9397-08002B2CF9AE}" pid="4" name="Producer">
    <vt:lpwstr>Microsoft: Print To PDF</vt:lpwstr>
  </property>
</Properties>
</file>