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5" r:id="rId9"/>
    <p:sldId id="323" r:id="rId10"/>
    <p:sldId id="324" r:id="rId11"/>
    <p:sldId id="313" r:id="rId12"/>
    <p:sldId id="319" r:id="rId13"/>
    <p:sldId id="321" r:id="rId14"/>
    <p:sldId id="326"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1600" dirty="0"/>
            <a:t>Web Scrapping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1600"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1600"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MS Excel</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MySQL</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custT="1"/>
      <dgm:spPr/>
      <dgm:t>
        <a:bodyPr/>
        <a:lstStyle/>
        <a:p>
          <a:r>
            <a:rPr lang="en-US" sz="1600" dirty="0"/>
            <a:t>Analysis</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custT="1"/>
      <dgm:spPr/>
      <dgm:t>
        <a:bodyPr/>
        <a:lstStyle/>
        <a:p>
          <a:r>
            <a:rPr lang="en-US" sz="1600" dirty="0"/>
            <a:t>Dashboard Creation</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67617"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Web Scrapping</a:t>
          </a:r>
        </a:p>
      </dsp:txBody>
      <dsp:txXfrm rot="5400000">
        <a:off x="615129" y="1943612"/>
        <a:ext cx="1753113" cy="385562"/>
      </dsp:txXfrm>
    </dsp:sp>
    <dsp:sp modelId="{C0317DA2-D763-4621-9680-990E0F78E293}">
      <dsp:nvSpPr>
        <dsp:cNvPr id="0" name=""/>
        <dsp:cNvSpPr/>
      </dsp:nvSpPr>
      <dsp:spPr>
        <a:xfrm>
          <a:off x="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0" y="0"/>
        <a:ext cx="2956619" cy="1495476"/>
      </dsp:txXfrm>
    </dsp:sp>
    <dsp:sp modelId="{6898D4C1-54F6-4DA4-9607-F444437C8E6E}">
      <dsp:nvSpPr>
        <dsp:cNvPr id="0" name=""/>
        <dsp:cNvSpPr/>
      </dsp:nvSpPr>
      <dsp:spPr>
        <a:xfrm>
          <a:off x="1481256"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38528"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Cleaning</a:t>
          </a:r>
        </a:p>
      </dsp:txBody>
      <dsp:txXfrm>
        <a:off x="2368242" y="1922755"/>
        <a:ext cx="1773971" cy="427278"/>
      </dsp:txXfrm>
    </dsp:sp>
    <dsp:sp modelId="{E1F35975-00CA-4B74-AB7C-CD8812C99AEF}">
      <dsp:nvSpPr>
        <dsp:cNvPr id="0" name=""/>
        <dsp:cNvSpPr/>
      </dsp:nvSpPr>
      <dsp:spPr>
        <a:xfrm>
          <a:off x="1776918"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endParaRPr lang="en-US" sz="1800" kern="1200" dirty="0"/>
        </a:p>
      </dsp:txBody>
      <dsp:txXfrm>
        <a:off x="1776918" y="2777312"/>
        <a:ext cx="2956619" cy="1495476"/>
      </dsp:txXfrm>
    </dsp:sp>
    <dsp:sp modelId="{152FB453-AA1C-4C6D-86AE-2A7A4BF73B8B}">
      <dsp:nvSpPr>
        <dsp:cNvPr id="0" name=""/>
        <dsp:cNvSpPr/>
      </dsp:nvSpPr>
      <dsp:spPr>
        <a:xfrm>
          <a:off x="3255228"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2500"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Data Modelling</a:t>
          </a:r>
        </a:p>
      </dsp:txBody>
      <dsp:txXfrm>
        <a:off x="4142214" y="1922755"/>
        <a:ext cx="1773971" cy="427278"/>
      </dsp:txXfrm>
    </dsp:sp>
    <dsp:sp modelId="{5A20FA73-3A21-4484-9105-C650E9C6EB1C}">
      <dsp:nvSpPr>
        <dsp:cNvPr id="0" name=""/>
        <dsp:cNvSpPr/>
      </dsp:nvSpPr>
      <dsp:spPr>
        <a:xfrm>
          <a:off x="3550890" y="0"/>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MySQL</a:t>
          </a:r>
        </a:p>
      </dsp:txBody>
      <dsp:txXfrm>
        <a:off x="3550890" y="0"/>
        <a:ext cx="2956619" cy="1495476"/>
      </dsp:txXfrm>
    </dsp:sp>
    <dsp:sp modelId="{26F3F9B3-7461-4A61-97B5-AF1F062A6A31}">
      <dsp:nvSpPr>
        <dsp:cNvPr id="0" name=""/>
        <dsp:cNvSpPr/>
      </dsp:nvSpPr>
      <dsp:spPr>
        <a:xfrm>
          <a:off x="5029199"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86472"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922755"/>
          <a:ext cx="1773971" cy="42727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Analysis</a:t>
          </a:r>
        </a:p>
      </dsp:txBody>
      <dsp:txXfrm>
        <a:off x="5923565" y="1922755"/>
        <a:ext cx="1773971" cy="427278"/>
      </dsp:txXfrm>
    </dsp:sp>
    <dsp:sp modelId="{FDB65D9B-1D75-443C-BEF8-109339A014F9}">
      <dsp:nvSpPr>
        <dsp:cNvPr id="0" name=""/>
        <dsp:cNvSpPr/>
      </dsp:nvSpPr>
      <dsp:spPr>
        <a:xfrm>
          <a:off x="5324861" y="2777312"/>
          <a:ext cx="2956619" cy="1495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MS Excel</a:t>
          </a:r>
        </a:p>
      </dsp:txBody>
      <dsp:txXfrm>
        <a:off x="5324861" y="2777312"/>
        <a:ext cx="2956619" cy="1495476"/>
      </dsp:txXfrm>
    </dsp:sp>
    <dsp:sp modelId="{CA5E20EB-82C1-48EB-94ED-CE7DA89B43C2}">
      <dsp:nvSpPr>
        <dsp:cNvPr id="0" name=""/>
        <dsp:cNvSpPr/>
      </dsp:nvSpPr>
      <dsp:spPr>
        <a:xfrm>
          <a:off x="6803171" y="2350033"/>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0443" y="2691857"/>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70883" y="1249408"/>
          <a:ext cx="42727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Dashboard Creation</a:t>
          </a:r>
        </a:p>
      </dsp:txBody>
      <dsp:txXfrm rot="-5400000">
        <a:off x="7697537" y="1943612"/>
        <a:ext cx="1753113" cy="385562"/>
      </dsp:txXfrm>
    </dsp:sp>
    <dsp:sp modelId="{35A0DABB-5DCB-4C26-993D-81789F1296E8}">
      <dsp:nvSpPr>
        <dsp:cNvPr id="0" name=""/>
        <dsp:cNvSpPr/>
      </dsp:nvSpPr>
      <dsp:spPr>
        <a:xfrm>
          <a:off x="7098833" y="0"/>
          <a:ext cx="2956619" cy="1495476"/>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580931"/>
          <a:ext cx="0" cy="34182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4415" y="1495476"/>
          <a:ext cx="85455" cy="8545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Analysis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439271" y="4662799"/>
            <a:ext cx="6445623" cy="2215991"/>
          </a:xfrm>
          <a:prstGeom prst="rect">
            <a:avLst/>
          </a:prstGeom>
          <a:noFill/>
        </p:spPr>
        <p:txBody>
          <a:bodyPr wrap="square" rtlCol="0">
            <a:spAutoFit/>
          </a:bodyPr>
          <a:lstStyle/>
          <a:p>
            <a:r>
              <a:rPr lang="en-US" sz="1200" i="0" dirty="0">
                <a:solidFill>
                  <a:srgbClr val="1F2328"/>
                </a:solidFill>
                <a:effectLst/>
                <a:latin typeface="-apple-system"/>
              </a:rPr>
              <a:t>The Project contains the analysis of Job openings available on InstaHyre.com job portal on the basis of location, fields, profiles, years of experience required, company size etc. The Project's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 The Web scrapping part was done with Python (Beautiful Soap, Selenium, Pandas), Data cleaning part was done with Python (Pandas), the Aggregation of Data and Formation of Tables in SQL and the Analysis of Data along with the Visualization in MS Excel. This project was completed under the supervision of the Instructional Associate for our batch at Masai School, Mr. Sushant Ranjan.</a:t>
            </a:r>
            <a:endParaRPr lang="en-IN" sz="12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a:xfrm>
            <a:off x="1097280" y="2108202"/>
            <a:ext cx="10058400" cy="3012439"/>
          </a:xfrm>
        </p:spPr>
        <p:txBody>
          <a:bodyPr/>
          <a:lstStyle/>
          <a:p>
            <a:pPr>
              <a:buFont typeface="Wingdings" panose="05000000000000000000" pitchFamily="2" charset="2"/>
              <a:buChar char="q"/>
            </a:pPr>
            <a:r>
              <a:rPr lang="en-IN" b="0" i="0" dirty="0">
                <a:solidFill>
                  <a:schemeClr val="tx1"/>
                </a:solidFill>
                <a:effectLst/>
                <a:latin typeface="Söhne"/>
              </a:rPr>
              <a:t> Project and time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a:t>
            </a:r>
            <a:r>
              <a:rPr lang="en-IN" dirty="0">
                <a:solidFill>
                  <a:schemeClr val="tx1"/>
                </a:solidFill>
                <a:latin typeface="Söhne"/>
              </a:rPr>
              <a:t>Learning new tools.</a:t>
            </a:r>
          </a:p>
          <a:p>
            <a:pPr>
              <a:buFont typeface="Wingdings" panose="05000000000000000000" pitchFamily="2" charset="2"/>
              <a:buChar char="q"/>
            </a:pPr>
            <a:r>
              <a:rPr lang="en-IN" dirty="0">
                <a:solidFill>
                  <a:schemeClr val="tx1"/>
                </a:solidFill>
                <a:latin typeface="Söhne"/>
              </a:rPr>
              <a:t> Problem Solving and Research based improvement.</a:t>
            </a:r>
          </a:p>
          <a:p>
            <a:pPr>
              <a:buFont typeface="Wingdings" panose="05000000000000000000" pitchFamily="2" charset="2"/>
              <a:buChar char="q"/>
            </a:pPr>
            <a:r>
              <a:rPr lang="en-IN" b="0" i="0" dirty="0">
                <a:solidFill>
                  <a:schemeClr val="tx1"/>
                </a:solidFill>
                <a:effectLst/>
                <a:latin typeface="Söhne"/>
              </a:rPr>
              <a:t> Presentation and communication skills.</a:t>
            </a:r>
          </a:p>
          <a:p>
            <a:pPr>
              <a:buFont typeface="Wingdings" panose="05000000000000000000" pitchFamily="2" charset="2"/>
              <a:buChar char="q"/>
            </a:pPr>
            <a:r>
              <a:rPr lang="en-IN" dirty="0">
                <a:solidFill>
                  <a:schemeClr val="tx1"/>
                </a:solidFill>
                <a:latin typeface="Söhne"/>
              </a:rPr>
              <a:t> Critical thinking.</a:t>
            </a:r>
          </a:p>
          <a:p>
            <a:pPr>
              <a:buFont typeface="Wingdings" panose="05000000000000000000" pitchFamily="2" charset="2"/>
              <a:buChar char="q"/>
            </a:pPr>
            <a:r>
              <a:rPr lang="en-IN" dirty="0">
                <a:solidFill>
                  <a:schemeClr val="tx1"/>
                </a:solidFill>
                <a:latin typeface="Söhne"/>
              </a:rPr>
              <a:t> Multi tasking.</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13B4-EB2F-B41F-0375-DAE2B93CC4B3}"/>
              </a:ext>
            </a:extLst>
          </p:cNvPr>
          <p:cNvSpPr>
            <a:spLocks noGrp="1"/>
          </p:cNvSpPr>
          <p:nvPr>
            <p:ph type="title"/>
          </p:nvPr>
        </p:nvSpPr>
        <p:spPr>
          <a:xfrm>
            <a:off x="1097280" y="286604"/>
            <a:ext cx="10058400" cy="1566910"/>
          </a:xfrm>
        </p:spPr>
        <p:txBody>
          <a:bodyPr/>
          <a:lstStyle/>
          <a:p>
            <a:r>
              <a:rPr lang="en-IN" dirty="0"/>
              <a:t>       Future Scope:</a:t>
            </a:r>
          </a:p>
        </p:txBody>
      </p:sp>
      <p:sp>
        <p:nvSpPr>
          <p:cNvPr id="3" name="Content Placeholder 2">
            <a:extLst>
              <a:ext uri="{FF2B5EF4-FFF2-40B4-BE49-F238E27FC236}">
                <a16:creationId xmlns:a16="http://schemas.microsoft.com/office/drawing/2014/main" id="{DB931E6F-DF13-0016-E0D9-D037CB92CC96}"/>
              </a:ext>
            </a:extLst>
          </p:cNvPr>
          <p:cNvSpPr>
            <a:spLocks noGrp="1"/>
          </p:cNvSpPr>
          <p:nvPr>
            <p:ph idx="1"/>
          </p:nvPr>
        </p:nvSpPr>
        <p:spPr>
          <a:xfrm>
            <a:off x="1097280" y="2360141"/>
            <a:ext cx="10058400" cy="3996414"/>
          </a:xfrm>
        </p:spPr>
        <p:txBody>
          <a:bodyPr>
            <a:normAutofit fontScale="40000" lnSpcReduction="20000"/>
          </a:bodyPr>
          <a:lstStyle/>
          <a:p>
            <a:r>
              <a:rPr lang="en-US" sz="4000" b="1" i="0" dirty="0">
                <a:solidFill>
                  <a:srgbClr val="1F2328"/>
                </a:solidFill>
                <a:effectLst/>
                <a:latin typeface="-apple-system"/>
              </a:rPr>
              <a:t>The aim of the Project is to:</a:t>
            </a:r>
          </a:p>
          <a:p>
            <a:pPr algn="l">
              <a:buFont typeface="+mj-lt"/>
              <a:buAutoNum type="arabicPeriod"/>
            </a:pPr>
            <a:r>
              <a:rPr lang="en-US" sz="3300" b="0" i="0" dirty="0">
                <a:solidFill>
                  <a:srgbClr val="1F2328"/>
                </a:solidFill>
                <a:effectLst/>
                <a:latin typeface="-apple-system"/>
              </a:rPr>
              <a:t> </a:t>
            </a:r>
            <a:r>
              <a:rPr lang="en-US" sz="4000" b="0" i="0" dirty="0">
                <a:solidFill>
                  <a:srgbClr val="1F2328"/>
                </a:solidFill>
                <a:effectLst/>
                <a:latin typeface="-apple-system"/>
              </a:rPr>
              <a:t>Assist the people in finding the most suitable jobs based on their eligibilities and preferences.</a:t>
            </a:r>
          </a:p>
          <a:p>
            <a:pPr algn="l">
              <a:buFont typeface="+mj-lt"/>
              <a:buAutoNum type="arabicPeriod"/>
            </a:pPr>
            <a:r>
              <a:rPr lang="en-US" sz="4000" b="0" i="0" dirty="0">
                <a:solidFill>
                  <a:srgbClr val="1F2328"/>
                </a:solidFill>
                <a:effectLst/>
                <a:latin typeface="-apple-system"/>
              </a:rPr>
              <a:t> Help the migratory work force in finding out the most suitable locations for their respective work fields.</a:t>
            </a:r>
          </a:p>
          <a:p>
            <a:pPr algn="l">
              <a:buFont typeface="+mj-lt"/>
              <a:buAutoNum type="arabicPeriod"/>
            </a:pPr>
            <a:r>
              <a:rPr lang="en-US" sz="4000" b="0" i="0" dirty="0">
                <a:solidFill>
                  <a:srgbClr val="1F2328"/>
                </a:solidFill>
                <a:effectLst/>
                <a:latin typeface="-apple-system"/>
              </a:rPr>
              <a:t> To provide an idea of the employment situation in the country.</a:t>
            </a:r>
          </a:p>
          <a:p>
            <a:pPr algn="l">
              <a:buFont typeface="+mj-lt"/>
              <a:buAutoNum type="arabicPeriod"/>
            </a:pPr>
            <a:r>
              <a:rPr lang="en-US" sz="4000" b="0" i="0" dirty="0">
                <a:solidFill>
                  <a:srgbClr val="1F2328"/>
                </a:solidFill>
                <a:effectLst/>
                <a:latin typeface="-apple-system"/>
              </a:rPr>
              <a:t> Helping out the freshers and the people lacking in information, in finding the easiest path to secure employment.</a:t>
            </a:r>
          </a:p>
          <a:p>
            <a:pPr algn="l">
              <a:buFont typeface="+mj-lt"/>
              <a:buAutoNum type="arabicPeriod"/>
            </a:pPr>
            <a:r>
              <a:rPr lang="en-US" sz="4000" b="0" i="0" dirty="0">
                <a:solidFill>
                  <a:srgbClr val="1F2328"/>
                </a:solidFill>
                <a:effectLst/>
                <a:latin typeface="-apple-system"/>
              </a:rPr>
              <a:t> Helping the new Generation to plan their future with the information like most in demand skills, locations with highest number of job openings, most in demand job profiles etc.</a:t>
            </a:r>
          </a:p>
          <a:p>
            <a:pPr algn="l">
              <a:buFont typeface="+mj-lt"/>
              <a:buAutoNum type="arabicPeriod"/>
            </a:pPr>
            <a:r>
              <a:rPr lang="en-US" sz="4000" b="0" i="0" dirty="0">
                <a:solidFill>
                  <a:srgbClr val="1F2328"/>
                </a:solidFill>
                <a:effectLst/>
                <a:latin typeface="-apple-system"/>
              </a:rPr>
              <a:t> Empowerment of common people with the relevant information that can help them to secure employment, reduce the accessibility gap between the companies and the job seekers and aid to the raising employment rate of the country.</a:t>
            </a:r>
          </a:p>
          <a:p>
            <a:br>
              <a:rPr lang="en-US" dirty="0"/>
            </a:br>
            <a:endParaRPr lang="en-IN" dirty="0"/>
          </a:p>
        </p:txBody>
      </p:sp>
      <p:pic>
        <p:nvPicPr>
          <p:cNvPr id="4" name="Graphic 3" descr="Contract RTL">
            <a:extLst>
              <a:ext uri="{FF2B5EF4-FFF2-40B4-BE49-F238E27FC236}">
                <a16:creationId xmlns:a16="http://schemas.microsoft.com/office/drawing/2014/main" id="{DA9EEB76-CA27-2085-7F63-DB4A59D4CE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8317" y="939114"/>
            <a:ext cx="914400" cy="914400"/>
          </a:xfrm>
          <a:prstGeom prst="rect">
            <a:avLst/>
          </a:prstGeom>
        </p:spPr>
      </p:pic>
    </p:spTree>
    <p:extLst>
      <p:ext uri="{BB962C8B-B14F-4D97-AF65-F5344CB8AC3E}">
        <p14:creationId xmlns:p14="http://schemas.microsoft.com/office/powerpoint/2010/main" val="90858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3200" b="1" dirty="0"/>
              <a:t>Thank you</a:t>
            </a:r>
          </a:p>
          <a:p>
            <a:pPr algn="ctr"/>
            <a:r>
              <a:rPr lang="en-IN" dirty="0"/>
              <a:t>Please feel free to ask open ended questions . . .</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600" b="1" i="0" dirty="0">
                <a:solidFill>
                  <a:srgbClr val="1F2328"/>
                </a:solidFill>
                <a:effectLst/>
                <a:latin typeface="-apple-system"/>
              </a:rPr>
              <a:t>The Project's objectives is to investigate accessibility of jobs and to help a person to find the most suitable jobs based on his/her eligibilities and preferences. Additionally, it compared the availability of jobs in different locations, profiles, fields, level of experience etc. Moreover, it aimed to reveal some of the dataset's hidden insights</a:t>
            </a:r>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Stages of the Project and Tools used in them:</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08280724"/>
              </p:ext>
            </p:extLst>
          </p:nvPr>
        </p:nvGraphicFramePr>
        <p:xfrm>
          <a:off x="1096963" y="2098514"/>
          <a:ext cx="10058400" cy="4272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369332"/>
          </a:xfrm>
          <a:prstGeom prst="rect">
            <a:avLst/>
          </a:prstGeom>
          <a:noFill/>
        </p:spPr>
        <p:txBody>
          <a:bodyPr wrap="square" rtlCol="0">
            <a:spAutoFit/>
          </a:bodyPr>
          <a:lstStyle/>
          <a:p>
            <a:pPr algn="ctr"/>
            <a:r>
              <a:rPr lang="en-IN" dirty="0">
                <a:solidFill>
                  <a:prstClr val="black">
                    <a:hueOff val="0"/>
                    <a:satOff val="0"/>
                    <a:lumOff val="0"/>
                    <a:alphaOff val="0"/>
                  </a:prstClr>
                </a:solidFill>
                <a:latin typeface="Franklin Gothic Book" panose="020F0502020204030204"/>
              </a:rPr>
              <a:t>MS Excel</a:t>
            </a:r>
          </a:p>
        </p:txBody>
      </p:sp>
      <p:sp>
        <p:nvSpPr>
          <p:cNvPr id="4" name="TextBox 3">
            <a:extLst>
              <a:ext uri="{FF2B5EF4-FFF2-40B4-BE49-F238E27FC236}">
                <a16:creationId xmlns:a16="http://schemas.microsoft.com/office/drawing/2014/main" id="{E3B777BD-DE71-1086-E013-64D3AA82C94D}"/>
              </a:ext>
            </a:extLst>
          </p:cNvPr>
          <p:cNvSpPr txBox="1"/>
          <p:nvPr/>
        </p:nvSpPr>
        <p:spPr>
          <a:xfrm>
            <a:off x="1855692" y="3152000"/>
            <a:ext cx="2115671" cy="369332"/>
          </a:xfrm>
          <a:prstGeom prst="rect">
            <a:avLst/>
          </a:prstGeom>
          <a:noFill/>
        </p:spPr>
        <p:txBody>
          <a:bodyPr wrap="square" rtlCol="0">
            <a:spAutoFit/>
          </a:bodyPr>
          <a:lstStyle/>
          <a:p>
            <a:r>
              <a:rPr lang="en-IN" dirty="0"/>
              <a:t>      Python</a:t>
            </a:r>
          </a:p>
        </p:txBody>
      </p:sp>
      <p:sp>
        <p:nvSpPr>
          <p:cNvPr id="5" name="TextBox 4">
            <a:extLst>
              <a:ext uri="{FF2B5EF4-FFF2-40B4-BE49-F238E27FC236}">
                <a16:creationId xmlns:a16="http://schemas.microsoft.com/office/drawing/2014/main" id="{6ACE5F60-35C7-99ED-A3AE-B0048697C5D2}"/>
              </a:ext>
            </a:extLst>
          </p:cNvPr>
          <p:cNvSpPr txBox="1"/>
          <p:nvPr/>
        </p:nvSpPr>
        <p:spPr>
          <a:xfrm>
            <a:off x="3763151" y="4934531"/>
            <a:ext cx="2115671" cy="369332"/>
          </a:xfrm>
          <a:prstGeom prst="rect">
            <a:avLst/>
          </a:prstGeom>
          <a:noFill/>
        </p:spPr>
        <p:txBody>
          <a:bodyPr wrap="square" rtlCol="0">
            <a:spAutoFit/>
          </a:bodyPr>
          <a:lstStyle/>
          <a:p>
            <a:r>
              <a:rPr lang="en-IN" dirty="0"/>
              <a:t>     Python</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4 Phases of the Project:</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3071462642"/>
              </p:ext>
            </p:extLst>
          </p:nvPr>
        </p:nvGraphicFramePr>
        <p:xfrm>
          <a:off x="1096962" y="2216879"/>
          <a:ext cx="10058400" cy="311136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12208">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50639">
                <a:tc>
                  <a:txBody>
                    <a:bodyPr/>
                    <a:lstStyle/>
                    <a:p>
                      <a:r>
                        <a:rPr lang="en-US" sz="1400" cap="none" spc="0">
                          <a:solidFill>
                            <a:schemeClr val="tx1"/>
                          </a:solidFill>
                        </a:rPr>
                        <a:t>Web Scraping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&amp;  drawing Insight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328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Power Query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MS 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0639">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898096" cy="454193"/>
          </a:xfrm>
          <a:prstGeom prst="rect">
            <a:avLst/>
          </a:prstGeom>
        </p:spPr>
        <p:txBody>
          <a:bodyPr>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9" y="3528095"/>
            <a:ext cx="2649336"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Cleaned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1868043"/>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686988" y="392915"/>
            <a:ext cx="5642193" cy="769441"/>
          </a:xfrm>
          <a:prstGeom prst="rect">
            <a:avLst/>
          </a:prstGeom>
          <a:noFill/>
        </p:spPr>
        <p:txBody>
          <a:bodyPr wrap="square" rtlCol="0">
            <a:spAutoFit/>
          </a:bodyPr>
          <a:lstStyle/>
          <a:p>
            <a:r>
              <a:rPr lang="en-IN" sz="4400" b="1" dirty="0"/>
              <a:t>Data Preparation:</a:t>
            </a:r>
          </a:p>
        </p:txBody>
      </p:sp>
    </p:spTree>
    <p:extLst>
      <p:ext uri="{BB962C8B-B14F-4D97-AF65-F5344CB8AC3E}">
        <p14:creationId xmlns:p14="http://schemas.microsoft.com/office/powerpoint/2010/main" val="228683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999694" cy="4919489"/>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a:t>By analyzing the data, some of the important insight that have been drawn are as follows:</a:t>
            </a:r>
          </a:p>
          <a:p>
            <a:pPr algn="l">
              <a:buFont typeface="+mj-lt"/>
              <a:buAutoNum type="arabicPeriod"/>
            </a:pPr>
            <a:r>
              <a:rPr lang="en-US" b="0" i="0" dirty="0">
                <a:solidFill>
                  <a:srgbClr val="1F2328"/>
                </a:solidFill>
                <a:effectLst/>
                <a:latin typeface="-apple-system"/>
              </a:rPr>
              <a:t>The companies with Employee size of above 1000 employees and above 50 (under 200) employees have the highest number of Job openings, whereas companies having less than 10 employees have least number of job openings.</a:t>
            </a:r>
          </a:p>
          <a:p>
            <a:pPr algn="l">
              <a:buFont typeface="+mj-lt"/>
              <a:buAutoNum type="arabicPeriod"/>
            </a:pPr>
            <a:r>
              <a:rPr lang="en-US" b="0" i="0" dirty="0">
                <a:solidFill>
                  <a:srgbClr val="1F2328"/>
                </a:solidFill>
                <a:effectLst/>
                <a:latin typeface="-apple-system"/>
              </a:rPr>
              <a:t>There are highest number of job openings in Job Profiles like Management, Marketing and Software Engineers, whereas Job Profiles like Accountancy, Designers and Writers have the least number of job openings.</a:t>
            </a:r>
          </a:p>
          <a:p>
            <a:pPr algn="l">
              <a:buFont typeface="+mj-lt"/>
              <a:buAutoNum type="arabicPeriod"/>
            </a:pPr>
            <a:r>
              <a:rPr lang="en-US" b="0" i="0" dirty="0">
                <a:solidFill>
                  <a:srgbClr val="1F2328"/>
                </a:solidFill>
                <a:effectLst/>
                <a:latin typeface="-apple-system"/>
              </a:rPr>
              <a:t>Freshers (0-2 years of Experience) and Experts (above 15 years of Experience) are the least in demand segment of the job seekers, whereas Advanced (5-10 years of Experience) and Intermediate (between 2-5 years of Experience) are the highest in demand segment of the job seekers.</a:t>
            </a:r>
          </a:p>
          <a:p>
            <a:pPr algn="l">
              <a:buFont typeface="+mj-lt"/>
              <a:buAutoNum type="arabicPeriod"/>
            </a:pPr>
            <a:r>
              <a:rPr lang="en-US" b="0" i="0" dirty="0">
                <a:solidFill>
                  <a:srgbClr val="1F2328"/>
                </a:solidFill>
                <a:effectLst/>
                <a:latin typeface="-apple-system"/>
              </a:rPr>
              <a:t>Programming languages like Python, Java and Java script are the most in demand skills.</a:t>
            </a:r>
          </a:p>
          <a:p>
            <a:pPr algn="l">
              <a:buFont typeface="+mj-lt"/>
              <a:buAutoNum type="arabicPeriod"/>
            </a:pPr>
            <a:r>
              <a:rPr lang="en-US" b="0" i="0" dirty="0">
                <a:solidFill>
                  <a:srgbClr val="1F2328"/>
                </a:solidFill>
                <a:effectLst/>
                <a:latin typeface="-apple-system"/>
              </a:rPr>
              <a:t>Bangalore and Mumbai are the Cities with highest number of job openings.</a:t>
            </a:r>
          </a:p>
          <a:p>
            <a:pPr algn="l">
              <a:buFont typeface="+mj-lt"/>
              <a:buAutoNum type="arabicPeriod"/>
            </a:pPr>
            <a:r>
              <a:rPr lang="en-US" b="0" i="0" dirty="0">
                <a:solidFill>
                  <a:srgbClr val="1F2328"/>
                </a:solidFill>
                <a:effectLst/>
                <a:latin typeface="-apple-system"/>
              </a:rPr>
              <a:t>Work From Home is surprisingly the 3rd highest segment in the location with highest number of jobs, indicating the increasing preference of the companies for WFH post pandemic period as it reduces the requirement of Infrastructure for the company, cost of operations and also remains employee friendly.</a:t>
            </a:r>
          </a:p>
          <a:p>
            <a:pPr algn="l">
              <a:buFont typeface="+mj-lt"/>
              <a:buAutoNum type="arabicPeriod"/>
            </a:pPr>
            <a:r>
              <a:rPr lang="en-US" b="0" i="0" dirty="0">
                <a:solidFill>
                  <a:srgbClr val="1F2328"/>
                </a:solidFill>
                <a:effectLst/>
                <a:latin typeface="-apple-system"/>
              </a:rPr>
              <a:t>LTI Mindtree, </a:t>
            </a:r>
            <a:r>
              <a:rPr lang="en-US" b="0" i="0" dirty="0" err="1">
                <a:solidFill>
                  <a:srgbClr val="1F2328"/>
                </a:solidFill>
                <a:effectLst/>
                <a:latin typeface="-apple-system"/>
              </a:rPr>
              <a:t>Cashflo</a:t>
            </a:r>
            <a:r>
              <a:rPr lang="en-US" b="0" i="0" dirty="0">
                <a:solidFill>
                  <a:srgbClr val="1F2328"/>
                </a:solidFill>
                <a:effectLst/>
                <a:latin typeface="-apple-system"/>
              </a:rPr>
              <a:t> and Google in the companies have highest number of job openings, indicating that the Tech and the Finance sectors, especially the large companies in it are creating the highest number of employment in India.</a:t>
            </a:r>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r>
              <a:rPr lang="en-IN" dirty="0"/>
              <a:t> </a:t>
            </a:r>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Problems Encountered:</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320224721"/>
              </p:ext>
            </p:extLst>
          </p:nvPr>
        </p:nvGraphicFramePr>
        <p:xfrm>
          <a:off x="387178" y="1965642"/>
          <a:ext cx="11417644" cy="4389120"/>
        </p:xfrm>
        <a:graphic>
          <a:graphicData uri="http://schemas.openxmlformats.org/drawingml/2006/table">
            <a:tbl>
              <a:tblPr firstRow="1" bandRow="1">
                <a:tableStyleId>{5C22544A-7EE6-4342-B048-85BDC9FD1C3A}</a:tableStyleId>
              </a:tblPr>
              <a:tblGrid>
                <a:gridCol w="5628328">
                  <a:extLst>
                    <a:ext uri="{9D8B030D-6E8A-4147-A177-3AD203B41FA5}">
                      <a16:colId xmlns:a16="http://schemas.microsoft.com/office/drawing/2014/main" val="1635125958"/>
                    </a:ext>
                  </a:extLst>
                </a:gridCol>
                <a:gridCol w="5789316">
                  <a:extLst>
                    <a:ext uri="{9D8B030D-6E8A-4147-A177-3AD203B41FA5}">
                      <a16:colId xmlns:a16="http://schemas.microsoft.com/office/drawing/2014/main" val="1407034639"/>
                    </a:ext>
                  </a:extLst>
                </a:gridCol>
              </a:tblGrid>
              <a:tr h="591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Web  Scrapping  </a:t>
                      </a:r>
                    </a:p>
                    <a:p>
                      <a:pPr algn="just"/>
                      <a:endParaRPr lang="en-IN" dirty="0"/>
                    </a:p>
                  </a:txBody>
                  <a:tcPr/>
                </a:tc>
                <a:tc>
                  <a:txBody>
                    <a:bodyPr/>
                    <a:lstStyle/>
                    <a:p>
                      <a:pPr algn="ctr"/>
                      <a:r>
                        <a:rPr lang="en-IN" dirty="0"/>
                        <a:t>Others</a:t>
                      </a:r>
                    </a:p>
                  </a:txBody>
                  <a:tcPr/>
                </a:tc>
                <a:extLst>
                  <a:ext uri="{0D108BD9-81ED-4DB2-BD59-A6C34878D82A}">
                    <a16:rowId xmlns:a16="http://schemas.microsoft.com/office/drawing/2014/main" val="3303571320"/>
                  </a:ext>
                </a:extLst>
              </a:tr>
              <a:tr h="1860476">
                <a:tc>
                  <a:txBody>
                    <a:bodyPr/>
                    <a:lstStyle/>
                    <a:p>
                      <a:pPr marL="285750" indent="-285750" algn="just">
                        <a:buFont typeface="Wingdings" panose="05000000000000000000" pitchFamily="2" charset="2"/>
                        <a:buChar char="q"/>
                      </a:pPr>
                      <a:r>
                        <a:rPr lang="en-IN" dirty="0"/>
                        <a:t>Web Scrapping:</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something new to me.</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It was easy to scrap the smaller data but when I got the larger data set, I had encountered many errors, to over come it, a lot of research was needed.</a:t>
                      </a:r>
                    </a:p>
                    <a:p>
                      <a:pPr marL="285750" lvl="0" indent="-285750" algn="just">
                        <a:lnSpc>
                          <a:spcPct val="100000"/>
                        </a:lnSpc>
                        <a:buFont typeface="Wingdings" panose="05000000000000000000" pitchFamily="2" charset="2"/>
                        <a:buChar char="q"/>
                        <a:defRPr cap="all"/>
                      </a:pPr>
                      <a:endParaRPr lang="en-US" sz="1800" cap="none"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In MySQL, one can connect multiple tables but in MS Excel one can only create relation one to one, so I needed to do a lot of research to figure out the solution to build the schema and perform analysis with Pivot tables in MS Excel.</a:t>
                      </a:r>
                    </a:p>
                    <a:p>
                      <a:pPr algn="just"/>
                      <a:endParaRPr lang="en-IN" dirty="0"/>
                    </a:p>
                  </a:txBody>
                  <a:tcPr/>
                </a:tc>
                <a:extLst>
                  <a:ext uri="{0D108BD9-81ED-4DB2-BD59-A6C34878D82A}">
                    <a16:rowId xmlns:a16="http://schemas.microsoft.com/office/drawing/2014/main" val="128910140"/>
                  </a:ext>
                </a:extLst>
              </a:tr>
              <a:tr h="1606775">
                <a:tc>
                  <a:txBody>
                    <a:bodyPr/>
                    <a:lstStyle/>
                    <a:p>
                      <a:pPr marL="285750" lvl="0" indent="-285750" algn="just">
                        <a:lnSpc>
                          <a:spcPct val="100000"/>
                        </a:lnSpc>
                        <a:buFont typeface="Wingdings" panose="05000000000000000000" pitchFamily="2" charset="2"/>
                        <a:buChar char="q"/>
                        <a:defRPr cap="all"/>
                      </a:pPr>
                      <a:r>
                        <a:rPr lang="en-US" cap="none" dirty="0"/>
                        <a:t>Time Constraint:</a:t>
                      </a:r>
                    </a:p>
                    <a:p>
                      <a:pPr marL="285750" lvl="0" indent="-285750" algn="just">
                        <a:lnSpc>
                          <a:spcPct val="100000"/>
                        </a:lnSpc>
                        <a:buFont typeface="Arial" panose="020B0604020202020204" pitchFamily="34" charset="0"/>
                        <a:buChar char="•"/>
                        <a:defRPr cap="all"/>
                      </a:pPr>
                      <a:r>
                        <a:rPr lang="en-US" cap="none" dirty="0"/>
                        <a:t>Being a working professional, time constraint of 7 days was a challenge in which I had to learn Web scrapping from scratch and implement the same in a practical situation during the project.</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Cleaning:</a:t>
                      </a:r>
                    </a:p>
                    <a:p>
                      <a:pPr marL="0" indent="0" algn="just">
                        <a:buFont typeface="Wingdings" panose="05000000000000000000" pitchFamily="2" charset="2"/>
                        <a:buNone/>
                      </a:pPr>
                      <a:r>
                        <a:rPr lang="en-IN" sz="1800" kern="1200" cap="none" dirty="0">
                          <a:solidFill>
                            <a:schemeClr val="dk1"/>
                          </a:solidFill>
                          <a:latin typeface="+mn-lt"/>
                          <a:ea typeface="+mn-ea"/>
                          <a:cs typeface="+mn-cs"/>
                        </a:rPr>
                        <a:t>The scrapped data contained columns with multiple values like skills, locations etc. I had shifted each value to a new row with common job id and other details.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6807"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517</TotalTime>
  <Words>1150</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Bookman Old Style</vt:lpstr>
      <vt:lpstr>Calibri</vt:lpstr>
      <vt:lpstr>Franklin Gothic Book</vt:lpstr>
      <vt:lpstr>Söhne</vt:lpstr>
      <vt:lpstr>Wingdings</vt:lpstr>
      <vt:lpstr>1_RetrospectVTI</vt:lpstr>
      <vt:lpstr>InstaHyre Job Analysis</vt:lpstr>
      <vt:lpstr>INTRODUCTION</vt:lpstr>
      <vt:lpstr>Stages of the Project and Tools used in them:</vt:lpstr>
      <vt:lpstr>4 Phases of the Project:</vt:lpstr>
      <vt:lpstr>PowerPoint Presentation</vt:lpstr>
      <vt:lpstr>Cleaning Part:</vt:lpstr>
      <vt:lpstr>PowerPoint Presentation</vt:lpstr>
      <vt:lpstr>PowerPoint Presentation</vt:lpstr>
      <vt:lpstr>        Problems Encountered:</vt:lpstr>
      <vt:lpstr>     Learning Outcome:</vt:lpstr>
      <vt:lpstr>       Future Scope: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Yash Upadhyay</cp:lastModifiedBy>
  <cp:revision>2</cp:revision>
  <dcterms:created xsi:type="dcterms:W3CDTF">2023-04-10T06:28:24Z</dcterms:created>
  <dcterms:modified xsi:type="dcterms:W3CDTF">2023-04-30T19:20:18Z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