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27" r:id="rId9"/>
    <p:sldId id="328" r:id="rId10"/>
    <p:sldId id="325" r:id="rId11"/>
    <p:sldId id="323" r:id="rId12"/>
    <p:sldId id="324" r:id="rId13"/>
    <p:sldId id="313" r:id="rId14"/>
    <p:sldId id="319" r:id="rId15"/>
    <p:sldId id="321" r:id="rId16"/>
    <p:sldId id="326"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5"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1600" dirty="0"/>
            <a:t>Web Scrapping</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custT="1"/>
      <dgm:spPr/>
      <dgm:t>
        <a:bodyPr/>
        <a:lstStyle/>
        <a:p>
          <a:r>
            <a:rPr lang="en-US" sz="1600" dirty="0"/>
            <a:t>Data Cleaning</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custT="1"/>
      <dgm:spPr/>
      <dgm:t>
        <a:bodyPr/>
        <a:lstStyle/>
        <a:p>
          <a:r>
            <a:rPr lang="en-US" sz="1600" dirty="0"/>
            <a:t>Data Modelling</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D8FCE50B-8057-456A-B2A9-965F28038B25}">
      <dgm:prSet/>
      <dgm:spPr/>
      <dgm:t>
        <a:bodyPr/>
        <a:lstStyle/>
        <a:p>
          <a:r>
            <a:rPr lang="en-US" dirty="0"/>
            <a:t>MS</a:t>
          </a:r>
          <a:r>
            <a:rPr lang="en-US" baseline="0" dirty="0"/>
            <a:t> Excel</a:t>
          </a:r>
          <a:endParaRPr lang="en-US" dirty="0"/>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44097D21-977F-4452-AE35-C129A16A3F89}">
      <dgm:prSet/>
      <dgm:spPr/>
      <dgm:t>
        <a:bodyPr/>
        <a:lstStyle/>
        <a:p>
          <a:r>
            <a:rPr lang="en-US" dirty="0"/>
            <a:t>My SQL</a:t>
          </a:r>
        </a:p>
      </dgm:t>
    </dgm:pt>
    <dgm:pt modelId="{EB2757D3-D785-439B-8033-3912AFC7CDAA}" type="sibTrans" cxnId="{F88F4232-77DC-40B9-BB0F-3421FBFA38E2}">
      <dgm:prSet/>
      <dgm:spPr/>
      <dgm:t>
        <a:bodyPr/>
        <a:lstStyle/>
        <a:p>
          <a:endParaRPr lang="en-US"/>
        </a:p>
      </dgm:t>
    </dgm:pt>
    <dgm:pt modelId="{5FFA1078-907B-401E-8F53-8B5E1527C8B3}" type="parTrans" cxnId="{F88F4232-77DC-40B9-BB0F-3421FBFA38E2}">
      <dgm:prSet/>
      <dgm:spPr/>
      <dgm:t>
        <a:bodyPr/>
        <a:lstStyle/>
        <a:p>
          <a:pPr algn="l"/>
          <a:endParaRPr lang="en-US"/>
        </a:p>
      </dgm:t>
    </dgm:pt>
    <dgm:pt modelId="{AE7358A2-3D9A-4A4C-BBED-5424660EAD51}">
      <dgm:prSet custT="1"/>
      <dgm:spPr/>
      <dgm:t>
        <a:bodyPr/>
        <a:lstStyle/>
        <a:p>
          <a:r>
            <a:rPr lang="en-US" sz="1600" dirty="0"/>
            <a:t>Analysis</a:t>
          </a:r>
        </a:p>
      </dgm:t>
    </dgm:pt>
    <dgm:pt modelId="{BCA8377F-58EC-40FD-8F05-DF4E529335AA}" type="sibTrans" cxnId="{AB4C7C27-9298-4339-A781-9A16BCBB27E7}">
      <dgm:prSet/>
      <dgm:spPr/>
      <dgm:t>
        <a:bodyPr/>
        <a:lstStyle/>
        <a:p>
          <a:endParaRPr lang="en-US"/>
        </a:p>
      </dgm:t>
    </dgm:pt>
    <dgm:pt modelId="{8A0C3D83-7482-48F5-9A7B-7BCCFFA89D39}" type="parTrans" cxnId="{AB4C7C27-9298-4339-A781-9A16BCBB27E7}">
      <dgm:prSet/>
      <dgm:spPr/>
      <dgm:t>
        <a:bodyPr/>
        <a:lstStyle/>
        <a:p>
          <a:pPr algn="l"/>
          <a:endParaRPr lang="en-US"/>
        </a:p>
      </dgm:t>
    </dgm:pt>
    <dgm:pt modelId="{AE298E34-2A19-4111-960C-B44A17D567B1}">
      <dgm:prSet custT="1"/>
      <dgm:spPr/>
      <dgm:t>
        <a:bodyPr/>
        <a:lstStyle/>
        <a:p>
          <a:r>
            <a:rPr lang="en-US" sz="1600" dirty="0"/>
            <a:t>Dashboard Creation</a:t>
          </a:r>
        </a:p>
      </dgm:t>
    </dgm:pt>
    <dgm:pt modelId="{ADB81CE6-2B81-46A1-8D0D-13F7065A2A76}" type="parTrans" cxnId="{9432886D-FD7D-49E6-96A7-151CA02EE691}">
      <dgm:prSet/>
      <dgm:spPr/>
      <dgm:t>
        <a:bodyPr/>
        <a:lstStyle/>
        <a:p>
          <a:endParaRPr lang="en-IN"/>
        </a:p>
      </dgm:t>
    </dgm:pt>
    <dgm:pt modelId="{228A4371-02C8-4890-830D-697CC6368483}" type="sibTrans" cxnId="{9432886D-FD7D-49E6-96A7-151CA02EE691}">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custLinFactY="-36735" custLinFactNeighborX="-6974" custLinFactNeighborY="-100000">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custLinFactNeighborX="416">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44AA1371-B0F1-45A6-A528-41C434FC8B1D}" type="pres">
      <dgm:prSet presAssocID="{BCA8377F-58EC-40FD-8F05-DF4E529335AA}" presName="spaceBetweenRectangles1" presStyleCnt="0"/>
      <dgm:spPr/>
    </dgm:pt>
    <dgm:pt modelId="{D3D30260-463D-40CE-984E-3C4E06C2BBE6}" type="pres">
      <dgm:prSet presAssocID="{AE298E34-2A19-4111-960C-B44A17D567B1}" presName="composite1" presStyleCnt="0"/>
      <dgm:spPr/>
    </dgm:pt>
    <dgm:pt modelId="{F00489B3-187F-4355-A84D-92703D392BA4}" type="pres">
      <dgm:prSet presAssocID="{AE298E34-2A19-4111-960C-B44A17D567B1}" presName="parent1" presStyleLbl="alignNode1" presStyleIdx="4" presStyleCnt="5" custLinFactNeighborX="416" custLinFactNeighborY="0">
        <dgm:presLayoutVars>
          <dgm:chMax val="1"/>
          <dgm:chPref val="1"/>
          <dgm:bulletEnabled val="1"/>
        </dgm:presLayoutVars>
      </dgm:prSet>
      <dgm:spPr/>
    </dgm:pt>
    <dgm:pt modelId="{35A0DABB-5DCB-4C26-993D-81789F1296E8}" type="pres">
      <dgm:prSet presAssocID="{AE298E34-2A19-4111-960C-B44A17D567B1}" presName="Childtext1" presStyleLbl="revTx" presStyleIdx="4" presStyleCnt="5">
        <dgm:presLayoutVars>
          <dgm:bulletEnabled val="1"/>
        </dgm:presLayoutVars>
      </dgm:prSet>
      <dgm:spPr/>
    </dgm:pt>
    <dgm:pt modelId="{8E02E0A7-2FDF-4491-BC8D-2E760311B221}" type="pres">
      <dgm:prSet presAssocID="{AE298E34-2A19-4111-960C-B44A17D567B1}"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69EA635F-42F7-4133-964B-9291E35F5458}" type="pres">
      <dgm:prSet presAssocID="{AE298E34-2A19-4111-960C-B44A17D567B1}" presName="ConnectLineEnd1" presStyleLbl="lnNode1" presStyleIdx="4" presStyleCnt="5"/>
      <dgm:spPr/>
    </dgm:pt>
    <dgm:pt modelId="{5FC98A79-1F1F-493C-A3A1-A0E42C22B02D}" type="pres">
      <dgm:prSet presAssocID="{AE298E34-2A19-4111-960C-B44A17D567B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E3ADC126-9102-410E-954F-8999F7FAC1F4}" type="presOf" srcId="{AE298E34-2A19-4111-960C-B44A17D567B1}" destId="{F00489B3-187F-4355-A84D-92703D392BA4}"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9432886D-FD7D-49E6-96A7-151CA02EE691}" srcId="{A86DFA04-31EF-49B6-AFAE-2287858E0303}" destId="{AE298E34-2A19-4111-960C-B44A17D567B1}" srcOrd="4" destOrd="0" parTransId="{ADB81CE6-2B81-46A1-8D0D-13F7065A2A76}" sibTransId="{228A4371-02C8-4890-830D-697CC6368483}"/>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B96558A4-F996-4AC8-B43F-8995D9CAFD3D}" type="presParOf" srcId="{EBEA9F54-7364-45F9-829B-BF1EB38AEB12}" destId="{44AA1371-B0F1-45A6-A528-41C434FC8B1D}" srcOrd="7" destOrd="0" presId="urn:microsoft.com/office/officeart/2016/7/layout/RoundedRectangleTimeline"/>
    <dgm:cxn modelId="{7F7C806C-31CF-4883-8C91-DC4753BAF4BB}" type="presParOf" srcId="{EBEA9F54-7364-45F9-829B-BF1EB38AEB12}" destId="{D3D30260-463D-40CE-984E-3C4E06C2BBE6}" srcOrd="8" destOrd="0" presId="urn:microsoft.com/office/officeart/2016/7/layout/RoundedRectangleTimeline"/>
    <dgm:cxn modelId="{F6090165-1F6F-4E5B-8116-E62187020D9A}" type="presParOf" srcId="{D3D30260-463D-40CE-984E-3C4E06C2BBE6}" destId="{F00489B3-187F-4355-A84D-92703D392BA4}" srcOrd="0" destOrd="0" presId="urn:microsoft.com/office/officeart/2016/7/layout/RoundedRectangleTimeline"/>
    <dgm:cxn modelId="{6B96977C-EE94-4976-A43B-3CE4D7466F86}" type="presParOf" srcId="{D3D30260-463D-40CE-984E-3C4E06C2BBE6}" destId="{35A0DABB-5DCB-4C26-993D-81789F1296E8}" srcOrd="1" destOrd="0" presId="urn:microsoft.com/office/officeart/2016/7/layout/RoundedRectangleTimeline"/>
    <dgm:cxn modelId="{553CAEEF-7B38-4BF7-8941-3105A2D8F959}" type="presParOf" srcId="{D3D30260-463D-40CE-984E-3C4E06C2BBE6}" destId="{8E02E0A7-2FDF-4491-BC8D-2E760311B221}" srcOrd="2" destOrd="0" presId="urn:microsoft.com/office/officeart/2016/7/layout/RoundedRectangleTimeline"/>
    <dgm:cxn modelId="{AE29CC18-58E5-45E6-9EC6-80B516597DA4}" type="presParOf" srcId="{D3D30260-463D-40CE-984E-3C4E06C2BBE6}" destId="{69EA635F-42F7-4133-964B-9291E35F5458}" srcOrd="3" destOrd="0" presId="urn:microsoft.com/office/officeart/2016/7/layout/RoundedRectangleTimeline"/>
    <dgm:cxn modelId="{1225070C-1D1E-464B-872D-816488093F8B}" type="presParOf" srcId="{D3D30260-463D-40CE-984E-3C4E06C2BBE6}" destId="{5FC98A79-1F1F-493C-A3A1-A0E42C22B02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67617" y="1249408"/>
          <a:ext cx="42727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Web Scrapping</a:t>
          </a:r>
        </a:p>
      </dsp:txBody>
      <dsp:txXfrm rot="5400000">
        <a:off x="615129" y="1943612"/>
        <a:ext cx="1753113" cy="385562"/>
      </dsp:txXfrm>
    </dsp:sp>
    <dsp:sp modelId="{C0317DA2-D763-4621-9680-990E0F78E293}">
      <dsp:nvSpPr>
        <dsp:cNvPr id="0" name=""/>
        <dsp:cNvSpPr/>
      </dsp:nvSpPr>
      <dsp:spPr>
        <a:xfrm>
          <a:off x="0" y="0"/>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kern="1200" dirty="0"/>
        </a:p>
      </dsp:txBody>
      <dsp:txXfrm>
        <a:off x="0" y="0"/>
        <a:ext cx="2956619" cy="1495476"/>
      </dsp:txXfrm>
    </dsp:sp>
    <dsp:sp modelId="{6898D4C1-54F6-4DA4-9607-F444437C8E6E}">
      <dsp:nvSpPr>
        <dsp:cNvPr id="0" name=""/>
        <dsp:cNvSpPr/>
      </dsp:nvSpPr>
      <dsp:spPr>
        <a:xfrm>
          <a:off x="1481256"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38528"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C0D22B8F-54BF-4FAE-9F7C-B58FA74468D0}">
      <dsp:nvSpPr>
        <dsp:cNvPr id="0" name=""/>
        <dsp:cNvSpPr/>
      </dsp:nvSpPr>
      <dsp:spPr>
        <a:xfrm>
          <a:off x="2368242"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Data Cleaning</a:t>
          </a:r>
        </a:p>
      </dsp:txBody>
      <dsp:txXfrm>
        <a:off x="2368242" y="1922755"/>
        <a:ext cx="1773971" cy="427278"/>
      </dsp:txXfrm>
    </dsp:sp>
    <dsp:sp modelId="{E1F35975-00CA-4B74-AB7C-CD8812C99AEF}">
      <dsp:nvSpPr>
        <dsp:cNvPr id="0" name=""/>
        <dsp:cNvSpPr/>
      </dsp:nvSpPr>
      <dsp:spPr>
        <a:xfrm>
          <a:off x="1776918" y="2777312"/>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endParaRPr lang="en-US" sz="1800" kern="1200" dirty="0"/>
        </a:p>
      </dsp:txBody>
      <dsp:txXfrm>
        <a:off x="1776918" y="2777312"/>
        <a:ext cx="2956619" cy="1495476"/>
      </dsp:txXfrm>
    </dsp:sp>
    <dsp:sp modelId="{152FB453-AA1C-4C6D-86AE-2A7A4BF73B8B}">
      <dsp:nvSpPr>
        <dsp:cNvPr id="0" name=""/>
        <dsp:cNvSpPr/>
      </dsp:nvSpPr>
      <dsp:spPr>
        <a:xfrm>
          <a:off x="3255228" y="2350033"/>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12500" y="2691857"/>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70073129-181E-4CDA-8814-F1E5000C8C53}">
      <dsp:nvSpPr>
        <dsp:cNvPr id="0" name=""/>
        <dsp:cNvSpPr/>
      </dsp:nvSpPr>
      <dsp:spPr>
        <a:xfrm>
          <a:off x="4142214"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Data Modelling</a:t>
          </a:r>
        </a:p>
      </dsp:txBody>
      <dsp:txXfrm>
        <a:off x="4142214" y="1922755"/>
        <a:ext cx="1773971" cy="427278"/>
      </dsp:txXfrm>
    </dsp:sp>
    <dsp:sp modelId="{5A20FA73-3A21-4484-9105-C650E9C6EB1C}">
      <dsp:nvSpPr>
        <dsp:cNvPr id="0" name=""/>
        <dsp:cNvSpPr/>
      </dsp:nvSpPr>
      <dsp:spPr>
        <a:xfrm>
          <a:off x="3550890" y="0"/>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My SQL</a:t>
          </a:r>
        </a:p>
      </dsp:txBody>
      <dsp:txXfrm>
        <a:off x="3550890" y="0"/>
        <a:ext cx="2956619" cy="1495476"/>
      </dsp:txXfrm>
    </dsp:sp>
    <dsp:sp modelId="{26F3F9B3-7461-4A61-97B5-AF1F062A6A31}">
      <dsp:nvSpPr>
        <dsp:cNvPr id="0" name=""/>
        <dsp:cNvSpPr/>
      </dsp:nvSpPr>
      <dsp:spPr>
        <a:xfrm>
          <a:off x="5029199"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986472"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CD37457-9C59-4172-BCA9-F6DD3F8790D5}">
      <dsp:nvSpPr>
        <dsp:cNvPr id="0" name=""/>
        <dsp:cNvSpPr/>
      </dsp:nvSpPr>
      <dsp:spPr>
        <a:xfrm>
          <a:off x="5923565"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Analysis</a:t>
          </a:r>
        </a:p>
      </dsp:txBody>
      <dsp:txXfrm>
        <a:off x="5923565" y="1922755"/>
        <a:ext cx="1773971" cy="427278"/>
      </dsp:txXfrm>
    </dsp:sp>
    <dsp:sp modelId="{FDB65D9B-1D75-443C-BEF8-109339A014F9}">
      <dsp:nvSpPr>
        <dsp:cNvPr id="0" name=""/>
        <dsp:cNvSpPr/>
      </dsp:nvSpPr>
      <dsp:spPr>
        <a:xfrm>
          <a:off x="5324861" y="2777312"/>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MS</a:t>
          </a:r>
          <a:r>
            <a:rPr lang="en-US" sz="1800" kern="1200" baseline="0" dirty="0"/>
            <a:t> Excel</a:t>
          </a:r>
          <a:endParaRPr lang="en-US" sz="1800" kern="1200" dirty="0"/>
        </a:p>
      </dsp:txBody>
      <dsp:txXfrm>
        <a:off x="5324861" y="2777312"/>
        <a:ext cx="2956619" cy="1495476"/>
      </dsp:txXfrm>
    </dsp:sp>
    <dsp:sp modelId="{CA5E20EB-82C1-48EB-94ED-CE7DA89B43C2}">
      <dsp:nvSpPr>
        <dsp:cNvPr id="0" name=""/>
        <dsp:cNvSpPr/>
      </dsp:nvSpPr>
      <dsp:spPr>
        <a:xfrm>
          <a:off x="6803171" y="2350033"/>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760443" y="2691857"/>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00489B3-187F-4355-A84D-92703D392BA4}">
      <dsp:nvSpPr>
        <dsp:cNvPr id="0" name=""/>
        <dsp:cNvSpPr/>
      </dsp:nvSpPr>
      <dsp:spPr>
        <a:xfrm rot="5400000">
          <a:off x="8370883" y="1249408"/>
          <a:ext cx="42727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Dashboard Creation</a:t>
          </a:r>
        </a:p>
      </dsp:txBody>
      <dsp:txXfrm rot="-5400000">
        <a:off x="7697537" y="1943612"/>
        <a:ext cx="1753113" cy="385562"/>
      </dsp:txXfrm>
    </dsp:sp>
    <dsp:sp modelId="{35A0DABB-5DCB-4C26-993D-81789F1296E8}">
      <dsp:nvSpPr>
        <dsp:cNvPr id="0" name=""/>
        <dsp:cNvSpPr/>
      </dsp:nvSpPr>
      <dsp:spPr>
        <a:xfrm>
          <a:off x="7098833" y="0"/>
          <a:ext cx="2956619" cy="1495476"/>
        </a:xfrm>
        <a:prstGeom prst="rect">
          <a:avLst/>
        </a:prstGeom>
        <a:noFill/>
        <a:ln>
          <a:noFill/>
        </a:ln>
        <a:effectLst/>
      </dsp:spPr>
      <dsp:style>
        <a:lnRef idx="0">
          <a:scrgbClr r="0" g="0" b="0"/>
        </a:lnRef>
        <a:fillRef idx="0">
          <a:scrgbClr r="0" g="0" b="0"/>
        </a:fillRef>
        <a:effectRef idx="0">
          <a:scrgbClr r="0" g="0" b="0"/>
        </a:effectRef>
        <a:fontRef idx="minor"/>
      </dsp:style>
    </dsp:sp>
    <dsp:sp modelId="{8E02E0A7-2FDF-4491-BC8D-2E760311B221}">
      <dsp:nvSpPr>
        <dsp:cNvPr id="0" name=""/>
        <dsp:cNvSpPr/>
      </dsp:nvSpPr>
      <dsp:spPr>
        <a:xfrm>
          <a:off x="8577143"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EA635F-42F7-4133-964B-9291E35F5458}">
      <dsp:nvSpPr>
        <dsp:cNvPr id="0" name=""/>
        <dsp:cNvSpPr/>
      </dsp:nvSpPr>
      <dsp:spPr>
        <a:xfrm>
          <a:off x="8534415"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ser-images.githubusercontent.com/106439762/181937125-2a4b22a3-f8a9-4226-bbd3-df972f9dbbc4.gif"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3423" y="812910"/>
            <a:ext cx="6253317" cy="3686015"/>
          </a:xfrm>
        </p:spPr>
        <p:txBody>
          <a:bodyPr>
            <a:normAutofit/>
          </a:bodyPr>
          <a:lstStyle/>
          <a:p>
            <a:pPr algn="ctr"/>
            <a:r>
              <a:rPr lang="en-IN" dirty="0">
                <a:solidFill>
                  <a:schemeClr val="accent4">
                    <a:lumMod val="75000"/>
                  </a:schemeClr>
                </a:solidFill>
              </a:rPr>
              <a:t>InstaHyre Job Analysis</a:t>
            </a:r>
            <a:endParaRPr lang="en-US" sz="8000" dirty="0">
              <a:solidFill>
                <a:schemeClr val="accent4">
                  <a:lumMod val="7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611034" y="1"/>
            <a:ext cx="4580967" cy="6857999"/>
          </a:xfrm>
          <a:prstGeom prst="rect">
            <a:avLst/>
          </a:prstGeom>
        </p:spPr>
      </p:pic>
      <p:sp>
        <p:nvSpPr>
          <p:cNvPr id="4" name="TextBox 3">
            <a:extLst>
              <a:ext uri="{FF2B5EF4-FFF2-40B4-BE49-F238E27FC236}">
                <a16:creationId xmlns:a16="http://schemas.microsoft.com/office/drawing/2014/main" id="{703C4946-F056-1A8D-B399-AECD3E191F8D}"/>
              </a:ext>
            </a:extLst>
          </p:cNvPr>
          <p:cNvSpPr txBox="1"/>
          <p:nvPr/>
        </p:nvSpPr>
        <p:spPr>
          <a:xfrm>
            <a:off x="439271" y="4662799"/>
            <a:ext cx="6445623" cy="2215991"/>
          </a:xfrm>
          <a:prstGeom prst="rect">
            <a:avLst/>
          </a:prstGeom>
          <a:noFill/>
        </p:spPr>
        <p:txBody>
          <a:bodyPr wrap="square" rtlCol="0">
            <a:spAutoFit/>
          </a:bodyPr>
          <a:lstStyle/>
          <a:p>
            <a:r>
              <a:rPr lang="en-US" sz="1200" i="0" dirty="0">
                <a:solidFill>
                  <a:schemeClr val="bg2">
                    <a:lumMod val="10000"/>
                  </a:schemeClr>
                </a:solidFill>
                <a:effectLst/>
                <a:latin typeface="-apple-system"/>
              </a:rPr>
              <a:t>The Project contains the analysis of Job openings available on InstaHyre.com job portal on the basis of location, fields, profiles, years of experience required, company size etc. The Project's objectives is to investigate accessibility of jobs and to help a person to find the most suitable jobs based on his/her eligibilities and preferences. Additionally, it compared the availability of jobs in different locations, profiles, fields, level of experience etc. Moreover, it aimed to reveal some of the dataset's hidden insights. The Web scrapping part was done with Python (Beautiful Soap, Selenium, Pandas), Data cleaning part was done with Python (Pandas) and Power Query (MS Excel), the Aggregation of Data and Formation of Tables in SQL and the Analysis of Data along with the Visualization in MS Excel. This project was completed under the supervision of the Instructional Associate for our batch at Masai School, Mr. Sushant Ranjan.</a:t>
            </a:r>
            <a:endParaRPr lang="en-IN" sz="1200" dirty="0">
              <a:solidFill>
                <a:schemeClr val="bg2">
                  <a:lumMod val="10000"/>
                </a:schemeClr>
              </a:solidFill>
            </a:endParaRPr>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AFC3A-FF4F-D881-D382-488B3542E395}"/>
              </a:ext>
            </a:extLst>
          </p:cNvPr>
          <p:cNvSpPr txBox="1">
            <a:spLocks/>
          </p:cNvSpPr>
          <p:nvPr/>
        </p:nvSpPr>
        <p:spPr>
          <a:xfrm>
            <a:off x="838200" y="1320673"/>
            <a:ext cx="10999694" cy="5263903"/>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3400" b="1" u="sng" cap="none" dirty="0"/>
              <a:t>By analyzing the data, some of the important insights that have been drawn out are as follows:</a:t>
            </a:r>
          </a:p>
          <a:p>
            <a:pPr algn="l">
              <a:buFont typeface="+mj-lt"/>
              <a:buAutoNum type="arabicPeriod"/>
            </a:pPr>
            <a:r>
              <a:rPr lang="en-US" sz="2900" b="0" i="0" dirty="0">
                <a:solidFill>
                  <a:srgbClr val="1F2328"/>
                </a:solidFill>
                <a:effectLst/>
                <a:latin typeface="-apple-system"/>
              </a:rPr>
              <a:t>The companies with Employee size of above 1000 employees and above 50 (under 200) employees have the highest number of Job openings, whereas companies having less than 10 employees have least number of job openings.</a:t>
            </a:r>
          </a:p>
          <a:p>
            <a:pPr algn="l">
              <a:buFont typeface="+mj-lt"/>
              <a:buAutoNum type="arabicPeriod"/>
            </a:pPr>
            <a:r>
              <a:rPr lang="en-US" sz="2900" b="0" i="0" dirty="0">
                <a:solidFill>
                  <a:srgbClr val="1F2328"/>
                </a:solidFill>
                <a:effectLst/>
                <a:latin typeface="-apple-system"/>
              </a:rPr>
              <a:t>There are highest number of job openings in Job Profiles like Management, Marketing and Software Engineers, whereas Job Profiles like Accountancy, Designers and Writers have the least number of job openings.</a:t>
            </a:r>
          </a:p>
          <a:p>
            <a:pPr algn="l">
              <a:buFont typeface="+mj-lt"/>
              <a:buAutoNum type="arabicPeriod"/>
            </a:pPr>
            <a:r>
              <a:rPr lang="en-US" sz="2900" b="0" i="0" dirty="0">
                <a:solidFill>
                  <a:srgbClr val="1F2328"/>
                </a:solidFill>
                <a:effectLst/>
                <a:latin typeface="-apple-system"/>
              </a:rPr>
              <a:t>Freshers (0-2 years of Experience) and Experts (above 15 years of Experience) are the least in demand segment of the job seekers, whereas Advanced (5-10 years of Experience) and Intermediate (between 2-5 years of Experience) are the highest in demand segment of the job seekers.</a:t>
            </a:r>
          </a:p>
          <a:p>
            <a:pPr algn="l">
              <a:buFont typeface="+mj-lt"/>
              <a:buAutoNum type="arabicPeriod"/>
            </a:pPr>
            <a:r>
              <a:rPr lang="en-US" sz="2900" b="0" i="0" dirty="0">
                <a:solidFill>
                  <a:srgbClr val="1F2328"/>
                </a:solidFill>
                <a:effectLst/>
                <a:latin typeface="-apple-system"/>
              </a:rPr>
              <a:t>Programming languages like Python, Java and Java script are the most in demand skills.</a:t>
            </a:r>
          </a:p>
          <a:p>
            <a:pPr algn="l">
              <a:buFont typeface="+mj-lt"/>
              <a:buAutoNum type="arabicPeriod"/>
            </a:pPr>
            <a:r>
              <a:rPr lang="en-US" sz="2900" b="0" i="0" dirty="0">
                <a:solidFill>
                  <a:srgbClr val="1F2328"/>
                </a:solidFill>
                <a:effectLst/>
                <a:latin typeface="-apple-system"/>
              </a:rPr>
              <a:t>Bangalore and Mumbai are the Cities with highest number of job openings.</a:t>
            </a:r>
          </a:p>
          <a:p>
            <a:pPr algn="l">
              <a:buFont typeface="+mj-lt"/>
              <a:buAutoNum type="arabicPeriod"/>
            </a:pPr>
            <a:r>
              <a:rPr lang="en-US" sz="2900" b="0" i="0" dirty="0">
                <a:solidFill>
                  <a:srgbClr val="1F2328"/>
                </a:solidFill>
                <a:effectLst/>
                <a:latin typeface="-apple-system"/>
              </a:rPr>
              <a:t>Work From Home is surprisingly the 3rd highest segment in the location with highest number of jobs, indicating the increasing preference of the companies for WFH post pandemic period as it reduces the requirement of Infrastructure for the company, cost of operations and also remains employee friendly.</a:t>
            </a:r>
          </a:p>
          <a:p>
            <a:pPr algn="l">
              <a:buFont typeface="+mj-lt"/>
              <a:buAutoNum type="arabicPeriod"/>
            </a:pPr>
            <a:r>
              <a:rPr lang="en-US" sz="2900" b="0" i="0" dirty="0">
                <a:solidFill>
                  <a:srgbClr val="1F2328"/>
                </a:solidFill>
                <a:effectLst/>
                <a:latin typeface="-apple-system"/>
              </a:rPr>
              <a:t>LTI Mindtree, </a:t>
            </a:r>
            <a:r>
              <a:rPr lang="en-US" sz="2900" b="0" i="0" dirty="0" err="1">
                <a:solidFill>
                  <a:srgbClr val="1F2328"/>
                </a:solidFill>
                <a:effectLst/>
                <a:latin typeface="-apple-system"/>
              </a:rPr>
              <a:t>Cashflo</a:t>
            </a:r>
            <a:r>
              <a:rPr lang="en-US" sz="2900" b="0" i="0" dirty="0">
                <a:solidFill>
                  <a:srgbClr val="1F2328"/>
                </a:solidFill>
                <a:effectLst/>
                <a:latin typeface="-apple-system"/>
              </a:rPr>
              <a:t> and Google in the companies have highest number of job openings, indicating that the Tech and the Finance sectors, especially the large companies in it are creating the highest number of employment in India.</a:t>
            </a:r>
          </a:p>
          <a:p>
            <a:pPr marL="342900" indent="-342900">
              <a:buFont typeface="Arial" panose="020B0604020202020204" pitchFamily="34" charset="0"/>
              <a:buChar char="•"/>
            </a:pPr>
            <a:endParaRPr lang="en-US" cap="none" dirty="0"/>
          </a:p>
        </p:txBody>
      </p:sp>
      <p:sp>
        <p:nvSpPr>
          <p:cNvPr id="3" name="Title 1">
            <a:extLst>
              <a:ext uri="{FF2B5EF4-FFF2-40B4-BE49-F238E27FC236}">
                <a16:creationId xmlns:a16="http://schemas.microsoft.com/office/drawing/2014/main" id="{1BFF1DDD-B91C-AA4A-5C29-C83F5CE041A1}"/>
              </a:ext>
            </a:extLst>
          </p:cNvPr>
          <p:cNvSpPr txBox="1">
            <a:spLocks/>
          </p:cNvSpPr>
          <p:nvPr/>
        </p:nvSpPr>
        <p:spPr>
          <a:xfrm>
            <a:off x="546847" y="406273"/>
            <a:ext cx="10806953" cy="132556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dirty="0"/>
              <a:t>      </a:t>
            </a:r>
            <a:r>
              <a:rPr lang="en-IN" u="sng" dirty="0">
                <a:solidFill>
                  <a:schemeClr val="accent4">
                    <a:lumMod val="50000"/>
                  </a:schemeClr>
                </a:solidFill>
              </a:rPr>
              <a:t>Project Insights: </a:t>
            </a:r>
            <a:br>
              <a:rPr lang="en-IN" dirty="0"/>
            </a:br>
            <a:r>
              <a:rPr lang="en-IN" dirty="0"/>
              <a:t> </a:t>
            </a:r>
          </a:p>
        </p:txBody>
      </p:sp>
      <p:pic>
        <p:nvPicPr>
          <p:cNvPr id="10" name="Graphic 9" descr="Research">
            <a:extLst>
              <a:ext uri="{FF2B5EF4-FFF2-40B4-BE49-F238E27FC236}">
                <a16:creationId xmlns:a16="http://schemas.microsoft.com/office/drawing/2014/main" id="{DF5040D9-E551-5224-B04C-DC1782BB65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459" y="273424"/>
            <a:ext cx="914400" cy="914400"/>
          </a:xfrm>
          <a:prstGeom prst="rect">
            <a:avLst/>
          </a:prstGeom>
        </p:spPr>
      </p:pic>
    </p:spTree>
    <p:extLst>
      <p:ext uri="{BB962C8B-B14F-4D97-AF65-F5344CB8AC3E}">
        <p14:creationId xmlns:p14="http://schemas.microsoft.com/office/powerpoint/2010/main" val="33908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1455-8771-E7FD-69C1-D7504E78E63C}"/>
              </a:ext>
            </a:extLst>
          </p:cNvPr>
          <p:cNvSpPr>
            <a:spLocks noGrp="1"/>
          </p:cNvSpPr>
          <p:nvPr>
            <p:ph type="title"/>
          </p:nvPr>
        </p:nvSpPr>
        <p:spPr>
          <a:xfrm>
            <a:off x="1097280" y="259709"/>
            <a:ext cx="10058400" cy="1450757"/>
          </a:xfrm>
        </p:spPr>
        <p:txBody>
          <a:bodyPr/>
          <a:lstStyle/>
          <a:p>
            <a:r>
              <a:rPr lang="en-IN" dirty="0"/>
              <a:t>        </a:t>
            </a:r>
            <a:r>
              <a:rPr lang="en-IN" dirty="0">
                <a:solidFill>
                  <a:schemeClr val="accent4">
                    <a:lumMod val="50000"/>
                  </a:schemeClr>
                </a:solidFill>
              </a:rPr>
              <a:t>Problems Encountered:</a:t>
            </a:r>
          </a:p>
        </p:txBody>
      </p:sp>
      <p:graphicFrame>
        <p:nvGraphicFramePr>
          <p:cNvPr id="11" name="Table 11">
            <a:extLst>
              <a:ext uri="{FF2B5EF4-FFF2-40B4-BE49-F238E27FC236}">
                <a16:creationId xmlns:a16="http://schemas.microsoft.com/office/drawing/2014/main" id="{E8D2A7E9-2B49-E71B-E87B-AC61430B0631}"/>
              </a:ext>
            </a:extLst>
          </p:cNvPr>
          <p:cNvGraphicFramePr>
            <a:graphicFrameLocks noGrp="1"/>
          </p:cNvGraphicFramePr>
          <p:nvPr>
            <p:extLst>
              <p:ext uri="{D42A27DB-BD31-4B8C-83A1-F6EECF244321}">
                <p14:modId xmlns:p14="http://schemas.microsoft.com/office/powerpoint/2010/main" val="4123154730"/>
              </p:ext>
            </p:extLst>
          </p:nvPr>
        </p:nvGraphicFramePr>
        <p:xfrm>
          <a:off x="387178" y="1965642"/>
          <a:ext cx="11417644" cy="4419600"/>
        </p:xfrm>
        <a:graphic>
          <a:graphicData uri="http://schemas.openxmlformats.org/drawingml/2006/table">
            <a:tbl>
              <a:tblPr firstRow="1" bandRow="1">
                <a:tableStyleId>{5C22544A-7EE6-4342-B048-85BDC9FD1C3A}</a:tableStyleId>
              </a:tblPr>
              <a:tblGrid>
                <a:gridCol w="5628328">
                  <a:extLst>
                    <a:ext uri="{9D8B030D-6E8A-4147-A177-3AD203B41FA5}">
                      <a16:colId xmlns:a16="http://schemas.microsoft.com/office/drawing/2014/main" val="1635125958"/>
                    </a:ext>
                  </a:extLst>
                </a:gridCol>
                <a:gridCol w="5789316">
                  <a:extLst>
                    <a:ext uri="{9D8B030D-6E8A-4147-A177-3AD203B41FA5}">
                      <a16:colId xmlns:a16="http://schemas.microsoft.com/office/drawing/2014/main" val="1407034639"/>
                    </a:ext>
                  </a:extLst>
                </a:gridCol>
              </a:tblGrid>
              <a:tr h="5919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sng" dirty="0"/>
                        <a:t>Web  Scrapping  </a:t>
                      </a:r>
                    </a:p>
                    <a:p>
                      <a:pPr algn="just"/>
                      <a:endParaRPr lang="en-IN" dirty="0"/>
                    </a:p>
                  </a:txBody>
                  <a:tcPr/>
                </a:tc>
                <a:tc>
                  <a:txBody>
                    <a:bodyPr/>
                    <a:lstStyle/>
                    <a:p>
                      <a:pPr algn="ctr"/>
                      <a:r>
                        <a:rPr lang="en-IN" sz="2000" u="sng" dirty="0"/>
                        <a:t>Others</a:t>
                      </a:r>
                    </a:p>
                  </a:txBody>
                  <a:tcPr/>
                </a:tc>
                <a:extLst>
                  <a:ext uri="{0D108BD9-81ED-4DB2-BD59-A6C34878D82A}">
                    <a16:rowId xmlns:a16="http://schemas.microsoft.com/office/drawing/2014/main" val="3303571320"/>
                  </a:ext>
                </a:extLst>
              </a:tr>
              <a:tr h="1860476">
                <a:tc>
                  <a:txBody>
                    <a:bodyPr/>
                    <a:lstStyle/>
                    <a:p>
                      <a:pPr marL="285750" indent="-285750" algn="just">
                        <a:buFont typeface="Wingdings" panose="05000000000000000000" pitchFamily="2" charset="2"/>
                        <a:buChar char="q"/>
                      </a:pPr>
                      <a:r>
                        <a:rPr lang="en-IN" u="sng" dirty="0"/>
                        <a:t>Web Scrapping:</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It was something new to me.</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It was easy to scrap the smaller data but when I got the larger data set, I had encountered many errors, to over come it, a lot of research was needed.</a:t>
                      </a:r>
                    </a:p>
                    <a:p>
                      <a:pPr marL="285750" lvl="0" indent="-285750" algn="just">
                        <a:lnSpc>
                          <a:spcPct val="100000"/>
                        </a:lnSpc>
                        <a:buFont typeface="Wingdings" panose="05000000000000000000" pitchFamily="2" charset="2"/>
                        <a:buChar char="q"/>
                        <a:defRPr cap="all"/>
                      </a:pPr>
                      <a:endParaRPr lang="en-US" sz="1800" cap="none" dirty="0"/>
                    </a:p>
                  </a:txBody>
                  <a:tcPr/>
                </a:tc>
                <a:tc>
                  <a:txBody>
                    <a:bodyPr/>
                    <a:lstStyle/>
                    <a:p>
                      <a:pPr marL="285750" indent="-285750" algn="just">
                        <a:buFont typeface="Wingdings" panose="05000000000000000000" pitchFamily="2" charset="2"/>
                        <a:buChar char="q"/>
                      </a:pPr>
                      <a:r>
                        <a:rPr lang="en-IN" sz="1800" u="sng" kern="1200" cap="none" dirty="0">
                          <a:solidFill>
                            <a:schemeClr val="dk1"/>
                          </a:solidFill>
                          <a:latin typeface="+mn-lt"/>
                          <a:ea typeface="+mn-ea"/>
                          <a:cs typeface="+mn-cs"/>
                        </a:rPr>
                        <a:t>Data Modelling:</a:t>
                      </a:r>
                    </a:p>
                    <a:p>
                      <a:pPr marL="0" indent="0" algn="just">
                        <a:buFont typeface="Wingdings" panose="05000000000000000000" pitchFamily="2" charset="2"/>
                        <a:buNone/>
                      </a:pPr>
                      <a:r>
                        <a:rPr lang="en-IN" sz="1800" kern="1200" cap="none" dirty="0">
                          <a:solidFill>
                            <a:schemeClr val="dk1"/>
                          </a:solidFill>
                          <a:latin typeface="+mn-lt"/>
                          <a:ea typeface="+mn-ea"/>
                          <a:cs typeface="+mn-cs"/>
                        </a:rPr>
                        <a:t>In MySQL, one can connect multiple tables but in MS Excel one can only create relation one to one, so I needed to do a lot of research to figure out the solution to build the schema and perform analysis with Pivot tables in MS Excel.</a:t>
                      </a:r>
                    </a:p>
                    <a:p>
                      <a:pPr algn="just"/>
                      <a:endParaRPr lang="en-IN" dirty="0"/>
                    </a:p>
                  </a:txBody>
                  <a:tcPr/>
                </a:tc>
                <a:extLst>
                  <a:ext uri="{0D108BD9-81ED-4DB2-BD59-A6C34878D82A}">
                    <a16:rowId xmlns:a16="http://schemas.microsoft.com/office/drawing/2014/main" val="128910140"/>
                  </a:ext>
                </a:extLst>
              </a:tr>
              <a:tr h="1606775">
                <a:tc>
                  <a:txBody>
                    <a:bodyPr/>
                    <a:lstStyle/>
                    <a:p>
                      <a:pPr marL="285750" lvl="0" indent="-285750" algn="just">
                        <a:lnSpc>
                          <a:spcPct val="100000"/>
                        </a:lnSpc>
                        <a:buFont typeface="Wingdings" panose="05000000000000000000" pitchFamily="2" charset="2"/>
                        <a:buChar char="q"/>
                        <a:defRPr cap="all"/>
                      </a:pPr>
                      <a:r>
                        <a:rPr lang="en-US" u="sng" cap="none" dirty="0"/>
                        <a:t>Time Constraint:</a:t>
                      </a:r>
                    </a:p>
                    <a:p>
                      <a:pPr marL="285750" lvl="0" indent="-285750" algn="just">
                        <a:lnSpc>
                          <a:spcPct val="100000"/>
                        </a:lnSpc>
                        <a:buFont typeface="Arial" panose="020B0604020202020204" pitchFamily="34" charset="0"/>
                        <a:buChar char="•"/>
                        <a:defRPr cap="all"/>
                      </a:pPr>
                      <a:r>
                        <a:rPr lang="en-US" cap="none" dirty="0"/>
                        <a:t>Being a working professional, time constraint of 7 days was a challenge in which I had to learn Web scrapping from scratch and implement the same in a practical situation during the project.</a:t>
                      </a:r>
                    </a:p>
                    <a:p>
                      <a:pPr algn="just"/>
                      <a:endParaRPr lang="en-IN" dirty="0"/>
                    </a:p>
                  </a:txBody>
                  <a:tcPr/>
                </a:tc>
                <a:tc>
                  <a:txBody>
                    <a:bodyPr/>
                    <a:lstStyle/>
                    <a:p>
                      <a:pPr marL="285750" indent="-285750" algn="just">
                        <a:buFont typeface="Wingdings" panose="05000000000000000000" pitchFamily="2" charset="2"/>
                        <a:buChar char="q"/>
                      </a:pPr>
                      <a:r>
                        <a:rPr lang="en-IN" sz="1800" u="sng" kern="1200" cap="none" dirty="0">
                          <a:solidFill>
                            <a:schemeClr val="dk1"/>
                          </a:solidFill>
                          <a:latin typeface="+mn-lt"/>
                          <a:ea typeface="+mn-ea"/>
                          <a:cs typeface="+mn-cs"/>
                        </a:rPr>
                        <a:t>Data Cleaning:</a:t>
                      </a:r>
                    </a:p>
                    <a:p>
                      <a:pPr marL="0" indent="0" algn="just">
                        <a:buFont typeface="Wingdings" panose="05000000000000000000" pitchFamily="2" charset="2"/>
                        <a:buNone/>
                      </a:pPr>
                      <a:r>
                        <a:rPr lang="en-IN" sz="1800" kern="1200" cap="none" dirty="0">
                          <a:solidFill>
                            <a:schemeClr val="dk1"/>
                          </a:solidFill>
                          <a:latin typeface="+mn-lt"/>
                          <a:ea typeface="+mn-ea"/>
                          <a:cs typeface="+mn-cs"/>
                        </a:rPr>
                        <a:t>The scrapped data contained columns with multiple values like skills, locations etc. I had shifted each value to a new row with common job id and other details. </a:t>
                      </a:r>
                    </a:p>
                    <a:p>
                      <a:pPr algn="just"/>
                      <a:endParaRPr lang="en-IN" dirty="0"/>
                    </a:p>
                  </a:txBody>
                  <a:tcPr/>
                </a:tc>
                <a:extLst>
                  <a:ext uri="{0D108BD9-81ED-4DB2-BD59-A6C34878D82A}">
                    <a16:rowId xmlns:a16="http://schemas.microsoft.com/office/drawing/2014/main" val="1762959854"/>
                  </a:ext>
                </a:extLst>
              </a:tr>
            </a:tbl>
          </a:graphicData>
        </a:graphic>
      </p:graphicFrame>
      <p:pic>
        <p:nvPicPr>
          <p:cNvPr id="16" name="Graphic 15" descr="Contract RTL">
            <a:extLst>
              <a:ext uri="{FF2B5EF4-FFF2-40B4-BE49-F238E27FC236}">
                <a16:creationId xmlns:a16="http://schemas.microsoft.com/office/drawing/2014/main" id="{838C1B99-87B7-B950-A9B1-A2049FE91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6807" y="796066"/>
            <a:ext cx="914400" cy="914400"/>
          </a:xfrm>
          <a:prstGeom prst="rect">
            <a:avLst/>
          </a:prstGeom>
        </p:spPr>
      </p:pic>
    </p:spTree>
    <p:extLst>
      <p:ext uri="{BB962C8B-B14F-4D97-AF65-F5344CB8AC3E}">
        <p14:creationId xmlns:p14="http://schemas.microsoft.com/office/powerpoint/2010/main" val="257690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7FB7-5BBC-5CE8-0898-C4BB5B1BD550}"/>
              </a:ext>
            </a:extLst>
          </p:cNvPr>
          <p:cNvSpPr>
            <a:spLocks noGrp="1"/>
          </p:cNvSpPr>
          <p:nvPr>
            <p:ph type="title"/>
          </p:nvPr>
        </p:nvSpPr>
        <p:spPr/>
        <p:txBody>
          <a:bodyPr/>
          <a:lstStyle/>
          <a:p>
            <a:r>
              <a:rPr lang="en-IN" dirty="0"/>
              <a:t>     </a:t>
            </a:r>
            <a:r>
              <a:rPr lang="en-IN" dirty="0">
                <a:solidFill>
                  <a:schemeClr val="accent4">
                    <a:lumMod val="50000"/>
                  </a:schemeClr>
                </a:solidFill>
              </a:rPr>
              <a:t>Learning Outcome:</a:t>
            </a:r>
          </a:p>
        </p:txBody>
      </p:sp>
      <p:sp>
        <p:nvSpPr>
          <p:cNvPr id="3" name="Content Placeholder 2">
            <a:extLst>
              <a:ext uri="{FF2B5EF4-FFF2-40B4-BE49-F238E27FC236}">
                <a16:creationId xmlns:a16="http://schemas.microsoft.com/office/drawing/2014/main" id="{4149A15F-3D65-15B7-2778-BDAE75BBEB9C}"/>
              </a:ext>
            </a:extLst>
          </p:cNvPr>
          <p:cNvSpPr>
            <a:spLocks noGrp="1"/>
          </p:cNvSpPr>
          <p:nvPr>
            <p:ph idx="1"/>
          </p:nvPr>
        </p:nvSpPr>
        <p:spPr>
          <a:xfrm>
            <a:off x="1097280" y="2108202"/>
            <a:ext cx="10058400" cy="3012439"/>
          </a:xfrm>
        </p:spPr>
        <p:txBody>
          <a:bodyPr/>
          <a:lstStyle/>
          <a:p>
            <a:pPr>
              <a:buFont typeface="Wingdings" panose="05000000000000000000" pitchFamily="2" charset="2"/>
              <a:buChar char="q"/>
            </a:pPr>
            <a:r>
              <a:rPr lang="en-IN" b="0" i="0" dirty="0">
                <a:solidFill>
                  <a:schemeClr val="tx1"/>
                </a:solidFill>
                <a:effectLst/>
                <a:latin typeface="Söhne"/>
              </a:rPr>
              <a:t> Project and time management.</a:t>
            </a:r>
            <a:endParaRPr lang="en-IN" dirty="0">
              <a:solidFill>
                <a:schemeClr val="tx1"/>
              </a:solidFill>
              <a:latin typeface="Söhne"/>
            </a:endParaRPr>
          </a:p>
          <a:p>
            <a:pPr>
              <a:buFont typeface="Wingdings" panose="05000000000000000000" pitchFamily="2" charset="2"/>
              <a:buChar char="q"/>
            </a:pPr>
            <a:r>
              <a:rPr lang="en-IN" b="0" i="0" dirty="0">
                <a:solidFill>
                  <a:schemeClr val="tx1"/>
                </a:solidFill>
                <a:effectLst/>
                <a:latin typeface="Söhne"/>
              </a:rPr>
              <a:t>  </a:t>
            </a:r>
            <a:r>
              <a:rPr lang="en-IN" dirty="0">
                <a:solidFill>
                  <a:schemeClr val="tx1"/>
                </a:solidFill>
                <a:latin typeface="Söhne"/>
              </a:rPr>
              <a:t>Learning new tools and skills (Web Scrapping, Data Modelling).</a:t>
            </a:r>
          </a:p>
          <a:p>
            <a:pPr>
              <a:buFont typeface="Wingdings" panose="05000000000000000000" pitchFamily="2" charset="2"/>
              <a:buChar char="q"/>
            </a:pPr>
            <a:r>
              <a:rPr lang="en-IN" dirty="0">
                <a:solidFill>
                  <a:schemeClr val="tx1"/>
                </a:solidFill>
                <a:latin typeface="Söhne"/>
              </a:rPr>
              <a:t> Problem Solving and Research based improvement.</a:t>
            </a:r>
          </a:p>
          <a:p>
            <a:pPr>
              <a:buFont typeface="Wingdings" panose="05000000000000000000" pitchFamily="2" charset="2"/>
              <a:buChar char="q"/>
            </a:pPr>
            <a:r>
              <a:rPr lang="en-IN" b="0" i="0" dirty="0">
                <a:solidFill>
                  <a:schemeClr val="tx1"/>
                </a:solidFill>
                <a:effectLst/>
                <a:latin typeface="Söhne"/>
              </a:rPr>
              <a:t> Presentation and communication skills.</a:t>
            </a:r>
          </a:p>
          <a:p>
            <a:pPr>
              <a:buFont typeface="Wingdings" panose="05000000000000000000" pitchFamily="2" charset="2"/>
              <a:buChar char="q"/>
            </a:pPr>
            <a:r>
              <a:rPr lang="en-IN" dirty="0">
                <a:solidFill>
                  <a:schemeClr val="tx1"/>
                </a:solidFill>
                <a:latin typeface="Söhne"/>
              </a:rPr>
              <a:t> Critical thinking.</a:t>
            </a:r>
          </a:p>
          <a:p>
            <a:pPr>
              <a:buFont typeface="Wingdings" panose="05000000000000000000" pitchFamily="2" charset="2"/>
              <a:buChar char="q"/>
            </a:pPr>
            <a:r>
              <a:rPr lang="en-IN" dirty="0">
                <a:solidFill>
                  <a:schemeClr val="tx1"/>
                </a:solidFill>
                <a:latin typeface="Söhne"/>
              </a:rPr>
              <a:t> Multi tasking.</a:t>
            </a:r>
            <a:endParaRPr lang="en-IN" dirty="0">
              <a:solidFill>
                <a:schemeClr val="tx1"/>
              </a:solidFill>
            </a:endParaRPr>
          </a:p>
        </p:txBody>
      </p:sp>
      <p:pic>
        <p:nvPicPr>
          <p:cNvPr id="5" name="Graphic 4" descr="Lightbulb">
            <a:extLst>
              <a:ext uri="{FF2B5EF4-FFF2-40B4-BE49-F238E27FC236}">
                <a16:creationId xmlns:a16="http://schemas.microsoft.com/office/drawing/2014/main" id="{C8165D66-4881-3656-20D3-F48B46EACC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249" y="822960"/>
            <a:ext cx="914400" cy="914400"/>
          </a:xfrm>
          <a:prstGeom prst="rect">
            <a:avLst/>
          </a:prstGeom>
        </p:spPr>
      </p:pic>
    </p:spTree>
    <p:extLst>
      <p:ext uri="{BB962C8B-B14F-4D97-AF65-F5344CB8AC3E}">
        <p14:creationId xmlns:p14="http://schemas.microsoft.com/office/powerpoint/2010/main" val="416225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13B4-EB2F-B41F-0375-DAE2B93CC4B3}"/>
              </a:ext>
            </a:extLst>
          </p:cNvPr>
          <p:cNvSpPr>
            <a:spLocks noGrp="1"/>
          </p:cNvSpPr>
          <p:nvPr>
            <p:ph type="title"/>
          </p:nvPr>
        </p:nvSpPr>
        <p:spPr>
          <a:xfrm>
            <a:off x="1097280" y="286604"/>
            <a:ext cx="10058400" cy="1566910"/>
          </a:xfrm>
        </p:spPr>
        <p:txBody>
          <a:bodyPr/>
          <a:lstStyle/>
          <a:p>
            <a:r>
              <a:rPr lang="en-IN" dirty="0"/>
              <a:t>       </a:t>
            </a:r>
            <a:r>
              <a:rPr lang="en-IN" dirty="0">
                <a:solidFill>
                  <a:schemeClr val="accent4">
                    <a:lumMod val="50000"/>
                  </a:schemeClr>
                </a:solidFill>
              </a:rPr>
              <a:t>Future Scope:</a:t>
            </a:r>
          </a:p>
        </p:txBody>
      </p:sp>
      <p:sp>
        <p:nvSpPr>
          <p:cNvPr id="3" name="Content Placeholder 2">
            <a:extLst>
              <a:ext uri="{FF2B5EF4-FFF2-40B4-BE49-F238E27FC236}">
                <a16:creationId xmlns:a16="http://schemas.microsoft.com/office/drawing/2014/main" id="{DB931E6F-DF13-0016-E0D9-D037CB92CC96}"/>
              </a:ext>
            </a:extLst>
          </p:cNvPr>
          <p:cNvSpPr>
            <a:spLocks noGrp="1"/>
          </p:cNvSpPr>
          <p:nvPr>
            <p:ph idx="1"/>
          </p:nvPr>
        </p:nvSpPr>
        <p:spPr>
          <a:xfrm>
            <a:off x="1097280" y="2360141"/>
            <a:ext cx="10058400" cy="3996414"/>
          </a:xfrm>
        </p:spPr>
        <p:txBody>
          <a:bodyPr>
            <a:normAutofit fontScale="25000" lnSpcReduction="20000"/>
          </a:bodyPr>
          <a:lstStyle/>
          <a:p>
            <a:r>
              <a:rPr lang="en-US" sz="9600" b="1" i="0" u="sng" dirty="0">
                <a:solidFill>
                  <a:srgbClr val="1F2328"/>
                </a:solidFill>
                <a:effectLst/>
                <a:latin typeface="-apple-system"/>
              </a:rPr>
              <a:t>The </a:t>
            </a:r>
            <a:r>
              <a:rPr lang="en-US" sz="9600" b="1" u="sng" dirty="0">
                <a:solidFill>
                  <a:srgbClr val="1F2328"/>
                </a:solidFill>
                <a:latin typeface="-apple-system"/>
              </a:rPr>
              <a:t>a</a:t>
            </a:r>
            <a:r>
              <a:rPr lang="en-US" sz="9600" b="1" i="0" u="sng" dirty="0">
                <a:solidFill>
                  <a:srgbClr val="1F2328"/>
                </a:solidFill>
                <a:effectLst/>
                <a:latin typeface="-apple-system"/>
              </a:rPr>
              <a:t>im of the Project is to:</a:t>
            </a:r>
          </a:p>
          <a:p>
            <a:pPr algn="l">
              <a:buFont typeface="+mj-lt"/>
              <a:buAutoNum type="arabicPeriod"/>
            </a:pPr>
            <a:r>
              <a:rPr lang="en-US" sz="6400" b="0" i="0" dirty="0">
                <a:solidFill>
                  <a:srgbClr val="1F2328"/>
                </a:solidFill>
                <a:effectLst/>
                <a:latin typeface="-apple-system"/>
              </a:rPr>
              <a:t> Assist the people in finding the most suitable jobs based on their eligibilities and preferences.</a:t>
            </a:r>
          </a:p>
          <a:p>
            <a:pPr algn="l">
              <a:buFont typeface="+mj-lt"/>
              <a:buAutoNum type="arabicPeriod"/>
            </a:pPr>
            <a:r>
              <a:rPr lang="en-US" sz="6400" b="0" i="0" dirty="0">
                <a:solidFill>
                  <a:srgbClr val="1F2328"/>
                </a:solidFill>
                <a:effectLst/>
                <a:latin typeface="-apple-system"/>
              </a:rPr>
              <a:t> Help the migratory work force in finding out the most suitable locations for their respective work fields.</a:t>
            </a:r>
          </a:p>
          <a:p>
            <a:pPr algn="l">
              <a:buFont typeface="+mj-lt"/>
              <a:buAutoNum type="arabicPeriod"/>
            </a:pPr>
            <a:r>
              <a:rPr lang="en-US" sz="6400" b="0" i="0" dirty="0">
                <a:solidFill>
                  <a:srgbClr val="1F2328"/>
                </a:solidFill>
                <a:effectLst/>
                <a:latin typeface="-apple-system"/>
              </a:rPr>
              <a:t> To provide an idea of the employment situation in the country.</a:t>
            </a:r>
          </a:p>
          <a:p>
            <a:pPr algn="l">
              <a:buFont typeface="+mj-lt"/>
              <a:buAutoNum type="arabicPeriod"/>
            </a:pPr>
            <a:r>
              <a:rPr lang="en-US" sz="6400" b="0" i="0" dirty="0">
                <a:solidFill>
                  <a:srgbClr val="1F2328"/>
                </a:solidFill>
                <a:effectLst/>
                <a:latin typeface="-apple-system"/>
              </a:rPr>
              <a:t> Helping out the freshers and the people lacking in information, in finding the easiest path to secure employment.</a:t>
            </a:r>
          </a:p>
          <a:p>
            <a:pPr algn="l">
              <a:buFont typeface="+mj-lt"/>
              <a:buAutoNum type="arabicPeriod"/>
            </a:pPr>
            <a:r>
              <a:rPr lang="en-US" sz="6400" b="0" i="0" dirty="0">
                <a:solidFill>
                  <a:srgbClr val="1F2328"/>
                </a:solidFill>
                <a:effectLst/>
                <a:latin typeface="-apple-system"/>
              </a:rPr>
              <a:t> Helping the new Generation to plan their future with the information like most in demand skills, locations with highest number of job openings, most in demand job profiles etc.</a:t>
            </a:r>
          </a:p>
          <a:p>
            <a:pPr algn="l">
              <a:buFont typeface="+mj-lt"/>
              <a:buAutoNum type="arabicPeriod"/>
            </a:pPr>
            <a:r>
              <a:rPr lang="en-US" sz="6400" b="0" i="0" dirty="0">
                <a:solidFill>
                  <a:srgbClr val="1F2328"/>
                </a:solidFill>
                <a:effectLst/>
                <a:latin typeface="-apple-system"/>
              </a:rPr>
              <a:t> Empowerment of common people with the relevant information that can help them to secure employment, reduce the accessibility gap between the companies and the job seekers and aid to the raising employment rate of the country.</a:t>
            </a:r>
          </a:p>
          <a:p>
            <a:br>
              <a:rPr lang="en-US" sz="6400" dirty="0"/>
            </a:br>
            <a:endParaRPr lang="en-IN" sz="6400" dirty="0"/>
          </a:p>
        </p:txBody>
      </p:sp>
      <p:pic>
        <p:nvPicPr>
          <p:cNvPr id="4" name="Graphic 3" descr="Contract RTL">
            <a:extLst>
              <a:ext uri="{FF2B5EF4-FFF2-40B4-BE49-F238E27FC236}">
                <a16:creationId xmlns:a16="http://schemas.microsoft.com/office/drawing/2014/main" id="{DA9EEB76-CA27-2085-7F63-DB4A59D4CE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8317" y="939114"/>
            <a:ext cx="914400" cy="914400"/>
          </a:xfrm>
          <a:prstGeom prst="rect">
            <a:avLst/>
          </a:prstGeom>
        </p:spPr>
      </p:pic>
    </p:spTree>
    <p:extLst>
      <p:ext uri="{BB962C8B-B14F-4D97-AF65-F5344CB8AC3E}">
        <p14:creationId xmlns:p14="http://schemas.microsoft.com/office/powerpoint/2010/main" val="90858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3E4-9CB7-DD66-DA12-CF87EBB3EB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DC5BA95-4190-94B2-C349-983B2E52B04A}"/>
              </a:ext>
            </a:extLst>
          </p:cNvPr>
          <p:cNvSpPr>
            <a:spLocks noGrp="1"/>
          </p:cNvSpPr>
          <p:nvPr>
            <p:ph idx="1"/>
          </p:nvPr>
        </p:nvSpPr>
        <p:spPr/>
        <p:txBody>
          <a:bodyPr/>
          <a:lstStyle/>
          <a:p>
            <a:pPr marL="0" indent="0" algn="ctr">
              <a:buNone/>
            </a:pPr>
            <a:endParaRPr lang="en-IN" sz="3200" b="1" dirty="0"/>
          </a:p>
          <a:p>
            <a:pPr marL="0" indent="0" algn="ctr">
              <a:buNone/>
            </a:pPr>
            <a:r>
              <a:rPr lang="en-IN" sz="4000" b="1" u="sng" dirty="0">
                <a:solidFill>
                  <a:schemeClr val="tx1">
                    <a:lumMod val="95000"/>
                    <a:lumOff val="5000"/>
                  </a:schemeClr>
                </a:solidFill>
              </a:rPr>
              <a:t>THANK YOU</a:t>
            </a:r>
          </a:p>
          <a:p>
            <a:pPr algn="ctr"/>
            <a:r>
              <a:rPr lang="en-IN" sz="3200" b="1" u="sng" dirty="0">
                <a:solidFill>
                  <a:srgbClr val="FF0000"/>
                </a:solidFill>
              </a:rPr>
              <a:t>Please feel free to ask Open Ended Questions</a:t>
            </a:r>
          </a:p>
        </p:txBody>
      </p:sp>
      <p:cxnSp>
        <p:nvCxnSpPr>
          <p:cNvPr id="5" name="Straight Connector 4">
            <a:extLst>
              <a:ext uri="{FF2B5EF4-FFF2-40B4-BE49-F238E27FC236}">
                <a16:creationId xmlns:a16="http://schemas.microsoft.com/office/drawing/2014/main" id="{28FF5E09-FA67-A847-4664-9CB4D67EFCF6}"/>
              </a:ext>
            </a:extLst>
          </p:cNvPr>
          <p:cNvCxnSpPr>
            <a:cxnSpLocks/>
          </p:cNvCxnSpPr>
          <p:nvPr/>
        </p:nvCxnSpPr>
        <p:spPr>
          <a:xfrm>
            <a:off x="1249680" y="4750647"/>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81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F40-B687-CB08-7281-C6941C062457}"/>
              </a:ext>
            </a:extLst>
          </p:cNvPr>
          <p:cNvSpPr>
            <a:spLocks noGrp="1"/>
          </p:cNvSpPr>
          <p:nvPr>
            <p:ph type="title"/>
          </p:nvPr>
        </p:nvSpPr>
        <p:spPr>
          <a:xfrm>
            <a:off x="4486274" y="286603"/>
            <a:ext cx="6669405" cy="1450757"/>
          </a:xfrm>
        </p:spPr>
        <p:txBody>
          <a:bodyPr/>
          <a:lstStyle/>
          <a:p>
            <a:r>
              <a:rPr lang="en-IN" dirty="0"/>
              <a:t>    </a:t>
            </a:r>
            <a:r>
              <a:rPr lang="en-IN" dirty="0">
                <a:solidFill>
                  <a:schemeClr val="accent4">
                    <a:lumMod val="50000"/>
                  </a:schemeClr>
                </a:solidFill>
              </a:rPr>
              <a:t>INTRODUCTION</a:t>
            </a:r>
          </a:p>
        </p:txBody>
      </p:sp>
      <p:sp>
        <p:nvSpPr>
          <p:cNvPr id="3" name="Content Placeholder 2">
            <a:extLst>
              <a:ext uri="{FF2B5EF4-FFF2-40B4-BE49-F238E27FC236}">
                <a16:creationId xmlns:a16="http://schemas.microsoft.com/office/drawing/2014/main" id="{7189C57C-2EAB-8DBE-486C-10E27FF6011E}"/>
              </a:ext>
            </a:extLst>
          </p:cNvPr>
          <p:cNvSpPr>
            <a:spLocks noGrp="1"/>
          </p:cNvSpPr>
          <p:nvPr>
            <p:ph idx="1"/>
          </p:nvPr>
        </p:nvSpPr>
        <p:spPr>
          <a:xfrm>
            <a:off x="4495800" y="1952786"/>
            <a:ext cx="7219950" cy="4618612"/>
          </a:xfrm>
        </p:spPr>
        <p:txBody>
          <a:bodyPr>
            <a:normAutofit fontScale="85000" lnSpcReduction="20000"/>
          </a:bodyPr>
          <a:lstStyle/>
          <a:p>
            <a:pPr marL="0" indent="0" algn="just">
              <a:buNone/>
            </a:pPr>
            <a:r>
              <a:rPr lang="en-US" sz="1800" b="0" i="0" dirty="0">
                <a:solidFill>
                  <a:schemeClr val="tx1"/>
                </a:solidFill>
                <a:effectLst/>
                <a:latin typeface="Söhne"/>
              </a:rPr>
              <a:t>The job market in India is constantly evolving, with new trends emerging and old ones fading away. In this project, the focus will be on analyzing the job trends in India, including the most in-demand skills, the states with the highest number of job openings, and other useful insights.</a:t>
            </a:r>
          </a:p>
          <a:p>
            <a:pPr marL="0" indent="0" algn="just">
              <a:buNone/>
            </a:pPr>
            <a:r>
              <a:rPr lang="en-US" sz="1800" b="0" i="0" dirty="0">
                <a:solidFill>
                  <a:schemeClr val="tx1"/>
                </a:solidFill>
                <a:effectLst/>
                <a:latin typeface="Söhne"/>
              </a:rPr>
              <a:t>The project aims to provide a comprehensive overview of the job market in India, using data-driven analysis to identify the key trends and patterns that are driving the market. By understanding these trends, job seekers, employers, and policymakers can make informed decisions about their career paths, hiring strategies, and workforce development initiatives.</a:t>
            </a:r>
          </a:p>
          <a:p>
            <a:pPr marL="0" indent="0" algn="just">
              <a:buNone/>
            </a:pPr>
            <a:r>
              <a:rPr lang="en-US" sz="1800" b="0" i="0" dirty="0">
                <a:solidFill>
                  <a:schemeClr val="tx1"/>
                </a:solidFill>
                <a:effectLst/>
                <a:latin typeface="Söhne"/>
              </a:rPr>
              <a:t>Through this project, we hope to shed light on the current state of the job market in India, as well as provide insights into how it is likely to evolve in the future. Ultimately, our goal is to help individuals and organizations make better, more informed decisions that will enable them to thrive in an ever-changing job market.</a:t>
            </a:r>
          </a:p>
          <a:p>
            <a:pPr marL="0" indent="0" algn="just">
              <a:buNone/>
            </a:pPr>
            <a:r>
              <a:rPr lang="en-IN" sz="1800" b="1" dirty="0">
                <a:solidFill>
                  <a:schemeClr val="accent6">
                    <a:lumMod val="50000"/>
                  </a:schemeClr>
                </a:solidFill>
              </a:rPr>
              <a:t>Problem Statement </a:t>
            </a:r>
            <a:r>
              <a:rPr lang="en-IN" sz="1800" dirty="0">
                <a:solidFill>
                  <a:schemeClr val="accent6">
                    <a:lumMod val="50000"/>
                  </a:schemeClr>
                </a:solidFill>
              </a:rPr>
              <a:t>:</a:t>
            </a:r>
            <a:endParaRPr lang="en-US" sz="1800" dirty="0">
              <a:solidFill>
                <a:schemeClr val="accent6">
                  <a:lumMod val="50000"/>
                </a:schemeClr>
              </a:solidFill>
            </a:endParaRPr>
          </a:p>
          <a:p>
            <a:pPr marL="0" indent="0" algn="just">
              <a:buNone/>
            </a:pPr>
            <a:r>
              <a:rPr lang="en-US" sz="1600" b="1" i="0" dirty="0">
                <a:solidFill>
                  <a:srgbClr val="1F2328"/>
                </a:solidFill>
                <a:effectLst/>
                <a:latin typeface="-apple-system"/>
              </a:rPr>
              <a:t>The objectives is to investigate accessibility of jobs and to help a person to find the most suitable jobs based on his/her eligibilities and preferences. Additionally, it compared the availability of jobs in different locations, profiles, fields, level of experience etc. Moreover, it aimed to reveal some of the dataset's hidden insights</a:t>
            </a:r>
            <a:endParaRPr lang="en-IN" sz="1800" dirty="0">
              <a:solidFill>
                <a:schemeClr val="tx1"/>
              </a:solidFill>
            </a:endParaRPr>
          </a:p>
        </p:txBody>
      </p:sp>
      <p:sp>
        <p:nvSpPr>
          <p:cNvPr id="4" name="Content Placeholder 2">
            <a:extLst>
              <a:ext uri="{FF2B5EF4-FFF2-40B4-BE49-F238E27FC236}">
                <a16:creationId xmlns:a16="http://schemas.microsoft.com/office/drawing/2014/main" id="{1A327B7B-52B1-95BF-C559-64D018225DCE}"/>
              </a:ext>
            </a:extLst>
          </p:cNvPr>
          <p:cNvSpPr txBox="1">
            <a:spLocks/>
          </p:cNvSpPr>
          <p:nvPr/>
        </p:nvSpPr>
        <p:spPr>
          <a:xfrm>
            <a:off x="4431029" y="4793880"/>
            <a:ext cx="6724650" cy="145075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dirty="0"/>
          </a:p>
        </p:txBody>
      </p:sp>
      <p:grpSp>
        <p:nvGrpSpPr>
          <p:cNvPr id="8" name="Group 7">
            <a:extLst>
              <a:ext uri="{FF2B5EF4-FFF2-40B4-BE49-F238E27FC236}">
                <a16:creationId xmlns:a16="http://schemas.microsoft.com/office/drawing/2014/main" id="{A1DB4B8E-649F-D806-0014-A4FA3919BDFB}"/>
              </a:ext>
            </a:extLst>
          </p:cNvPr>
          <p:cNvGrpSpPr/>
          <p:nvPr/>
        </p:nvGrpSpPr>
        <p:grpSpPr>
          <a:xfrm>
            <a:off x="95251" y="259709"/>
            <a:ext cx="4019550" cy="6076097"/>
            <a:chOff x="95251" y="259709"/>
            <a:chExt cx="4019550" cy="6076097"/>
          </a:xfrm>
        </p:grpSpPr>
        <p:pic>
          <p:nvPicPr>
            <p:cNvPr id="5" name="Picture 4">
              <a:extLst>
                <a:ext uri="{FF2B5EF4-FFF2-40B4-BE49-F238E27FC236}">
                  <a16:creationId xmlns:a16="http://schemas.microsoft.com/office/drawing/2014/main" id="{03500752-3CFB-B428-D5B9-166F0A1A2C0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251" y="259709"/>
              <a:ext cx="4019550" cy="60760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30A75BF-0088-E436-9B83-FDD9B697913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250" y="1129458"/>
              <a:ext cx="3114675" cy="45990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pic>
        <p:nvPicPr>
          <p:cNvPr id="7" name="Graphic 6" descr="Document">
            <a:extLst>
              <a:ext uri="{FF2B5EF4-FFF2-40B4-BE49-F238E27FC236}">
                <a16:creationId xmlns:a16="http://schemas.microsoft.com/office/drawing/2014/main" id="{F18EED41-820D-E9E6-2727-2A5479FB60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5800" y="1011981"/>
            <a:ext cx="607902" cy="607902"/>
          </a:xfrm>
          <a:prstGeom prst="rect">
            <a:avLst/>
          </a:prstGeom>
        </p:spPr>
      </p:pic>
    </p:spTree>
    <p:extLst>
      <p:ext uri="{BB962C8B-B14F-4D97-AF65-F5344CB8AC3E}">
        <p14:creationId xmlns:p14="http://schemas.microsoft.com/office/powerpoint/2010/main" val="41464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4400" dirty="0">
                <a:solidFill>
                  <a:schemeClr val="accent4">
                    <a:lumMod val="50000"/>
                  </a:schemeClr>
                </a:solidFill>
              </a:rPr>
              <a:t>Project’s Flow And The Tools Used:</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068379603"/>
              </p:ext>
            </p:extLst>
          </p:nvPr>
        </p:nvGraphicFramePr>
        <p:xfrm>
          <a:off x="1096963" y="2098514"/>
          <a:ext cx="10058400" cy="4272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4E47781-106F-E988-196A-822AFA41A24F}"/>
              </a:ext>
            </a:extLst>
          </p:cNvPr>
          <p:cNvSpPr txBox="1"/>
          <p:nvPr/>
        </p:nvSpPr>
        <p:spPr>
          <a:xfrm>
            <a:off x="8408896" y="3152001"/>
            <a:ext cx="2502048" cy="369332"/>
          </a:xfrm>
          <a:prstGeom prst="rect">
            <a:avLst/>
          </a:prstGeom>
          <a:noFill/>
        </p:spPr>
        <p:txBody>
          <a:bodyPr wrap="square" rtlCol="0">
            <a:spAutoFit/>
          </a:bodyPr>
          <a:lstStyle/>
          <a:p>
            <a:pPr algn="ctr"/>
            <a:r>
              <a:rPr lang="en-US" dirty="0">
                <a:solidFill>
                  <a:prstClr val="black">
                    <a:hueOff val="0"/>
                    <a:satOff val="0"/>
                    <a:lumOff val="0"/>
                    <a:alphaOff val="0"/>
                  </a:prstClr>
                </a:solidFill>
                <a:latin typeface="Franklin Gothic Book" panose="020F0502020204030204"/>
              </a:rPr>
              <a:t>MS Excel</a:t>
            </a:r>
            <a:endParaRPr lang="en-IN" dirty="0">
              <a:solidFill>
                <a:prstClr val="black">
                  <a:hueOff val="0"/>
                  <a:satOff val="0"/>
                  <a:lumOff val="0"/>
                  <a:alphaOff val="0"/>
                </a:prstClr>
              </a:solidFill>
              <a:latin typeface="Franklin Gothic Book" panose="020F0502020204030204"/>
            </a:endParaRPr>
          </a:p>
        </p:txBody>
      </p:sp>
      <p:sp>
        <p:nvSpPr>
          <p:cNvPr id="4" name="TextBox 3">
            <a:extLst>
              <a:ext uri="{FF2B5EF4-FFF2-40B4-BE49-F238E27FC236}">
                <a16:creationId xmlns:a16="http://schemas.microsoft.com/office/drawing/2014/main" id="{E3B777BD-DE71-1086-E013-64D3AA82C94D}"/>
              </a:ext>
            </a:extLst>
          </p:cNvPr>
          <p:cNvSpPr txBox="1"/>
          <p:nvPr/>
        </p:nvSpPr>
        <p:spPr>
          <a:xfrm>
            <a:off x="1036637" y="3152000"/>
            <a:ext cx="3535363" cy="369332"/>
          </a:xfrm>
          <a:prstGeom prst="rect">
            <a:avLst/>
          </a:prstGeom>
          <a:noFill/>
        </p:spPr>
        <p:txBody>
          <a:bodyPr wrap="square" rtlCol="0">
            <a:spAutoFit/>
          </a:bodyPr>
          <a:lstStyle/>
          <a:p>
            <a:r>
              <a:rPr lang="en-IN" dirty="0"/>
              <a:t>Python (Selenium, Beautiful Soap)</a:t>
            </a:r>
          </a:p>
        </p:txBody>
      </p:sp>
      <p:sp>
        <p:nvSpPr>
          <p:cNvPr id="5" name="TextBox 4">
            <a:extLst>
              <a:ext uri="{FF2B5EF4-FFF2-40B4-BE49-F238E27FC236}">
                <a16:creationId xmlns:a16="http://schemas.microsoft.com/office/drawing/2014/main" id="{6ACE5F60-35C7-99ED-A3AE-B0048697C5D2}"/>
              </a:ext>
            </a:extLst>
          </p:cNvPr>
          <p:cNvSpPr txBox="1"/>
          <p:nvPr/>
        </p:nvSpPr>
        <p:spPr>
          <a:xfrm>
            <a:off x="3763151" y="4934531"/>
            <a:ext cx="2115671" cy="369332"/>
          </a:xfrm>
          <a:prstGeom prst="rect">
            <a:avLst/>
          </a:prstGeom>
          <a:noFill/>
        </p:spPr>
        <p:txBody>
          <a:bodyPr wrap="square" rtlCol="0">
            <a:spAutoFit/>
          </a:bodyPr>
          <a:lstStyle/>
          <a:p>
            <a:r>
              <a:rPr lang="en-IN" dirty="0"/>
              <a:t>Python (Pandas)</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2CF6F-6A40-93AC-6AF0-F1ACD3680C9E}"/>
              </a:ext>
            </a:extLst>
          </p:cNvPr>
          <p:cNvSpPr>
            <a:spLocks noGrp="1"/>
          </p:cNvSpPr>
          <p:nvPr>
            <p:ph type="title"/>
          </p:nvPr>
        </p:nvSpPr>
        <p:spPr>
          <a:xfrm>
            <a:off x="1096963" y="287338"/>
            <a:ext cx="10058400" cy="1449387"/>
          </a:xfrm>
        </p:spPr>
        <p:txBody>
          <a:bodyPr>
            <a:normAutofit/>
          </a:bodyPr>
          <a:lstStyle/>
          <a:p>
            <a:r>
              <a:rPr lang="en-US" dirty="0">
                <a:solidFill>
                  <a:schemeClr val="accent4">
                    <a:lumMod val="50000"/>
                  </a:schemeClr>
                </a:solidFill>
              </a:rPr>
              <a:t>Division Of Project In 4 Phases:</a:t>
            </a:r>
          </a:p>
        </p:txBody>
      </p:sp>
      <p:graphicFrame>
        <p:nvGraphicFramePr>
          <p:cNvPr id="8" name="Table 4">
            <a:extLst>
              <a:ext uri="{FF2B5EF4-FFF2-40B4-BE49-F238E27FC236}">
                <a16:creationId xmlns:a16="http://schemas.microsoft.com/office/drawing/2014/main" id="{F45FBF5E-BAAB-75C1-775C-A52CD17A6CD9}"/>
              </a:ext>
            </a:extLst>
          </p:cNvPr>
          <p:cNvGraphicFramePr>
            <a:graphicFrameLocks/>
          </p:cNvGraphicFramePr>
          <p:nvPr>
            <p:extLst>
              <p:ext uri="{D42A27DB-BD31-4B8C-83A1-F6EECF244321}">
                <p14:modId xmlns:p14="http://schemas.microsoft.com/office/powerpoint/2010/main" val="3129620060"/>
              </p:ext>
            </p:extLst>
          </p:nvPr>
        </p:nvGraphicFramePr>
        <p:xfrm>
          <a:off x="1096962" y="2216879"/>
          <a:ext cx="10058400" cy="328112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87296">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a:solidFill>
                            <a:schemeClr val="lt1"/>
                          </a:solidFill>
                        </a:rPr>
                        <a:t>Phase 2</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828517">
                <a:tc>
                  <a:txBody>
                    <a:bodyPr/>
                    <a:lstStyle/>
                    <a:p>
                      <a:r>
                        <a:rPr lang="en-US" sz="1400" cap="none" spc="0" dirty="0">
                          <a:solidFill>
                            <a:schemeClr val="tx1"/>
                          </a:solidFill>
                        </a:rPr>
                        <a:t>Web Scrapping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Modelling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Dashboard Creation &amp;  Analysis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82851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Selenium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 Power Query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MySQL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66006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Graphic 8" descr="Head with gears">
            <a:extLst>
              <a:ext uri="{FF2B5EF4-FFF2-40B4-BE49-F238E27FC236}">
                <a16:creationId xmlns:a16="http://schemas.microsoft.com/office/drawing/2014/main" id="{C7166092-7571-1867-4A1C-D78160292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2870" y="2299448"/>
            <a:ext cx="546847" cy="455314"/>
          </a:xfrm>
          <a:prstGeom prst="rect">
            <a:avLst/>
          </a:prstGeom>
        </p:spPr>
      </p:pic>
      <p:pic>
        <p:nvPicPr>
          <p:cNvPr id="11" name="Graphic 10" descr="Database">
            <a:extLst>
              <a:ext uri="{FF2B5EF4-FFF2-40B4-BE49-F238E27FC236}">
                <a16:creationId xmlns:a16="http://schemas.microsoft.com/office/drawing/2014/main" id="{F407CF9C-6651-3682-26A3-47384146E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42" y="2297563"/>
            <a:ext cx="546847" cy="484094"/>
          </a:xfrm>
          <a:prstGeom prst="rect">
            <a:avLst/>
          </a:prstGeom>
        </p:spPr>
      </p:pic>
      <p:pic>
        <p:nvPicPr>
          <p:cNvPr id="13" name="Graphic 12" descr="Mop and bucket">
            <a:extLst>
              <a:ext uri="{FF2B5EF4-FFF2-40B4-BE49-F238E27FC236}">
                <a16:creationId xmlns:a16="http://schemas.microsoft.com/office/drawing/2014/main" id="{BD7C9E5D-8B46-4EB7-DF8D-6824C21EE7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8167" y="2270667"/>
            <a:ext cx="484094" cy="484094"/>
          </a:xfrm>
          <a:prstGeom prst="rect">
            <a:avLst/>
          </a:prstGeom>
        </p:spPr>
      </p:pic>
      <p:pic>
        <p:nvPicPr>
          <p:cNvPr id="15" name="Graphic 14" descr="Document">
            <a:extLst>
              <a:ext uri="{FF2B5EF4-FFF2-40B4-BE49-F238E27FC236}">
                <a16:creationId xmlns:a16="http://schemas.microsoft.com/office/drawing/2014/main" id="{9955BD0A-7DDF-B1BE-5C0E-9766E210C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2094" y="2288597"/>
            <a:ext cx="484094" cy="484094"/>
          </a:xfrm>
          <a:prstGeom prst="rect">
            <a:avLst/>
          </a:prstGeom>
        </p:spPr>
      </p:pic>
    </p:spTree>
    <p:extLst>
      <p:ext uri="{BB962C8B-B14F-4D97-AF65-F5344CB8AC3E}">
        <p14:creationId xmlns:p14="http://schemas.microsoft.com/office/powerpoint/2010/main" val="41552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6052-C137-F6A8-A42E-C0D5BBCDC1C7}"/>
              </a:ext>
            </a:extLst>
          </p:cNvPr>
          <p:cNvSpPr>
            <a:spLocks noGrp="1"/>
          </p:cNvSpPr>
          <p:nvPr>
            <p:ph type="title"/>
          </p:nvPr>
        </p:nvSpPr>
        <p:spPr>
          <a:xfrm>
            <a:off x="1036320" y="2156456"/>
            <a:ext cx="10058400" cy="2087887"/>
          </a:xfrm>
        </p:spPr>
        <p:txBody>
          <a:bodyPr/>
          <a:lstStyle/>
          <a:p>
            <a:r>
              <a:rPr lang="en-IN" b="1" i="0" dirty="0">
                <a:solidFill>
                  <a:srgbClr val="1F2328"/>
                </a:solidFill>
                <a:effectLst/>
                <a:latin typeface="-apple-system"/>
              </a:rPr>
              <a:t> </a:t>
            </a:r>
            <a:br>
              <a:rPr lang="en-IN" b="1" i="0" dirty="0">
                <a:solidFill>
                  <a:srgbClr val="1F2328"/>
                </a:solidFill>
                <a:effectLst/>
                <a:latin typeface="-apple-system"/>
              </a:rPr>
            </a:br>
            <a:endParaRPr lang="en-IN" dirty="0"/>
          </a:p>
        </p:txBody>
      </p:sp>
      <p:sp>
        <p:nvSpPr>
          <p:cNvPr id="4" name="AutoShape 2">
            <a:hlinkClick r:id="rId2"/>
            <a:extLst>
              <a:ext uri="{FF2B5EF4-FFF2-40B4-BE49-F238E27FC236}">
                <a16:creationId xmlns:a16="http://schemas.microsoft.com/office/drawing/2014/main" id="{F99F90D4-0736-DBEB-C461-5B7B8AEF96DA}"/>
              </a:ext>
            </a:extLst>
          </p:cNvPr>
          <p:cNvSpPr>
            <a:spLocks noChangeAspect="1" noChangeArrowheads="1"/>
          </p:cNvSpPr>
          <p:nvPr/>
        </p:nvSpPr>
        <p:spPr bwMode="auto">
          <a:xfrm>
            <a:off x="5867400" y="3200400"/>
            <a:ext cx="457200"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Graphic 4" descr="Lightbulb">
            <a:extLst>
              <a:ext uri="{FF2B5EF4-FFF2-40B4-BE49-F238E27FC236}">
                <a16:creationId xmlns:a16="http://schemas.microsoft.com/office/drawing/2014/main" id="{C592926B-4510-2BE4-34C0-A27E5B37B5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4249" y="822960"/>
            <a:ext cx="914400" cy="914400"/>
          </a:xfrm>
          <a:prstGeom prst="rect">
            <a:avLst/>
          </a:prstGeom>
        </p:spPr>
      </p:pic>
      <p:sp>
        <p:nvSpPr>
          <p:cNvPr id="7" name="Rectangle 4">
            <a:extLst>
              <a:ext uri="{FF2B5EF4-FFF2-40B4-BE49-F238E27FC236}">
                <a16:creationId xmlns:a16="http://schemas.microsoft.com/office/drawing/2014/main" id="{8E9487D2-6A2A-E208-5430-F43045D17221}"/>
              </a:ext>
            </a:extLst>
          </p:cNvPr>
          <p:cNvSpPr>
            <a:spLocks noGrp="1" noChangeArrowheads="1"/>
          </p:cNvSpPr>
          <p:nvPr>
            <p:ph idx="1"/>
          </p:nvPr>
        </p:nvSpPr>
        <p:spPr bwMode="auto">
          <a:xfrm>
            <a:off x="1097280" y="3757814"/>
            <a:ext cx="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861BFFA3-DDD9-AB34-9D5D-E641BD7942D0}"/>
              </a:ext>
            </a:extLst>
          </p:cNvPr>
          <p:cNvSpPr txBox="1">
            <a:spLocks/>
          </p:cNvSpPr>
          <p:nvPr/>
        </p:nvSpPr>
        <p:spPr>
          <a:xfrm>
            <a:off x="1249680" y="439003"/>
            <a:ext cx="10058400" cy="20878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b="1" dirty="0">
                <a:solidFill>
                  <a:srgbClr val="1F2328"/>
                </a:solidFill>
                <a:latin typeface="-apple-system"/>
              </a:rPr>
              <a:t>       </a:t>
            </a:r>
            <a:r>
              <a:rPr lang="en-US" dirty="0">
                <a:solidFill>
                  <a:schemeClr val="accent4">
                    <a:lumMod val="50000"/>
                  </a:schemeClr>
                </a:solidFill>
              </a:rPr>
              <a:t>Quick Start:</a:t>
            </a:r>
            <a:br>
              <a:rPr lang="en-IN" b="1" dirty="0">
                <a:solidFill>
                  <a:srgbClr val="1F2328"/>
                </a:solidFill>
                <a:latin typeface="-apple-system"/>
              </a:rPr>
            </a:br>
            <a:endParaRPr lang="en-IN" dirty="0"/>
          </a:p>
        </p:txBody>
      </p:sp>
      <p:sp>
        <p:nvSpPr>
          <p:cNvPr id="11" name="Content Placeholder 2">
            <a:extLst>
              <a:ext uri="{FF2B5EF4-FFF2-40B4-BE49-F238E27FC236}">
                <a16:creationId xmlns:a16="http://schemas.microsoft.com/office/drawing/2014/main" id="{F0C78E34-2278-108C-C10E-B64B941D7DD9}"/>
              </a:ext>
            </a:extLst>
          </p:cNvPr>
          <p:cNvSpPr txBox="1">
            <a:spLocks/>
          </p:cNvSpPr>
          <p:nvPr/>
        </p:nvSpPr>
        <p:spPr>
          <a:xfrm>
            <a:off x="1097280" y="2360141"/>
            <a:ext cx="10058400" cy="39964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endParaRPr lang="en-IN" dirty="0"/>
          </a:p>
        </p:txBody>
      </p:sp>
      <p:sp>
        <p:nvSpPr>
          <p:cNvPr id="14" name="Content Placeholder 2">
            <a:extLst>
              <a:ext uri="{FF2B5EF4-FFF2-40B4-BE49-F238E27FC236}">
                <a16:creationId xmlns:a16="http://schemas.microsoft.com/office/drawing/2014/main" id="{4F287E9F-8CEA-12A2-659F-A03A25918246}"/>
              </a:ext>
            </a:extLst>
          </p:cNvPr>
          <p:cNvSpPr txBox="1">
            <a:spLocks/>
          </p:cNvSpPr>
          <p:nvPr/>
        </p:nvSpPr>
        <p:spPr>
          <a:xfrm>
            <a:off x="1097280" y="2108202"/>
            <a:ext cx="10058400" cy="424835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sz="1400" dirty="0">
                <a:solidFill>
                  <a:schemeClr val="tx1"/>
                </a:solidFill>
                <a:latin typeface="Söhne"/>
              </a:rPr>
              <a:t> </a:t>
            </a:r>
            <a:r>
              <a:rPr lang="en-US" sz="1400" dirty="0">
                <a:solidFill>
                  <a:schemeClr val="tx1"/>
                </a:solidFill>
                <a:latin typeface="Söhne"/>
              </a:rPr>
              <a:t>Started with scrapping of the data from </a:t>
            </a:r>
            <a:r>
              <a:rPr lang="en-US" sz="1400" dirty="0" err="1">
                <a:solidFill>
                  <a:schemeClr val="tx1"/>
                </a:solidFill>
                <a:latin typeface="Söhne"/>
              </a:rPr>
              <a:t>InstaHyre's</a:t>
            </a:r>
            <a:r>
              <a:rPr lang="en-US" sz="1400" dirty="0">
                <a:solidFill>
                  <a:schemeClr val="tx1"/>
                </a:solidFill>
                <a:latin typeface="Söhne"/>
              </a:rPr>
              <a:t> website with Python and saving it into CSV files, imported the CSV files into an Excel file.</a:t>
            </a:r>
            <a:r>
              <a:rPr lang="en-IN" sz="1400" dirty="0">
                <a:solidFill>
                  <a:schemeClr val="tx1"/>
                </a:solidFill>
                <a:latin typeface="Söhne"/>
              </a:rPr>
              <a:t>  Learning new tools.</a:t>
            </a:r>
          </a:p>
          <a:p>
            <a:pPr>
              <a:buFont typeface="Wingdings" panose="05000000000000000000" pitchFamily="2" charset="2"/>
              <a:buChar char="q"/>
            </a:pPr>
            <a:r>
              <a:rPr lang="en-IN" sz="1400" dirty="0">
                <a:solidFill>
                  <a:schemeClr val="tx1"/>
                </a:solidFill>
                <a:latin typeface="Söhne"/>
              </a:rPr>
              <a:t> </a:t>
            </a:r>
            <a:r>
              <a:rPr lang="en-US" sz="1400" dirty="0">
                <a:solidFill>
                  <a:schemeClr val="tx1"/>
                </a:solidFill>
                <a:latin typeface="Söhne"/>
              </a:rPr>
              <a:t>Did the Data cleaning part with the help of Pandas and Power Query (MS Excel), imported the CSVs into MySQL for further analysis.</a:t>
            </a:r>
            <a:r>
              <a:rPr lang="en-IN" sz="1400" dirty="0">
                <a:solidFill>
                  <a:schemeClr val="tx1"/>
                </a:solidFill>
                <a:latin typeface="Söhne"/>
              </a:rPr>
              <a:t> Presentation and communication skills.</a:t>
            </a:r>
          </a:p>
          <a:p>
            <a:pPr>
              <a:buFont typeface="Wingdings" panose="05000000000000000000" pitchFamily="2" charset="2"/>
              <a:buChar char="q"/>
            </a:pPr>
            <a:r>
              <a:rPr lang="en-IN" sz="1400" dirty="0">
                <a:solidFill>
                  <a:schemeClr val="tx1"/>
                </a:solidFill>
                <a:latin typeface="Söhne"/>
              </a:rPr>
              <a:t> </a:t>
            </a:r>
            <a:r>
              <a:rPr lang="en-US" sz="1400" dirty="0">
                <a:solidFill>
                  <a:schemeClr val="tx1"/>
                </a:solidFill>
                <a:latin typeface="Söhne"/>
              </a:rPr>
              <a:t>Imported CSVs in MySQL, created tables using Group By, Join, Trim, Constraints etc.</a:t>
            </a:r>
            <a:r>
              <a:rPr lang="en-IN" sz="1400" dirty="0">
                <a:solidFill>
                  <a:schemeClr val="tx1"/>
                </a:solidFill>
                <a:latin typeface="Söhne"/>
              </a:rPr>
              <a:t> Multi tasking.</a:t>
            </a:r>
          </a:p>
          <a:p>
            <a:pPr>
              <a:buFont typeface="Wingdings" panose="05000000000000000000" pitchFamily="2" charset="2"/>
              <a:buChar char="q"/>
            </a:pPr>
            <a:r>
              <a:rPr lang="en-US" sz="1400" dirty="0">
                <a:solidFill>
                  <a:schemeClr val="tx1"/>
                </a:solidFill>
              </a:rPr>
              <a:t> Exported all the tables from MySQL to MS Excel and created required tables to gain some insights.</a:t>
            </a:r>
          </a:p>
          <a:p>
            <a:pPr>
              <a:buFont typeface="Wingdings" panose="05000000000000000000" pitchFamily="2" charset="2"/>
              <a:buChar char="q"/>
            </a:pPr>
            <a:r>
              <a:rPr lang="en-US" sz="1400" dirty="0">
                <a:solidFill>
                  <a:schemeClr val="tx1"/>
                </a:solidFill>
              </a:rPr>
              <a:t> Performed in depth analysis of the data in MS Excel using Pivot tables and charts.</a:t>
            </a:r>
          </a:p>
          <a:p>
            <a:pPr>
              <a:buFont typeface="Wingdings" panose="05000000000000000000" pitchFamily="2" charset="2"/>
              <a:buChar char="q"/>
            </a:pPr>
            <a:r>
              <a:rPr lang="en-US" sz="1400" dirty="0">
                <a:solidFill>
                  <a:schemeClr val="tx1"/>
                </a:solidFill>
              </a:rPr>
              <a:t> Created different charts from the table for better understanding of the data.</a:t>
            </a:r>
          </a:p>
          <a:p>
            <a:pPr>
              <a:buFont typeface="Wingdings" panose="05000000000000000000" pitchFamily="2" charset="2"/>
              <a:buChar char="q"/>
            </a:pPr>
            <a:r>
              <a:rPr lang="en-US" sz="1400" dirty="0">
                <a:solidFill>
                  <a:schemeClr val="tx1"/>
                </a:solidFill>
              </a:rPr>
              <a:t> Also Designed a Interactive Dashboard from the charts for better visualization.</a:t>
            </a:r>
          </a:p>
          <a:p>
            <a:pPr>
              <a:buFont typeface="Wingdings" panose="05000000000000000000" pitchFamily="2" charset="2"/>
              <a:buChar char="q"/>
            </a:pPr>
            <a:r>
              <a:rPr lang="en-US" sz="1400" dirty="0">
                <a:solidFill>
                  <a:schemeClr val="tx1"/>
                </a:solidFill>
              </a:rPr>
              <a:t> Created some useful drop-downs for fetching the required Data like Standard Experience, Standard Role (Profiles) and Location.</a:t>
            </a:r>
          </a:p>
          <a:p>
            <a:pPr>
              <a:buFont typeface="Wingdings" panose="05000000000000000000" pitchFamily="2" charset="2"/>
              <a:buChar char="q"/>
            </a:pPr>
            <a:r>
              <a:rPr lang="en-US" sz="1400" dirty="0">
                <a:solidFill>
                  <a:schemeClr val="tx1"/>
                </a:solidFill>
              </a:rPr>
              <a:t> Created a Power point presentation with all the insights and the conclusions listed with the in depth analysis.</a:t>
            </a:r>
            <a:endParaRPr lang="en-IN" sz="1400" dirty="0">
              <a:solidFill>
                <a:schemeClr val="tx1"/>
              </a:solidFill>
            </a:endParaRPr>
          </a:p>
        </p:txBody>
      </p:sp>
    </p:spTree>
    <p:extLst>
      <p:ext uri="{BB962C8B-B14F-4D97-AF65-F5344CB8AC3E}">
        <p14:creationId xmlns:p14="http://schemas.microsoft.com/office/powerpoint/2010/main" val="25337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CD3F-4B83-BA21-C696-AD9D5DD5AA5A}"/>
              </a:ext>
            </a:extLst>
          </p:cNvPr>
          <p:cNvSpPr>
            <a:spLocks noGrp="1"/>
          </p:cNvSpPr>
          <p:nvPr>
            <p:ph type="title"/>
          </p:nvPr>
        </p:nvSpPr>
        <p:spPr/>
        <p:txBody>
          <a:bodyPr/>
          <a:lstStyle/>
          <a:p>
            <a:r>
              <a:rPr lang="en-US" dirty="0"/>
              <a:t>     </a:t>
            </a:r>
            <a:r>
              <a:rPr lang="en-US" dirty="0">
                <a:solidFill>
                  <a:schemeClr val="accent4">
                    <a:lumMod val="50000"/>
                  </a:schemeClr>
                </a:solidFill>
              </a:rPr>
              <a:t>Columns In Final Dataset:</a:t>
            </a:r>
            <a:endParaRPr lang="en-IN" dirty="0">
              <a:solidFill>
                <a:schemeClr val="accent4">
                  <a:lumMod val="50000"/>
                </a:schemeClr>
              </a:solidFill>
            </a:endParaRPr>
          </a:p>
        </p:txBody>
      </p:sp>
      <p:sp>
        <p:nvSpPr>
          <p:cNvPr id="4" name="Title 1">
            <a:extLst>
              <a:ext uri="{FF2B5EF4-FFF2-40B4-BE49-F238E27FC236}">
                <a16:creationId xmlns:a16="http://schemas.microsoft.com/office/drawing/2014/main" id="{B0FEE920-1004-1324-6D59-8136CFD4C76F}"/>
              </a:ext>
            </a:extLst>
          </p:cNvPr>
          <p:cNvSpPr>
            <a:spLocks noGrp="1"/>
          </p:cNvSpPr>
          <p:nvPr>
            <p:ph idx="1"/>
          </p:nvPr>
        </p:nvSpPr>
        <p:spPr>
          <a:xfrm>
            <a:off x="1096963" y="2108199"/>
            <a:ext cx="10058400" cy="4230607"/>
          </a:xfrm>
        </p:spPr>
        <p:txBody>
          <a:bodyPr>
            <a:normAutofit/>
          </a:bodyPr>
          <a:lstStyle/>
          <a:p>
            <a:r>
              <a:rPr lang="en-IN" b="1" i="0" dirty="0">
                <a:solidFill>
                  <a:srgbClr val="1F2328"/>
                </a:solidFill>
                <a:effectLst/>
                <a:latin typeface="-apple-system"/>
              </a:rPr>
              <a:t> </a:t>
            </a:r>
            <a:br>
              <a:rPr lang="en-IN" b="1" i="0" dirty="0">
                <a:solidFill>
                  <a:srgbClr val="1F2328"/>
                </a:solidFill>
                <a:effectLst/>
                <a:latin typeface="-apple-system"/>
              </a:rPr>
            </a:br>
            <a:r>
              <a:rPr lang="en-IN" b="1" i="0" dirty="0">
                <a:solidFill>
                  <a:srgbClr val="1F2328"/>
                </a:solidFill>
                <a:effectLst/>
                <a:latin typeface="-apple-system"/>
              </a:rPr>
              <a:t>1. </a:t>
            </a:r>
            <a:r>
              <a:rPr lang="en-IN" b="1" dirty="0" err="1">
                <a:solidFill>
                  <a:srgbClr val="1F2328"/>
                </a:solidFill>
                <a:latin typeface="-apple-system"/>
              </a:rPr>
              <a:t>Company_ID</a:t>
            </a:r>
            <a:r>
              <a:rPr lang="en-IN" b="1" dirty="0">
                <a:solidFill>
                  <a:srgbClr val="1F2328"/>
                </a:solidFill>
                <a:latin typeface="-apple-system"/>
              </a:rPr>
              <a:t>                                                                           9. Standard Experience</a:t>
            </a:r>
          </a:p>
          <a:p>
            <a:r>
              <a:rPr lang="en-IN" b="1" dirty="0">
                <a:solidFill>
                  <a:srgbClr val="1F2328"/>
                </a:solidFill>
                <a:latin typeface="-apple-system"/>
              </a:rPr>
              <a:t>2. </a:t>
            </a:r>
            <a:r>
              <a:rPr lang="en-IN" b="1" dirty="0" err="1">
                <a:solidFill>
                  <a:srgbClr val="1F2328"/>
                </a:solidFill>
                <a:latin typeface="-apple-system"/>
              </a:rPr>
              <a:t>Job_ID</a:t>
            </a:r>
            <a:r>
              <a:rPr lang="en-IN" b="1" dirty="0">
                <a:solidFill>
                  <a:srgbClr val="1F2328"/>
                </a:solidFill>
                <a:latin typeface="-apple-system"/>
              </a:rPr>
              <a:t>                                                                                     10. Details _ID</a:t>
            </a:r>
          </a:p>
          <a:p>
            <a:r>
              <a:rPr lang="en-IN" b="1" dirty="0">
                <a:solidFill>
                  <a:srgbClr val="1F2328"/>
                </a:solidFill>
                <a:latin typeface="-apple-system"/>
              </a:rPr>
              <a:t>3. Establishment Year                                                              11. Skills                                             </a:t>
            </a:r>
          </a:p>
          <a:p>
            <a:r>
              <a:rPr lang="en-IN" b="1" dirty="0">
                <a:solidFill>
                  <a:srgbClr val="1F2328"/>
                </a:solidFill>
                <a:latin typeface="-apple-system"/>
              </a:rPr>
              <a:t>4. </a:t>
            </a:r>
            <a:r>
              <a:rPr lang="en-IN" b="1" dirty="0" err="1">
                <a:solidFill>
                  <a:srgbClr val="1F2328"/>
                </a:solidFill>
                <a:latin typeface="-apple-system"/>
              </a:rPr>
              <a:t>Emoloyee</a:t>
            </a:r>
            <a:r>
              <a:rPr lang="en-IN" b="1" dirty="0">
                <a:solidFill>
                  <a:srgbClr val="1F2328"/>
                </a:solidFill>
                <a:latin typeface="-apple-system"/>
              </a:rPr>
              <a:t> Count (Company Size)                                      12. Role (Designation)</a:t>
            </a:r>
          </a:p>
          <a:p>
            <a:pPr marL="0" indent="0">
              <a:buNone/>
            </a:pPr>
            <a:r>
              <a:rPr lang="en-IN" b="1" dirty="0">
                <a:solidFill>
                  <a:srgbClr val="1F2328"/>
                </a:solidFill>
                <a:latin typeface="-apple-system"/>
              </a:rPr>
              <a:t>  5. Location                                                                                  13. Standard Role (Field of Job)</a:t>
            </a:r>
          </a:p>
          <a:p>
            <a:r>
              <a:rPr lang="en-IN" b="1" dirty="0">
                <a:solidFill>
                  <a:srgbClr val="1F2328"/>
                </a:solidFill>
                <a:latin typeface="-apple-system"/>
              </a:rPr>
              <a:t>6. HR Name</a:t>
            </a:r>
          </a:p>
          <a:p>
            <a:r>
              <a:rPr lang="en-IN" b="1" dirty="0">
                <a:solidFill>
                  <a:srgbClr val="1F2328"/>
                </a:solidFill>
                <a:latin typeface="-apple-system"/>
              </a:rPr>
              <a:t>7. Years of Experience</a:t>
            </a:r>
          </a:p>
          <a:p>
            <a:r>
              <a:rPr lang="en-IN" b="1" dirty="0">
                <a:solidFill>
                  <a:srgbClr val="1F2328"/>
                </a:solidFill>
                <a:latin typeface="-apple-system"/>
              </a:rPr>
              <a:t>8. Standard Experience</a:t>
            </a:r>
          </a:p>
          <a:p>
            <a:endParaRPr lang="en-IN" dirty="0"/>
          </a:p>
        </p:txBody>
      </p:sp>
      <p:pic>
        <p:nvPicPr>
          <p:cNvPr id="5" name="Graphic 4" descr="Contract RTL">
            <a:extLst>
              <a:ext uri="{FF2B5EF4-FFF2-40B4-BE49-F238E27FC236}">
                <a16:creationId xmlns:a16="http://schemas.microsoft.com/office/drawing/2014/main" id="{7FAF7D92-DAC8-A5C6-B727-4AF568DAFC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8183" y="822960"/>
            <a:ext cx="914400" cy="914400"/>
          </a:xfrm>
          <a:prstGeom prst="rect">
            <a:avLst/>
          </a:prstGeom>
        </p:spPr>
      </p:pic>
    </p:spTree>
    <p:extLst>
      <p:ext uri="{BB962C8B-B14F-4D97-AF65-F5344CB8AC3E}">
        <p14:creationId xmlns:p14="http://schemas.microsoft.com/office/powerpoint/2010/main" val="36237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BF0BAB-18C8-2FFF-6583-A1D80CC89DF3}"/>
              </a:ext>
            </a:extLst>
          </p:cNvPr>
          <p:cNvSpPr txBox="1">
            <a:spLocks/>
          </p:cNvSpPr>
          <p:nvPr/>
        </p:nvSpPr>
        <p:spPr>
          <a:xfrm>
            <a:off x="686988" y="1361408"/>
            <a:ext cx="1761244" cy="454193"/>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solidFill>
                  <a:schemeClr val="accent4">
                    <a:lumMod val="75000"/>
                  </a:schemeClr>
                </a:solidFill>
              </a:rPr>
              <a:t>Raw Data  </a:t>
            </a:r>
          </a:p>
        </p:txBody>
      </p:sp>
      <p:sp>
        <p:nvSpPr>
          <p:cNvPr id="10" name="TextBox 9">
            <a:extLst>
              <a:ext uri="{FF2B5EF4-FFF2-40B4-BE49-F238E27FC236}">
                <a16:creationId xmlns:a16="http://schemas.microsoft.com/office/drawing/2014/main" id="{F6A64F33-9D64-2888-1F85-745B3B5B3E1D}"/>
              </a:ext>
            </a:extLst>
          </p:cNvPr>
          <p:cNvSpPr txBox="1"/>
          <p:nvPr/>
        </p:nvSpPr>
        <p:spPr>
          <a:xfrm>
            <a:off x="686989" y="3528095"/>
            <a:ext cx="2649336" cy="954107"/>
          </a:xfrm>
          <a:prstGeom prst="rect">
            <a:avLst/>
          </a:prstGeom>
          <a:noFill/>
        </p:spPr>
        <p:txBody>
          <a:bodyPr wrap="square">
            <a:spAutoFit/>
          </a:bodyPr>
          <a:lstStyle/>
          <a:p>
            <a:endParaRPr lang="en-US" sz="2800" spc="-50" dirty="0">
              <a:solidFill>
                <a:schemeClr val="tx1">
                  <a:lumMod val="75000"/>
                  <a:lumOff val="25000"/>
                </a:schemeClr>
              </a:solidFill>
              <a:latin typeface="+mj-lt"/>
              <a:ea typeface="+mj-ea"/>
              <a:cs typeface="+mj-cs"/>
            </a:endParaRPr>
          </a:p>
          <a:p>
            <a:r>
              <a:rPr lang="en-US" sz="2800" spc="-50" dirty="0">
                <a:solidFill>
                  <a:schemeClr val="accent4">
                    <a:lumMod val="75000"/>
                  </a:schemeClr>
                </a:solidFill>
                <a:latin typeface="+mj-lt"/>
                <a:ea typeface="+mj-ea"/>
                <a:cs typeface="+mj-cs"/>
              </a:rPr>
              <a:t>Cleaned Data  </a:t>
            </a:r>
          </a:p>
        </p:txBody>
      </p:sp>
      <p:pic>
        <p:nvPicPr>
          <p:cNvPr id="15" name="Picture 14">
            <a:extLst>
              <a:ext uri="{FF2B5EF4-FFF2-40B4-BE49-F238E27FC236}">
                <a16:creationId xmlns:a16="http://schemas.microsoft.com/office/drawing/2014/main" id="{B6DBFCF4-69A2-C68E-A8D6-93F4F8D479C3}"/>
              </a:ext>
            </a:extLst>
          </p:cNvPr>
          <p:cNvPicPr>
            <a:picLocks noChangeAspect="1"/>
          </p:cNvPicPr>
          <p:nvPr/>
        </p:nvPicPr>
        <p:blipFill rotWithShape="1">
          <a:blip r:embed="rId2"/>
          <a:srcRect l="1126"/>
          <a:stretch/>
        </p:blipFill>
        <p:spPr>
          <a:xfrm>
            <a:off x="801881" y="4413810"/>
            <a:ext cx="10223060" cy="1799511"/>
          </a:xfrm>
          <a:prstGeom prst="rect">
            <a:avLst/>
          </a:prstGeom>
        </p:spPr>
      </p:pic>
      <p:pic>
        <p:nvPicPr>
          <p:cNvPr id="17" name="Picture 16">
            <a:extLst>
              <a:ext uri="{FF2B5EF4-FFF2-40B4-BE49-F238E27FC236}">
                <a16:creationId xmlns:a16="http://schemas.microsoft.com/office/drawing/2014/main" id="{470C3A9C-D277-B58C-1980-D3FFC791C7D2}"/>
              </a:ext>
            </a:extLst>
          </p:cNvPr>
          <p:cNvPicPr>
            <a:picLocks noChangeAspect="1"/>
          </p:cNvPicPr>
          <p:nvPr/>
        </p:nvPicPr>
        <p:blipFill rotWithShape="1">
          <a:blip r:embed="rId3"/>
          <a:srcRect l="515" t="3778" r="6323"/>
          <a:stretch/>
        </p:blipFill>
        <p:spPr>
          <a:xfrm>
            <a:off x="801881" y="1868043"/>
            <a:ext cx="10223060" cy="1689520"/>
          </a:xfrm>
          <a:prstGeom prst="rect">
            <a:avLst/>
          </a:prstGeom>
        </p:spPr>
      </p:pic>
      <p:sp>
        <p:nvSpPr>
          <p:cNvPr id="18" name="TextBox 17">
            <a:extLst>
              <a:ext uri="{FF2B5EF4-FFF2-40B4-BE49-F238E27FC236}">
                <a16:creationId xmlns:a16="http://schemas.microsoft.com/office/drawing/2014/main" id="{621B7A81-13FE-A60D-AB99-260E1614955C}"/>
              </a:ext>
            </a:extLst>
          </p:cNvPr>
          <p:cNvSpPr txBox="1"/>
          <p:nvPr/>
        </p:nvSpPr>
        <p:spPr>
          <a:xfrm>
            <a:off x="686988" y="392915"/>
            <a:ext cx="5642193" cy="769441"/>
          </a:xfrm>
          <a:prstGeom prst="rect">
            <a:avLst/>
          </a:prstGeom>
          <a:noFill/>
        </p:spPr>
        <p:txBody>
          <a:bodyPr wrap="square" rtlCol="0">
            <a:spAutoFit/>
          </a:bodyPr>
          <a:lstStyle/>
          <a:p>
            <a:r>
              <a:rPr lang="en-IN" sz="4400" b="1" dirty="0"/>
              <a:t>   </a:t>
            </a:r>
            <a:r>
              <a:rPr lang="en-IN" sz="4400" b="1" u="sng" dirty="0">
                <a:solidFill>
                  <a:schemeClr val="accent4">
                    <a:lumMod val="50000"/>
                  </a:schemeClr>
                </a:solidFill>
              </a:rPr>
              <a:t>Data Preparation:</a:t>
            </a:r>
          </a:p>
        </p:txBody>
      </p:sp>
      <p:pic>
        <p:nvPicPr>
          <p:cNvPr id="2" name="Graphic 1" descr="Mop and bucket">
            <a:extLst>
              <a:ext uri="{FF2B5EF4-FFF2-40B4-BE49-F238E27FC236}">
                <a16:creationId xmlns:a16="http://schemas.microsoft.com/office/drawing/2014/main" id="{16780B3D-7772-F376-0FF3-F3BB1DF75B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834" y="505161"/>
            <a:ext cx="484094" cy="484094"/>
          </a:xfrm>
          <a:prstGeom prst="rect">
            <a:avLst/>
          </a:prstGeom>
        </p:spPr>
      </p:pic>
    </p:spTree>
    <p:extLst>
      <p:ext uri="{BB962C8B-B14F-4D97-AF65-F5344CB8AC3E}">
        <p14:creationId xmlns:p14="http://schemas.microsoft.com/office/powerpoint/2010/main" val="228683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554-5322-C5F0-960D-CA62ACC84FDC}"/>
              </a:ext>
            </a:extLst>
          </p:cNvPr>
          <p:cNvSpPr>
            <a:spLocks noGrp="1"/>
          </p:cNvSpPr>
          <p:nvPr>
            <p:ph type="title"/>
          </p:nvPr>
        </p:nvSpPr>
        <p:spPr/>
        <p:txBody>
          <a:bodyPr/>
          <a:lstStyle/>
          <a:p>
            <a:r>
              <a:rPr lang="en-IN" dirty="0"/>
              <a:t>    </a:t>
            </a:r>
            <a:r>
              <a:rPr lang="en-IN" dirty="0">
                <a:solidFill>
                  <a:schemeClr val="accent4">
                    <a:lumMod val="50000"/>
                  </a:schemeClr>
                </a:solidFill>
              </a:rPr>
              <a:t>Cleaning Part:</a:t>
            </a:r>
          </a:p>
        </p:txBody>
      </p:sp>
      <p:pic>
        <p:nvPicPr>
          <p:cNvPr id="5" name="Picture 4">
            <a:extLst>
              <a:ext uri="{FF2B5EF4-FFF2-40B4-BE49-F238E27FC236}">
                <a16:creationId xmlns:a16="http://schemas.microsoft.com/office/drawing/2014/main" id="{23266596-E8BF-B487-A885-BA7C9B1C6DDB}"/>
              </a:ext>
            </a:extLst>
          </p:cNvPr>
          <p:cNvPicPr>
            <a:picLocks noChangeAspect="1"/>
          </p:cNvPicPr>
          <p:nvPr/>
        </p:nvPicPr>
        <p:blipFill>
          <a:blip r:embed="rId2"/>
          <a:stretch>
            <a:fillRect/>
          </a:stretch>
        </p:blipFill>
        <p:spPr>
          <a:xfrm>
            <a:off x="1679868" y="2431956"/>
            <a:ext cx="4138226" cy="2773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BCDCC5-926B-C991-2A5C-35EB394C47F0}"/>
              </a:ext>
            </a:extLst>
          </p:cNvPr>
          <p:cNvPicPr>
            <a:picLocks noChangeAspect="1"/>
          </p:cNvPicPr>
          <p:nvPr/>
        </p:nvPicPr>
        <p:blipFill rotWithShape="1">
          <a:blip r:embed="rId3"/>
          <a:srcRect t="3518"/>
          <a:stretch/>
        </p:blipFill>
        <p:spPr>
          <a:xfrm>
            <a:off x="7399468" y="2073368"/>
            <a:ext cx="4428564" cy="3442448"/>
          </a:xfrm>
          <a:prstGeom prst="rect">
            <a:avLst/>
          </a:prstGeom>
        </p:spPr>
      </p:pic>
      <p:pic>
        <p:nvPicPr>
          <p:cNvPr id="3" name="Graphic 2" descr="Head with gears">
            <a:extLst>
              <a:ext uri="{FF2B5EF4-FFF2-40B4-BE49-F238E27FC236}">
                <a16:creationId xmlns:a16="http://schemas.microsoft.com/office/drawing/2014/main" id="{B8FC8A49-95C6-0140-2CC6-AA891549BB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280" y="973632"/>
            <a:ext cx="746027" cy="621155"/>
          </a:xfrm>
          <a:prstGeom prst="rect">
            <a:avLst/>
          </a:prstGeom>
        </p:spPr>
      </p:pic>
    </p:spTree>
    <p:extLst>
      <p:ext uri="{BB962C8B-B14F-4D97-AF65-F5344CB8AC3E}">
        <p14:creationId xmlns:p14="http://schemas.microsoft.com/office/powerpoint/2010/main" val="122671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D220E6-2A5E-7DBD-6FA5-42A814EF6AFF}"/>
              </a:ext>
            </a:extLst>
          </p:cNvPr>
          <p:cNvPicPr>
            <a:picLocks noChangeAspect="1"/>
          </p:cNvPicPr>
          <p:nvPr/>
        </p:nvPicPr>
        <p:blipFill>
          <a:blip r:embed="rId2"/>
          <a:stretch>
            <a:fillRect/>
          </a:stretch>
        </p:blipFill>
        <p:spPr>
          <a:xfrm>
            <a:off x="840696" y="1805329"/>
            <a:ext cx="10510607" cy="3749365"/>
          </a:xfrm>
          <a:prstGeom prst="rect">
            <a:avLst/>
          </a:prstGeom>
        </p:spPr>
      </p:pic>
      <p:sp>
        <p:nvSpPr>
          <p:cNvPr id="25" name="TextBox 24">
            <a:extLst>
              <a:ext uri="{FF2B5EF4-FFF2-40B4-BE49-F238E27FC236}">
                <a16:creationId xmlns:a16="http://schemas.microsoft.com/office/drawing/2014/main" id="{59BB5A89-EB18-C2DA-0D53-669365215130}"/>
              </a:ext>
            </a:extLst>
          </p:cNvPr>
          <p:cNvSpPr txBox="1"/>
          <p:nvPr/>
        </p:nvSpPr>
        <p:spPr>
          <a:xfrm>
            <a:off x="4069977" y="644212"/>
            <a:ext cx="4294094" cy="769441"/>
          </a:xfrm>
          <a:prstGeom prst="rect">
            <a:avLst/>
          </a:prstGeom>
          <a:noFill/>
        </p:spPr>
        <p:txBody>
          <a:bodyPr wrap="square" rtlCol="0">
            <a:spAutoFit/>
          </a:bodyPr>
          <a:lstStyle/>
          <a:p>
            <a:r>
              <a:rPr lang="en-IN" sz="4400" dirty="0">
                <a:solidFill>
                  <a:schemeClr val="accent4">
                    <a:lumMod val="50000"/>
                  </a:schemeClr>
                </a:solidFill>
              </a:rPr>
              <a:t>Data Modelling</a:t>
            </a:r>
          </a:p>
        </p:txBody>
      </p:sp>
      <p:cxnSp>
        <p:nvCxnSpPr>
          <p:cNvPr id="27" name="Straight Connector 26">
            <a:extLst>
              <a:ext uri="{FF2B5EF4-FFF2-40B4-BE49-F238E27FC236}">
                <a16:creationId xmlns:a16="http://schemas.microsoft.com/office/drawing/2014/main" id="{504BE193-A4CB-2657-FE20-F871752DE57B}"/>
              </a:ext>
            </a:extLst>
          </p:cNvPr>
          <p:cNvCxnSpPr/>
          <p:nvPr/>
        </p:nvCxnSpPr>
        <p:spPr>
          <a:xfrm>
            <a:off x="2743200" y="1524000"/>
            <a:ext cx="6642847" cy="0"/>
          </a:xfrm>
          <a:prstGeom prst="line">
            <a:avLst/>
          </a:prstGeom>
        </p:spPr>
        <p:style>
          <a:lnRef idx="3">
            <a:schemeClr val="dk1"/>
          </a:lnRef>
          <a:fillRef idx="0">
            <a:schemeClr val="dk1"/>
          </a:fillRef>
          <a:effectRef idx="2">
            <a:schemeClr val="dk1"/>
          </a:effectRef>
          <a:fontRef idx="minor">
            <a:schemeClr val="tx1"/>
          </a:fontRef>
        </p:style>
      </p:cxnSp>
      <p:pic>
        <p:nvPicPr>
          <p:cNvPr id="2" name="Graphic 1" descr="Database">
            <a:extLst>
              <a:ext uri="{FF2B5EF4-FFF2-40B4-BE49-F238E27FC236}">
                <a16:creationId xmlns:a16="http://schemas.microsoft.com/office/drawing/2014/main" id="{D4D58F85-CD19-13D5-D061-19F4BD1C68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3130" y="819212"/>
            <a:ext cx="546847" cy="484094"/>
          </a:xfrm>
          <a:prstGeom prst="rect">
            <a:avLst/>
          </a:prstGeom>
        </p:spPr>
      </p:pic>
    </p:spTree>
    <p:extLst>
      <p:ext uri="{BB962C8B-B14F-4D97-AF65-F5344CB8AC3E}">
        <p14:creationId xmlns:p14="http://schemas.microsoft.com/office/powerpoint/2010/main" val="396899525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704</TotalTime>
  <Words>1446</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Bookman Old Style</vt:lpstr>
      <vt:lpstr>Calibri</vt:lpstr>
      <vt:lpstr>Franklin Gothic Book</vt:lpstr>
      <vt:lpstr>Söhne</vt:lpstr>
      <vt:lpstr>Wingdings</vt:lpstr>
      <vt:lpstr>1_RetrospectVTI</vt:lpstr>
      <vt:lpstr>InstaHyre Job Analysis</vt:lpstr>
      <vt:lpstr>    INTRODUCTION</vt:lpstr>
      <vt:lpstr>Project’s Flow And The Tools Used:</vt:lpstr>
      <vt:lpstr>Division Of Project In 4 Phases:</vt:lpstr>
      <vt:lpstr>  </vt:lpstr>
      <vt:lpstr>     Columns In Final Dataset:</vt:lpstr>
      <vt:lpstr>PowerPoint Presentation</vt:lpstr>
      <vt:lpstr>    Cleaning Part:</vt:lpstr>
      <vt:lpstr>PowerPoint Presentation</vt:lpstr>
      <vt:lpstr>PowerPoint Presentation</vt:lpstr>
      <vt:lpstr>        Problems Encountered:</vt:lpstr>
      <vt:lpstr>     Learning Outcome:</vt:lpstr>
      <vt:lpstr>       Future Scope: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Analytics</dc:title>
  <dc:creator>Piyush Pratap Singh</dc:creator>
  <cp:lastModifiedBy>Yash Upadhyay</cp:lastModifiedBy>
  <cp:revision>15</cp:revision>
  <dcterms:created xsi:type="dcterms:W3CDTF">2023-04-10T06:28:24Z</dcterms:created>
  <dcterms:modified xsi:type="dcterms:W3CDTF">2023-05-05T14:24:49Z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