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99" r:id="rId3"/>
    <p:sldMasterId id="2147483687" r:id="rId4"/>
    <p:sldMasterId id="2147483674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75" r:id="rId11"/>
    <p:sldId id="273" r:id="rId12"/>
    <p:sldId id="261" r:id="rId13"/>
    <p:sldId id="276" r:id="rId14"/>
    <p:sldId id="262" r:id="rId15"/>
    <p:sldId id="277" r:id="rId16"/>
    <p:sldId id="268" r:id="rId17"/>
    <p:sldId id="269" r:id="rId18"/>
    <p:sldId id="270" r:id="rId19"/>
    <p:sldId id="271" r:id="rId20"/>
    <p:sldId id="272" r:id="rId21"/>
  </p:sldIdLst>
  <p:sldSz cx="118872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582" y="-48"/>
      </p:cViewPr>
      <p:guideLst>
        <p:guide orient="horz" pos="2160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9E4B-1AE3-43D6-AAE0-3787CD02D864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01C3-FBB9-4FD0-BFD1-FF7E8E166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34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A7FC-94E6-4674-BE22-42D72C948EA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9C7EE-179B-4607-9CEC-4641460DAC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37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9C7EE-179B-4607-9CEC-4641460DAC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9C7EE-179B-4607-9CEC-4641460DAC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130425"/>
            <a:ext cx="101028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3886200"/>
            <a:ext cx="83216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406900"/>
            <a:ext cx="10102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2906713"/>
            <a:ext cx="101028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535113"/>
            <a:ext cx="52530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174875"/>
            <a:ext cx="52530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535113"/>
            <a:ext cx="52546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174875"/>
            <a:ext cx="52546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73050"/>
            <a:ext cx="3911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435100"/>
            <a:ext cx="391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4800600"/>
            <a:ext cx="7132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12775"/>
            <a:ext cx="71326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5367338"/>
            <a:ext cx="7132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274638"/>
            <a:ext cx="267493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74638"/>
            <a:ext cx="78724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130425"/>
            <a:ext cx="101028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3886200"/>
            <a:ext cx="83216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406900"/>
            <a:ext cx="10102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2906713"/>
            <a:ext cx="101028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535113"/>
            <a:ext cx="52530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174875"/>
            <a:ext cx="52530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535113"/>
            <a:ext cx="52546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174875"/>
            <a:ext cx="52546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73050"/>
            <a:ext cx="3911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435100"/>
            <a:ext cx="391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4800600"/>
            <a:ext cx="7132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12775"/>
            <a:ext cx="71326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5367338"/>
            <a:ext cx="7132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274638"/>
            <a:ext cx="267493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74638"/>
            <a:ext cx="78724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Pimpri Chinchwad College Of Engineering, Information Technology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1676160" y="1523880"/>
            <a:ext cx="8382240" cy="0"/>
          </a:xfrm>
          <a:prstGeom prst="line">
            <a:avLst/>
          </a:prstGeom>
          <a:ln w="41400">
            <a:solidFill>
              <a:srgbClr val="00B050"/>
            </a:solidFill>
            <a:round/>
          </a:ln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1676160" y="1523880"/>
            <a:ext cx="8382240" cy="0"/>
          </a:xfrm>
          <a:prstGeom prst="line">
            <a:avLst/>
          </a:prstGeom>
          <a:ln w="41400">
            <a:solidFill>
              <a:srgbClr val="00B050"/>
            </a:solidFill>
            <a:round/>
          </a:ln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274638"/>
            <a:ext cx="10699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600200"/>
            <a:ext cx="10699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729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err="1" smtClean="0"/>
              <a:t>Pimpri</a:t>
            </a:r>
            <a:r>
              <a:rPr lang="en-US" dirty="0" smtClean="0"/>
              <a:t> </a:t>
            </a:r>
            <a:r>
              <a:rPr lang="en-US" dirty="0" err="1" smtClean="0"/>
              <a:t>Chinchwad</a:t>
            </a:r>
            <a:r>
              <a:rPr lang="en-US" dirty="0" smtClean="0"/>
              <a:t> College Of Engineering, Information Technology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8525" y="6356350"/>
            <a:ext cx="277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274638"/>
            <a:ext cx="10699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600200"/>
            <a:ext cx="10699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7216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Pimpri Chinchwad College Of Engineering, Information Technology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8525" y="6356350"/>
            <a:ext cx="277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/>
          <p:cNvSpPr/>
          <p:nvPr/>
        </p:nvSpPr>
        <p:spPr>
          <a:xfrm>
            <a:off x="1676160" y="1523880"/>
            <a:ext cx="8382240" cy="0"/>
          </a:xfrm>
          <a:prstGeom prst="line">
            <a:avLst/>
          </a:prstGeom>
          <a:ln w="41400">
            <a:solidFill>
              <a:srgbClr val="00B050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1000" y="304800"/>
            <a:ext cx="11277600" cy="251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Pimpri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Chinchwad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Education Trust (PCET)</a:t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Pimpri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Chinchwad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College of Engineering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 ISO 9001:2015 Certified Institute, NBA Accredited, Accredited by NAAC with ‘A’ grade</a:t>
            </a:r>
          </a:p>
          <a:p>
            <a:endParaRPr lang="en-IN" sz="2000" b="1" dirty="0">
              <a:solidFill>
                <a:srgbClr val="000000"/>
              </a:solidFill>
              <a:latin typeface="Cambria"/>
            </a:endParaRPr>
          </a:p>
          <a:p>
            <a:pPr algn="ctr"/>
            <a:r>
              <a:rPr lang="en-I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ctr"/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 (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Times new roman 24)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04800" y="3810000"/>
            <a:ext cx="4038600" cy="122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Presented By</a:t>
            </a:r>
            <a:endParaRPr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Students (PRN No)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(Times new roman 18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543800" y="3886200"/>
            <a:ext cx="2895600" cy="1220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rgbClr val="0000FF"/>
                </a:solidFill>
                <a:latin typeface="Arial"/>
              </a:rPr>
              <a:t>        </a:t>
            </a:r>
            <a:r>
              <a:rPr lang="en-IN" sz="2000" b="1" dirty="0">
                <a:solidFill>
                  <a:srgbClr val="000000"/>
                </a:solidFill>
                <a:latin typeface="Arial"/>
              </a:rPr>
              <a:t>Guided By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(Times new roman 18)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838200" y="5715000"/>
            <a:ext cx="9594960" cy="78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200" b="1" dirty="0">
                <a:solidFill>
                  <a:srgbClr val="000000"/>
                </a:solidFill>
                <a:latin typeface="Perpetua"/>
                <a:ea typeface="DejaVu Sans"/>
              </a:rPr>
              <a:t>      </a:t>
            </a:r>
            <a:endParaRPr/>
          </a:p>
        </p:txBody>
      </p:sp>
      <p:sp>
        <p:nvSpPr>
          <p:cNvPr id="7" name="object 6"/>
          <p:cNvSpPr/>
          <p:nvPr/>
        </p:nvSpPr>
        <p:spPr>
          <a:xfrm>
            <a:off x="1066800" y="457200"/>
            <a:ext cx="10668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4360" y="228600"/>
            <a:ext cx="10696320" cy="11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System Design: </a:t>
            </a:r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Flowchart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r>
              <a:rPr lang="en-IN" b="1" dirty="0" smtClean="0">
                <a:solidFill>
                  <a:srgbClr val="000000"/>
                </a:solidFill>
                <a:latin typeface="Calibri"/>
              </a:rPr>
              <a:t>                 </a:t>
            </a:r>
            <a:endParaRPr/>
          </a:p>
        </p:txBody>
      </p:sp>
      <p:pic>
        <p:nvPicPr>
          <p:cNvPr id="1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2120" y="1676400"/>
            <a:ext cx="10513440" cy="44475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FC0B82D-414F-4ACF-AC76-C568D3871F63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520" y="93981"/>
            <a:ext cx="4199318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1707F8"/>
                </a:solidFill>
              </a:rPr>
              <a:t>Project Plan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0484" y="1752599"/>
            <a:ext cx="10420286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PROJECT SCHEDULE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Breakdown Structure among the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Deliverables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and Milestones (Timeline Chart required)</a:t>
            </a:r>
            <a:endParaRPr lang="en-IN" sz="2000" spc="-5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4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Technology  Stack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r>
              <a:rPr lang="en-IN" b="1" dirty="0" smtClean="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mbria"/>
              </a:rPr>
              <a:t>Software Requirements</a:t>
            </a: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mbria"/>
              </a:rPr>
              <a:t>Front </a:t>
            </a:r>
            <a:r>
              <a:rPr lang="en-IN" sz="3200" dirty="0">
                <a:solidFill>
                  <a:srgbClr val="000000"/>
                </a:solidFill>
                <a:latin typeface="Cambria"/>
              </a:rPr>
              <a:t>End:                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ambria"/>
              </a:rPr>
              <a:t>Java, CSS, 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mbria"/>
              </a:rPr>
              <a:t>Back End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ambria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ambria"/>
              </a:rPr>
              <a:t>Include </a:t>
            </a:r>
            <a:r>
              <a:rPr lang="en-IN" sz="3200" dirty="0" err="1">
                <a:solidFill>
                  <a:srgbClr val="000000"/>
                </a:solidFill>
                <a:latin typeface="Cambria"/>
              </a:rPr>
              <a:t>IDE,Libraries,Framework</a:t>
            </a:r>
            <a:r>
              <a:rPr lang="en-IN" sz="3200" dirty="0">
                <a:solidFill>
                  <a:srgbClr val="000000"/>
                </a:solidFill>
                <a:latin typeface="Cambria"/>
              </a:rPr>
              <a:t> &amp; </a:t>
            </a:r>
            <a:endParaRPr lang="en-IN" sz="3200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IN" sz="3200" b="1" dirty="0" smtClean="0">
                <a:solidFill>
                  <a:srgbClr val="000000"/>
                </a:solidFill>
                <a:latin typeface="Cambria"/>
              </a:rPr>
              <a:t>Hardware </a:t>
            </a:r>
            <a:r>
              <a:rPr lang="en-IN" sz="3200" b="1" dirty="0">
                <a:solidFill>
                  <a:srgbClr val="000000"/>
                </a:solidFill>
                <a:latin typeface="Cambria"/>
              </a:rPr>
              <a:t>require for project.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ambria"/>
              </a:rPr>
              <a:t>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5A46568-7F83-4552-80B2-CF99EC399316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Advantages &amp; Applications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30D3716-20B6-4969-9DB4-140246B97F47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144000" y="762000"/>
            <a:ext cx="301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Conclusion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dirty="0" smtClean="0"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3"/>
          <p:cNvSpPr/>
          <p:nvPr/>
        </p:nvSpPr>
        <p:spPr>
          <a:xfrm>
            <a:off x="533520" y="6172200"/>
            <a:ext cx="868464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8B8B8B"/>
                </a:solidFill>
                <a:latin typeface="Cambria"/>
              </a:rPr>
              <a:t>S. B. Jain Institute of Technology Management and research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99C3FC6-2BB0-49CC-A2FB-E3B213C1F600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33400" y="1981200"/>
            <a:ext cx="109728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2332355" algn="l"/>
                <a:tab pos="2908300" algn="l"/>
                <a:tab pos="4004310" algn="l"/>
                <a:tab pos="4806315" algn="l"/>
                <a:tab pos="6263005" algn="l"/>
                <a:tab pos="7158355" algn="l"/>
              </a:tabLst>
            </a:pPr>
            <a:endParaRPr lang="en-US" dirty="0" smtClean="0"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2332355" algn="l"/>
                <a:tab pos="2908300" algn="l"/>
                <a:tab pos="4004310" algn="l"/>
                <a:tab pos="4806315" algn="l"/>
                <a:tab pos="6263005" algn="l"/>
                <a:tab pos="7158355" algn="l"/>
              </a:tabLst>
            </a:pPr>
            <a:r>
              <a:rPr lang="en-US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Follow following guidelines to write conclusion</a:t>
            </a:r>
            <a:endParaRPr lang="en-US" dirty="0" smtClean="0"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2332355" algn="l"/>
                <a:tab pos="2908300" algn="l"/>
                <a:tab pos="4004310" algn="l"/>
                <a:tab pos="4806315" algn="l"/>
                <a:tab pos="6263005" algn="l"/>
                <a:tab pos="7158355" algn="l"/>
              </a:tabLst>
            </a:pPr>
            <a:r>
              <a:rPr lang="en-US" dirty="0" smtClean="0">
                <a:cs typeface="Arial"/>
              </a:rPr>
              <a:t>Su</a:t>
            </a:r>
            <a:r>
              <a:rPr lang="en-US" spc="-15" dirty="0" smtClean="0">
                <a:cs typeface="Arial"/>
              </a:rPr>
              <a:t>m</a:t>
            </a:r>
            <a:r>
              <a:rPr lang="en-US" dirty="0" smtClean="0">
                <a:cs typeface="Arial"/>
              </a:rPr>
              <a:t>m</a:t>
            </a:r>
            <a:r>
              <a:rPr lang="en-US" spc="-10" dirty="0" smtClean="0">
                <a:cs typeface="Arial"/>
              </a:rPr>
              <a:t>ar</a:t>
            </a:r>
            <a:r>
              <a:rPr lang="en-US" dirty="0" smtClean="0">
                <a:cs typeface="Arial"/>
              </a:rPr>
              <a:t>y </a:t>
            </a:r>
            <a:r>
              <a:rPr lang="en-US" spc="-10" dirty="0" smtClean="0">
                <a:cs typeface="Arial"/>
              </a:rPr>
              <a:t>o</a:t>
            </a:r>
            <a:r>
              <a:rPr lang="en-US" dirty="0" smtClean="0">
                <a:cs typeface="Arial"/>
              </a:rPr>
              <a:t>f w</a:t>
            </a:r>
            <a:r>
              <a:rPr lang="en-US" spc="-20" dirty="0" smtClean="0">
                <a:cs typeface="Arial"/>
              </a:rPr>
              <a:t>h</a:t>
            </a:r>
            <a:r>
              <a:rPr lang="en-US" dirty="0" smtClean="0">
                <a:cs typeface="Arial"/>
              </a:rPr>
              <a:t>at the pr</a:t>
            </a:r>
            <a:r>
              <a:rPr lang="en-US" spc="-10" dirty="0" smtClean="0">
                <a:cs typeface="Arial"/>
              </a:rPr>
              <a:t>o</a:t>
            </a:r>
            <a:r>
              <a:rPr lang="en-US" dirty="0" smtClean="0">
                <a:cs typeface="Arial"/>
              </a:rPr>
              <a:t>ject </a:t>
            </a:r>
            <a:r>
              <a:rPr lang="en-US" spc="-10" dirty="0" smtClean="0">
                <a:cs typeface="Arial"/>
              </a:rPr>
              <a:t>ha</a:t>
            </a:r>
            <a:r>
              <a:rPr lang="en-US" dirty="0" smtClean="0">
                <a:cs typeface="Arial"/>
              </a:rPr>
              <a:t>s b</a:t>
            </a:r>
            <a:r>
              <a:rPr lang="en-US" spc="-25" dirty="0" smtClean="0">
                <a:cs typeface="Arial"/>
              </a:rPr>
              <a:t>e</a:t>
            </a:r>
            <a:r>
              <a:rPr lang="en-US" dirty="0" smtClean="0">
                <a:cs typeface="Arial"/>
              </a:rPr>
              <a:t>en  </a:t>
            </a:r>
            <a:r>
              <a:rPr lang="en-US" spc="-5" dirty="0">
                <a:cs typeface="Arial"/>
              </a:rPr>
              <a:t>achieved</a:t>
            </a:r>
            <a:r>
              <a:rPr lang="en-US" spc="-5" dirty="0" smtClean="0">
                <a:cs typeface="Arial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(Times new roman 32)</a:t>
            </a:r>
          </a:p>
          <a:p>
            <a:pPr marL="355600" marR="5080" indent="-342900">
              <a:spcBef>
                <a:spcPts val="105"/>
              </a:spcBef>
              <a:tabLst>
                <a:tab pos="354965" algn="l"/>
                <a:tab pos="355600" algn="l"/>
                <a:tab pos="2332355" algn="l"/>
                <a:tab pos="2908300" algn="l"/>
                <a:tab pos="4004310" algn="l"/>
                <a:tab pos="4806315" algn="l"/>
                <a:tab pos="6263005" algn="l"/>
                <a:tab pos="7158355" algn="l"/>
              </a:tabLst>
            </a:pPr>
            <a:r>
              <a:rPr lang="en-US" spc="-5" dirty="0">
                <a:cs typeface="Arial"/>
              </a:rPr>
              <a:t>Must include </a:t>
            </a:r>
            <a:r>
              <a:rPr lang="en-US" dirty="0">
                <a:cs typeface="Arial"/>
              </a:rPr>
              <a:t>your </a:t>
            </a:r>
            <a:r>
              <a:rPr lang="en-US" spc="-5" dirty="0">
                <a:cs typeface="Arial"/>
              </a:rPr>
              <a:t>quantitative </a:t>
            </a:r>
            <a:r>
              <a:rPr lang="en-US" dirty="0">
                <a:cs typeface="Arial"/>
              </a:rPr>
              <a:t>results </a:t>
            </a:r>
            <a:r>
              <a:rPr lang="en-US" spc="-5" dirty="0">
                <a:cs typeface="Arial"/>
              </a:rPr>
              <a:t>and  logical </a:t>
            </a:r>
            <a:r>
              <a:rPr lang="en-US" dirty="0">
                <a:cs typeface="Arial"/>
              </a:rPr>
              <a:t>analysis </a:t>
            </a:r>
            <a:r>
              <a:rPr lang="en-US" spc="-5" dirty="0">
                <a:cs typeface="Arial"/>
              </a:rPr>
              <a:t>of </a:t>
            </a:r>
            <a:r>
              <a:rPr lang="en-US" dirty="0">
                <a:cs typeface="Arial"/>
              </a:rPr>
              <a:t>the result </a:t>
            </a:r>
            <a:r>
              <a:rPr lang="en-US" spc="-5" dirty="0">
                <a:cs typeface="Arial"/>
              </a:rPr>
              <a:t>presented in  </a:t>
            </a:r>
            <a:r>
              <a:rPr lang="en-US" dirty="0">
                <a:cs typeface="Arial"/>
              </a:rPr>
              <a:t>the project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report.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2332355" algn="l"/>
                <a:tab pos="2908300" algn="l"/>
                <a:tab pos="4004310" algn="l"/>
                <a:tab pos="4806315" algn="l"/>
                <a:tab pos="6263005" algn="l"/>
                <a:tab pos="7158355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References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dirty="0" smtClean="0"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5600" marR="635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2332355" algn="l"/>
                <a:tab pos="2908300" algn="l"/>
                <a:tab pos="4004310" algn="l"/>
                <a:tab pos="4806315" algn="l"/>
                <a:tab pos="6263005" algn="l"/>
                <a:tab pos="7158355" algn="l"/>
              </a:tabLst>
            </a:pPr>
            <a:endParaRPr lang="en-US" dirty="0" smtClean="0"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2332355" algn="l"/>
                <a:tab pos="2908300" algn="l"/>
                <a:tab pos="4004310" algn="l"/>
                <a:tab pos="4806315" algn="l"/>
                <a:tab pos="6263005" algn="l"/>
                <a:tab pos="7158355" algn="l"/>
              </a:tabLst>
            </a:pPr>
            <a:r>
              <a:rPr lang="en-US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Follow following guidelines to write references </a:t>
            </a:r>
            <a:endParaRPr lang="en-US" dirty="0" smtClean="0">
              <a:cs typeface="Arial"/>
            </a:endParaRPr>
          </a:p>
          <a:p>
            <a:pPr marL="355600" marR="635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55600" marR="635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journal/conference paper,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name(s)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of authors, “title</a:t>
            </a:r>
            <a:r>
              <a:rPr lang="en-US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paper”, </a:t>
            </a:r>
            <a:r>
              <a:rPr lang="en-US" i="1" spc="-5" dirty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of journal/conference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volume and issue number (for  journal), page numbers, month and year of</a:t>
            </a:r>
            <a:r>
              <a:rPr lang="en-US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publication.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355600" marR="5080" indent="5715">
              <a:lnSpc>
                <a:spcPct val="100000"/>
              </a:lnSpc>
              <a:spcBef>
                <a:spcPts val="48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pc="-5" dirty="0" err="1">
                <a:latin typeface="Times New Roman" pitchFamily="18" charset="0"/>
                <a:cs typeface="Times New Roman" pitchFamily="18" charset="0"/>
              </a:rPr>
              <a:t>Rahulkar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 and R. S. </a:t>
            </a:r>
            <a:r>
              <a:rPr lang="en-US" spc="-5" dirty="0" err="1">
                <a:latin typeface="Times New Roman" pitchFamily="18" charset="0"/>
                <a:cs typeface="Times New Roman" pitchFamily="18" charset="0"/>
              </a:rPr>
              <a:t>Holambe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“A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triplet half-band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bank based iris feature extraction and recognition using </a:t>
            </a:r>
            <a:r>
              <a:rPr lang="en-US" spc="5" dirty="0">
                <a:latin typeface="Times New Roman" pitchFamily="18" charset="0"/>
                <a:cs typeface="Times New Roman" pitchFamily="18" charset="0"/>
              </a:rPr>
              <a:t>k-out-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of-n:A post-classifier”, </a:t>
            </a:r>
            <a:r>
              <a:rPr lang="en-US" i="1" spc="-5" dirty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Transactions on </a:t>
            </a:r>
            <a:r>
              <a:rPr lang="en-US" i="1" spc="-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forensic  and security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vol. 7, No. 1, pp.230-240, February,</a:t>
            </a:r>
            <a:r>
              <a:rPr lang="en-US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(Times new roman 16)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World Wide Web page, write the</a:t>
            </a:r>
            <a:r>
              <a:rPr lang="en-US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B1D401F-2B52-4F9C-A414-FFD753470BBE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14400" y="2895480"/>
            <a:ext cx="9912600" cy="131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FF"/>
                </a:solidFill>
                <a:latin typeface="Arial"/>
              </a:rPr>
              <a:t>                               </a:t>
            </a:r>
            <a:r>
              <a:rPr lang="en-IN" sz="4800" b="1">
                <a:solidFill>
                  <a:srgbClr val="0000FF"/>
                </a:solidFill>
                <a:latin typeface="Arial"/>
              </a:rPr>
              <a:t>Thank You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FF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 </a:t>
            </a:r>
            <a:r>
              <a:rPr lang="en-I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endParaRPr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8000" y="159552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Statement 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(Times new roman 24)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 and Scope of the Project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 Architecture of project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Methodology Used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Hardware and software to be used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Project Plan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Advantages &amp; Applications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9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DC8D2AE-77C3-47C4-A359-7FEFBB235FF0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3400" y="22860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Problem </a:t>
            </a:r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Statement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(Bold, Times new roman 32)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3200" b="1" dirty="0">
                <a:solidFill>
                  <a:srgbClr val="000000"/>
                </a:solidFill>
                <a:latin typeface="Cambria"/>
              </a:rPr>
              <a:t>Problem </a:t>
            </a:r>
            <a:r>
              <a:rPr lang="en-IN" sz="3200" b="1" dirty="0" smtClean="0">
                <a:solidFill>
                  <a:srgbClr val="000000"/>
                </a:solidFill>
                <a:latin typeface="Cambria"/>
              </a:rPr>
              <a:t>Statement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Times new roman 32)</a:t>
            </a:r>
          </a:p>
          <a:p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8089739-81B0-46DF-8484-C75E6F46EF8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33400" y="2209800"/>
            <a:ext cx="10314093" cy="3749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(Problem statement should contain answers of following questions ) </a:t>
            </a:r>
            <a:r>
              <a:rPr lang="en-I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(Times new roman 32)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you want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address?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707F8"/>
              </a:buClr>
              <a:buFont typeface="Arial"/>
              <a:buChar char="•"/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Why it is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issue?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707F8"/>
              </a:buClr>
              <a:buFont typeface="Arial"/>
              <a:buChar char="•"/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How your project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solve this</a:t>
            </a:r>
            <a:r>
              <a:rPr sz="32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issue?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707F8"/>
              </a:buClr>
              <a:buFont typeface="Arial"/>
              <a:buChar char="•"/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Who gets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benefits from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project?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Motivation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5D6DA38-7E5E-4990-B119-3C385C247A39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066800" y="1767007"/>
            <a:ext cx="9906000" cy="2875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tabLst>
                <a:tab pos="366395" algn="l"/>
              </a:tabLst>
            </a:pPr>
            <a:r>
              <a:rPr lang="en-US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(Follow following guidelines to write introduction) </a:t>
            </a:r>
          </a:p>
          <a:p>
            <a:pPr marL="365760" indent="-35369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eriod"/>
              <a:tabLst>
                <a:tab pos="366395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Outline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the problem you are working</a:t>
            </a:r>
            <a:r>
              <a:rPr lang="en-US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 new roman 32)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65760" indent="-353695">
              <a:lnSpc>
                <a:spcPct val="100000"/>
              </a:lnSpc>
              <a:buAutoNum type="arabicPeriod"/>
              <a:tabLst>
                <a:tab pos="366395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it is interesting and what are the</a:t>
            </a:r>
            <a:r>
              <a:rPr lang="en-US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challenges?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65760" indent="-3536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6395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your aims and</a:t>
            </a:r>
            <a:r>
              <a:rPr lang="en-US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goals.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Aim is something you intend to</a:t>
            </a:r>
            <a:r>
              <a:rPr lang="en-US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achieve.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Goal is something specific you expect to</a:t>
            </a:r>
            <a:r>
              <a:rPr lang="en-US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deliver.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. Give an overview of how you carried out the</a:t>
            </a:r>
            <a:r>
              <a:rPr lang="en-US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endParaRPr lang="en-US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Literature </a:t>
            </a:r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Survey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(Bold ,Times new roman 44)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7E136A-0213-4CCC-AD1F-0B15DD3F407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90600" y="1515656"/>
            <a:ext cx="10134600" cy="512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spcBef>
                <a:spcPts val="105"/>
              </a:spcBef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(Follow following guidelines to write </a:t>
            </a:r>
            <a:r>
              <a:rPr lang="en-IN" dirty="0" smtClean="0">
                <a:solidFill>
                  <a:srgbClr val="FF0000"/>
                </a:solidFill>
                <a:latin typeface="Calibri"/>
              </a:rPr>
              <a:t>Literature Survey</a:t>
            </a:r>
            <a:r>
              <a:rPr lang="en-US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 new roman 32)</a:t>
            </a:r>
            <a:endParaRPr lang="en-US" dirty="0" smtClean="0"/>
          </a:p>
          <a:p>
            <a:pPr marL="469900" indent="-457200">
              <a:spcBef>
                <a:spcPts val="105"/>
              </a:spcBef>
              <a:tabLst>
                <a:tab pos="469265" algn="l"/>
                <a:tab pos="469900" algn="l"/>
              </a:tabLst>
            </a:pPr>
            <a:endParaRPr lang="en-US" spc="-5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“big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names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researchers” and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best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your working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area.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69900" marR="8255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Collect the most recent books, most popular  publications from IEEE Transactions, Elsevier,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Springer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papers or thesis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most helpful for developing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project.)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81635" marR="850900" indent="-381635">
              <a:lnSpc>
                <a:spcPct val="100000"/>
              </a:lnSpc>
              <a:buAutoNum type="arabicPeriod" startAt="3"/>
              <a:tabLst>
                <a:tab pos="38163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minimum number of the papers to be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collected  between Ten (10) to Twenty (20)</a:t>
            </a:r>
            <a:r>
              <a:rPr lang="en-US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papers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381635" marR="850900" indent="-381635">
              <a:lnSpc>
                <a:spcPct val="100000"/>
              </a:lnSpc>
              <a:buAutoNum type="arabicPeriod" startAt="3"/>
              <a:tabLst>
                <a:tab pos="381635" algn="l"/>
              </a:tabLst>
            </a:pP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3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plain 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ach paper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n one 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ragra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h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include 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d   following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7685" marR="5080" indent="-515620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major points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your selected paper i.e.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what kind  of new work, results, its conclusion (Findings and</a:t>
            </a:r>
            <a:r>
              <a:rPr lang="en-US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conclusion)</a:t>
            </a: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29337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strengths and limitations of your selected</a:t>
            </a:r>
            <a:r>
              <a:rPr lang="en-US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Cite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paper by numbering inside the square bracket</a:t>
            </a:r>
            <a:r>
              <a:rPr lang="en-US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[].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 com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of 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s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pape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a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give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comments.</a:t>
            </a: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Summary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comparison is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given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tabulated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form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last  page.</a:t>
            </a: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25450" algn="l"/>
                <a:tab pos="426084" algn="l"/>
                <a:tab pos="1239520" algn="l"/>
                <a:tab pos="2873375" algn="l"/>
                <a:tab pos="3277235" algn="l"/>
                <a:tab pos="3821429" algn="l"/>
                <a:tab pos="4961890" algn="l"/>
                <a:tab pos="5930900" algn="l"/>
                <a:tab pos="6548120" algn="l"/>
              </a:tabLst>
            </a:pPr>
            <a:endParaRPr lang="en-US" dirty="0">
              <a:cs typeface="Arial"/>
            </a:endParaRPr>
          </a:p>
          <a:p>
            <a:pPr marL="292735" indent="-28067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endParaRPr lang="en-US" dirty="0">
              <a:cs typeface="Arial"/>
            </a:endParaRPr>
          </a:p>
          <a:p>
            <a:pPr marL="381635" marR="850900" indent="-381635">
              <a:lnSpc>
                <a:spcPct val="100000"/>
              </a:lnSpc>
              <a:buAutoNum type="arabicPeriod" startAt="3"/>
              <a:tabLst>
                <a:tab pos="381635" algn="l"/>
              </a:tabLst>
            </a:pPr>
            <a:endParaRPr lang="en-US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Literature </a:t>
            </a:r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Survey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(Bold ,Times new roman 44)</a:t>
            </a:r>
            <a:endParaRPr/>
          </a:p>
        </p:txBody>
      </p:sp>
      <p:graphicFrame>
        <p:nvGraphicFramePr>
          <p:cNvPr id="129" name="Table 2"/>
          <p:cNvGraphicFramePr/>
          <p:nvPr/>
        </p:nvGraphicFramePr>
        <p:xfrm>
          <a:off x="593640" y="1600200"/>
          <a:ext cx="10698120" cy="3956899"/>
        </p:xfrm>
        <a:graphic>
          <a:graphicData uri="http://schemas.openxmlformats.org/drawingml/2006/table">
            <a:tbl>
              <a:tblPr/>
              <a:tblGrid>
                <a:gridCol w="5349240"/>
                <a:gridCol w="5348880"/>
              </a:tblGrid>
              <a:tr h="551160">
                <a:tc>
                  <a:txBody>
                    <a:bodyPr/>
                    <a:lstStyle/>
                    <a:p>
                      <a:pPr algn="ctr">
                        <a:lnSpc>
                          <a:spcPct val="71000"/>
                        </a:lnSpc>
                      </a:pPr>
                      <a:endParaRPr/>
                    </a:p>
                    <a:p>
                      <a:pPr marL="0" marR="0" indent="0" algn="ctr" defTabSz="914400" eaLnBrk="1" fontAlgn="auto" latinLnBrk="0" hangingPunct="1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IN" sz="20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Websites / Paper / Article (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Bold,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Times new roman 34)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71000"/>
                        </a:lnSpc>
                      </a:pPr>
                      <a:r>
                        <a:rPr lang="en-IN" sz="20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1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71000"/>
                        </a:lnSpc>
                      </a:pPr>
                      <a:r>
                        <a:rPr lang="en-IN" sz="2000" b="1" dirty="0">
                          <a:solidFill>
                            <a:srgbClr val="FFFFFF"/>
                          </a:solidFill>
                          <a:latin typeface="Arial"/>
                        </a:rPr>
                        <a:t>  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</a:rPr>
                        <a:t>Reviews / </a:t>
                      </a:r>
                      <a:r>
                        <a:rPr lang="en-IN" sz="20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Findings </a:t>
                      </a:r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( </a:t>
                      </a:r>
                      <a:r>
                        <a:rPr lang="en-IN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Bold,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Times new roman 34)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of paper1 </a:t>
                      </a:r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Times new roman 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7E136A-0213-4CCC-AD1F-0B15DD3F407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 and Scope</a:t>
            </a:r>
            <a:r>
              <a:rPr lang="en-US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3400" y="2590800"/>
            <a:ext cx="10698120" cy="1145160"/>
          </a:xfr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/>
              </a:rPr>
              <a:t>To Provide Advance Search facility to user.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(Times new roman 32)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/>
              </a:rPr>
              <a:t>To Reduce affords of user. 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/>
              </a:rPr>
              <a:t>To Provide full satisfaction to user.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/>
              </a:rPr>
              <a:t>To Provide scope of the project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296000"/>
            <a:ext cx="10943280" cy="50392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296000" y="216000"/>
            <a:ext cx="8999280" cy="74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    System </a:t>
            </a:r>
            <a:r>
              <a:rPr lang="en-IN" sz="4400" b="1" dirty="0" smtClean="0">
                <a:solidFill>
                  <a:srgbClr val="000000"/>
                </a:solidFill>
                <a:latin typeface="Calibri"/>
              </a:rPr>
              <a:t>Architecture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(Bold ,Times new roman 44)</a:t>
            </a:r>
            <a:r>
              <a:rPr lang="en-IN" sz="1600" b="1" dirty="0" smtClean="0">
                <a:solidFill>
                  <a:srgbClr val="000000"/>
                </a:solidFill>
                <a:latin typeface="Calibri"/>
              </a:rPr>
              <a:t>   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520" y="93981"/>
            <a:ext cx="4199318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1707F8"/>
                </a:solidFill>
              </a:rPr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0484" y="1752599"/>
            <a:ext cx="10420286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Follow following guidelines to write </a:t>
            </a:r>
            <a:r>
              <a:rPr lang="en-US" sz="2000" dirty="0" smtClean="0">
                <a:solidFill>
                  <a:srgbClr val="FF0000"/>
                </a:solidFill>
                <a:latin typeface="Calibri"/>
              </a:rPr>
              <a:t>Methodology used</a:t>
            </a:r>
            <a:r>
              <a:rPr lang="en-US" sz="2000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 new roman 32)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adopted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problem.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 overview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can you carry</a:t>
            </a:r>
            <a:r>
              <a:rPr sz="20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out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project.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Step-wise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the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solution.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792</Words>
  <Application>Microsoft Office PowerPoint</Application>
  <PresentationFormat>Custom</PresentationFormat>
  <Paragraphs>130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Office Theme</vt:lpstr>
      <vt:lpstr>Office Theme</vt:lpstr>
      <vt:lpstr>1_Custom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and Scope (Bold ,Times new roman 44) </vt:lpstr>
      <vt:lpstr>PowerPoint Presentation</vt:lpstr>
      <vt:lpstr>Methodology</vt:lpstr>
      <vt:lpstr>PowerPoint Presentation</vt:lpstr>
      <vt:lpstr>Project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VIBE21</dc:creator>
  <cp:lastModifiedBy>Admin</cp:lastModifiedBy>
  <cp:revision>22</cp:revision>
  <dcterms:modified xsi:type="dcterms:W3CDTF">2024-02-10T05:20:33Z</dcterms:modified>
</cp:coreProperties>
</file>