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6"/>
  </p:handoutMasterIdLst>
  <p:sldIdLst>
    <p:sldId id="259" r:id="rId3"/>
    <p:sldId id="313" r:id="rId4"/>
    <p:sldId id="262" r:id="rId6"/>
    <p:sldId id="314" r:id="rId7"/>
    <p:sldId id="260" r:id="rId8"/>
    <p:sldId id="257" r:id="rId9"/>
    <p:sldId id="285" r:id="rId10"/>
    <p:sldId id="280" r:id="rId11"/>
    <p:sldId id="281" r:id="rId12"/>
    <p:sldId id="264" r:id="rId13"/>
    <p:sldId id="258" r:id="rId14"/>
    <p:sldId id="287" r:id="rId15"/>
    <p:sldId id="263" r:id="rId16"/>
    <p:sldId id="269" r:id="rId17"/>
    <p:sldId id="271" r:id="rId18"/>
    <p:sldId id="266" r:id="rId19"/>
    <p:sldId id="288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89" r:id="rId28"/>
    <p:sldId id="290" r:id="rId29"/>
    <p:sldId id="291" r:id="rId30"/>
    <p:sldId id="292" r:id="rId31"/>
    <p:sldId id="267" r:id="rId32"/>
    <p:sldId id="284" r:id="rId33"/>
    <p:sldId id="279" r:id="rId34"/>
    <p:sldId id="27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35F24-4EE4-4675-988F-929AB4E43BF2}">
          <p14:sldIdLst>
            <p14:sldId id="257"/>
            <p14:sldId id="285"/>
            <p14:sldId id="263"/>
            <p14:sldId id="269"/>
            <p14:sldId id="288"/>
            <p14:sldId id="270"/>
            <p14:sldId id="274"/>
            <p14:sldId id="275"/>
            <p14:sldId id="276"/>
            <p14:sldId id="277"/>
            <p14:sldId id="289"/>
            <p14:sldId id="290"/>
            <p14:sldId id="291"/>
            <p14:sldId id="292"/>
            <p14:sldId id="284"/>
            <p14:sldId id="279"/>
            <p14:sldId id="278"/>
            <p14:sldId id="273"/>
            <p14:sldId id="287"/>
            <p14:sldId id="266"/>
            <p14:sldId id="267"/>
            <p14:sldId id="314"/>
            <p14:sldId id="259"/>
            <p14:sldId id="313"/>
            <p14:sldId id="262"/>
            <p14:sldId id="264"/>
            <p14:sldId id="258"/>
            <p14:sldId id="280"/>
            <p14:sldId id="281"/>
            <p14:sldId id="271"/>
            <p14:sldId id="27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6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7e7f372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7e7f372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73A-E371-4567-AF93-DF276B3077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2315" y="132677"/>
            <a:ext cx="1853184" cy="1388995"/>
          </a:xfrm>
          <a:custGeom>
            <a:avLst/>
            <a:gdLst>
              <a:gd name="connsiteX0" fmla="*/ 694497 w 1388994"/>
              <a:gd name="connsiteY0" fmla="*/ 0 h 1388994"/>
              <a:gd name="connsiteX1" fmla="*/ 1388994 w 1388994"/>
              <a:gd name="connsiteY1" fmla="*/ 694497 h 1388994"/>
              <a:gd name="connsiteX2" fmla="*/ 694497 w 1388994"/>
              <a:gd name="connsiteY2" fmla="*/ 1388994 h 1388994"/>
              <a:gd name="connsiteX3" fmla="*/ 0 w 1388994"/>
              <a:gd name="connsiteY3" fmla="*/ 694497 h 1388994"/>
              <a:gd name="connsiteX4" fmla="*/ 694497 w 1388994"/>
              <a:gd name="connsiteY4" fmla="*/ 0 h 138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994" h="1388994">
                <a:moveTo>
                  <a:pt x="694497" y="0"/>
                </a:moveTo>
                <a:cubicBezTo>
                  <a:pt x="1078057" y="0"/>
                  <a:pt x="1388994" y="310937"/>
                  <a:pt x="1388994" y="694497"/>
                </a:cubicBezTo>
                <a:cubicBezTo>
                  <a:pt x="1388994" y="1078057"/>
                  <a:pt x="1078057" y="1388994"/>
                  <a:pt x="694497" y="1388994"/>
                </a:cubicBezTo>
                <a:cubicBezTo>
                  <a:pt x="310937" y="1388994"/>
                  <a:pt x="0" y="1078057"/>
                  <a:pt x="0" y="694497"/>
                </a:cubicBezTo>
                <a:cubicBezTo>
                  <a:pt x="0" y="310937"/>
                  <a:pt x="310937" y="0"/>
                  <a:pt x="6944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EB6C-B337-4DA9-9B5B-F3B2EDD63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10667267" y="1055"/>
            <a:ext cx="763007" cy="763007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824833" y="1878733"/>
            <a:ext cx="9223200" cy="4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/>
            </a:lvl1pPr>
            <a:lvl2pPr marL="1219200" lvl="1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828800" lvl="2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2438400" lvl="3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3048000" lvl="4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3657600" lvl="5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4267200" lvl="6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4876800" lvl="7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5486400" lvl="8" indent="-406400" rtl="0"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/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8800" cy="1525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4"/>
          <p:cNvSpPr/>
          <p:nvPr/>
        </p:nvSpPr>
        <p:spPr>
          <a:xfrm>
            <a:off x="11429033" y="-1267"/>
            <a:ext cx="759780" cy="765428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4"/>
          <p:cNvSpPr/>
          <p:nvPr/>
        </p:nvSpPr>
        <p:spPr>
          <a:xfrm>
            <a:off x="11429017" y="764041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7" name="Google Shape;77;p4"/>
          <p:cNvSpPr/>
          <p:nvPr/>
        </p:nvSpPr>
        <p:spPr>
          <a:xfrm>
            <a:off x="10668744" y="1525679"/>
            <a:ext cx="762899" cy="759780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8" name="Google Shape;78;p4"/>
          <p:cNvSpPr/>
          <p:nvPr/>
        </p:nvSpPr>
        <p:spPr>
          <a:xfrm>
            <a:off x="10667500" y="762789"/>
            <a:ext cx="763007" cy="763100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9" name="Google Shape;79;p4"/>
          <p:cNvSpPr/>
          <p:nvPr/>
        </p:nvSpPr>
        <p:spPr>
          <a:xfrm>
            <a:off x="11429017" y="1524856"/>
            <a:ext cx="759780" cy="759780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4"/>
          <p:cNvSpPr/>
          <p:nvPr/>
        </p:nvSpPr>
        <p:spPr>
          <a:xfrm>
            <a:off x="11430273" y="4567867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1" name="Google Shape;81;p4"/>
          <p:cNvSpPr/>
          <p:nvPr/>
        </p:nvSpPr>
        <p:spPr>
          <a:xfrm rot="10800000">
            <a:off x="11429031" y="6091631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2" name="Google Shape;82;p4"/>
          <p:cNvSpPr/>
          <p:nvPr/>
        </p:nvSpPr>
        <p:spPr>
          <a:xfrm>
            <a:off x="11430523" y="3808543"/>
            <a:ext cx="760000" cy="7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3" name="Google Shape;83;p4"/>
          <p:cNvSpPr/>
          <p:nvPr/>
        </p:nvSpPr>
        <p:spPr>
          <a:xfrm>
            <a:off x="10666228" y="6091667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4" name="Google Shape;84;p4"/>
          <p:cNvSpPr/>
          <p:nvPr/>
        </p:nvSpPr>
        <p:spPr>
          <a:xfrm>
            <a:off x="11429017" y="2284844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566651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989851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3315100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3738300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6063533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6486733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8811216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9234417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786825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3535281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6283817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9031409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23237484" y="3471500"/>
            <a:ext cx="5723767" cy="3635433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6"/>
          <p:cNvSpPr/>
          <p:nvPr/>
        </p:nvSpPr>
        <p:spPr>
          <a:xfrm>
            <a:off x="24410251" y="4238733"/>
            <a:ext cx="4043000" cy="2337633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6"/>
          <p:cNvSpPr/>
          <p:nvPr/>
        </p:nvSpPr>
        <p:spPr>
          <a:xfrm>
            <a:off x="23848284" y="5737200"/>
            <a:ext cx="395300" cy="3808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6"/>
          <p:cNvSpPr/>
          <p:nvPr/>
        </p:nvSpPr>
        <p:spPr>
          <a:xfrm>
            <a:off x="22746151" y="7463200"/>
            <a:ext cx="395300" cy="3808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6"/>
          <p:cNvSpPr/>
          <p:nvPr/>
        </p:nvSpPr>
        <p:spPr>
          <a:xfrm>
            <a:off x="26945484" y="4883533"/>
            <a:ext cx="395700" cy="380767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6"/>
          <p:cNvSpPr/>
          <p:nvPr/>
        </p:nvSpPr>
        <p:spPr>
          <a:xfrm>
            <a:off x="25319884" y="4384700"/>
            <a:ext cx="880300" cy="847067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6"/>
          <p:cNvSpPr/>
          <p:nvPr/>
        </p:nvSpPr>
        <p:spPr>
          <a:xfrm>
            <a:off x="27159784" y="2540033"/>
            <a:ext cx="880300" cy="847067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6"/>
          <p:cNvSpPr/>
          <p:nvPr/>
        </p:nvSpPr>
        <p:spPr>
          <a:xfrm>
            <a:off x="25001984" y="7571700"/>
            <a:ext cx="1549033" cy="1549033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0" name="Google Shape;280;p16"/>
          <p:cNvSpPr/>
          <p:nvPr/>
        </p:nvSpPr>
        <p:spPr>
          <a:xfrm>
            <a:off x="19355251" y="7499067"/>
            <a:ext cx="127833" cy="109267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1" name="Google Shape;281;p16"/>
          <p:cNvSpPr/>
          <p:nvPr/>
        </p:nvSpPr>
        <p:spPr>
          <a:xfrm>
            <a:off x="26594251" y="5526600"/>
            <a:ext cx="127433" cy="109433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2" name="Google Shape;282;p16"/>
          <p:cNvSpPr/>
          <p:nvPr/>
        </p:nvSpPr>
        <p:spPr>
          <a:xfrm>
            <a:off x="27232017" y="6693433"/>
            <a:ext cx="127433" cy="109100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3" name="Google Shape;283;p16"/>
          <p:cNvSpPr/>
          <p:nvPr/>
        </p:nvSpPr>
        <p:spPr>
          <a:xfrm>
            <a:off x="24189584" y="3558100"/>
            <a:ext cx="127433" cy="109133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4" name="Google Shape;284;p16"/>
          <p:cNvSpPr/>
          <p:nvPr/>
        </p:nvSpPr>
        <p:spPr>
          <a:xfrm>
            <a:off x="26981184" y="3941900"/>
            <a:ext cx="127433" cy="109433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5" name="Google Shape;285;p16"/>
          <p:cNvSpPr/>
          <p:nvPr/>
        </p:nvSpPr>
        <p:spPr>
          <a:xfrm>
            <a:off x="22796951" y="6748200"/>
            <a:ext cx="109167" cy="108767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6" name="Google Shape;286;p16"/>
          <p:cNvSpPr/>
          <p:nvPr/>
        </p:nvSpPr>
        <p:spPr>
          <a:xfrm>
            <a:off x="24243951" y="7019267"/>
            <a:ext cx="127833" cy="109433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7" name="Google Shape;287;p16"/>
          <p:cNvSpPr/>
          <p:nvPr/>
        </p:nvSpPr>
        <p:spPr>
          <a:xfrm>
            <a:off x="22093684" y="6872800"/>
            <a:ext cx="52433" cy="452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8" name="Google Shape;288;p16"/>
          <p:cNvSpPr/>
          <p:nvPr/>
        </p:nvSpPr>
        <p:spPr>
          <a:xfrm>
            <a:off x="21732117" y="5750433"/>
            <a:ext cx="52433" cy="44900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9" name="Google Shape;289;p16"/>
          <p:cNvSpPr/>
          <p:nvPr/>
        </p:nvSpPr>
        <p:spPr>
          <a:xfrm>
            <a:off x="24341584" y="4419733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0" name="Google Shape;290;p16"/>
          <p:cNvSpPr/>
          <p:nvPr/>
        </p:nvSpPr>
        <p:spPr>
          <a:xfrm>
            <a:off x="25115884" y="4441967"/>
            <a:ext cx="52433" cy="45167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1" name="Google Shape;291;p16"/>
          <p:cNvSpPr/>
          <p:nvPr/>
        </p:nvSpPr>
        <p:spPr>
          <a:xfrm>
            <a:off x="25983451" y="5613533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2" name="Google Shape;292;p16"/>
          <p:cNvSpPr/>
          <p:nvPr/>
        </p:nvSpPr>
        <p:spPr>
          <a:xfrm>
            <a:off x="27464584" y="6523167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3" name="Google Shape;293;p16"/>
          <p:cNvSpPr/>
          <p:nvPr/>
        </p:nvSpPr>
        <p:spPr>
          <a:xfrm>
            <a:off x="26325284" y="6725567"/>
            <a:ext cx="52700" cy="44867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4" name="Google Shape;294;p16"/>
          <p:cNvSpPr/>
          <p:nvPr/>
        </p:nvSpPr>
        <p:spPr>
          <a:xfrm>
            <a:off x="23875651" y="7128400"/>
            <a:ext cx="52433" cy="4500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5" name="Google Shape;295;p16"/>
          <p:cNvSpPr/>
          <p:nvPr/>
        </p:nvSpPr>
        <p:spPr>
          <a:xfrm>
            <a:off x="23359717" y="7585600"/>
            <a:ext cx="52800" cy="45167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6" name="Google Shape;296;p16"/>
          <p:cNvSpPr/>
          <p:nvPr/>
        </p:nvSpPr>
        <p:spPr>
          <a:xfrm>
            <a:off x="26280317" y="3133067"/>
            <a:ext cx="52833" cy="45267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2273533" y="0"/>
            <a:ext cx="7645200" cy="152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8" name="Google Shape;298;p16"/>
          <p:cNvSpPr/>
          <p:nvPr/>
        </p:nvSpPr>
        <p:spPr>
          <a:xfrm>
            <a:off x="950967" y="6477200"/>
            <a:ext cx="10290072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9" name="Google Shape;299;p16"/>
          <p:cNvSpPr/>
          <p:nvPr/>
        </p:nvSpPr>
        <p:spPr>
          <a:xfrm>
            <a:off x="762901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16"/>
          <p:cNvSpPr/>
          <p:nvPr/>
        </p:nvSpPr>
        <p:spPr>
          <a:xfrm>
            <a:off x="10664003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1" name="Google Shape;301;p16"/>
          <p:cNvSpPr/>
          <p:nvPr/>
        </p:nvSpPr>
        <p:spPr>
          <a:xfrm>
            <a:off x="-7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2" name="Google Shape;302;p16"/>
          <p:cNvSpPr/>
          <p:nvPr/>
        </p:nvSpPr>
        <p:spPr>
          <a:xfrm>
            <a:off x="11426904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3" name="Google Shape;303;p16"/>
          <p:cNvSpPr/>
          <p:nvPr/>
        </p:nvSpPr>
        <p:spPr>
          <a:xfrm>
            <a:off x="1516992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4" name="Google Shape;304;p16"/>
          <p:cNvSpPr/>
          <p:nvPr/>
        </p:nvSpPr>
        <p:spPr>
          <a:xfrm>
            <a:off x="9904025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5"/>
            <a:r>
              <a:rPr lang="en-US" dirty="0"/>
              <a:t>Sixth level</a:t>
            </a:r>
            <a:endParaRPr lang="en-US" dirty="0"/>
          </a:p>
          <a:p>
            <a:pPr lvl="6"/>
            <a:r>
              <a:rPr lang="en-US" dirty="0"/>
              <a:t>Seventh level</a:t>
            </a:r>
            <a:endParaRPr lang="en-US" dirty="0"/>
          </a:p>
          <a:p>
            <a:pPr lvl="7"/>
            <a:r>
              <a:rPr lang="en-US" dirty="0"/>
              <a:t>Eigth level</a:t>
            </a:r>
            <a:endParaRPr lang="en-US" dirty="0"/>
          </a:p>
          <a:p>
            <a:pPr lvl="8"/>
            <a:r>
              <a:rPr lang="en-US" dirty="0"/>
              <a:t>Ninth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linkedin.com/in/yashwant-dhuri-60400b194" TargetMode="External"/><Relationship Id="rId4" Type="http://schemas.openxmlformats.org/officeDocument/2006/relationships/hyperlink" Target="github.com/Yash-1409" TargetMode="Externa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hyperlink" Target="mailto:yashwantdhur14@gmail.com" TargetMode="Externa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GIF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/>
          <p:cNvSpPr txBox="1"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3"/>
          <a:stretch>
            <a:fillRect/>
          </a:stretch>
        </p:blipFill>
        <p:spPr>
          <a:xfrm>
            <a:off x="961843" y="9894"/>
            <a:ext cx="11202085" cy="6848104"/>
          </a:xfrm>
          <a:prstGeom prst="rect">
            <a:avLst/>
          </a:prstGeom>
        </p:spPr>
      </p:pic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" y="950595"/>
            <a:ext cx="12190095" cy="5906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48" y="803674"/>
            <a:ext cx="9962491" cy="149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600" b="1" dirty="0">
                <a:solidFill>
                  <a:srgbClr val="FFC000"/>
                </a:solidFill>
              </a:rPr>
              <a:t>GAS TURBINE - Predicting Turbine </a:t>
            </a:r>
            <a:r>
              <a:rPr lang="en-US" sz="4600" b="1" dirty="0">
                <a:solidFill>
                  <a:srgbClr val="FFC000"/>
                </a:solidFill>
                <a:ea typeface="+mj-lt"/>
                <a:cs typeface="+mj-lt"/>
              </a:rPr>
              <a:t>Energy</a:t>
            </a:r>
            <a:r>
              <a:rPr lang="en-US" sz="4600" b="1" dirty="0">
                <a:solidFill>
                  <a:srgbClr val="FFC000"/>
                </a:solidFill>
              </a:rPr>
              <a:t> </a:t>
            </a:r>
            <a:r>
              <a:rPr lang="en-US" sz="4600" b="1" dirty="0">
                <a:solidFill>
                  <a:srgbClr val="FFC000"/>
                </a:solidFill>
                <a:ea typeface="+mj-lt"/>
                <a:cs typeface="+mj-lt"/>
              </a:rPr>
              <a:t>Yield </a:t>
            </a:r>
            <a:r>
              <a:rPr lang="en-US" sz="4600" b="1" dirty="0">
                <a:solidFill>
                  <a:srgbClr val="FFC000"/>
                </a:solidFill>
              </a:rPr>
              <a:t>(TEY)</a:t>
            </a:r>
            <a:endParaRPr lang="en-US" sz="46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endParaRPr lang="en-US" sz="46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87499" y="4780854"/>
            <a:ext cx="7132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9190" y="3931285"/>
            <a:ext cx="5822950" cy="2430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i="1" dirty="0">
                <a:solidFill>
                  <a:srgbClr val="FFC000"/>
                </a:solidFill>
                <a:cs typeface="Arial" panose="020B0604020202020204"/>
              </a:rPr>
              <a:t>PRESENTED BY </a:t>
            </a:r>
            <a:endParaRPr lang="en-US" sz="2400" b="1" i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endParaRPr lang="en-US" sz="2400" b="1" i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US" sz="2400" b="1" dirty="0" smtClean="0">
                <a:solidFill>
                  <a:srgbClr val="FFC000"/>
                </a:solidFill>
                <a:cs typeface="Arial" panose="020B0604020202020204"/>
              </a:rPr>
              <a:t>YASHWANT </a:t>
            </a:r>
            <a:r>
              <a:rPr lang="en-US" sz="2400" b="1" dirty="0">
                <a:solidFill>
                  <a:srgbClr val="FFC000"/>
                </a:solidFill>
                <a:cs typeface="Arial" panose="020B0604020202020204"/>
              </a:rPr>
              <a:t>DHURI</a:t>
            </a:r>
            <a:endParaRPr lang="en-US" sz="24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</a:rPr>
              <a:t>git-hub:- </a:t>
            </a:r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  <a:hlinkClick r:id="rId4" action="ppaction://hlinkfile"/>
              </a:rPr>
              <a:t>github.com/Yash-1409</a:t>
            </a:r>
            <a:endParaRPr lang="en-IN" alt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</a:rPr>
              <a:t>linkedin:- </a:t>
            </a:r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  <a:hlinkClick r:id="rId5" action="ppaction://hlinkfile"/>
              </a:rPr>
              <a:t>linkedin.com/in/yashwant-dhuri-60400b194</a:t>
            </a:r>
            <a:endParaRPr lang="en-IN" altLang="en-US" sz="2000" b="1" dirty="0">
              <a:solidFill>
                <a:srgbClr val="FFC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4423" y="138355"/>
            <a:ext cx="2804179" cy="107722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>OUTLIERS</a:t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21464" r="54350" b="7655"/>
          <a:stretch>
            <a:fillRect/>
          </a:stretch>
        </p:blipFill>
        <p:spPr>
          <a:xfrm>
            <a:off x="1532586" y="682580"/>
            <a:ext cx="9221273" cy="617542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978" y="310398"/>
            <a:ext cx="7958331" cy="5596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Arial" panose="020B0604020202020204"/>
                <a:sym typeface="+mn-ea"/>
              </a:rPr>
              <a:t>UNIVARIATE ANALYSIS</a:t>
            </a:r>
            <a:r>
              <a:rPr lang="en-US" dirty="0">
                <a:solidFill>
                  <a:schemeClr val="accent4"/>
                </a:solidFill>
                <a:cs typeface="Arial" panose="020B0604020202020204"/>
                <a:sym typeface="+mn-ea"/>
              </a:rPr>
              <a:t> </a:t>
            </a:r>
            <a:br>
              <a:rPr lang="en-US" dirty="0">
                <a:cs typeface="Arial" panose="020B0604020202020204"/>
              </a:rPr>
            </a:br>
            <a:endParaRPr lang="en-US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2568" y="1519823"/>
            <a:ext cx="10373893" cy="25533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ea typeface="+mn-lt"/>
                <a:cs typeface="+mn-lt"/>
              </a:rPr>
              <a:t>Some of the features are normally distributed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ea typeface="+mn-lt"/>
                <a:cs typeface="+mn-lt"/>
              </a:rPr>
              <a:t>The features AH, CO, TIT and TAT exhibit the highest skew coefficients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ea typeface="+mn-lt"/>
                <a:cs typeface="+mn-lt"/>
              </a:rPr>
              <a:t>Distribution of CO and TIT and TAT seem to contain many outliers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endParaRPr lang="en-US" sz="2000" dirty="0">
              <a:cs typeface="Arial" panose="020B0604020202020204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cs typeface="Arial" panose="020B0604020202020204"/>
              </a:rPr>
              <a:t>Distplots are used to visualize the skewness of the variables </a:t>
            </a:r>
            <a:endParaRPr lang="en-US" sz="20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315" y="849087"/>
            <a:ext cx="5040086" cy="29935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1" y="849086"/>
            <a:ext cx="4844142" cy="29935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5" y="3935654"/>
            <a:ext cx="5040086" cy="2913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71" y="3925468"/>
            <a:ext cx="4844142" cy="293338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30487" y="293675"/>
            <a:ext cx="2836166" cy="462415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SCATTER PLOT</a:t>
            </a:r>
            <a:endParaRPr lang="en-IN" sz="2000" dirty="0"/>
          </a:p>
        </p:txBody>
      </p:sp>
      <p:sp>
        <p:nvSpPr>
          <p:cNvPr id="7" name="Text Box 6"/>
          <p:cNvSpPr txBox="1"/>
          <p:nvPr/>
        </p:nvSpPr>
        <p:spPr>
          <a:xfrm>
            <a:off x="1104900" y="203835"/>
            <a:ext cx="362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b="1" dirty="0" smtClean="0">
                <a:sym typeface="+mn-ea"/>
              </a:rPr>
              <a:t>BIVARIATE ANALYSIS :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230" y="1093826"/>
            <a:ext cx="6980560" cy="52258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1093826"/>
            <a:ext cx="3348717" cy="52251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2513" y="285904"/>
            <a:ext cx="9027658" cy="508753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MULTIVARIATE ANALYSIS :  Heat-Map </a:t>
            </a:r>
            <a:endParaRPr lang="en-IN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8468" y="467907"/>
            <a:ext cx="52120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FEATURE IMPORTANCE IN DATASET</a:t>
            </a:r>
            <a:endParaRPr lang="en-US" sz="3200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6796" y="1821132"/>
            <a:ext cx="10385775" cy="47078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cs typeface="Arial" panose="020B0604020202020204"/>
              </a:rPr>
              <a:t>As per </a:t>
            </a:r>
            <a:r>
              <a:rPr lang="en-US" sz="2000" dirty="0" err="1" smtClean="0">
                <a:cs typeface="Arial" panose="020B0604020202020204"/>
              </a:rPr>
              <a:t>Univariate</a:t>
            </a:r>
            <a:r>
              <a:rPr lang="en-US" sz="2000" dirty="0" smtClean="0">
                <a:cs typeface="Arial" panose="020B0604020202020204"/>
              </a:rPr>
              <a:t> and Bivariate analysis</a:t>
            </a:r>
            <a:r>
              <a:rPr lang="en-US" sz="2000" dirty="0">
                <a:cs typeface="Arial" panose="020B0604020202020204"/>
              </a:rPr>
              <a:t> </a:t>
            </a:r>
            <a:r>
              <a:rPr lang="en-US" sz="2000" i="1" dirty="0">
                <a:cs typeface="Arial" panose="020B0604020202020204"/>
              </a:rPr>
              <a:t>CDP, GTEP, TIT, TAT, AFDP, CO</a:t>
            </a:r>
            <a:r>
              <a:rPr lang="en-US" sz="2000" dirty="0">
                <a:cs typeface="Arial" panose="020B0604020202020204"/>
              </a:rPr>
              <a:t> these variable are very important to our prediction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cs typeface="Arial" panose="020B0604020202020204"/>
              </a:rPr>
              <a:t>In these variable there are many outliers which is directly impact our performance measure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cs typeface="Arial" panose="020B0604020202020204"/>
              </a:rPr>
              <a:t>Values of these features are highly correlated to our target columns, thus all values of features are required to get best accuracy</a:t>
            </a:r>
            <a:r>
              <a:rPr lang="en-IN" altLang="en-US" sz="2000" dirty="0">
                <a:cs typeface="Arial" panose="020B0604020202020204"/>
              </a:rPr>
              <a:t>,</a:t>
            </a:r>
            <a:r>
              <a:rPr lang="en-US" sz="2000" dirty="0">
                <a:cs typeface="Arial" panose="020B0604020202020204"/>
                <a:sym typeface="+mn-ea"/>
              </a:rPr>
              <a:t> So we do not require to handle outliers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000">
                <a:sym typeface="+mn-ea"/>
              </a:rPr>
              <a:t>X is </a:t>
            </a:r>
            <a:r>
              <a:rPr lang="en-US" sz="2000">
                <a:sym typeface="+mn-ea"/>
              </a:rPr>
              <a:t>independent columns</a:t>
            </a:r>
            <a:endParaRPr lang="en-US" sz="2000"/>
          </a:p>
          <a:p>
            <a:pPr algn="l"/>
            <a:r>
              <a:rPr lang="en-IN" altLang="en-US" sz="2000">
                <a:sym typeface="+mn-ea"/>
              </a:rPr>
              <a:t>X</a:t>
            </a:r>
            <a:r>
              <a:rPr lang="en-US" sz="2000">
                <a:sym typeface="+mn-ea"/>
              </a:rPr>
              <a:t>=df</a:t>
            </a:r>
            <a:r>
              <a:rPr lang="en-IN" altLang="en-US" sz="2000">
                <a:sym typeface="+mn-ea"/>
              </a:rPr>
              <a:t>[[‘</a:t>
            </a:r>
            <a:r>
              <a:rPr lang="en-US" sz="2000" i="1" dirty="0">
                <a:cs typeface="Arial" panose="020B0604020202020204"/>
                <a:sym typeface="+mn-ea"/>
              </a:rPr>
              <a:t>CDP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GTEP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 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TIT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TAT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AFDP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CO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IN" altLang="en-US" sz="2000">
                <a:sym typeface="+mn-ea"/>
              </a:rPr>
              <a:t>],axis=1]</a:t>
            </a:r>
            <a:endParaRPr lang="en-US" sz="2000"/>
          </a:p>
          <a:p>
            <a:pPr algn="l"/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y</a:t>
            </a:r>
            <a:r>
              <a:rPr lang="en-IN" altLang="en-US" sz="2000">
                <a:sym typeface="+mn-ea"/>
              </a:rPr>
              <a:t> is </a:t>
            </a:r>
            <a:r>
              <a:rPr lang="en-US" sz="2000">
                <a:sym typeface="+mn-ea"/>
              </a:rPr>
              <a:t>Dependent columns(Traget columns)</a:t>
            </a:r>
            <a:endParaRPr lang="en-US" sz="2000"/>
          </a:p>
          <a:p>
            <a:pPr algn="l"/>
            <a:r>
              <a:rPr lang="en-US" sz="2000">
                <a:sym typeface="+mn-ea"/>
              </a:rPr>
              <a:t>y = df[['TEY']]</a:t>
            </a:r>
            <a:endParaRPr lang="en-US" sz="2000"/>
          </a:p>
          <a:p>
            <a:pPr algn="l"/>
            <a:endParaRPr lang="en-US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0338" y="148441"/>
            <a:ext cx="10351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STANDARDIZATION USING STANDARD SCALER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49655" y="1757045"/>
            <a:ext cx="100926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For each feature, the Standard Scaler scales the values such that the mean is 0 and the standard deviation is 1(or the variance)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x_scaled=x-mean/std_dev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Standard Scaler assumes that the distribution of the variable is normal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Thus, in case, the variables are not normally distributed, we either choose a different scaler or first, convert the variables to a normal distribution and then apply this scaler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273" y="281790"/>
            <a:ext cx="770252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MACHINE LEARNING ALGORITHMS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  <a:p>
            <a:pPr algn="l"/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431" y="1096749"/>
            <a:ext cx="926967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cs typeface="Arial" panose="020B0604020202020204"/>
              </a:rPr>
              <a:t>SIMPLE REGRESSION                                            7.   BAGGING    </a:t>
            </a:r>
            <a:endParaRPr lang="en-US" dirty="0" smtClean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                                           </a:t>
            </a:r>
            <a:endParaRPr lang="en-US" dirty="0" smtClean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2.   MULTIPLE REGRESSION                                       8.   PASTING</a:t>
            </a: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3.   DECISION </a:t>
            </a:r>
            <a:r>
              <a:rPr lang="en-US" dirty="0">
                <a:cs typeface="Arial" panose="020B0604020202020204"/>
              </a:rPr>
              <a:t>TREE </a:t>
            </a:r>
            <a:r>
              <a:rPr lang="en-US" dirty="0" smtClean="0">
                <a:cs typeface="Arial" panose="020B0604020202020204"/>
              </a:rPr>
              <a:t>REGRESSION                            9</a:t>
            </a:r>
            <a:r>
              <a:rPr lang="en-US" dirty="0">
                <a:cs typeface="Arial" panose="020B0604020202020204"/>
              </a:rPr>
              <a:t>. </a:t>
            </a:r>
            <a:r>
              <a:rPr lang="en-US" dirty="0" smtClean="0">
                <a:cs typeface="Arial" panose="020B0604020202020204"/>
              </a:rPr>
              <a:t>   ADABOOST</a:t>
            </a:r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4.   RANDOM </a:t>
            </a:r>
            <a:r>
              <a:rPr lang="en-US" dirty="0">
                <a:cs typeface="Arial" panose="020B0604020202020204"/>
              </a:rPr>
              <a:t>FOREST </a:t>
            </a:r>
            <a:r>
              <a:rPr lang="en-US" dirty="0" smtClean="0">
                <a:cs typeface="Arial" panose="020B0604020202020204"/>
              </a:rPr>
              <a:t>REGREESION                       10.   GRADIENT </a:t>
            </a:r>
            <a:r>
              <a:rPr lang="en-US" dirty="0">
                <a:cs typeface="Arial" panose="020B0604020202020204"/>
              </a:rPr>
              <a:t>BOOST </a:t>
            </a: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5.   SUPPORT </a:t>
            </a:r>
            <a:r>
              <a:rPr lang="en-US" dirty="0">
                <a:cs typeface="Arial" panose="020B0604020202020204"/>
              </a:rPr>
              <a:t>VECTOR </a:t>
            </a:r>
            <a:r>
              <a:rPr lang="en-US" dirty="0" smtClean="0">
                <a:cs typeface="Arial" panose="020B0604020202020204"/>
              </a:rPr>
              <a:t>REGRESSION                      11</a:t>
            </a:r>
            <a:r>
              <a:rPr lang="en-US" dirty="0">
                <a:cs typeface="Arial" panose="020B0604020202020204"/>
              </a:rPr>
              <a:t>. </a:t>
            </a:r>
            <a:r>
              <a:rPr lang="en-US" dirty="0" smtClean="0">
                <a:cs typeface="Arial" panose="020B0604020202020204"/>
              </a:rPr>
              <a:t>   XGBOOST</a:t>
            </a: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6.   K  </a:t>
            </a:r>
            <a:r>
              <a:rPr lang="en-US" dirty="0">
                <a:cs typeface="Arial" panose="020B0604020202020204"/>
              </a:rPr>
              <a:t>NEAREST </a:t>
            </a:r>
            <a:r>
              <a:rPr lang="en-US" dirty="0" smtClean="0">
                <a:cs typeface="Arial" panose="020B0604020202020204"/>
              </a:rPr>
              <a:t>NEIGHBOUR                             </a:t>
            </a: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022" y="653509"/>
            <a:ext cx="4903435" cy="1077229"/>
          </a:xfrm>
        </p:spPr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TRAIN TEST SPLIT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62158" r="7797" b="23443"/>
          <a:stretch>
            <a:fillRect/>
          </a:stretch>
        </p:blipFill>
        <p:spPr>
          <a:xfrm>
            <a:off x="1210614" y="2511380"/>
            <a:ext cx="9878095" cy="27432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1557" y="178129"/>
            <a:ext cx="48688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SIMPLE REGRESSION</a:t>
            </a:r>
            <a:endParaRPr lang="en-US" sz="3200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402" y="1395351"/>
            <a:ext cx="5021284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>
                <a:cs typeface="Arial" panose="020B0604020202020204"/>
              </a:rPr>
              <a:t>This Simple </a:t>
            </a:r>
            <a:r>
              <a:rPr lang="en-US" dirty="0">
                <a:cs typeface="Arial" panose="020B0604020202020204"/>
              </a:rPr>
              <a:t>Linear Regression Model is applied between input variable CDP (</a:t>
            </a:r>
            <a:r>
              <a:rPr lang="en-US" dirty="0">
                <a:ea typeface="+mn-lt"/>
                <a:cs typeface="+mn-lt"/>
              </a:rPr>
              <a:t>Compressor discharge pressure</a:t>
            </a:r>
            <a:r>
              <a:rPr lang="en-US" dirty="0">
                <a:cs typeface="Arial" panose="020B0604020202020204"/>
              </a:rPr>
              <a:t>) </a:t>
            </a:r>
            <a:r>
              <a:rPr lang="en-US" dirty="0">
                <a:ea typeface="+mn-lt"/>
                <a:cs typeface="+mn-lt"/>
              </a:rPr>
              <a:t>&amp;</a:t>
            </a:r>
            <a:r>
              <a:rPr lang="en-US" dirty="0">
                <a:cs typeface="Arial" panose="020B0604020202020204"/>
              </a:rPr>
              <a:t> target variable TEY (Turbine Energy Yield</a:t>
            </a:r>
            <a:r>
              <a:rPr lang="en-US" dirty="0" smtClean="0">
                <a:cs typeface="Arial" panose="020B0604020202020204"/>
              </a:rPr>
              <a:t>)</a:t>
            </a:r>
            <a:endParaRPr lang="en-US" dirty="0" smtClean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>
              <a:ea typeface="+mn-lt"/>
              <a:cs typeface="+mn-lt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cs typeface="Arial" panose="020B0604020202020204"/>
            </a:endParaRPr>
          </a:p>
          <a:p>
            <a:r>
              <a:rPr lang="en-US" sz="2000" dirty="0" smtClean="0">
                <a:cs typeface="Arial" panose="020B0604020202020204"/>
              </a:rPr>
              <a:t>     </a:t>
            </a:r>
            <a:r>
              <a:rPr lang="en-US" sz="2000" dirty="0" smtClean="0">
                <a:solidFill>
                  <a:srgbClr val="FFC000"/>
                </a:solidFill>
                <a:cs typeface="Arial" panose="020B0604020202020204"/>
              </a:rPr>
              <a:t>PERFORMANCE 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0.9771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0.9771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cs typeface="Arial" panose="020B060402020202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6114" y="1395400"/>
            <a:ext cx="4900550" cy="450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622" y="6165272"/>
            <a:ext cx="3146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Arial" panose="020B0604020202020204"/>
              </a:rPr>
              <a:t>Best Fit Line for CDP &amp; TEY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491" y="211777"/>
            <a:ext cx="52370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MULTIPLE REGRESSION</a:t>
            </a:r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​</a:t>
            </a:r>
            <a:endParaRPr lang="en-US" sz="3200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87" y="1012372"/>
            <a:ext cx="9851570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/>
              </a:rPr>
              <a:t>In Multiple Regression we use more than on independent variables are used to predict the value of dependent variable.</a:t>
            </a:r>
            <a:endParaRPr lang="en-US" sz="2000" dirty="0" smtClean="0"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/>
              </a:rPr>
              <a:t>Independent Variables :</a:t>
            </a:r>
            <a:r>
              <a:rPr lang="en-US" sz="2000" dirty="0">
                <a:cs typeface="Arial" panose="020B0604020202020204"/>
              </a:rPr>
              <a:t> </a:t>
            </a:r>
            <a:r>
              <a:rPr lang="en-US" sz="2000" dirty="0">
                <a:solidFill>
                  <a:srgbClr val="92D050"/>
                </a:solidFill>
                <a:ea typeface="+mn-lt"/>
                <a:cs typeface="+mn-lt"/>
              </a:rPr>
              <a:t>'CDP', 'GTEP','TIT', 'TAT', 'AFDP', 'CO', 'AT</a:t>
            </a:r>
            <a:r>
              <a:rPr lang="en-US" sz="2000" dirty="0" smtClean="0">
                <a:solidFill>
                  <a:srgbClr val="92D050"/>
                </a:solidFill>
                <a:ea typeface="+mn-lt"/>
                <a:cs typeface="+mn-lt"/>
              </a:rPr>
              <a:t>'.</a:t>
            </a:r>
            <a:endParaRPr lang="en-US" sz="2000" dirty="0" smtClean="0">
              <a:solidFill>
                <a:srgbClr val="92D050"/>
              </a:solidFill>
              <a:ea typeface="+mn-lt"/>
              <a:cs typeface="+mn-lt"/>
            </a:endParaRPr>
          </a:p>
          <a:p>
            <a:endParaRPr lang="en-US" sz="2000" dirty="0" smtClean="0">
              <a:solidFill>
                <a:srgbClr val="92D050"/>
              </a:solidFill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/>
              </a:rPr>
              <a:t>Dependent variable: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Arial" panose="020B0604020202020204"/>
              </a:rPr>
              <a:t>’TEY’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 smtClean="0">
              <a:cs typeface="Arial" panose="020B0604020202020204"/>
            </a:endParaRPr>
          </a:p>
          <a:p>
            <a:r>
              <a:rPr lang="en-US" sz="2000" dirty="0" smtClean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0.995</a:t>
            </a:r>
            <a:endParaRPr lang="en-US" dirty="0">
              <a:solidFill>
                <a:srgbClr val="92D050"/>
              </a:solidFill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0.995</a:t>
            </a:r>
            <a:endParaRPr lang="en-US" dirty="0">
              <a:solidFill>
                <a:srgbClr val="92D050"/>
              </a:solidFill>
              <a:latin typeface="Arial" panose="020B0604020202020204"/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i="1" dirty="0">
                <a:latin typeface="Arial" panose="020B0604020202020204"/>
                <a:cs typeface="Arial" panose="020B0604020202020204"/>
              </a:rPr>
              <a:t>After cross validation</a:t>
            </a:r>
            <a:endParaRPr lang="en-US" i="1" dirty="0">
              <a:latin typeface="Arial" panose="020B0604020202020204"/>
              <a:cs typeface="Arial" panose="020B0604020202020204"/>
            </a:endParaRPr>
          </a:p>
          <a:p>
            <a:endParaRPr lang="en-US" i="1" dirty="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	 0.995</a:t>
            </a:r>
            <a:endParaRPr lang="en-US" dirty="0">
              <a:solidFill>
                <a:srgbClr val="92D050"/>
              </a:solidFill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latin typeface="Arial" panose="020B0604020202020204"/>
                <a:cs typeface="Arial" panose="020B0604020202020204"/>
              </a:rPr>
              <a:t>	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0.995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2418080" y="292100"/>
            <a:ext cx="7958455" cy="1223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20000" tIns="360000" rIns="121900" bIns="0" anchor="ctr" anchorCtr="0">
            <a:noAutofit/>
          </a:bodyPr>
          <a:lstStyle/>
          <a:p>
            <a:pPr algn="ctr"/>
            <a:r>
              <a:rPr lang="en-IN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Yashwant Dhuri</a:t>
            </a:r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65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Aspiring Data Scientist  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20140" y="1819910"/>
            <a:ext cx="2929890" cy="596265"/>
            <a:chOff x="487036" y="1913174"/>
            <a:chExt cx="2466140" cy="556075"/>
          </a:xfrm>
        </p:grpSpPr>
        <p:sp>
          <p:nvSpPr>
            <p:cNvPr id="11" name="TextBox 10"/>
            <p:cNvSpPr txBox="1"/>
            <p:nvPr/>
          </p:nvSpPr>
          <p:spPr>
            <a:xfrm>
              <a:off x="1107818" y="1992290"/>
              <a:ext cx="1845358" cy="429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7036" y="1913174"/>
              <a:ext cx="2283304" cy="556075"/>
              <a:chOff x="2005471" y="1845456"/>
              <a:chExt cx="2283304" cy="55607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693213" y="2401531"/>
                <a:ext cx="1595562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7" name="Freeform 461"/>
                  <p:cNvSpPr/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8" name="Freeform 462"/>
                  <p:cNvSpPr/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9" name="Freeform 463"/>
                  <p:cNvSpPr/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20" name="Freeform 464"/>
                  <p:cNvSpPr/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21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22" name="Freeform 466"/>
                  <p:cNvSpPr/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</p:grpSp>
          </p:grpSp>
        </p:grpSp>
      </p:grpSp>
      <p:sp>
        <p:nvSpPr>
          <p:cNvPr id="23" name="TextBox 22"/>
          <p:cNvSpPr txBox="1"/>
          <p:nvPr/>
        </p:nvSpPr>
        <p:spPr>
          <a:xfrm>
            <a:off x="993775" y="2486660"/>
            <a:ext cx="3544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500" b="1" dirty="0"/>
              <a:t>Mechanical Engineering</a:t>
            </a:r>
            <a:r>
              <a:rPr lang="en-IN" altLang="en-US" sz="1600" b="1" dirty="0"/>
              <a:t> </a:t>
            </a:r>
            <a:r>
              <a:rPr lang="en-IN" altLang="en-US" sz="1000" b="1" dirty="0"/>
              <a:t>(2016-2020)</a:t>
            </a:r>
            <a:endParaRPr lang="en-US" sz="16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400" b="1" dirty="0"/>
              <a:t>     </a:t>
            </a:r>
            <a:r>
              <a:rPr lang="en-US" sz="1400" b="1" dirty="0"/>
              <a:t>Finolex college of Engineering, </a:t>
            </a:r>
            <a:r>
              <a:rPr lang="en-IN" altLang="en-US" sz="1400" b="1" dirty="0"/>
              <a:t>RTN.             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500" b="1" dirty="0"/>
              <a:t>PG program in Data Analyst </a:t>
            </a:r>
            <a:r>
              <a:rPr lang="en-IN" altLang="en-US" sz="1500" b="1" dirty="0"/>
              <a:t>a</a:t>
            </a:r>
            <a:r>
              <a:rPr lang="en-US" sz="1500" b="1" dirty="0"/>
              <a:t>nd MachineLearning</a:t>
            </a:r>
            <a:r>
              <a:rPr lang="en-IN" altLang="en-US" sz="1500" b="1" dirty="0"/>
              <a:t> (2022),</a:t>
            </a:r>
            <a:endParaRPr lang="en-US" sz="15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400" b="1" dirty="0"/>
              <a:t>     </a:t>
            </a:r>
            <a:r>
              <a:rPr lang="en-US" sz="1400" b="1" dirty="0"/>
              <a:t>Imarticus Learning,Pune</a:t>
            </a:r>
            <a:endParaRPr lang="en-US" sz="14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67910" y="1735455"/>
            <a:ext cx="2548890" cy="572135"/>
            <a:chOff x="8733915" y="1913174"/>
            <a:chExt cx="2170480" cy="533577"/>
          </a:xfrm>
        </p:grpSpPr>
        <p:sp>
          <p:nvSpPr>
            <p:cNvPr id="29" name="TextBox 28"/>
            <p:cNvSpPr txBox="1"/>
            <p:nvPr/>
          </p:nvSpPr>
          <p:spPr>
            <a:xfrm>
              <a:off x="9379275" y="1992290"/>
              <a:ext cx="1525120" cy="429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733915" y="1913174"/>
              <a:ext cx="1861052" cy="533577"/>
              <a:chOff x="8464011" y="1821239"/>
              <a:chExt cx="1861052" cy="5335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9207644" y="2354816"/>
                <a:ext cx="1117419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sp>
              <p:nvSpPr>
                <p:cNvPr id="34" name="Freeform 132"/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-1" fmla="*/ 3124430 w 10769935"/>
                    <a:gd name="connsiteY0-2" fmla="*/ 10784582 h 10790084"/>
                    <a:gd name="connsiteX1-3" fmla="*/ 2621169 w 10769935"/>
                    <a:gd name="connsiteY1-4" fmla="*/ 10767220 h 10790084"/>
                    <a:gd name="connsiteX2-5" fmla="*/ 2383507 w 10769935"/>
                    <a:gd name="connsiteY2-6" fmla="*/ 10722573 h 10790084"/>
                    <a:gd name="connsiteX3-7" fmla="*/ 3532037 w 10769935"/>
                    <a:gd name="connsiteY3-8" fmla="*/ 9491082 h 10790084"/>
                    <a:gd name="connsiteX4-9" fmla="*/ 3401694 w 10769935"/>
                    <a:gd name="connsiteY4-10" fmla="*/ 7959805 h 10790084"/>
                    <a:gd name="connsiteX5-11" fmla="*/ 1987591 w 10769935"/>
                    <a:gd name="connsiteY5-12" fmla="*/ 7700206 h 10790084"/>
                    <a:gd name="connsiteX6-13" fmla="*/ 747407 w 10769935"/>
                    <a:gd name="connsiteY6-14" fmla="*/ 8981079 h 10790084"/>
                    <a:gd name="connsiteX7-15" fmla="*/ 613823 w 10769935"/>
                    <a:gd name="connsiteY7-16" fmla="*/ 9118055 h 10790084"/>
                    <a:gd name="connsiteX8-17" fmla="*/ 563330 w 10769935"/>
                    <a:gd name="connsiteY8-18" fmla="*/ 8964484 h 10790084"/>
                    <a:gd name="connsiteX9-19" fmla="*/ 479898 w 10769935"/>
                    <a:gd name="connsiteY9-20" fmla="*/ 8467883 h 10790084"/>
                    <a:gd name="connsiteX10-21" fmla="*/ 2796597 w 10769935"/>
                    <a:gd name="connsiteY10-22" fmla="*/ 5823352 h 10790084"/>
                    <a:gd name="connsiteX11-23" fmla="*/ 3775046 w 10769935"/>
                    <a:gd name="connsiteY11-24" fmla="*/ 5954487 h 10790084"/>
                    <a:gd name="connsiteX12-25" fmla="*/ 3942810 w 10769935"/>
                    <a:gd name="connsiteY12-26" fmla="*/ 6022067 h 10790084"/>
                    <a:gd name="connsiteX13-27" fmla="*/ 4545618 w 10769935"/>
                    <a:gd name="connsiteY13-28" fmla="*/ 5391929 h 10790084"/>
                    <a:gd name="connsiteX14-29" fmla="*/ 3178637 w 10769935"/>
                    <a:gd name="connsiteY14-30" fmla="*/ 4216902 h 10790084"/>
                    <a:gd name="connsiteX15-31" fmla="*/ 2961579 w 10769935"/>
                    <a:gd name="connsiteY15-32" fmla="*/ 4479415 h 10790084"/>
                    <a:gd name="connsiteX16-33" fmla="*/ 2686965 w 10769935"/>
                    <a:gd name="connsiteY16-34" fmla="*/ 4624905 h 10790084"/>
                    <a:gd name="connsiteX17-35" fmla="*/ 2389906 w 10769935"/>
                    <a:gd name="connsiteY17-36" fmla="*/ 4533600 h 10790084"/>
                    <a:gd name="connsiteX18-37" fmla="*/ 2258910 w 10769935"/>
                    <a:gd name="connsiteY18-38" fmla="*/ 4425287 h 10790084"/>
                    <a:gd name="connsiteX19-39" fmla="*/ 2158937 w 10769935"/>
                    <a:gd name="connsiteY19-40" fmla="*/ 3921936 h 10790084"/>
                    <a:gd name="connsiteX20-41" fmla="*/ 2203746 w 10769935"/>
                    <a:gd name="connsiteY20-42" fmla="*/ 3855073 h 10790084"/>
                    <a:gd name="connsiteX21-43" fmla="*/ 99346 w 10769935"/>
                    <a:gd name="connsiteY21-44" fmla="*/ 1890643 h 10790084"/>
                    <a:gd name="connsiteX22-45" fmla="*/ 84138 w 10769935"/>
                    <a:gd name="connsiteY22-46" fmla="*/ 1448570 h 10790084"/>
                    <a:gd name="connsiteX23-47" fmla="*/ 937843 w 10769935"/>
                    <a:gd name="connsiteY23-48" fmla="*/ 534036 h 10790084"/>
                    <a:gd name="connsiteX24-49" fmla="*/ 1379917 w 10769935"/>
                    <a:gd name="connsiteY24-50" fmla="*/ 518828 h 10790084"/>
                    <a:gd name="connsiteX25-51" fmla="*/ 3401942 w 10769935"/>
                    <a:gd name="connsiteY25-52" fmla="*/ 2406363 h 10790084"/>
                    <a:gd name="connsiteX26-53" fmla="*/ 3457372 w 10769935"/>
                    <a:gd name="connsiteY26-54" fmla="*/ 2351592 h 10790084"/>
                    <a:gd name="connsiteX27-55" fmla="*/ 3970540 w 10769935"/>
                    <a:gd name="connsiteY27-56" fmla="*/ 2355216 h 10790084"/>
                    <a:gd name="connsiteX28-57" fmla="*/ 4101537 w 10769935"/>
                    <a:gd name="connsiteY28-58" fmla="*/ 2463531 h 10790084"/>
                    <a:gd name="connsiteX29-59" fmla="*/ 4155722 w 10769935"/>
                    <a:gd name="connsiteY29-60" fmla="*/ 3035203 h 10790084"/>
                    <a:gd name="connsiteX30-61" fmla="*/ 3880487 w 10769935"/>
                    <a:gd name="connsiteY30-62" fmla="*/ 3368076 h 10790084"/>
                    <a:gd name="connsiteX31-63" fmla="*/ 5299575 w 10769935"/>
                    <a:gd name="connsiteY31-64" fmla="*/ 4603790 h 10790084"/>
                    <a:gd name="connsiteX32-65" fmla="*/ 6062602 w 10769935"/>
                    <a:gd name="connsiteY32-66" fmla="*/ 3806170 h 10790084"/>
                    <a:gd name="connsiteX33-67" fmla="*/ 5980492 w 10769935"/>
                    <a:gd name="connsiteY33-68" fmla="*/ 3671012 h 10790084"/>
                    <a:gd name="connsiteX34-69" fmla="*/ 5680442 w 10769935"/>
                    <a:gd name="connsiteY34-70" fmla="*/ 2486025 h 10790084"/>
                    <a:gd name="connsiteX35-71" fmla="*/ 8166468 w 10769935"/>
                    <a:gd name="connsiteY35-72" fmla="*/ 0 h 10790084"/>
                    <a:gd name="connsiteX36-73" fmla="*/ 8667488 w 10769935"/>
                    <a:gd name="connsiteY36-74" fmla="*/ 50507 h 10790084"/>
                    <a:gd name="connsiteX37-75" fmla="*/ 8901689 w 10769935"/>
                    <a:gd name="connsiteY37-76" fmla="*/ 110727 h 10790084"/>
                    <a:gd name="connsiteX38-77" fmla="*/ 7674461 w 10769935"/>
                    <a:gd name="connsiteY38-78" fmla="*/ 1263810 h 10790084"/>
                    <a:gd name="connsiteX39-79" fmla="*/ 7703554 w 10769935"/>
                    <a:gd name="connsiteY39-80" fmla="*/ 2800349 h 10790084"/>
                    <a:gd name="connsiteX40-81" fmla="*/ 9097463 w 10769935"/>
                    <a:gd name="connsiteY40-82" fmla="*/ 3152622 h 10790084"/>
                    <a:gd name="connsiteX41-83" fmla="*/ 10419403 w 10769935"/>
                    <a:gd name="connsiteY41-84" fmla="*/ 1956308 h 10790084"/>
                    <a:gd name="connsiteX42-85" fmla="*/ 10561728 w 10769935"/>
                    <a:gd name="connsiteY42-86" fmla="*/ 1828438 h 10790084"/>
                    <a:gd name="connsiteX43-87" fmla="*/ 10601985 w 10769935"/>
                    <a:gd name="connsiteY43-88" fmla="*/ 1985004 h 10790084"/>
                    <a:gd name="connsiteX44-89" fmla="*/ 10652492 w 10769935"/>
                    <a:gd name="connsiteY44-90" fmla="*/ 2486025 h 10790084"/>
                    <a:gd name="connsiteX45-91" fmla="*/ 8420649 w 10769935"/>
                    <a:gd name="connsiteY45-92" fmla="*/ 4959215 h 10790084"/>
                    <a:gd name="connsiteX46-93" fmla="*/ 8166469 w 10769935"/>
                    <a:gd name="connsiteY46-94" fmla="*/ 4972050 h 10790084"/>
                    <a:gd name="connsiteX47-95" fmla="*/ 7427200 w 10769935"/>
                    <a:gd name="connsiteY47-96" fmla="*/ 4860283 h 10790084"/>
                    <a:gd name="connsiteX48-97" fmla="*/ 7251224 w 10769935"/>
                    <a:gd name="connsiteY48-98" fmla="*/ 4795876 h 10790084"/>
                    <a:gd name="connsiteX49-99" fmla="*/ 6464544 w 10769935"/>
                    <a:gd name="connsiteY49-100" fmla="*/ 5618223 h 10790084"/>
                    <a:gd name="connsiteX50-101" fmla="*/ 8674119 w 10769935"/>
                    <a:gd name="connsiteY50-102" fmla="*/ 7542279 h 10790084"/>
                    <a:gd name="connsiteX51-103" fmla="*/ 10769935 w 10769935"/>
                    <a:gd name="connsiteY51-104" fmla="*/ 9821181 h 10790084"/>
                    <a:gd name="connsiteX52-105" fmla="*/ 10423761 w 10769935"/>
                    <a:gd name="connsiteY52-106" fmla="*/ 10216341 h 10790084"/>
                    <a:gd name="connsiteX53-107" fmla="*/ 7988373 w 10769935"/>
                    <a:gd name="connsiteY53-108" fmla="*/ 8351245 h 10790084"/>
                    <a:gd name="connsiteX54-109" fmla="*/ 5717438 w 10769935"/>
                    <a:gd name="connsiteY54-110" fmla="*/ 6399200 h 10790084"/>
                    <a:gd name="connsiteX55-111" fmla="*/ 5101021 w 10769935"/>
                    <a:gd name="connsiteY55-112" fmla="*/ 7043564 h 10790084"/>
                    <a:gd name="connsiteX56-113" fmla="*/ 5182386 w 10769935"/>
                    <a:gd name="connsiteY56-114" fmla="*/ 7187364 h 10790084"/>
                    <a:gd name="connsiteX57-115" fmla="*/ 5441129 w 10769935"/>
                    <a:gd name="connsiteY57-116" fmla="*/ 8140052 h 10790084"/>
                    <a:gd name="connsiteX58-117" fmla="*/ 3124430 w 10769935"/>
                    <a:gd name="connsiteY58-118" fmla="*/ 10784582 h 10790084"/>
                    <a:gd name="connsiteX0-119" fmla="*/ 3124430 w 10769935"/>
                    <a:gd name="connsiteY0-120" fmla="*/ 10784582 h 10790084"/>
                    <a:gd name="connsiteX1-121" fmla="*/ 2621169 w 10769935"/>
                    <a:gd name="connsiteY1-122" fmla="*/ 10767220 h 10790084"/>
                    <a:gd name="connsiteX2-123" fmla="*/ 2383507 w 10769935"/>
                    <a:gd name="connsiteY2-124" fmla="*/ 10722573 h 10790084"/>
                    <a:gd name="connsiteX3-125" fmla="*/ 3532037 w 10769935"/>
                    <a:gd name="connsiteY3-126" fmla="*/ 9491082 h 10790084"/>
                    <a:gd name="connsiteX4-127" fmla="*/ 3401694 w 10769935"/>
                    <a:gd name="connsiteY4-128" fmla="*/ 7959805 h 10790084"/>
                    <a:gd name="connsiteX5-129" fmla="*/ 1987591 w 10769935"/>
                    <a:gd name="connsiteY5-130" fmla="*/ 7700206 h 10790084"/>
                    <a:gd name="connsiteX6-131" fmla="*/ 747407 w 10769935"/>
                    <a:gd name="connsiteY6-132" fmla="*/ 8981079 h 10790084"/>
                    <a:gd name="connsiteX7-133" fmla="*/ 613823 w 10769935"/>
                    <a:gd name="connsiteY7-134" fmla="*/ 9118055 h 10790084"/>
                    <a:gd name="connsiteX8-135" fmla="*/ 563330 w 10769935"/>
                    <a:gd name="connsiteY8-136" fmla="*/ 8964484 h 10790084"/>
                    <a:gd name="connsiteX9-137" fmla="*/ 479898 w 10769935"/>
                    <a:gd name="connsiteY9-138" fmla="*/ 8467883 h 10790084"/>
                    <a:gd name="connsiteX10-139" fmla="*/ 2796597 w 10769935"/>
                    <a:gd name="connsiteY10-140" fmla="*/ 5823352 h 10790084"/>
                    <a:gd name="connsiteX11-141" fmla="*/ 3775046 w 10769935"/>
                    <a:gd name="connsiteY11-142" fmla="*/ 5954487 h 10790084"/>
                    <a:gd name="connsiteX12-143" fmla="*/ 3942810 w 10769935"/>
                    <a:gd name="connsiteY12-144" fmla="*/ 6022067 h 10790084"/>
                    <a:gd name="connsiteX13-145" fmla="*/ 4545618 w 10769935"/>
                    <a:gd name="connsiteY13-146" fmla="*/ 5391929 h 10790084"/>
                    <a:gd name="connsiteX14-147" fmla="*/ 3178637 w 10769935"/>
                    <a:gd name="connsiteY14-148" fmla="*/ 4216902 h 10790084"/>
                    <a:gd name="connsiteX15-149" fmla="*/ 2961579 w 10769935"/>
                    <a:gd name="connsiteY15-150" fmla="*/ 4479415 h 10790084"/>
                    <a:gd name="connsiteX16-151" fmla="*/ 2686965 w 10769935"/>
                    <a:gd name="connsiteY16-152" fmla="*/ 4624905 h 10790084"/>
                    <a:gd name="connsiteX17-153" fmla="*/ 2389906 w 10769935"/>
                    <a:gd name="connsiteY17-154" fmla="*/ 4533600 h 10790084"/>
                    <a:gd name="connsiteX18-155" fmla="*/ 2258910 w 10769935"/>
                    <a:gd name="connsiteY18-156" fmla="*/ 4425287 h 10790084"/>
                    <a:gd name="connsiteX19-157" fmla="*/ 2158937 w 10769935"/>
                    <a:gd name="connsiteY19-158" fmla="*/ 3921936 h 10790084"/>
                    <a:gd name="connsiteX20-159" fmla="*/ 2203746 w 10769935"/>
                    <a:gd name="connsiteY20-160" fmla="*/ 3855073 h 10790084"/>
                    <a:gd name="connsiteX21-161" fmla="*/ 99346 w 10769935"/>
                    <a:gd name="connsiteY21-162" fmla="*/ 1890643 h 10790084"/>
                    <a:gd name="connsiteX22-163" fmla="*/ 84138 w 10769935"/>
                    <a:gd name="connsiteY22-164" fmla="*/ 1448570 h 10790084"/>
                    <a:gd name="connsiteX23-165" fmla="*/ 937843 w 10769935"/>
                    <a:gd name="connsiteY23-166" fmla="*/ 534036 h 10790084"/>
                    <a:gd name="connsiteX24-167" fmla="*/ 1379917 w 10769935"/>
                    <a:gd name="connsiteY24-168" fmla="*/ 518828 h 10790084"/>
                    <a:gd name="connsiteX25-169" fmla="*/ 3401942 w 10769935"/>
                    <a:gd name="connsiteY25-170" fmla="*/ 2406363 h 10790084"/>
                    <a:gd name="connsiteX26-171" fmla="*/ 3457372 w 10769935"/>
                    <a:gd name="connsiteY26-172" fmla="*/ 2351592 h 10790084"/>
                    <a:gd name="connsiteX27-173" fmla="*/ 3970540 w 10769935"/>
                    <a:gd name="connsiteY27-174" fmla="*/ 2355216 h 10790084"/>
                    <a:gd name="connsiteX28-175" fmla="*/ 4101537 w 10769935"/>
                    <a:gd name="connsiteY28-176" fmla="*/ 2463531 h 10790084"/>
                    <a:gd name="connsiteX29-177" fmla="*/ 4155722 w 10769935"/>
                    <a:gd name="connsiteY29-178" fmla="*/ 3035203 h 10790084"/>
                    <a:gd name="connsiteX30-179" fmla="*/ 3880487 w 10769935"/>
                    <a:gd name="connsiteY30-180" fmla="*/ 3368076 h 10790084"/>
                    <a:gd name="connsiteX31-181" fmla="*/ 5299575 w 10769935"/>
                    <a:gd name="connsiteY31-182" fmla="*/ 4603790 h 10790084"/>
                    <a:gd name="connsiteX32-183" fmla="*/ 6062602 w 10769935"/>
                    <a:gd name="connsiteY32-184" fmla="*/ 3806170 h 10790084"/>
                    <a:gd name="connsiteX33-185" fmla="*/ 5980492 w 10769935"/>
                    <a:gd name="connsiteY33-186" fmla="*/ 3671012 h 10790084"/>
                    <a:gd name="connsiteX34-187" fmla="*/ 5680442 w 10769935"/>
                    <a:gd name="connsiteY34-188" fmla="*/ 2486025 h 10790084"/>
                    <a:gd name="connsiteX35-189" fmla="*/ 8166468 w 10769935"/>
                    <a:gd name="connsiteY35-190" fmla="*/ 0 h 10790084"/>
                    <a:gd name="connsiteX36-191" fmla="*/ 8667488 w 10769935"/>
                    <a:gd name="connsiteY36-192" fmla="*/ 50507 h 10790084"/>
                    <a:gd name="connsiteX37-193" fmla="*/ 8901689 w 10769935"/>
                    <a:gd name="connsiteY37-194" fmla="*/ 110727 h 10790084"/>
                    <a:gd name="connsiteX38-195" fmla="*/ 7674461 w 10769935"/>
                    <a:gd name="connsiteY38-196" fmla="*/ 1263810 h 10790084"/>
                    <a:gd name="connsiteX39-197" fmla="*/ 7703554 w 10769935"/>
                    <a:gd name="connsiteY39-198" fmla="*/ 2800349 h 10790084"/>
                    <a:gd name="connsiteX40-199" fmla="*/ 9097463 w 10769935"/>
                    <a:gd name="connsiteY40-200" fmla="*/ 3152622 h 10790084"/>
                    <a:gd name="connsiteX41-201" fmla="*/ 10419403 w 10769935"/>
                    <a:gd name="connsiteY41-202" fmla="*/ 1956308 h 10790084"/>
                    <a:gd name="connsiteX42-203" fmla="*/ 10561728 w 10769935"/>
                    <a:gd name="connsiteY42-204" fmla="*/ 1828438 h 10790084"/>
                    <a:gd name="connsiteX43-205" fmla="*/ 10601985 w 10769935"/>
                    <a:gd name="connsiteY43-206" fmla="*/ 1985004 h 10790084"/>
                    <a:gd name="connsiteX44-207" fmla="*/ 10652492 w 10769935"/>
                    <a:gd name="connsiteY44-208" fmla="*/ 2486025 h 10790084"/>
                    <a:gd name="connsiteX45-209" fmla="*/ 8420649 w 10769935"/>
                    <a:gd name="connsiteY45-210" fmla="*/ 4959215 h 10790084"/>
                    <a:gd name="connsiteX46-211" fmla="*/ 8166469 w 10769935"/>
                    <a:gd name="connsiteY46-212" fmla="*/ 4972050 h 10790084"/>
                    <a:gd name="connsiteX47-213" fmla="*/ 7427200 w 10769935"/>
                    <a:gd name="connsiteY47-214" fmla="*/ 4860283 h 10790084"/>
                    <a:gd name="connsiteX48-215" fmla="*/ 7251224 w 10769935"/>
                    <a:gd name="connsiteY48-216" fmla="*/ 4795876 h 10790084"/>
                    <a:gd name="connsiteX49-217" fmla="*/ 6464544 w 10769935"/>
                    <a:gd name="connsiteY49-218" fmla="*/ 5618223 h 10790084"/>
                    <a:gd name="connsiteX50-219" fmla="*/ 8674119 w 10769935"/>
                    <a:gd name="connsiteY50-220" fmla="*/ 7542279 h 10790084"/>
                    <a:gd name="connsiteX51-221" fmla="*/ 10769935 w 10769935"/>
                    <a:gd name="connsiteY51-222" fmla="*/ 9821181 h 10790084"/>
                    <a:gd name="connsiteX52-223" fmla="*/ 10367989 w 10769935"/>
                    <a:gd name="connsiteY52-224" fmla="*/ 10239118 h 10790084"/>
                    <a:gd name="connsiteX53-225" fmla="*/ 7988373 w 10769935"/>
                    <a:gd name="connsiteY53-226" fmla="*/ 8351245 h 10790084"/>
                    <a:gd name="connsiteX54-227" fmla="*/ 5717438 w 10769935"/>
                    <a:gd name="connsiteY54-228" fmla="*/ 6399200 h 10790084"/>
                    <a:gd name="connsiteX55-229" fmla="*/ 5101021 w 10769935"/>
                    <a:gd name="connsiteY55-230" fmla="*/ 7043564 h 10790084"/>
                    <a:gd name="connsiteX56-231" fmla="*/ 5182386 w 10769935"/>
                    <a:gd name="connsiteY56-232" fmla="*/ 7187364 h 10790084"/>
                    <a:gd name="connsiteX57-233" fmla="*/ 5441129 w 10769935"/>
                    <a:gd name="connsiteY57-234" fmla="*/ 8140052 h 10790084"/>
                    <a:gd name="connsiteX58-235" fmla="*/ 3124430 w 10769935"/>
                    <a:gd name="connsiteY58-236" fmla="*/ 10784582 h 10790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  <a:cxn ang="0">
                      <a:pos x="connsiteX30-61" y="connsiteY30-62"/>
                    </a:cxn>
                    <a:cxn ang="0">
                      <a:pos x="connsiteX31-63" y="connsiteY31-64"/>
                    </a:cxn>
                    <a:cxn ang="0">
                      <a:pos x="connsiteX32-65" y="connsiteY32-66"/>
                    </a:cxn>
                    <a:cxn ang="0">
                      <a:pos x="connsiteX33-67" y="connsiteY33-68"/>
                    </a:cxn>
                    <a:cxn ang="0">
                      <a:pos x="connsiteX34-69" y="connsiteY34-70"/>
                    </a:cxn>
                    <a:cxn ang="0">
                      <a:pos x="connsiteX35-71" y="connsiteY35-72"/>
                    </a:cxn>
                    <a:cxn ang="0">
                      <a:pos x="connsiteX36-73" y="connsiteY36-74"/>
                    </a:cxn>
                    <a:cxn ang="0">
                      <a:pos x="connsiteX37-75" y="connsiteY37-76"/>
                    </a:cxn>
                    <a:cxn ang="0">
                      <a:pos x="connsiteX38-77" y="connsiteY38-78"/>
                    </a:cxn>
                    <a:cxn ang="0">
                      <a:pos x="connsiteX39-79" y="connsiteY39-80"/>
                    </a:cxn>
                    <a:cxn ang="0">
                      <a:pos x="connsiteX40-81" y="connsiteY40-82"/>
                    </a:cxn>
                    <a:cxn ang="0">
                      <a:pos x="connsiteX41-83" y="connsiteY41-84"/>
                    </a:cxn>
                    <a:cxn ang="0">
                      <a:pos x="connsiteX42-85" y="connsiteY42-86"/>
                    </a:cxn>
                    <a:cxn ang="0">
                      <a:pos x="connsiteX43-87" y="connsiteY43-88"/>
                    </a:cxn>
                    <a:cxn ang="0">
                      <a:pos x="connsiteX44-89" y="connsiteY44-90"/>
                    </a:cxn>
                    <a:cxn ang="0">
                      <a:pos x="connsiteX45-91" y="connsiteY45-92"/>
                    </a:cxn>
                    <a:cxn ang="0">
                      <a:pos x="connsiteX46-93" y="connsiteY46-94"/>
                    </a:cxn>
                    <a:cxn ang="0">
                      <a:pos x="connsiteX47-95" y="connsiteY47-96"/>
                    </a:cxn>
                    <a:cxn ang="0">
                      <a:pos x="connsiteX48-97" y="connsiteY48-98"/>
                    </a:cxn>
                    <a:cxn ang="0">
                      <a:pos x="connsiteX49-99" y="connsiteY49-100"/>
                    </a:cxn>
                    <a:cxn ang="0">
                      <a:pos x="connsiteX50-101" y="connsiteY50-102"/>
                    </a:cxn>
                    <a:cxn ang="0">
                      <a:pos x="connsiteX51-103" y="connsiteY51-104"/>
                    </a:cxn>
                    <a:cxn ang="0">
                      <a:pos x="connsiteX52-105" y="connsiteY52-106"/>
                    </a:cxn>
                    <a:cxn ang="0">
                      <a:pos x="connsiteX53-107" y="connsiteY53-108"/>
                    </a:cxn>
                    <a:cxn ang="0">
                      <a:pos x="connsiteX54-109" y="connsiteY54-110"/>
                    </a:cxn>
                    <a:cxn ang="0">
                      <a:pos x="connsiteX55-111" y="connsiteY55-112"/>
                    </a:cxn>
                    <a:cxn ang="0">
                      <a:pos x="connsiteX56-113" y="connsiteY56-114"/>
                    </a:cxn>
                    <a:cxn ang="0">
                      <a:pos x="connsiteX57-115" y="connsiteY57-116"/>
                    </a:cxn>
                    <a:cxn ang="0">
                      <a:pos x="connsiteX58-117" y="connsiteY58-11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865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5422287" y="2346960"/>
            <a:ext cx="2017373" cy="1828800"/>
            <a:chOff x="9438183" y="2381645"/>
            <a:chExt cx="1677054" cy="1651530"/>
          </a:xfrm>
        </p:grpSpPr>
        <p:grpSp>
          <p:nvGrpSpPr>
            <p:cNvPr id="36" name="Group 35"/>
            <p:cNvGrpSpPr/>
            <p:nvPr/>
          </p:nvGrpSpPr>
          <p:grpSpPr>
            <a:xfrm>
              <a:off x="9526525" y="2381645"/>
              <a:ext cx="1507454" cy="1651530"/>
              <a:chOff x="9526525" y="2381645"/>
              <a:chExt cx="1507454" cy="165153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626478" y="2381645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438183" y="3569178"/>
              <a:ext cx="796905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  <a:endParaRPr lang="en-US" sz="93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03160" y="2444167"/>
              <a:ext cx="699943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en-US" sz="93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46055" y="2557940"/>
              <a:ext cx="677983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en-US" sz="93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03186" y="2950381"/>
              <a:ext cx="838117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93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280964" y="3378206"/>
              <a:ext cx="834273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Pandas</a:t>
              </a:r>
              <a:endParaRPr lang="en-US" sz="93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062729" y="1750201"/>
            <a:ext cx="2127250" cy="530559"/>
            <a:chOff x="7408893" y="2144690"/>
            <a:chExt cx="2145539" cy="494861"/>
          </a:xfrm>
        </p:grpSpPr>
        <p:sp>
          <p:nvSpPr>
            <p:cNvPr id="48" name="TextBox 47"/>
            <p:cNvSpPr txBox="1"/>
            <p:nvPr/>
          </p:nvSpPr>
          <p:spPr>
            <a:xfrm>
              <a:off x="7422983" y="2144690"/>
              <a:ext cx="2131449" cy="429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408893" y="2639551"/>
              <a:ext cx="108379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780655" y="4106545"/>
            <a:ext cx="2745105" cy="669925"/>
            <a:chOff x="8733915" y="4251483"/>
            <a:chExt cx="2729546" cy="624762"/>
          </a:xfrm>
        </p:grpSpPr>
        <p:sp>
          <p:nvSpPr>
            <p:cNvPr id="61" name="TextBox 60"/>
            <p:cNvSpPr txBox="1"/>
            <p:nvPr/>
          </p:nvSpPr>
          <p:spPr>
            <a:xfrm>
              <a:off x="9379275" y="4368858"/>
              <a:ext cx="2084186" cy="429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733915" y="4251483"/>
              <a:ext cx="2498332" cy="624762"/>
              <a:chOff x="8387063" y="4251483"/>
              <a:chExt cx="2498332" cy="624762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9183351" y="4866444"/>
                <a:ext cx="1702044" cy="980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sp>
              <p:nvSpPr>
                <p:cNvPr id="66" name="Freeform 177"/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5"/>
                </a:p>
              </p:txBody>
            </p:sp>
          </p:grpSp>
        </p:grpSp>
      </p:grpSp>
      <p:grpSp>
        <p:nvGrpSpPr>
          <p:cNvPr id="67" name="Group 66"/>
          <p:cNvGrpSpPr/>
          <p:nvPr/>
        </p:nvGrpSpPr>
        <p:grpSpPr>
          <a:xfrm>
            <a:off x="7811770" y="5052060"/>
            <a:ext cx="3367405" cy="1591313"/>
            <a:chOff x="6856546" y="5065340"/>
            <a:chExt cx="2160454" cy="1193661"/>
          </a:xfrm>
        </p:grpSpPr>
        <p:grpSp>
          <p:nvGrpSpPr>
            <p:cNvPr id="68" name="Group 67"/>
            <p:cNvGrpSpPr/>
            <p:nvPr/>
          </p:nvGrpSpPr>
          <p:grpSpPr>
            <a:xfrm>
              <a:off x="6856546" y="5065340"/>
              <a:ext cx="2160454" cy="276266"/>
              <a:chOff x="6856546" y="5065340"/>
              <a:chExt cx="2160454" cy="27626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007962" y="5065340"/>
                <a:ext cx="802513" cy="27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90" name="Freeform 17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65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865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7810437" y="5160677"/>
                <a:ext cx="1206563" cy="113360"/>
                <a:chOff x="2782050" y="4766344"/>
                <a:chExt cx="3001660" cy="817824"/>
              </a:xfrm>
            </p:grpSpPr>
            <p:sp>
              <p:nvSpPr>
                <p:cNvPr id="88" name="Hexagon 87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Hexagon 82"/>
                <p:cNvSpPr/>
                <p:nvPr/>
              </p:nvSpPr>
              <p:spPr>
                <a:xfrm rot="10800000" flipV="1">
                  <a:off x="2782050" y="4766344"/>
                  <a:ext cx="2172033" cy="817824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-1" fmla="*/ 0 w 2009439"/>
                    <a:gd name="connsiteY0-2" fmla="*/ 101807 h 203614"/>
                    <a:gd name="connsiteX1-3" fmla="*/ 50904 w 2009439"/>
                    <a:gd name="connsiteY1-4" fmla="*/ 0 h 203614"/>
                    <a:gd name="connsiteX2-5" fmla="*/ 2009439 w 2009439"/>
                    <a:gd name="connsiteY2-6" fmla="*/ 0 h 203614"/>
                    <a:gd name="connsiteX3-7" fmla="*/ 2009439 w 2009439"/>
                    <a:gd name="connsiteY3-8" fmla="*/ 203614 h 203614"/>
                    <a:gd name="connsiteX4-9" fmla="*/ 50904 w 2009439"/>
                    <a:gd name="connsiteY4-10" fmla="*/ 203614 h 203614"/>
                    <a:gd name="connsiteX5-11" fmla="*/ 0 w 2009439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6873480" y="5494031"/>
              <a:ext cx="2143520" cy="276266"/>
              <a:chOff x="6873480" y="5420210"/>
              <a:chExt cx="2143520" cy="27626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6873480" y="5477423"/>
                <a:ext cx="160963" cy="160963"/>
                <a:chOff x="7093294" y="4522102"/>
                <a:chExt cx="476862" cy="476862"/>
              </a:xfrm>
            </p:grpSpPr>
            <p:sp>
              <p:nvSpPr>
                <p:cNvPr id="83" name="Freeform 162"/>
                <p:cNvSpPr/>
                <p:nvPr/>
              </p:nvSpPr>
              <p:spPr>
                <a:xfrm>
                  <a:off x="7151451" y="4605975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65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7093294" y="4522102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865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054431" y="5420210"/>
                <a:ext cx="880324" cy="27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Marathi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81" name="Hexagon 80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Hexagon 78"/>
                <p:cNvSpPr/>
                <p:nvPr/>
              </p:nvSpPr>
              <p:spPr>
                <a:xfrm rot="10800000" flipV="1">
                  <a:off x="2749721" y="4766344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-1" fmla="*/ 0 w 2941171"/>
                    <a:gd name="connsiteY0-2" fmla="*/ 101807 h 203614"/>
                    <a:gd name="connsiteX1-3" fmla="*/ 50904 w 2941171"/>
                    <a:gd name="connsiteY1-4" fmla="*/ 0 h 203614"/>
                    <a:gd name="connsiteX2-5" fmla="*/ 2941171 w 2941171"/>
                    <a:gd name="connsiteY2-6" fmla="*/ 0 h 203614"/>
                    <a:gd name="connsiteX3-7" fmla="*/ 2941171 w 2941171"/>
                    <a:gd name="connsiteY3-8" fmla="*/ 203614 h 203614"/>
                    <a:gd name="connsiteX4-9" fmla="*/ 50904 w 2941171"/>
                    <a:gd name="connsiteY4-10" fmla="*/ 203614 h 203614"/>
                    <a:gd name="connsiteX5-11" fmla="*/ 0 w 2941171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6856546" y="5975114"/>
              <a:ext cx="2160454" cy="283887"/>
              <a:chOff x="6856546" y="5827473"/>
              <a:chExt cx="2160454" cy="28388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921284" y="5827473"/>
                <a:ext cx="888941" cy="28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IN" altLang="en-US" sz="1865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76" name="Freeform 166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65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n-IN" altLang="en-US" sz="1865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en-IN" altLang="en-US" sz="1865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797440" y="5911997"/>
                <a:ext cx="1219560" cy="112408"/>
                <a:chOff x="2749717" y="4798282"/>
                <a:chExt cx="3033993" cy="810952"/>
              </a:xfrm>
            </p:grpSpPr>
            <p:sp>
              <p:nvSpPr>
                <p:cNvPr id="74" name="Hexagon 73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Hexagon 74"/>
                <p:cNvSpPr/>
                <p:nvPr/>
              </p:nvSpPr>
              <p:spPr>
                <a:xfrm rot="10800000" flipV="1">
                  <a:off x="2749717" y="4812027"/>
                  <a:ext cx="1939840" cy="797207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-1" fmla="*/ 0 w 1691939"/>
                    <a:gd name="connsiteY0-2" fmla="*/ 101807 h 203614"/>
                    <a:gd name="connsiteX1-3" fmla="*/ 50904 w 1691939"/>
                    <a:gd name="connsiteY1-4" fmla="*/ 0 h 203614"/>
                    <a:gd name="connsiteX2-5" fmla="*/ 1691939 w 1691939"/>
                    <a:gd name="connsiteY2-6" fmla="*/ 0 h 203614"/>
                    <a:gd name="connsiteX3-7" fmla="*/ 1691939 w 1691939"/>
                    <a:gd name="connsiteY3-8" fmla="*/ 203614 h 203614"/>
                    <a:gd name="connsiteX4-9" fmla="*/ 50904 w 1691939"/>
                    <a:gd name="connsiteY4-10" fmla="*/ 203614 h 203614"/>
                    <a:gd name="connsiteX5-11" fmla="*/ 0 w 1691939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04" name="Group 103"/>
          <p:cNvGrpSpPr/>
          <p:nvPr/>
        </p:nvGrpSpPr>
        <p:grpSpPr>
          <a:xfrm>
            <a:off x="1120140" y="4131945"/>
            <a:ext cx="3312795" cy="633730"/>
            <a:chOff x="487036" y="3463923"/>
            <a:chExt cx="3599094" cy="590850"/>
          </a:xfrm>
        </p:grpSpPr>
        <p:sp>
          <p:nvSpPr>
            <p:cNvPr id="105" name="TextBox 104"/>
            <p:cNvSpPr txBox="1"/>
            <p:nvPr/>
          </p:nvSpPr>
          <p:spPr>
            <a:xfrm>
              <a:off x="1107813" y="3576810"/>
              <a:ext cx="2978317" cy="4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87036" y="3463923"/>
              <a:ext cx="3599094" cy="590850"/>
              <a:chOff x="1916313" y="3362325"/>
              <a:chExt cx="3599094" cy="59085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1">
                <a:off x="2693918" y="3934518"/>
                <a:ext cx="2821489" cy="1865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/>
              <p:cNvGrpSpPr/>
              <p:nvPr/>
            </p:nvGrpSpPr>
            <p:grpSpPr>
              <a:xfrm>
                <a:off x="1916313" y="3362325"/>
                <a:ext cx="505728" cy="505728"/>
                <a:chOff x="598211" y="2976267"/>
                <a:chExt cx="652064" cy="652064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598211" y="2976267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11" name="Freeform 470"/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12" name="Freeform 471"/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13" name="Freeform 472"/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14" name="Freeform 473"/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</p:grpSp>
          </p:grpSp>
        </p:grpSp>
      </p:grpSp>
      <p:grpSp>
        <p:nvGrpSpPr>
          <p:cNvPr id="119" name="Group 118"/>
          <p:cNvGrpSpPr/>
          <p:nvPr/>
        </p:nvGrpSpPr>
        <p:grpSpPr>
          <a:xfrm>
            <a:off x="7839710" y="2299970"/>
            <a:ext cx="3307715" cy="1580105"/>
            <a:chOff x="6906033" y="2505056"/>
            <a:chExt cx="2538980" cy="1347966"/>
          </a:xfrm>
        </p:grpSpPr>
        <p:grpSp>
          <p:nvGrpSpPr>
            <p:cNvPr id="120" name="Group 119"/>
            <p:cNvGrpSpPr/>
            <p:nvPr/>
          </p:nvGrpSpPr>
          <p:grpSpPr>
            <a:xfrm>
              <a:off x="6906033" y="2505056"/>
              <a:ext cx="2164110" cy="352594"/>
              <a:chOff x="9406715" y="2268828"/>
              <a:chExt cx="2691337" cy="438494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9814986" y="2268828"/>
                <a:ext cx="2283066" cy="336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14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Pune, Maharashtra</a:t>
                </a:r>
                <a:endParaRPr 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194"/>
              <p:cNvSpPr/>
              <p:nvPr/>
            </p:nvSpPr>
            <p:spPr>
              <a:xfrm rot="3278175">
                <a:off x="9408420" y="2367161"/>
                <a:ext cx="338455" cy="341866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924127" y="3021269"/>
              <a:ext cx="2043193" cy="392740"/>
              <a:chOff x="9429215" y="2772370"/>
              <a:chExt cx="2540961" cy="48842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814985" y="2772370"/>
                <a:ext cx="2155191" cy="488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I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9881457590</a:t>
                </a:r>
                <a:endParaRPr lang="en-I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92"/>
              <p:cNvSpPr/>
              <p:nvPr/>
            </p:nvSpPr>
            <p:spPr bwMode="auto">
              <a:xfrm>
                <a:off x="9429215" y="2843993"/>
                <a:ext cx="316109" cy="350498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-1" fmla="*/ 634951 w 2840042"/>
                  <a:gd name="connsiteY0-2" fmla="*/ 0 h 2779288"/>
                  <a:gd name="connsiteX1-3" fmla="*/ 729067 w 2840042"/>
                  <a:gd name="connsiteY1-4" fmla="*/ 3774 h 2779288"/>
                  <a:gd name="connsiteX2-5" fmla="*/ 1172526 w 2840042"/>
                  <a:gd name="connsiteY2-6" fmla="*/ 727041 h 2779288"/>
                  <a:gd name="connsiteX3-7" fmla="*/ 1153301 w 2840042"/>
                  <a:gd name="connsiteY3-8" fmla="*/ 759764 h 2779288"/>
                  <a:gd name="connsiteX4-9" fmla="*/ 696499 w 2840042"/>
                  <a:gd name="connsiteY4-10" fmla="*/ 987452 h 2779288"/>
                  <a:gd name="connsiteX5-11" fmla="*/ 1804804 w 2840042"/>
                  <a:gd name="connsiteY5-12" fmla="*/ 2170143 h 2779288"/>
                  <a:gd name="connsiteX6-13" fmla="*/ 2030889 w 2840042"/>
                  <a:gd name="connsiteY6-14" fmla="*/ 1788252 h 2779288"/>
                  <a:gd name="connsiteX7-15" fmla="*/ 2814364 w 2840042"/>
                  <a:gd name="connsiteY7-16" fmla="*/ 2141835 h 2779288"/>
                  <a:gd name="connsiteX8-17" fmla="*/ 2268388 w 2840042"/>
                  <a:gd name="connsiteY8-18" fmla="*/ 2700921 h 2779288"/>
                  <a:gd name="connsiteX9-19" fmla="*/ 184434 w 2840042"/>
                  <a:gd name="connsiteY9-20" fmla="*/ 538873 h 2779288"/>
                  <a:gd name="connsiteX10-21" fmla="*/ 634951 w 2840042"/>
                  <a:gd name="connsiteY10-22" fmla="*/ 0 h 2779288"/>
                  <a:gd name="connsiteX0-23" fmla="*/ 634951 w 2841036"/>
                  <a:gd name="connsiteY0-24" fmla="*/ 0 h 2779288"/>
                  <a:gd name="connsiteX1-25" fmla="*/ 729067 w 2841036"/>
                  <a:gd name="connsiteY1-26" fmla="*/ 3774 h 2779288"/>
                  <a:gd name="connsiteX2-27" fmla="*/ 1172526 w 2841036"/>
                  <a:gd name="connsiteY2-28" fmla="*/ 727041 h 2779288"/>
                  <a:gd name="connsiteX3-29" fmla="*/ 1153301 w 2841036"/>
                  <a:gd name="connsiteY3-30" fmla="*/ 759764 h 2779288"/>
                  <a:gd name="connsiteX4-31" fmla="*/ 696499 w 2841036"/>
                  <a:gd name="connsiteY4-32" fmla="*/ 987452 h 2779288"/>
                  <a:gd name="connsiteX5-33" fmla="*/ 1804804 w 2841036"/>
                  <a:gd name="connsiteY5-34" fmla="*/ 2170143 h 2779288"/>
                  <a:gd name="connsiteX6-35" fmla="*/ 2030889 w 2841036"/>
                  <a:gd name="connsiteY6-36" fmla="*/ 1788252 h 2779288"/>
                  <a:gd name="connsiteX7-37" fmla="*/ 2814364 w 2841036"/>
                  <a:gd name="connsiteY7-38" fmla="*/ 2141835 h 2779288"/>
                  <a:gd name="connsiteX8-39" fmla="*/ 2268388 w 2841036"/>
                  <a:gd name="connsiteY8-40" fmla="*/ 2700921 h 2779288"/>
                  <a:gd name="connsiteX9-41" fmla="*/ 184434 w 2841036"/>
                  <a:gd name="connsiteY9-42" fmla="*/ 538873 h 2779288"/>
                  <a:gd name="connsiteX10-43" fmla="*/ 634951 w 2841036"/>
                  <a:gd name="connsiteY10-44" fmla="*/ 0 h 2779288"/>
                  <a:gd name="connsiteX0-45" fmla="*/ 634951 w 2839113"/>
                  <a:gd name="connsiteY0-46" fmla="*/ 0 h 2779288"/>
                  <a:gd name="connsiteX1-47" fmla="*/ 729067 w 2839113"/>
                  <a:gd name="connsiteY1-48" fmla="*/ 3774 h 2779288"/>
                  <a:gd name="connsiteX2-49" fmla="*/ 1172526 w 2839113"/>
                  <a:gd name="connsiteY2-50" fmla="*/ 727041 h 2779288"/>
                  <a:gd name="connsiteX3-51" fmla="*/ 1153301 w 2839113"/>
                  <a:gd name="connsiteY3-52" fmla="*/ 759764 h 2779288"/>
                  <a:gd name="connsiteX4-53" fmla="*/ 696499 w 2839113"/>
                  <a:gd name="connsiteY4-54" fmla="*/ 987452 h 2779288"/>
                  <a:gd name="connsiteX5-55" fmla="*/ 1804804 w 2839113"/>
                  <a:gd name="connsiteY5-56" fmla="*/ 2170143 h 2779288"/>
                  <a:gd name="connsiteX6-57" fmla="*/ 2030889 w 2839113"/>
                  <a:gd name="connsiteY6-58" fmla="*/ 1788252 h 2779288"/>
                  <a:gd name="connsiteX7-59" fmla="*/ 2814364 w 2839113"/>
                  <a:gd name="connsiteY7-60" fmla="*/ 2141835 h 2779288"/>
                  <a:gd name="connsiteX8-61" fmla="*/ 2268388 w 2839113"/>
                  <a:gd name="connsiteY8-62" fmla="*/ 2700921 h 2779288"/>
                  <a:gd name="connsiteX9-63" fmla="*/ 184434 w 2839113"/>
                  <a:gd name="connsiteY9-64" fmla="*/ 538873 h 2779288"/>
                  <a:gd name="connsiteX10-65" fmla="*/ 634951 w 2839113"/>
                  <a:gd name="connsiteY10-66" fmla="*/ 0 h 2779288"/>
                  <a:gd name="connsiteX0-67" fmla="*/ 634951 w 2839113"/>
                  <a:gd name="connsiteY0-68" fmla="*/ 0 h 2779288"/>
                  <a:gd name="connsiteX1-69" fmla="*/ 729067 w 2839113"/>
                  <a:gd name="connsiteY1-70" fmla="*/ 3774 h 2779288"/>
                  <a:gd name="connsiteX2-71" fmla="*/ 1172526 w 2839113"/>
                  <a:gd name="connsiteY2-72" fmla="*/ 727041 h 2779288"/>
                  <a:gd name="connsiteX3-73" fmla="*/ 696499 w 2839113"/>
                  <a:gd name="connsiteY3-74" fmla="*/ 987452 h 2779288"/>
                  <a:gd name="connsiteX4-75" fmla="*/ 1804804 w 2839113"/>
                  <a:gd name="connsiteY4-76" fmla="*/ 2170143 h 2779288"/>
                  <a:gd name="connsiteX5-77" fmla="*/ 2030889 w 2839113"/>
                  <a:gd name="connsiteY5-78" fmla="*/ 1788252 h 2779288"/>
                  <a:gd name="connsiteX6-79" fmla="*/ 2814364 w 2839113"/>
                  <a:gd name="connsiteY6-80" fmla="*/ 2141835 h 2779288"/>
                  <a:gd name="connsiteX7-81" fmla="*/ 2268388 w 2839113"/>
                  <a:gd name="connsiteY7-82" fmla="*/ 2700921 h 2779288"/>
                  <a:gd name="connsiteX8-83" fmla="*/ 184434 w 2839113"/>
                  <a:gd name="connsiteY8-84" fmla="*/ 538873 h 2779288"/>
                  <a:gd name="connsiteX9-85" fmla="*/ 634951 w 2839113"/>
                  <a:gd name="connsiteY9-86" fmla="*/ 0 h 2779288"/>
                  <a:gd name="connsiteX0-87" fmla="*/ 634951 w 2839113"/>
                  <a:gd name="connsiteY0-88" fmla="*/ 0 h 2779288"/>
                  <a:gd name="connsiteX1-89" fmla="*/ 729067 w 2839113"/>
                  <a:gd name="connsiteY1-90" fmla="*/ 3774 h 2779288"/>
                  <a:gd name="connsiteX2-91" fmla="*/ 1172526 w 2839113"/>
                  <a:gd name="connsiteY2-92" fmla="*/ 727041 h 2779288"/>
                  <a:gd name="connsiteX3-93" fmla="*/ 696499 w 2839113"/>
                  <a:gd name="connsiteY3-94" fmla="*/ 987452 h 2779288"/>
                  <a:gd name="connsiteX4-95" fmla="*/ 1804804 w 2839113"/>
                  <a:gd name="connsiteY4-96" fmla="*/ 2170143 h 2779288"/>
                  <a:gd name="connsiteX5-97" fmla="*/ 2030889 w 2839113"/>
                  <a:gd name="connsiteY5-98" fmla="*/ 1788252 h 2779288"/>
                  <a:gd name="connsiteX6-99" fmla="*/ 2814364 w 2839113"/>
                  <a:gd name="connsiteY6-100" fmla="*/ 2141835 h 2779288"/>
                  <a:gd name="connsiteX7-101" fmla="*/ 2268388 w 2839113"/>
                  <a:gd name="connsiteY7-102" fmla="*/ 2700921 h 2779288"/>
                  <a:gd name="connsiteX8-103" fmla="*/ 184434 w 2839113"/>
                  <a:gd name="connsiteY8-104" fmla="*/ 538873 h 2779288"/>
                  <a:gd name="connsiteX9-105" fmla="*/ 634951 w 2839113"/>
                  <a:gd name="connsiteY9-106" fmla="*/ 0 h 2779288"/>
                  <a:gd name="connsiteX0-107" fmla="*/ 634951 w 2839113"/>
                  <a:gd name="connsiteY0-108" fmla="*/ 0 h 2779288"/>
                  <a:gd name="connsiteX1-109" fmla="*/ 729067 w 2839113"/>
                  <a:gd name="connsiteY1-110" fmla="*/ 3774 h 2779288"/>
                  <a:gd name="connsiteX2-111" fmla="*/ 1172526 w 2839113"/>
                  <a:gd name="connsiteY2-112" fmla="*/ 727041 h 2779288"/>
                  <a:gd name="connsiteX3-113" fmla="*/ 696499 w 2839113"/>
                  <a:gd name="connsiteY3-114" fmla="*/ 987452 h 2779288"/>
                  <a:gd name="connsiteX4-115" fmla="*/ 1804804 w 2839113"/>
                  <a:gd name="connsiteY4-116" fmla="*/ 2170143 h 2779288"/>
                  <a:gd name="connsiteX5-117" fmla="*/ 2030889 w 2839113"/>
                  <a:gd name="connsiteY5-118" fmla="*/ 1788252 h 2779288"/>
                  <a:gd name="connsiteX6-119" fmla="*/ 2814364 w 2839113"/>
                  <a:gd name="connsiteY6-120" fmla="*/ 2141835 h 2779288"/>
                  <a:gd name="connsiteX7-121" fmla="*/ 2268388 w 2839113"/>
                  <a:gd name="connsiteY7-122" fmla="*/ 2700921 h 2779288"/>
                  <a:gd name="connsiteX8-123" fmla="*/ 184434 w 2839113"/>
                  <a:gd name="connsiteY8-124" fmla="*/ 538873 h 2779288"/>
                  <a:gd name="connsiteX9-125" fmla="*/ 634951 w 2839113"/>
                  <a:gd name="connsiteY9-126" fmla="*/ 0 h 2779288"/>
                  <a:gd name="connsiteX0-127" fmla="*/ 634951 w 2839113"/>
                  <a:gd name="connsiteY0-128" fmla="*/ 0 h 2779288"/>
                  <a:gd name="connsiteX1-129" fmla="*/ 729067 w 2839113"/>
                  <a:gd name="connsiteY1-130" fmla="*/ 3774 h 2779288"/>
                  <a:gd name="connsiteX2-131" fmla="*/ 1172526 w 2839113"/>
                  <a:gd name="connsiteY2-132" fmla="*/ 727041 h 2779288"/>
                  <a:gd name="connsiteX3-133" fmla="*/ 696499 w 2839113"/>
                  <a:gd name="connsiteY3-134" fmla="*/ 987452 h 2779288"/>
                  <a:gd name="connsiteX4-135" fmla="*/ 1804804 w 2839113"/>
                  <a:gd name="connsiteY4-136" fmla="*/ 2170143 h 2779288"/>
                  <a:gd name="connsiteX5-137" fmla="*/ 2030889 w 2839113"/>
                  <a:gd name="connsiteY5-138" fmla="*/ 1788252 h 2779288"/>
                  <a:gd name="connsiteX6-139" fmla="*/ 2814364 w 2839113"/>
                  <a:gd name="connsiteY6-140" fmla="*/ 2141835 h 2779288"/>
                  <a:gd name="connsiteX7-141" fmla="*/ 2268388 w 2839113"/>
                  <a:gd name="connsiteY7-142" fmla="*/ 2700921 h 2779288"/>
                  <a:gd name="connsiteX8-143" fmla="*/ 184434 w 2839113"/>
                  <a:gd name="connsiteY8-144" fmla="*/ 538873 h 2779288"/>
                  <a:gd name="connsiteX9-145" fmla="*/ 634951 w 2839113"/>
                  <a:gd name="connsiteY9-146" fmla="*/ 0 h 2779288"/>
                  <a:gd name="connsiteX0-147" fmla="*/ 634951 w 2839113"/>
                  <a:gd name="connsiteY0-148" fmla="*/ 0 h 2779288"/>
                  <a:gd name="connsiteX1-149" fmla="*/ 1172526 w 2839113"/>
                  <a:gd name="connsiteY1-150" fmla="*/ 727041 h 2779288"/>
                  <a:gd name="connsiteX2-151" fmla="*/ 696499 w 2839113"/>
                  <a:gd name="connsiteY2-152" fmla="*/ 987452 h 2779288"/>
                  <a:gd name="connsiteX3-153" fmla="*/ 1804804 w 2839113"/>
                  <a:gd name="connsiteY3-154" fmla="*/ 2170143 h 2779288"/>
                  <a:gd name="connsiteX4-155" fmla="*/ 2030889 w 2839113"/>
                  <a:gd name="connsiteY4-156" fmla="*/ 1788252 h 2779288"/>
                  <a:gd name="connsiteX5-157" fmla="*/ 2814364 w 2839113"/>
                  <a:gd name="connsiteY5-158" fmla="*/ 2141835 h 2779288"/>
                  <a:gd name="connsiteX6-159" fmla="*/ 2268388 w 2839113"/>
                  <a:gd name="connsiteY6-160" fmla="*/ 2700921 h 2779288"/>
                  <a:gd name="connsiteX7-161" fmla="*/ 184434 w 2839113"/>
                  <a:gd name="connsiteY7-162" fmla="*/ 538873 h 2779288"/>
                  <a:gd name="connsiteX8-163" fmla="*/ 634951 w 2839113"/>
                  <a:gd name="connsiteY8-164" fmla="*/ 0 h 27792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  <a:effectLst/>
            </p:spPr>
            <p:txBody>
              <a:bodyPr vert="horz" wrap="square" lIns="91440" tIns="45721" rIns="91440" bIns="45721" numCol="1" anchor="t" anchorCtr="0" compatLnSpc="1">
                <a:noAutofit/>
              </a:bodyPr>
              <a:lstStyle/>
              <a:p>
                <a:pPr defTabSz="685800">
                  <a:defRPr/>
                </a:pPr>
                <a:endParaRPr 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924127" y="3537489"/>
              <a:ext cx="2520886" cy="315533"/>
              <a:chOff x="9429215" y="3260796"/>
              <a:chExt cx="3135031" cy="39240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9814940" y="3260796"/>
                <a:ext cx="2749306" cy="336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14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2" tooltip=""/>
                  </a:rPr>
                  <a:t>yashwantdhur14@gmail.com</a:t>
                </a:r>
                <a:endParaRPr 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190"/>
              <p:cNvSpPr/>
              <p:nvPr/>
            </p:nvSpPr>
            <p:spPr>
              <a:xfrm>
                <a:off x="9429215" y="3293171"/>
                <a:ext cx="338834" cy="360029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7520940" y="1830705"/>
            <a:ext cx="12065" cy="478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18685" y="1793875"/>
            <a:ext cx="36830" cy="480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119505" y="4977130"/>
            <a:ext cx="359854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Intern</a:t>
            </a:r>
            <a:r>
              <a:rPr lang="en-IN" altLang="en-US"/>
              <a:t>,</a:t>
            </a:r>
            <a:endParaRPr lang="en-US"/>
          </a:p>
          <a:p>
            <a:r>
              <a:rPr lang="en-US" sz="1600" b="1"/>
              <a:t>Fabri-Tek Equipments Pvt.Ltd,Pune</a:t>
            </a:r>
            <a:r>
              <a:rPr lang="en-IN" altLang="en-US" sz="1600"/>
              <a:t> </a:t>
            </a:r>
            <a:r>
              <a:rPr lang="en-IN" altLang="en-US" sz="1200"/>
              <a:t>(june,2019 to july,2019)</a:t>
            </a:r>
            <a:endParaRPr lang="en-IN" altLang="en-US" sz="1200"/>
          </a:p>
          <a:p>
            <a:endParaRPr lang="en-US" sz="1200"/>
          </a:p>
          <a:p>
            <a:r>
              <a:rPr lang="en-US" sz="1200"/>
              <a:t>Work with quality control management team to understand</a:t>
            </a:r>
            <a:r>
              <a:rPr lang="en-IN" altLang="en-US" sz="1200"/>
              <a:t> </a:t>
            </a:r>
            <a:r>
              <a:rPr lang="en-US" sz="1200"/>
              <a:t>the tools like quality planning, quality control, quality</a:t>
            </a:r>
            <a:r>
              <a:rPr lang="en-IN" altLang="en-US" sz="1200"/>
              <a:t> </a:t>
            </a:r>
            <a:r>
              <a:rPr lang="en-US" sz="1200"/>
              <a:t>assurance and quality improvement</a:t>
            </a:r>
            <a:endParaRPr lang="en-US" sz="1200"/>
          </a:p>
        </p:txBody>
      </p:sp>
      <p:pic>
        <p:nvPicPr>
          <p:cNvPr id="7" name="Content Placeholder 6" descr="WhatsApp Image 2022-10-07 at 14.28.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735" y="296545"/>
            <a:ext cx="1171575" cy="1219200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4992202" y="2787650"/>
            <a:ext cx="842158" cy="775236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p>
            <a:pPr algn="ctr"/>
            <a:endParaRPr lang="en-US" sz="1865"/>
          </a:p>
        </p:txBody>
      </p:sp>
      <p:sp>
        <p:nvSpPr>
          <p:cNvPr id="3" name="Text Box 2"/>
          <p:cNvSpPr txBox="1"/>
          <p:nvPr/>
        </p:nvSpPr>
        <p:spPr>
          <a:xfrm>
            <a:off x="4992370" y="2976880"/>
            <a:ext cx="74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IN" altLang="en-US" sz="1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259" y="251360"/>
            <a:ext cx="70875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DECISION TREE REGRESSION​</a:t>
            </a:r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​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7639" y="3739737"/>
            <a:ext cx="3781303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0.9362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0.9317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0.9357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0.9317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987" y="1613065"/>
            <a:ext cx="101088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/>
              <a:t>Decision </a:t>
            </a:r>
            <a:r>
              <a:rPr lang="en-US" dirty="0" smtClean="0"/>
              <a:t>Trees a </a:t>
            </a:r>
            <a:r>
              <a:rPr lang="en-US" dirty="0" smtClean="0"/>
              <a:t>tree-structured </a:t>
            </a:r>
            <a:r>
              <a:rPr lang="en-US" dirty="0"/>
              <a:t>classifier, where internal nodes represent the features of a dataset, branches represent the decision rules and each leaf node represents the outcome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PARAMETER USED: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DTR = </a:t>
            </a:r>
            <a:r>
              <a:rPr lang="en-US" dirty="0" err="1" smtClean="0"/>
              <a:t>DecisionTreeRegressor</a:t>
            </a:r>
            <a:r>
              <a:rPr lang="en-US" dirty="0" smtClean="0"/>
              <a:t>(</a:t>
            </a:r>
            <a:r>
              <a:rPr lang="en-US" dirty="0" err="1" smtClean="0"/>
              <a:t>max_depth</a:t>
            </a:r>
            <a:r>
              <a:rPr lang="en-US" dirty="0" smtClean="0"/>
              <a:t>=2</a:t>
            </a:r>
            <a:r>
              <a:rPr lang="en-US" dirty="0"/>
              <a:t>) 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5" name="Picture 4" descr="Decision-Tree-Diagram-Example-MindManager-B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9365" y="2703195"/>
            <a:ext cx="4493895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w-random-forest-classifier-work"/>
          <p:cNvPicPr>
            <a:picLocks noChangeAspect="1"/>
          </p:cNvPicPr>
          <p:nvPr/>
        </p:nvPicPr>
        <p:blipFill>
          <a:blip r:embed="rId1"/>
          <a:srcRect t="19560"/>
          <a:stretch>
            <a:fillRect/>
          </a:stretch>
        </p:blipFill>
        <p:spPr>
          <a:xfrm>
            <a:off x="5359400" y="3420745"/>
            <a:ext cx="5685790" cy="2668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8985" y="207819"/>
            <a:ext cx="1033153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RANDOM FOREST REGRESSION  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340919" y="4008912"/>
            <a:ext cx="4018683" cy="26161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0.999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0.987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988" y="1045027"/>
            <a:ext cx="991589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 smtClean="0">
                <a:ea typeface="+mn-lt"/>
                <a:cs typeface="+mn-lt"/>
              </a:rPr>
              <a:t>Random Forest contains a number of decision trees on various subsets and takes prediction from each tree and based on the majority votes of predictions it predicts the final output.</a:t>
            </a:r>
            <a:endParaRPr lang="en-US" dirty="0" smtClean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>
                <a:ea typeface="+mn-lt"/>
                <a:cs typeface="+mn-lt"/>
              </a:rPr>
              <a:t>PARAMETER USED: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    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    RFR = </a:t>
            </a:r>
            <a:r>
              <a:rPr lang="en-US" dirty="0" err="1" smtClean="0">
                <a:ea typeface="+mn-lt"/>
                <a:cs typeface="+mn-lt"/>
              </a:rPr>
              <a:t>RandomForestRegressor</a:t>
            </a:r>
            <a:r>
              <a:rPr lang="en-US" dirty="0" smtClean="0">
                <a:ea typeface="+mn-lt"/>
                <a:cs typeface="+mn-lt"/>
              </a:rPr>
              <a:t>(</a:t>
            </a:r>
            <a:r>
              <a:rPr lang="en-US" dirty="0" err="1" smtClean="0">
                <a:ea typeface="+mn-lt"/>
                <a:cs typeface="+mn-lt"/>
              </a:rPr>
              <a:t>n_estimators</a:t>
            </a:r>
            <a:r>
              <a:rPr lang="en-US" dirty="0" smtClean="0">
                <a:ea typeface="+mn-lt"/>
                <a:cs typeface="+mn-lt"/>
              </a:rPr>
              <a:t>=100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207818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SUPPORT VECTOR REGRESSION  </a:t>
            </a:r>
            <a:endParaRPr lang="en-US" dirty="0"/>
          </a:p>
          <a:p>
            <a:endParaRPr lang="en-US" sz="32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8259" y="1375558"/>
            <a:ext cx="102424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ea typeface="+mn-lt"/>
                <a:cs typeface="+mn-lt"/>
              </a:rPr>
              <a:t>Support Vector Machine is a supervised learning algorithm which can be used for regression as well as classification problems.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ea typeface="+mn-lt"/>
                <a:cs typeface="+mn-lt"/>
              </a:rPr>
              <a:t> The main goal of SVR is to consider the maximum datapoints within the boundary lines and the hyperplane (best-fit line) must contain a maximum number of datapoints.</a:t>
            </a:r>
            <a:endParaRPr lang="en-US" dirty="0"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1337" y="4077194"/>
            <a:ext cx="370114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0.995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0.995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0.995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0.989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Picture 4" descr="svr-1-1536x8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9005" y="3206115"/>
            <a:ext cx="4834255" cy="27197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403" y="207818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K NEAREST NEIGHBOUR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sz="32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403" y="1363682"/>
            <a:ext cx="10104911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K-NN algorithm assumes the similarity between the new case/data and available cases and put the new case into the category that is most similar to the available categories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 smtClean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0.981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0.982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0.981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710" y="44814"/>
            <a:ext cx="1035132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BAGGING</a:t>
            </a:r>
            <a:endParaRPr lang="en-US" sz="32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3" y="2553194"/>
            <a:ext cx="6828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9195" y="1352865"/>
            <a:ext cx="103513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Bagging, also known as bootstrap aggregation, is the ensemble learning method that is commonly used to reduce variance within a noisy </a:t>
            </a:r>
            <a:r>
              <a:rPr lang="en-US" dirty="0" smtClean="0"/>
              <a:t>dataset.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PARAMETERS USED  :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bag_reg_Bag</a:t>
            </a:r>
            <a:r>
              <a:rPr lang="en-IN" dirty="0" smtClean="0"/>
              <a:t> = </a:t>
            </a:r>
            <a:r>
              <a:rPr lang="en-IN" dirty="0" err="1" smtClean="0"/>
              <a:t>BaggingRegressor</a:t>
            </a:r>
            <a:r>
              <a:rPr lang="en-IN" dirty="0" smtClean="0"/>
              <a:t>(</a:t>
            </a:r>
            <a:r>
              <a:rPr lang="en-IN" dirty="0" err="1" smtClean="0"/>
              <a:t>DecisionTreeRegressor</a:t>
            </a:r>
            <a:r>
              <a:rPr lang="en-IN" dirty="0"/>
              <a:t>(),</a:t>
            </a:r>
            <a:r>
              <a:rPr lang="en-IN" dirty="0" err="1"/>
              <a:t>n_estimators</a:t>
            </a:r>
            <a:r>
              <a:rPr lang="en-IN" dirty="0"/>
              <a:t>=500,bootstrap=True</a:t>
            </a:r>
            <a:r>
              <a:rPr lang="en-IN" dirty="0" smtClean="0"/>
              <a:t>,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</a:t>
            </a:r>
            <a:r>
              <a:rPr lang="en-IN" dirty="0" err="1" smtClean="0"/>
              <a:t>random_state</a:t>
            </a:r>
            <a:r>
              <a:rPr lang="en-IN" dirty="0" smtClean="0"/>
              <a:t>=42</a:t>
            </a:r>
            <a:r>
              <a:rPr lang="en-IN" dirty="0"/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08363" y="3743028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0.999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415" y="231113"/>
            <a:ext cx="7990225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PASTING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55" y="1088572"/>
            <a:ext cx="10178143" cy="220728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Pasting creates a dataset by sampling the training set without replacement.</a:t>
            </a:r>
            <a:endParaRPr lang="en-I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USED :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</a:t>
            </a:r>
            <a:r>
              <a:rPr lang="en-IN" sz="1800" dirty="0" err="1" smtClean="0"/>
              <a:t>bag_reg_past</a:t>
            </a:r>
            <a:r>
              <a:rPr lang="en-IN" sz="1800" dirty="0" smtClean="0"/>
              <a:t> = </a:t>
            </a:r>
            <a:r>
              <a:rPr lang="en-IN" sz="1800" dirty="0" err="1" smtClean="0"/>
              <a:t>BaggingRegressor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DecisionTreeRegressor</a:t>
            </a:r>
            <a:r>
              <a:rPr lang="en-IN" sz="1800" dirty="0"/>
              <a:t>(),</a:t>
            </a:r>
            <a:r>
              <a:rPr lang="en-IN" sz="1800" dirty="0" err="1" smtClean="0"/>
              <a:t>n_estimators</a:t>
            </a:r>
            <a:r>
              <a:rPr lang="en-IN" sz="1800" dirty="0" smtClean="0"/>
              <a:t>=500,bootstrap=False,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       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=42</a:t>
            </a:r>
            <a:r>
              <a:rPr lang="en-IN" sz="1800" dirty="0"/>
              <a:t>)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099457" y="3840144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0.999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551" y="154913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ADABOOST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170" y="1232142"/>
            <a:ext cx="9984457" cy="23295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 err="1" smtClean="0"/>
              <a:t>Adoboost</a:t>
            </a:r>
            <a:r>
              <a:rPr lang="en-US" sz="1800" dirty="0" smtClean="0"/>
              <a:t> is a </a:t>
            </a:r>
            <a:r>
              <a:rPr lang="en-US" sz="1800" dirty="0"/>
              <a:t>very popular boosting technique that combines multiple “weak classifiers” into a single “strong classifier”.</a:t>
            </a:r>
            <a:endParaRPr lang="en-I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</a:t>
            </a:r>
            <a:r>
              <a:rPr lang="en-IN" sz="1800" dirty="0"/>
              <a:t>USED :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err="1" smtClean="0"/>
              <a:t>Adaboost</a:t>
            </a:r>
            <a:r>
              <a:rPr lang="en-IN" sz="1800" dirty="0" smtClean="0"/>
              <a:t> = </a:t>
            </a:r>
            <a:r>
              <a:rPr lang="en-IN" sz="1800" dirty="0" err="1" smtClean="0"/>
              <a:t>AdaBoostRegressor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=42</a:t>
            </a:r>
            <a:r>
              <a:rPr lang="en-IN" sz="1800" dirty="0"/>
              <a:t>)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195170" y="3746743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0.984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0.983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0.985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0.983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751" y="89599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GRADIENT BOOSTING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166828"/>
            <a:ext cx="10058400" cy="23052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Gradient Boost </a:t>
            </a:r>
            <a:r>
              <a:rPr lang="en-US" sz="1800" dirty="0"/>
              <a:t>helps us to get a predictive model in form of an ensemble of weak prediction models such as decision trees. Whenever a decision tree performs as a weak learner then the resulting algorithm is called gradient-boosted trees.</a:t>
            </a:r>
            <a:r>
              <a:rPr lang="en-IN" sz="1800" dirty="0" smtClean="0"/>
              <a:t>     </a:t>
            </a:r>
            <a:endParaRPr lang="en-I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USED: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</a:t>
            </a:r>
            <a:r>
              <a:rPr lang="en-IN" sz="1800" dirty="0" err="1" smtClean="0"/>
              <a:t>grad_reg</a:t>
            </a:r>
            <a:r>
              <a:rPr lang="en-IN" sz="1800" dirty="0" smtClean="0"/>
              <a:t> = </a:t>
            </a:r>
            <a:r>
              <a:rPr lang="en-IN" sz="1800" dirty="0" err="1" smtClean="0"/>
              <a:t>GradientBoostingRegressor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=40,learning_rate=0.1</a:t>
            </a:r>
            <a:r>
              <a:rPr lang="en-IN" sz="1800" dirty="0"/>
              <a:t>)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360715" y="3874857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436" y="176685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XGBOOST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85" y="870857"/>
            <a:ext cx="9908258" cy="246854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XGBOOST </a:t>
            </a:r>
            <a:r>
              <a:rPr lang="en-US" dirty="0"/>
              <a:t>is the latest version of gradient </a:t>
            </a:r>
            <a:r>
              <a:rPr lang="en-US" dirty="0" smtClean="0"/>
              <a:t>boosting </a:t>
            </a:r>
            <a:r>
              <a:rPr lang="en-US" dirty="0"/>
              <a:t>which also works very similar to </a:t>
            </a:r>
            <a:r>
              <a:rPr lang="en-US" dirty="0" smtClean="0"/>
              <a:t>Gradient Boost.</a:t>
            </a:r>
            <a:endParaRPr lang="en-I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1800" dirty="0" smtClean="0"/>
              <a:t>PARAMETERS USED: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err="1" smtClean="0"/>
              <a:t>xgb_reg</a:t>
            </a:r>
            <a:r>
              <a:rPr lang="en-IN" sz="1800" dirty="0" smtClean="0"/>
              <a:t>  = </a:t>
            </a:r>
            <a:r>
              <a:rPr lang="en-IN" sz="1800" dirty="0" err="1" smtClean="0"/>
              <a:t>XGBRegressor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=42,learning_rate=0.1</a:t>
            </a:r>
            <a:r>
              <a:rPr lang="en-IN" sz="1800" dirty="0"/>
              <a:t>)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336685" y="3339401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  <a:endParaRPr lang="en-US" i="1" dirty="0">
              <a:cs typeface="Arial" panose="020B0604020202020204"/>
            </a:endParaRP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624" y="172390"/>
            <a:ext cx="6336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REPORT </a:t>
            </a:r>
            <a:endParaRPr lang="en-US" sz="3200">
              <a:solidFill>
                <a:srgbClr val="FFC000"/>
              </a:solidFill>
              <a:cs typeface="Arial" panose="020B0604020202020204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006" y="1469518"/>
            <a:ext cx="10372059" cy="2217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960" y="318027"/>
            <a:ext cx="74828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>PROBLEM STATEMENT</a:t>
            </a:r>
            <a:endParaRPr lang="en-US" sz="36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622" y="1259872"/>
            <a:ext cx="10387928" cy="2245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sz="2800" dirty="0">
                <a:ea typeface="+mn-lt"/>
                <a:cs typeface="+mn-lt"/>
              </a:rPr>
              <a:t>Is there a relationship between the process, ambient variables &amp; </a:t>
            </a:r>
            <a:r>
              <a:rPr lang="en-US" sz="2800" b="1" dirty="0">
                <a:solidFill>
                  <a:srgbClr val="92D050"/>
                </a:solidFill>
                <a:ea typeface="+mn-lt"/>
                <a:cs typeface="+mn-lt"/>
              </a:rPr>
              <a:t>Turbine Energy Yield (TEY)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indent="0">
              <a:buFont typeface="Wingdings" panose="05000000000000000000"/>
              <a:buNone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sz="2800" dirty="0" smtClean="0">
                <a:ea typeface="+mn-lt"/>
                <a:cs typeface="+mn-lt"/>
              </a:rPr>
              <a:t>Predicting Turbine Energy Yield (TEY) using </a:t>
            </a:r>
            <a:r>
              <a:rPr lang="en-US" sz="2800" dirty="0">
                <a:ea typeface="+mn-lt"/>
                <a:cs typeface="+mn-lt"/>
                <a:sym typeface="+mn-ea"/>
              </a:rPr>
              <a:t>the process, ambient variables</a:t>
            </a:r>
            <a:r>
              <a:rPr lang="en-US" sz="2800" dirty="0" smtClean="0">
                <a:ea typeface="+mn-lt"/>
                <a:cs typeface="+mn-lt"/>
              </a:rPr>
              <a:t> as features</a:t>
            </a:r>
            <a:endParaRPr lang="en-US" sz="2800" dirty="0" smtClean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195" y="158337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PREDICTING TARGET USING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 ORIGINAL &amp; NEW INPUTS</a:t>
            </a:r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449" y="1799978"/>
            <a:ext cx="4002973" cy="444557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52" y="2448933"/>
            <a:ext cx="5512128" cy="25539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663" y="281247"/>
            <a:ext cx="6336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CONCLUSION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997" y="1895127"/>
            <a:ext cx="10390908" cy="3415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b="1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 is a relationship between the process, ambient variables </a:t>
            </a:r>
            <a:r>
              <a:rPr lang="en-US" b="1" dirty="0">
                <a:solidFill>
                  <a:srgbClr val="92D05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'CDP', 'GTEP','TIT', 'TAT', 'AFDP', 'CO', 'AT' </a:t>
            </a:r>
            <a:r>
              <a:rPr lang="en-US" b="1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 </a:t>
            </a:r>
            <a:r>
              <a:rPr lang="en-US" b="1" dirty="0">
                <a:solidFill>
                  <a:srgbClr val="92D05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Turbine Energy Yield (TEY)</a:t>
            </a:r>
            <a:r>
              <a:rPr lang="en-US" b="1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  also TEY can be predicted using these variables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tx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tx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tx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After 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Comparing the </a:t>
            </a: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r2_score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of </a:t>
            </a: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all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models, Random Forest is the best among the </a:t>
            </a: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all Regression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models</a:t>
            </a:r>
            <a:endParaRPr lang="en-US" b="1" dirty="0">
              <a:solidFill>
                <a:schemeClr val="tx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 panose="020B0604020202020204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  <a:latin typeface="+mj-lt"/>
              <a:cs typeface="+mj-lt"/>
            </a:endParaRPr>
          </a:p>
          <a:p>
            <a:endParaRPr lang="en-US" b="1" dirty="0">
              <a:latin typeface="+mj-lt"/>
              <a:cs typeface="+mj-lt"/>
            </a:endParaRPr>
          </a:p>
          <a:p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23" y="2963427"/>
            <a:ext cx="7958331" cy="1077229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THANK YOU!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>
            <a:spLocks noGrp="1"/>
          </p:cNvSpPr>
          <p:nvPr>
            <p:ph type="title"/>
          </p:nvPr>
        </p:nvSpPr>
        <p:spPr>
          <a:xfrm>
            <a:off x="3357880" y="292100"/>
            <a:ext cx="5514975" cy="1076960"/>
          </a:xfrm>
          <a:prstGeom prst="rect">
            <a:avLst/>
          </a:prstGeom>
        </p:spPr>
        <p:txBody>
          <a:bodyPr spcFirstLastPara="1" wrap="square" lIns="120000" tIns="360000" rIns="1219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WORK</a:t>
            </a:r>
            <a:r>
              <a:rPr lang="en-GB" b="0" dirty="0">
                <a:latin typeface="+mn-lt"/>
              </a:rPr>
              <a:t> FLOW</a:t>
            </a:r>
            <a:endParaRPr dirty="0">
              <a:latin typeface="+mn-lt"/>
            </a:endParaRPr>
          </a:p>
        </p:txBody>
      </p:sp>
      <p:grpSp>
        <p:nvGrpSpPr>
          <p:cNvPr id="26" name="object 8"/>
          <p:cNvGrpSpPr/>
          <p:nvPr/>
        </p:nvGrpSpPr>
        <p:grpSpPr>
          <a:xfrm>
            <a:off x="8662670" y="2148205"/>
            <a:ext cx="2332355" cy="1212850"/>
            <a:chOff x="376897" y="1442592"/>
            <a:chExt cx="2067560" cy="1250950"/>
          </a:xfrm>
        </p:grpSpPr>
        <p:sp>
          <p:nvSpPr>
            <p:cNvPr id="27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8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29" name="object 8"/>
          <p:cNvGrpSpPr/>
          <p:nvPr/>
        </p:nvGrpSpPr>
        <p:grpSpPr>
          <a:xfrm>
            <a:off x="4838700" y="2135505"/>
            <a:ext cx="2371725" cy="1212850"/>
            <a:chOff x="376897" y="1442592"/>
            <a:chExt cx="2067560" cy="1250950"/>
          </a:xfrm>
        </p:grpSpPr>
        <p:sp>
          <p:nvSpPr>
            <p:cNvPr id="30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31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2" name="object 8"/>
          <p:cNvGrpSpPr/>
          <p:nvPr/>
        </p:nvGrpSpPr>
        <p:grpSpPr>
          <a:xfrm>
            <a:off x="1221991" y="2148258"/>
            <a:ext cx="2170305" cy="1212597"/>
            <a:chOff x="376897" y="1442592"/>
            <a:chExt cx="2067560" cy="1250950"/>
          </a:xfrm>
        </p:grpSpPr>
        <p:sp>
          <p:nvSpPr>
            <p:cNvPr id="33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34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5" name="object 8"/>
          <p:cNvGrpSpPr/>
          <p:nvPr/>
        </p:nvGrpSpPr>
        <p:grpSpPr>
          <a:xfrm>
            <a:off x="8677910" y="4434205"/>
            <a:ext cx="2307590" cy="1212850"/>
            <a:chOff x="376897" y="1442592"/>
            <a:chExt cx="2067560" cy="1250950"/>
          </a:xfrm>
        </p:grpSpPr>
        <p:sp>
          <p:nvSpPr>
            <p:cNvPr id="36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37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8" name="object 8"/>
          <p:cNvGrpSpPr/>
          <p:nvPr/>
        </p:nvGrpSpPr>
        <p:grpSpPr>
          <a:xfrm>
            <a:off x="4853305" y="4422775"/>
            <a:ext cx="2351405" cy="1212850"/>
            <a:chOff x="376897" y="1442592"/>
            <a:chExt cx="2067560" cy="1250950"/>
          </a:xfrm>
        </p:grpSpPr>
        <p:sp>
          <p:nvSpPr>
            <p:cNvPr id="39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0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41" name="object 8"/>
          <p:cNvGrpSpPr/>
          <p:nvPr/>
        </p:nvGrpSpPr>
        <p:grpSpPr>
          <a:xfrm>
            <a:off x="1221994" y="4434640"/>
            <a:ext cx="2170305" cy="1212597"/>
            <a:chOff x="376897" y="1442592"/>
            <a:chExt cx="2067560" cy="1250950"/>
          </a:xfrm>
        </p:grpSpPr>
        <p:sp>
          <p:nvSpPr>
            <p:cNvPr id="42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3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03350" y="2160270"/>
            <a:ext cx="1896745" cy="1264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Data</a:t>
            </a:r>
            <a:r>
              <a:rPr lang="en-IN" sz="1865" b="1" spc="-4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Collection </a:t>
            </a:r>
            <a:r>
              <a:rPr lang="en-IN" sz="1865" b="1" spc="-10" dirty="0">
                <a:solidFill>
                  <a:schemeClr val="tx1"/>
                </a:solidFill>
                <a:latin typeface="+mn-lt"/>
                <a:cs typeface="Arial" panose="020B0604020202020204"/>
              </a:rPr>
              <a:t>and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  <a:p>
            <a:pPr marL="12700" algn="ctr">
              <a:spcBef>
                <a:spcPts val="95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Understanding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865" b="1" dirty="0">
              <a:latin typeface="+mn-lt"/>
              <a:cs typeface="Arial" panose="020B060402020202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01963" y="2311064"/>
            <a:ext cx="2452007" cy="88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ts val="2070"/>
              </a:lnSpc>
              <a:spcBef>
                <a:spcPts val="440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Data</a:t>
            </a:r>
            <a:r>
              <a:rPr lang="en-IN" sz="1865" b="1" spc="-50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10" dirty="0">
                <a:solidFill>
                  <a:schemeClr val="tx1"/>
                </a:solidFill>
                <a:latin typeface="+mn-lt"/>
                <a:cs typeface="Arial" panose="020B0604020202020204"/>
              </a:rPr>
              <a:t>Wrangling 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&amp; Feature  Engineering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51161" y="2539692"/>
            <a:ext cx="1052344" cy="37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EDA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85718" y="4676960"/>
            <a:ext cx="1939048" cy="83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635" algn="ctr">
              <a:lnSpc>
                <a:spcPct val="86000"/>
              </a:lnSpc>
              <a:spcBef>
                <a:spcPts val="425"/>
              </a:spcBef>
            </a:pPr>
            <a:r>
              <a:rPr lang="en-US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Preparation of  data</a:t>
            </a:r>
            <a:r>
              <a:rPr lang="en-US" sz="1865" b="1" spc="-4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US" sz="1865" b="1" dirty="0">
                <a:solidFill>
                  <a:schemeClr val="tx1"/>
                </a:solidFill>
                <a:latin typeface="+mn-lt"/>
                <a:cs typeface="Arial" panose="020B0604020202020204"/>
              </a:rPr>
              <a:t>for</a:t>
            </a:r>
            <a:r>
              <a:rPr lang="en-US" sz="1865" b="1" spc="-3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US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model  building.</a:t>
            </a:r>
            <a:endParaRPr lang="en-US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84519" y="4676597"/>
            <a:ext cx="2101297" cy="62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5080" indent="-64135">
              <a:lnSpc>
                <a:spcPts val="2070"/>
              </a:lnSpc>
              <a:spcBef>
                <a:spcPts val="440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Model</a:t>
            </a:r>
            <a:r>
              <a:rPr lang="en-IN" sz="1865" b="1" spc="-4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Selection  and</a:t>
            </a:r>
            <a:r>
              <a:rPr lang="en-IN" sz="1865" b="1" spc="-3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Evaluation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2776" y="4852160"/>
            <a:ext cx="1939048" cy="37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Conclusions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53" name="Arrow: Right 52"/>
          <p:cNvSpPr/>
          <p:nvPr/>
        </p:nvSpPr>
        <p:spPr>
          <a:xfrm>
            <a:off x="3519080" y="2493972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4" name="Arrow: Right 53"/>
          <p:cNvSpPr/>
          <p:nvPr/>
        </p:nvSpPr>
        <p:spPr>
          <a:xfrm>
            <a:off x="7507206" y="2502391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5" name="Arrow: Right 54"/>
          <p:cNvSpPr/>
          <p:nvPr/>
        </p:nvSpPr>
        <p:spPr>
          <a:xfrm rot="5400000">
            <a:off x="9193624" y="3637458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6" name="Arrow: Right 55"/>
          <p:cNvSpPr/>
          <p:nvPr/>
        </p:nvSpPr>
        <p:spPr>
          <a:xfrm rot="10800000">
            <a:off x="7504984" y="4676569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7" name="Arrow: Right 56"/>
          <p:cNvSpPr/>
          <p:nvPr/>
        </p:nvSpPr>
        <p:spPr>
          <a:xfrm rot="10800000">
            <a:off x="3626279" y="4676569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082" y="324402"/>
            <a:ext cx="7918747" cy="574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cs typeface="Arial" panose="020B0604020202020204"/>
              </a:rPr>
              <a:t>INTRODUCTION</a:t>
            </a:r>
            <a:endParaRPr lang="en-US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635" y="1387289"/>
            <a:ext cx="10347724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Font typeface="Wingdings" panose="05000000000000000000"/>
              <a:buChar char="v"/>
            </a:pPr>
            <a:r>
              <a:rPr lang="en-US" sz="2800" dirty="0" smtClean="0">
                <a:cs typeface="Arial" panose="020B0604020202020204"/>
              </a:rPr>
              <a:t>Instances - 36,733 </a:t>
            </a:r>
            <a:endParaRPr lang="en-US" sz="2800" dirty="0" smtClean="0">
              <a:cs typeface="Arial" panose="020B0604020202020204"/>
            </a:endParaRPr>
          </a:p>
          <a:p>
            <a:endParaRPr lang="en-US" sz="2800" dirty="0" smtClean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r>
              <a:rPr lang="en-US" sz="2800" dirty="0" smtClean="0">
                <a:cs typeface="Arial" panose="020B0604020202020204"/>
              </a:rPr>
              <a:t>Features  - 11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r>
              <a:rPr lang="en-US" sz="2800" dirty="0">
                <a:cs typeface="Arial" panose="020B0604020202020204"/>
              </a:rPr>
              <a:t> Measures gathered over one hour , from a gas turbine located in Turkey</a:t>
            </a:r>
            <a:endParaRPr lang="en-US" dirty="0"/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r>
              <a:rPr lang="en-US" sz="2800" dirty="0" smtClean="0">
                <a:cs typeface="Arial" panose="020B0604020202020204"/>
              </a:rPr>
              <a:t>Predicting </a:t>
            </a:r>
            <a:r>
              <a:rPr lang="en-US" sz="2800" b="1" dirty="0" smtClean="0">
                <a:solidFill>
                  <a:srgbClr val="92D050"/>
                </a:solidFill>
                <a:cs typeface="Arial" panose="020B0604020202020204"/>
              </a:rPr>
              <a:t>TEY </a:t>
            </a:r>
            <a:r>
              <a:rPr lang="en-US" sz="2800" dirty="0" smtClean="0">
                <a:cs typeface="Arial" panose="020B0604020202020204"/>
              </a:rPr>
              <a:t>using </a:t>
            </a:r>
            <a:r>
              <a:rPr lang="en-US" sz="2800" dirty="0">
                <a:cs typeface="Arial" panose="020B0604020202020204"/>
              </a:rPr>
              <a:t>ambient &amp; process variables as </a:t>
            </a:r>
            <a:r>
              <a:rPr lang="en-US" sz="2800" dirty="0" smtClean="0">
                <a:cs typeface="Arial" panose="020B0604020202020204"/>
              </a:rPr>
              <a:t>features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034" y="133411"/>
            <a:ext cx="3358704" cy="10772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ATTRIBUTE</a:t>
            </a:r>
            <a:br>
              <a:rPr lang="en-US" sz="32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INFORMATION</a:t>
            </a:r>
            <a:endParaRPr lang="en-US" sz="3200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470" y="1449605"/>
            <a:ext cx="4952384" cy="52768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Arial" panose="020B0604020202020204"/>
              </a:rPr>
              <a:t>      </a:t>
            </a:r>
            <a:r>
              <a:rPr lang="en-US" b="1" dirty="0">
                <a:solidFill>
                  <a:srgbClr val="FFC000"/>
                </a:solidFill>
                <a:cs typeface="Arial" panose="020B0604020202020204"/>
              </a:rPr>
              <a:t>TARGET COLUMN :</a:t>
            </a:r>
            <a:endParaRPr lang="en-US" b="1" dirty="0">
              <a:solidFill>
                <a:srgbClr val="FFC000"/>
              </a:solidFill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TEY: Turbine Energy Yield (MWH)</a:t>
            </a: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AMBIENT VARIABLES :</a:t>
            </a:r>
            <a:endParaRPr lang="en-US" b="1" dirty="0">
              <a:solidFill>
                <a:srgbClr val="FFC000"/>
              </a:solidFill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 AT</a:t>
            </a:r>
            <a:r>
              <a:rPr lang="en-US" dirty="0">
                <a:ea typeface="+mn-lt"/>
                <a:cs typeface="+mn-lt"/>
              </a:rPr>
              <a:t>: Ambient temperature (C)</a:t>
            </a:r>
            <a:endParaRPr lang="en-US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AP</a:t>
            </a:r>
            <a:r>
              <a:rPr lang="en-US" dirty="0">
                <a:ea typeface="+mn-lt"/>
                <a:cs typeface="+mn-lt"/>
              </a:rPr>
              <a:t>: Ambient pressure (mbar)</a:t>
            </a:r>
            <a:endParaRPr lang="en-US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AH</a:t>
            </a:r>
            <a:r>
              <a:rPr lang="en-US" dirty="0">
                <a:ea typeface="+mn-lt"/>
                <a:cs typeface="+mn-lt"/>
              </a:rPr>
              <a:t>: Ambient humidity (%)</a:t>
            </a:r>
            <a:endParaRPr lang="en-US" dirty="0">
              <a:cs typeface="Arial" panose="020B06040202020202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EMMISION VARIABLES :</a:t>
            </a:r>
            <a:endParaRPr lang="en-US" b="1" dirty="0">
              <a:solidFill>
                <a:srgbClr val="FFC000"/>
              </a:solidFill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CO</a:t>
            </a:r>
            <a:r>
              <a:rPr lang="en-US" dirty="0">
                <a:ea typeface="+mn-lt"/>
                <a:cs typeface="+mn-lt"/>
              </a:rPr>
              <a:t>: Carbon monoxide (mg/m3)</a:t>
            </a:r>
            <a:endParaRPr lang="en-US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NOX</a:t>
            </a:r>
            <a:r>
              <a:rPr lang="en-US" dirty="0">
                <a:ea typeface="+mn-lt"/>
                <a:cs typeface="+mn-lt"/>
              </a:rPr>
              <a:t>: Nitrogen oxides (mg/m3)</a:t>
            </a:r>
            <a:endParaRPr lang="en-US">
              <a:cs typeface="Arial" panose="020B0604020202020204"/>
            </a:endParaRPr>
          </a:p>
        </p:txBody>
      </p:sp>
      <p:sp>
        <p:nvSpPr>
          <p:cNvPr id="29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9359" y="3041936"/>
            <a:ext cx="5535303" cy="3461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dirty="0">
                <a:cs typeface="Arial" panose="020B0604020202020204"/>
              </a:rPr>
              <a:t>      </a:t>
            </a:r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PROCESS VARIABLES :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AFDP</a:t>
            </a:r>
            <a:r>
              <a:rPr lang="en-US" sz="2000" dirty="0">
                <a:cs typeface="Arial" panose="020B0604020202020204"/>
              </a:rPr>
              <a:t>: Air filter difference pressure (mbar)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GTEP</a:t>
            </a:r>
            <a:r>
              <a:rPr lang="en-US" sz="2000" dirty="0">
                <a:cs typeface="Arial" panose="020B0604020202020204"/>
              </a:rPr>
              <a:t>: Gas turbine exhaust pressure (mbar)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TIT</a:t>
            </a:r>
            <a:r>
              <a:rPr lang="en-US" sz="2000" dirty="0">
                <a:cs typeface="Arial" panose="020B0604020202020204"/>
              </a:rPr>
              <a:t>: Turbine inlet temperature (C)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TAT</a:t>
            </a:r>
            <a:r>
              <a:rPr lang="en-US" sz="2000" dirty="0">
                <a:cs typeface="Arial" panose="020B0604020202020204"/>
              </a:rPr>
              <a:t>: Turbine after temperature (C)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 CDP</a:t>
            </a:r>
            <a:r>
              <a:rPr lang="en-US" sz="2000" dirty="0">
                <a:cs typeface="Arial" panose="020B0604020202020204"/>
              </a:rPr>
              <a:t>: Compressor discharge pressure (mbar)</a:t>
            </a:r>
            <a:endParaRPr lang="en-US" sz="200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75" y="125431"/>
            <a:ext cx="5299004" cy="4399784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1354459" y="4587870"/>
            <a:ext cx="4438650" cy="221599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FFC000"/>
                </a:solidFill>
                <a:cs typeface="Arial" panose="020B0604020202020204"/>
              </a:rPr>
              <a:t>Pic 1. GAS</a:t>
            </a:r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 TURBINE LAYOUT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endParaRPr lang="en-US" sz="2000" b="1" dirty="0">
              <a:cs typeface="Arial" panose="020B0604020202020204"/>
            </a:endParaRPr>
          </a:p>
          <a:p>
            <a:pPr algn="ctr"/>
            <a:r>
              <a:rPr lang="en-US" sz="1400" b="1" dirty="0">
                <a:cs typeface="Arial" panose="020B0604020202020204"/>
              </a:rPr>
              <a:t>Source : </a:t>
            </a:r>
            <a:r>
              <a:rPr lang="en-US" sz="1400" dirty="0">
                <a:ea typeface="+mn-lt"/>
                <a:cs typeface="+mn-lt"/>
              </a:rPr>
              <a:t>Heysem Kaya, Pinar Tufekci and Erdinc Uzun. 'Predicting CO and NOx</a:t>
            </a:r>
            <a:endParaRPr lang="en-US" sz="1400" dirty="0">
              <a:ea typeface="+mn-lt"/>
              <a:cs typeface="+mn-lt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emissions from gas turbines: novel data and a benchmark PEMS',</a:t>
            </a:r>
            <a:endParaRPr lang="en-US" sz="1400" dirty="0">
              <a:cs typeface="Arial" panose="020B0604020202020204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Turkish Journal of Electrical Engineering &amp; Computer Sciences, vol. 27,</a:t>
            </a:r>
            <a:endParaRPr lang="en-US" sz="1400" dirty="0">
              <a:cs typeface="Arial" panose="020B0604020202020204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2019, pp. 4783-4796,</a:t>
            </a:r>
            <a:endParaRPr lang="en-US" sz="1400" dirty="0">
              <a:cs typeface="Arial" panose="020B060402020202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69" y="125752"/>
            <a:ext cx="5116928" cy="4396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674" y="5396023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2163" y="4589721"/>
            <a:ext cx="50214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 P</a:t>
            </a:r>
            <a:r>
              <a:rPr lang="en-US" sz="2000" b="1" dirty="0" smtClean="0">
                <a:solidFill>
                  <a:srgbClr val="FFC000"/>
                </a:solidFill>
                <a:cs typeface="Arial" panose="020B0604020202020204"/>
              </a:rPr>
              <a:t>ic 2. WORKING </a:t>
            </a:r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OF A</a:t>
            </a:r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 GAS TURBINE</a:t>
            </a:r>
            <a:endParaRPr lang="en-US" sz="2000" b="1" dirty="0">
              <a:solidFill>
                <a:srgbClr val="FFC000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Source : www.giphy.com</a:t>
            </a:r>
            <a:endParaRPr lang="en-US" sz="14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465455"/>
            <a:ext cx="4667885" cy="31349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45" y="465455"/>
            <a:ext cx="4769485" cy="31007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5" y="3560445"/>
            <a:ext cx="4672965" cy="31267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445" y="3566160"/>
            <a:ext cx="4768850" cy="31210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1950258" y="-117"/>
            <a:ext cx="7958331" cy="55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FFC000"/>
                </a:solidFill>
                <a:ea typeface="+mj-lt"/>
                <a:cs typeface="+mj-lt"/>
              </a:rPr>
              <a:t>EXPLORATORY DATA  ANALYSIS</a:t>
            </a:r>
            <a:r>
              <a:rPr lang="en-IN" altLang="en-US" b="1" dirty="0">
                <a:solidFill>
                  <a:srgbClr val="FFC000"/>
                </a:solidFill>
                <a:ea typeface="+mj-lt"/>
                <a:cs typeface="+mj-lt"/>
              </a:rPr>
              <a:t>:-</a:t>
            </a:r>
            <a:r>
              <a:rPr lang="en-IN" altLang="en-US" b="1">
                <a:solidFill>
                  <a:srgbClr val="FFC000"/>
                </a:solidFill>
                <a:sym typeface="+mn-ea"/>
              </a:rPr>
              <a:t>Histogram</a:t>
            </a:r>
            <a:endParaRPr lang="en-IN" altLang="en-US" b="1" dirty="0">
              <a:solidFill>
                <a:srgbClr val="FFC000"/>
              </a:solidFill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475" y="746034"/>
            <a:ext cx="10068662" cy="6030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51" y="176685"/>
            <a:ext cx="7958331" cy="50911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/>
              <a:t>Histogram of trarget Column:-</a:t>
            </a:r>
            <a:endParaRPr lang="en-IN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8676</Words>
  <Application>WPS Presentation</Application>
  <PresentationFormat>Widescreen</PresentationFormat>
  <Paragraphs>422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SimSun</vt:lpstr>
      <vt:lpstr>Wingdings</vt:lpstr>
      <vt:lpstr>Wingdings 3</vt:lpstr>
      <vt:lpstr>MS Shell Dlg 2</vt:lpstr>
      <vt:lpstr>Tahoma</vt:lpstr>
      <vt:lpstr>Muli</vt:lpstr>
      <vt:lpstr>AMGDT</vt:lpstr>
      <vt:lpstr>Arial</vt:lpstr>
      <vt:lpstr>Wingdings</vt:lpstr>
      <vt:lpstr>Wingdings</vt:lpstr>
      <vt:lpstr>Microsoft YaHei</vt:lpstr>
      <vt:lpstr>Arial Unicode MS</vt:lpstr>
      <vt:lpstr>Calibri</vt:lpstr>
      <vt:lpstr>Wingdings,Sans-Serif</vt:lpstr>
      <vt:lpstr>Times New Roman</vt:lpstr>
      <vt:lpstr>Chiller</vt:lpstr>
      <vt:lpstr>Madison</vt:lpstr>
      <vt:lpstr>GAS TURBINE - Predicting Turbine Energy Yield (TEY)</vt:lpstr>
      <vt:lpstr>Yashwant Dhuri Aspiring Data Scientist  </vt:lpstr>
      <vt:lpstr>PowerPoint 演示文稿</vt:lpstr>
      <vt:lpstr>WORK FLOW</vt:lpstr>
      <vt:lpstr>INTRODUCTION</vt:lpstr>
      <vt:lpstr>ATTRIBUTE INFORMATION</vt:lpstr>
      <vt:lpstr>PowerPoint 演示文稿</vt:lpstr>
      <vt:lpstr>EXPLORATORY DATA  ANALYSIS</vt:lpstr>
      <vt:lpstr>BIVARIATE ANALYSIS :</vt:lpstr>
      <vt:lpstr>OUTLIERS                                 </vt:lpstr>
      <vt:lpstr>EXPLORATORY DATA  ANALYSIS</vt:lpstr>
      <vt:lpstr>SCATTER PLOT</vt:lpstr>
      <vt:lpstr>MULTIVARIATE ANALYSIS :  Heat-Map </vt:lpstr>
      <vt:lpstr>PowerPoint 演示文稿</vt:lpstr>
      <vt:lpstr>PowerPoint 演示文稿</vt:lpstr>
      <vt:lpstr>PowerPoint 演示文稿</vt:lpstr>
      <vt:lpstr>TRAIN TEST SPLIT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PASTING</vt:lpstr>
      <vt:lpstr>ADABOOST</vt:lpstr>
      <vt:lpstr>GRADIENT BOOSTING</vt:lpstr>
      <vt:lpstr>XGBOOST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Yashwant</cp:lastModifiedBy>
  <cp:revision>1572</cp:revision>
  <dcterms:created xsi:type="dcterms:W3CDTF">2022-11-30T11:51:00Z</dcterms:created>
  <dcterms:modified xsi:type="dcterms:W3CDTF">2023-01-12T09:34:58Z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108F0AFDEF35481EA0474624AF6D3E16</vt:lpwstr>
  </property>
  <property fmtid="{D5CDD505-2E9C-101B-9397-08002B2CF9AE}" pid="4" name="KSOProductBuildVer">
    <vt:lpwstr>1033-11.2.0.11440</vt:lpwstr>
  </property>
</Properties>
</file>