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31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.pn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0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72554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964" y="2192215"/>
            <a:ext cx="6067909" cy="281353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1497806"/>
            <a:ext cx="7556421" cy="3912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Ecommerce Management System</a:t>
            </a:r>
            <a:endParaRPr lang="en-US" sz="6162" dirty="0"/>
          </a:p>
        </p:txBody>
      </p:sp>
      <p:sp>
        <p:nvSpPr>
          <p:cNvPr id="7" name="Text 2"/>
          <p:cNvSpPr/>
          <p:nvPr/>
        </p:nvSpPr>
        <p:spPr>
          <a:xfrm>
            <a:off x="6280190" y="5750838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</a:t>
            </a:r>
            <a:endParaRPr lang="en-US" sz="1786" dirty="0"/>
          </a:p>
        </p:txBody>
      </p:sp>
      <p:sp>
        <p:nvSpPr>
          <p:cNvPr id="8" name="Text 3"/>
          <p:cNvSpPr/>
          <p:nvPr/>
        </p:nvSpPr>
        <p:spPr>
          <a:xfrm>
            <a:off x="6280190" y="6368891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Yash Parekh</a:t>
            </a:r>
            <a:endParaRPr lang="en-US" sz="178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4AE5F-979D-B20B-B5D9-6F809473F5E6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34B17C-5892-B06F-F2E6-A1075F9DC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D15F4B-5921-9E6E-B2B6-711E49485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CF2D85-36BC-6835-E1E9-E7D5A3F60DA1}"/>
              </a:ext>
            </a:extLst>
          </p:cNvPr>
          <p:cNvSpPr txBox="1"/>
          <p:nvPr/>
        </p:nvSpPr>
        <p:spPr>
          <a:xfrm>
            <a:off x="-3003" y="712529"/>
            <a:ext cx="60725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L.J. Institute of Engineering &amp;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52" y="0"/>
            <a:ext cx="5940148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72478" y="3247292"/>
            <a:ext cx="5957922" cy="160769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923925"/>
            <a:ext cx="7556421" cy="978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Admin Interface</a:t>
            </a:r>
            <a:endParaRPr lang="en-US" sz="6162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2242304"/>
            <a:ext cx="566976" cy="56697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93790" y="303609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Browsing Database</a:t>
            </a:r>
            <a:endParaRPr lang="en-US" sz="2233" dirty="0"/>
          </a:p>
        </p:txBody>
      </p:sp>
      <p:sp>
        <p:nvSpPr>
          <p:cNvPr id="9" name="Text 3"/>
          <p:cNvSpPr/>
          <p:nvPr/>
        </p:nvSpPr>
        <p:spPr>
          <a:xfrm>
            <a:off x="793790" y="3526512"/>
            <a:ext cx="3608070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Admin can browse through customers, suppliers, transactions, orders and return orders.</a:t>
            </a:r>
            <a:endParaRPr lang="en-US" sz="1786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021" y="2242304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742021" y="303609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Insert Facility</a:t>
            </a:r>
            <a:endParaRPr lang="en-US" sz="2233" dirty="0"/>
          </a:p>
        </p:txBody>
      </p:sp>
      <p:sp>
        <p:nvSpPr>
          <p:cNvPr id="12" name="Text 5"/>
          <p:cNvSpPr/>
          <p:nvPr/>
        </p:nvSpPr>
        <p:spPr>
          <a:xfrm>
            <a:off x="4742021" y="3526512"/>
            <a:ext cx="360818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Admin has a facility to add customers, suppliers and products.</a:t>
            </a:r>
            <a:endParaRPr lang="en-US" sz="1786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90" y="5295662"/>
            <a:ext cx="566976" cy="566976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93790" y="608945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Update Facility</a:t>
            </a:r>
            <a:endParaRPr lang="en-US" sz="2233" dirty="0"/>
          </a:p>
        </p:txBody>
      </p:sp>
      <p:sp>
        <p:nvSpPr>
          <p:cNvPr id="15" name="Text 7"/>
          <p:cNvSpPr/>
          <p:nvPr/>
        </p:nvSpPr>
        <p:spPr>
          <a:xfrm>
            <a:off x="793790" y="6579870"/>
            <a:ext cx="3608070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Admin has a facility to update products.</a:t>
            </a:r>
            <a:endParaRPr lang="en-US" sz="1786" dirty="0"/>
          </a:p>
        </p:txBody>
      </p:sp>
      <p:sp>
        <p:nvSpPr>
          <p:cNvPr id="17" name="Text 8"/>
          <p:cNvSpPr/>
          <p:nvPr/>
        </p:nvSpPr>
        <p:spPr>
          <a:xfrm>
            <a:off x="4742021" y="608945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18" name="Text 9"/>
          <p:cNvSpPr/>
          <p:nvPr/>
        </p:nvSpPr>
        <p:spPr>
          <a:xfrm>
            <a:off x="4742021" y="6579870"/>
            <a:ext cx="360818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endParaRPr lang="en-US" sz="1786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5CD5FC-5221-9D89-5596-FC81FD7E1ADF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EAFC48A-7E89-52D9-08BF-4224FB371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8F0DC8F-C177-DC57-6C9A-62193E4F7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280190" y="1791772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Supplier Interface</a:t>
            </a:r>
            <a:endParaRPr lang="en-US" sz="4465" dirty="0"/>
          </a:p>
        </p:txBody>
      </p:sp>
      <p:sp>
        <p:nvSpPr>
          <p:cNvPr id="6" name="Shape 2"/>
          <p:cNvSpPr/>
          <p:nvPr/>
        </p:nvSpPr>
        <p:spPr>
          <a:xfrm>
            <a:off x="6280190" y="2840712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514624" y="307514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View Profile</a:t>
            </a:r>
            <a:endParaRPr lang="en-US" sz="2233" dirty="0"/>
          </a:p>
        </p:txBody>
      </p:sp>
      <p:sp>
        <p:nvSpPr>
          <p:cNvPr id="8" name="Text 4"/>
          <p:cNvSpPr/>
          <p:nvPr/>
        </p:nvSpPr>
        <p:spPr>
          <a:xfrm>
            <a:off x="6514624" y="3565565"/>
            <a:ext cx="319599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Suppliers can view their profile within full of their details</a:t>
            </a:r>
            <a:endParaRPr lang="en-US" sz="1786" dirty="0"/>
          </a:p>
        </p:txBody>
      </p:sp>
      <p:sp>
        <p:nvSpPr>
          <p:cNvPr id="9" name="Shape 5"/>
          <p:cNvSpPr/>
          <p:nvPr/>
        </p:nvSpPr>
        <p:spPr>
          <a:xfrm>
            <a:off x="10171867" y="2840712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406301" y="307514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Update Profile</a:t>
            </a:r>
            <a:endParaRPr lang="en-US" sz="2233" dirty="0"/>
          </a:p>
        </p:txBody>
      </p:sp>
      <p:sp>
        <p:nvSpPr>
          <p:cNvPr id="11" name="Text 7"/>
          <p:cNvSpPr/>
          <p:nvPr/>
        </p:nvSpPr>
        <p:spPr>
          <a:xfrm>
            <a:off x="10406301" y="3565565"/>
            <a:ext cx="319599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Suppliers can update their profile such as name, email id, password, and etc.</a:t>
            </a:r>
            <a:endParaRPr lang="en-US" sz="1786" dirty="0"/>
          </a:p>
        </p:txBody>
      </p:sp>
      <p:sp>
        <p:nvSpPr>
          <p:cNvPr id="12" name="Shape 8"/>
          <p:cNvSpPr/>
          <p:nvPr/>
        </p:nvSpPr>
        <p:spPr>
          <a:xfrm>
            <a:off x="6280190" y="5115520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514624" y="534995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Supplied Product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6514624" y="5840373"/>
            <a:ext cx="708755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Suppliers can access the product list of their supplied products</a:t>
            </a:r>
            <a:endParaRPr lang="en-US" sz="178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6147F-20B8-05D8-8EB3-4785FB9181D8}"/>
              </a:ext>
            </a:extLst>
          </p:cNvPr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7D3F9-641B-46DC-8704-ECB335EFCF7C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FAD3AF-3191-7044-61EF-E96E9DFF7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939E670-6410-67F2-BD51-341B9863C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  <p:pic>
        <p:nvPicPr>
          <p:cNvPr id="19" name="Image 1">
            <a:extLst>
              <a:ext uri="{FF2B5EF4-FFF2-40B4-BE49-F238E27FC236}">
                <a16:creationId xmlns:a16="http://schemas.microsoft.com/office/drawing/2014/main" id="{CD2B23CE-0B53-D019-A26C-F9B9218A38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2529968"/>
            <a:ext cx="5486400" cy="3169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99208" y="0"/>
            <a:ext cx="5127673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664488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Merits of the Project</a:t>
            </a:r>
            <a:endParaRPr lang="en-US" sz="6162" dirty="0"/>
          </a:p>
        </p:txBody>
      </p:sp>
      <p:sp>
        <p:nvSpPr>
          <p:cNvPr id="6" name="Shape 2"/>
          <p:cNvSpPr/>
          <p:nvPr/>
        </p:nvSpPr>
        <p:spPr>
          <a:xfrm>
            <a:off x="793790" y="32162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7504" y="3301246"/>
            <a:ext cx="12287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79" dirty="0"/>
          </a:p>
        </p:txBody>
      </p:sp>
      <p:sp>
        <p:nvSpPr>
          <p:cNvPr id="8" name="Text 4"/>
          <p:cNvSpPr/>
          <p:nvPr/>
        </p:nvSpPr>
        <p:spPr>
          <a:xfrm>
            <a:off x="1530906" y="3216235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Intuitive Customer Interface</a:t>
            </a:r>
            <a:endParaRPr lang="en-US" sz="2233" dirty="0"/>
          </a:p>
        </p:txBody>
      </p:sp>
      <p:sp>
        <p:nvSpPr>
          <p:cNvPr id="9" name="Text 5"/>
          <p:cNvSpPr/>
          <p:nvPr/>
        </p:nvSpPr>
        <p:spPr>
          <a:xfrm>
            <a:off x="1530906" y="4060984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Allows customers to easily search, add to cart, and purchase products.</a:t>
            </a:r>
            <a:endParaRPr lang="en-US" sz="1786" dirty="0"/>
          </a:p>
        </p:txBody>
      </p:sp>
      <p:sp>
        <p:nvSpPr>
          <p:cNvPr id="10" name="Shape 6"/>
          <p:cNvSpPr/>
          <p:nvPr/>
        </p:nvSpPr>
        <p:spPr>
          <a:xfrm>
            <a:off x="4685467" y="32162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843939" y="3301246"/>
            <a:ext cx="193238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79" dirty="0"/>
          </a:p>
        </p:txBody>
      </p:sp>
      <p:sp>
        <p:nvSpPr>
          <p:cNvPr id="12" name="Text 8"/>
          <p:cNvSpPr/>
          <p:nvPr/>
        </p:nvSpPr>
        <p:spPr>
          <a:xfrm>
            <a:off x="5422583" y="3216235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 Order Processing</a:t>
            </a:r>
            <a:endParaRPr lang="en-US" sz="2233" dirty="0"/>
          </a:p>
        </p:txBody>
      </p:sp>
      <p:sp>
        <p:nvSpPr>
          <p:cNvPr id="13" name="Text 9"/>
          <p:cNvSpPr/>
          <p:nvPr/>
        </p:nvSpPr>
        <p:spPr>
          <a:xfrm>
            <a:off x="5422583" y="4060984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Streamlined fulfillment of orders, returns, and transactions.</a:t>
            </a:r>
            <a:endParaRPr lang="en-US" sz="1786" dirty="0"/>
          </a:p>
        </p:txBody>
      </p:sp>
      <p:sp>
        <p:nvSpPr>
          <p:cNvPr id="14" name="Shape 10"/>
          <p:cNvSpPr/>
          <p:nvPr/>
        </p:nvSpPr>
        <p:spPr>
          <a:xfrm>
            <a:off x="793790" y="563165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52976" y="5716667"/>
            <a:ext cx="19192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79" dirty="0"/>
          </a:p>
        </p:txBody>
      </p:sp>
      <p:sp>
        <p:nvSpPr>
          <p:cNvPr id="16" name="Text 12"/>
          <p:cNvSpPr/>
          <p:nvPr/>
        </p:nvSpPr>
        <p:spPr>
          <a:xfrm>
            <a:off x="1530906" y="5631656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Comprehensive Admin Features</a:t>
            </a:r>
            <a:endParaRPr lang="en-US" sz="2233" dirty="0"/>
          </a:p>
        </p:txBody>
      </p:sp>
      <p:sp>
        <p:nvSpPr>
          <p:cNvPr id="17" name="Text 13"/>
          <p:cNvSpPr/>
          <p:nvPr/>
        </p:nvSpPr>
        <p:spPr>
          <a:xfrm>
            <a:off x="1530906" y="6476405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Enables admin to manage customers, suppliers, and products effectively.</a:t>
            </a:r>
            <a:endParaRPr lang="en-US" sz="1786" dirty="0"/>
          </a:p>
        </p:txBody>
      </p:sp>
      <p:sp>
        <p:nvSpPr>
          <p:cNvPr id="18" name="Shape 14"/>
          <p:cNvSpPr/>
          <p:nvPr/>
        </p:nvSpPr>
        <p:spPr>
          <a:xfrm>
            <a:off x="4685467" y="563165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828103" y="5716667"/>
            <a:ext cx="22490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79" dirty="0"/>
          </a:p>
        </p:txBody>
      </p:sp>
      <p:sp>
        <p:nvSpPr>
          <p:cNvPr id="20" name="Text 16"/>
          <p:cNvSpPr/>
          <p:nvPr/>
        </p:nvSpPr>
        <p:spPr>
          <a:xfrm>
            <a:off x="5422583" y="5631656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Supplier Collaboration</a:t>
            </a:r>
            <a:endParaRPr lang="en-US" sz="2233" dirty="0"/>
          </a:p>
        </p:txBody>
      </p:sp>
      <p:sp>
        <p:nvSpPr>
          <p:cNvPr id="21" name="Text 17"/>
          <p:cNvSpPr/>
          <p:nvPr/>
        </p:nvSpPr>
        <p:spPr>
          <a:xfrm>
            <a:off x="5422583" y="6476405"/>
            <a:ext cx="29277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Gives suppliers visibility over their product listings.</a:t>
            </a:r>
            <a:endParaRPr lang="en-US" sz="178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0D4B05-39AA-3FAA-BA07-BD4FB45C6430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BA1FCB-A1CC-940B-CBC8-B8947477E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3561614-6719-D15D-ACAC-0F51856B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" y="1"/>
            <a:ext cx="4322446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51390" y="1838563"/>
            <a:ext cx="9117449" cy="978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Demerits of the Project</a:t>
            </a:r>
            <a:endParaRPr lang="en-US" sz="6162" dirty="0"/>
          </a:p>
        </p:txBody>
      </p:sp>
      <p:sp>
        <p:nvSpPr>
          <p:cNvPr id="6" name="Shape 2"/>
          <p:cNvSpPr/>
          <p:nvPr/>
        </p:nvSpPr>
        <p:spPr>
          <a:xfrm>
            <a:off x="4451390" y="3156942"/>
            <a:ext cx="4579263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85824" y="339137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Complexity</a:t>
            </a:r>
            <a:endParaRPr lang="en-US" sz="2233" dirty="0"/>
          </a:p>
        </p:txBody>
      </p:sp>
      <p:sp>
        <p:nvSpPr>
          <p:cNvPr id="8" name="Text 4"/>
          <p:cNvSpPr/>
          <p:nvPr/>
        </p:nvSpPr>
        <p:spPr>
          <a:xfrm>
            <a:off x="4685824" y="3881795"/>
            <a:ext cx="411039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Complex setup and maintenance for small businesses</a:t>
            </a:r>
            <a:endParaRPr lang="en-US" sz="1786" dirty="0"/>
          </a:p>
        </p:txBody>
      </p:sp>
      <p:sp>
        <p:nvSpPr>
          <p:cNvPr id="9" name="Shape 5"/>
          <p:cNvSpPr/>
          <p:nvPr/>
        </p:nvSpPr>
        <p:spPr>
          <a:xfrm>
            <a:off x="9257467" y="3156942"/>
            <a:ext cx="4579263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91901" y="3391376"/>
            <a:ext cx="3981450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Dependency on Technology</a:t>
            </a:r>
            <a:endParaRPr lang="en-US" sz="2233" dirty="0"/>
          </a:p>
        </p:txBody>
      </p:sp>
      <p:sp>
        <p:nvSpPr>
          <p:cNvPr id="11" name="Text 7"/>
          <p:cNvSpPr/>
          <p:nvPr/>
        </p:nvSpPr>
        <p:spPr>
          <a:xfrm>
            <a:off x="9491901" y="3881795"/>
            <a:ext cx="411039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Vulnerable to outages, hacking, and issues</a:t>
            </a:r>
            <a:endParaRPr lang="en-US" sz="1786" dirty="0"/>
          </a:p>
        </p:txBody>
      </p:sp>
      <p:sp>
        <p:nvSpPr>
          <p:cNvPr id="12" name="Shape 8"/>
          <p:cNvSpPr/>
          <p:nvPr/>
        </p:nvSpPr>
        <p:spPr>
          <a:xfrm>
            <a:off x="4451390" y="5068848"/>
            <a:ext cx="9385221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3" name="Text 9"/>
          <p:cNvSpPr/>
          <p:nvPr/>
        </p:nvSpPr>
        <p:spPr>
          <a:xfrm>
            <a:off x="4685824" y="530328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Cost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4685824" y="5793700"/>
            <a:ext cx="891635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It is too costly to implement the whole system.</a:t>
            </a:r>
            <a:endParaRPr lang="en-US" sz="1786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3C64F0-8A0A-4F5B-07EA-1BB888BE7B65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6D4B5AE-2647-ACFC-0AAA-95C11CCA1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407D27-67A1-69D7-3A26-7F430A3DD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42552" y="-1"/>
            <a:ext cx="5698731" cy="82295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711637"/>
            <a:ext cx="6406277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Enhancements</a:t>
            </a:r>
            <a:endParaRPr lang="en-US" sz="4465" dirty="0"/>
          </a:p>
        </p:txBody>
      </p:sp>
      <p:sp>
        <p:nvSpPr>
          <p:cNvPr id="6" name="Shape 2"/>
          <p:cNvSpPr/>
          <p:nvPr/>
        </p:nvSpPr>
        <p:spPr>
          <a:xfrm>
            <a:off x="793790" y="1760577"/>
            <a:ext cx="3664863" cy="2765227"/>
          </a:xfrm>
          <a:prstGeom prst="roundRect">
            <a:avLst>
              <a:gd name="adj" fmla="val 344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28224" y="1995011"/>
            <a:ext cx="2907387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Artificial Intelligence</a:t>
            </a:r>
            <a:endParaRPr lang="en-US" sz="2233" dirty="0"/>
          </a:p>
        </p:txBody>
      </p:sp>
      <p:sp>
        <p:nvSpPr>
          <p:cNvPr id="8" name="Text 4"/>
          <p:cNvSpPr/>
          <p:nvPr/>
        </p:nvSpPr>
        <p:spPr>
          <a:xfrm>
            <a:off x="1028224" y="2485430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Incorporating AI-powered features like chatbots and predictive analytics to enhance the customer experience.</a:t>
            </a:r>
            <a:endParaRPr lang="en-US" sz="1786" dirty="0"/>
          </a:p>
        </p:txBody>
      </p:sp>
      <p:sp>
        <p:nvSpPr>
          <p:cNvPr id="9" name="Shape 5"/>
          <p:cNvSpPr/>
          <p:nvPr/>
        </p:nvSpPr>
        <p:spPr>
          <a:xfrm>
            <a:off x="4685467" y="1760577"/>
            <a:ext cx="3664863" cy="2765227"/>
          </a:xfrm>
          <a:prstGeom prst="roundRect">
            <a:avLst>
              <a:gd name="adj" fmla="val 344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919901" y="1995011"/>
            <a:ext cx="3195995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Omnichannel Integration</a:t>
            </a:r>
            <a:endParaRPr lang="en-US" sz="2233" dirty="0"/>
          </a:p>
        </p:txBody>
      </p:sp>
      <p:sp>
        <p:nvSpPr>
          <p:cNvPr id="11" name="Text 7"/>
          <p:cNvSpPr/>
          <p:nvPr/>
        </p:nvSpPr>
        <p:spPr>
          <a:xfrm>
            <a:off x="4919901" y="2839760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Seamlessly integrating the ecommerce platform with brick-and-mortar stores and other sales channels.</a:t>
            </a:r>
            <a:endParaRPr lang="en-US" sz="1786" dirty="0"/>
          </a:p>
        </p:txBody>
      </p:sp>
      <p:sp>
        <p:nvSpPr>
          <p:cNvPr id="12" name="Shape 8"/>
          <p:cNvSpPr/>
          <p:nvPr/>
        </p:nvSpPr>
        <p:spPr>
          <a:xfrm>
            <a:off x="793790" y="4752618"/>
            <a:ext cx="3664863" cy="2765227"/>
          </a:xfrm>
          <a:prstGeom prst="roundRect">
            <a:avLst>
              <a:gd name="adj" fmla="val 344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028224" y="4987052"/>
            <a:ext cx="3195995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Blockchain Technology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1028224" y="5831800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Exploring the integration of blockchain for secure transactions and transparent supply chain management.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4685467" y="4752618"/>
            <a:ext cx="3664863" cy="2765227"/>
          </a:xfrm>
          <a:prstGeom prst="roundRect">
            <a:avLst>
              <a:gd name="adj" fmla="val 344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4919901" y="4987052"/>
            <a:ext cx="3195995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Sustainability Initiatives</a:t>
            </a:r>
            <a:endParaRPr lang="en-US" sz="2233" dirty="0"/>
          </a:p>
        </p:txBody>
      </p:sp>
      <p:sp>
        <p:nvSpPr>
          <p:cNvPr id="17" name="Text 13"/>
          <p:cNvSpPr/>
          <p:nvPr/>
        </p:nvSpPr>
        <p:spPr>
          <a:xfrm>
            <a:off x="4919901" y="5831800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Implementing eco-friendly practices and features to align with customer preferences for sustainable ecommerce.</a:t>
            </a:r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07D2ED-533A-B649-E0AD-2654C4552C0B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0109F94-E611-1FF4-F222-D87BE60DAF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7505AB-7060-2DA2-B709-183D02BBE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" y="810404"/>
            <a:ext cx="5718097" cy="62880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1235631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Used in Our Project</a:t>
            </a:r>
            <a:endParaRPr lang="en-US" sz="616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532227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280190" y="4326017"/>
            <a:ext cx="2291953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</a:t>
            </a:r>
            <a:endParaRPr lang="en-US" sz="2233" dirty="0"/>
          </a:p>
        </p:txBody>
      </p:sp>
      <p:sp>
        <p:nvSpPr>
          <p:cNvPr id="8" name="Text 3"/>
          <p:cNvSpPr/>
          <p:nvPr/>
        </p:nvSpPr>
        <p:spPr>
          <a:xfrm>
            <a:off x="6280190" y="4816435"/>
            <a:ext cx="2291953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Primary programming language to create and manage application.</a:t>
            </a:r>
            <a:endParaRPr lang="en-US" sz="1786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2304" y="3532227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8912304" y="4326017"/>
            <a:ext cx="229207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MySQL</a:t>
            </a:r>
            <a:endParaRPr lang="en-US" sz="2233" dirty="0"/>
          </a:p>
        </p:txBody>
      </p:sp>
      <p:sp>
        <p:nvSpPr>
          <p:cNvPr id="11" name="Text 5"/>
          <p:cNvSpPr/>
          <p:nvPr/>
        </p:nvSpPr>
        <p:spPr>
          <a:xfrm>
            <a:off x="8912304" y="4816435"/>
            <a:ext cx="229207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Relational database management system to handle database operations.</a:t>
            </a:r>
            <a:endParaRPr lang="en-US" sz="1786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538" y="3532227"/>
            <a:ext cx="566976" cy="56697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1544538" y="4326017"/>
            <a:ext cx="2291953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IntelliJ IDEA</a:t>
            </a:r>
            <a:endParaRPr lang="en-US" sz="2233" dirty="0"/>
          </a:p>
        </p:txBody>
      </p:sp>
      <p:sp>
        <p:nvSpPr>
          <p:cNvPr id="14" name="Text 7"/>
          <p:cNvSpPr/>
          <p:nvPr/>
        </p:nvSpPr>
        <p:spPr>
          <a:xfrm>
            <a:off x="11544538" y="4816435"/>
            <a:ext cx="2291953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Integrated development environment is software where whole logic of the application is written</a:t>
            </a:r>
            <a:endParaRPr lang="en-US" sz="1786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A2E20E-118A-5CFB-1CEC-594F561E93C6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5679AC3-957E-2815-21F8-F618D19ED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429154-C874-7E5E-C429-C28A18CB2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85EC2F-4820-9ECF-F0F8-A961735AD4D4}"/>
              </a:ext>
            </a:extLst>
          </p:cNvPr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31" name="Image 0" descr="preencoded.png">
              <a:extLst>
                <a:ext uri="{FF2B5EF4-FFF2-40B4-BE49-F238E27FC236}">
                  <a16:creationId xmlns:a16="http://schemas.microsoft.com/office/drawing/2014/main" id="{4D5496C6-6817-C57E-CCCF-B474C425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630400" cy="8229600"/>
            </a:xfrm>
            <a:prstGeom prst="rect">
              <a:avLst/>
            </a:prstGeom>
          </p:spPr>
        </p:pic>
        <p:sp>
          <p:nvSpPr>
            <p:cNvPr id="32" name="Shape 0">
              <a:extLst>
                <a:ext uri="{FF2B5EF4-FFF2-40B4-BE49-F238E27FC236}">
                  <a16:creationId xmlns:a16="http://schemas.microsoft.com/office/drawing/2014/main" id="{87C0F23D-0A66-9563-4D8F-2A825AC233DA}"/>
                </a:ext>
              </a:extLst>
            </p:cNvPr>
            <p:cNvSpPr/>
            <p:nvPr/>
          </p:nvSpPr>
          <p:spPr>
            <a:xfrm>
              <a:off x="0" y="0"/>
              <a:ext cx="14630400" cy="8229600"/>
            </a:xfrm>
            <a:prstGeom prst="rect">
              <a:avLst/>
            </a:prstGeom>
            <a:solidFill>
              <a:srgbClr val="0D0A2C">
                <a:alpha val="75000"/>
              </a:srgbClr>
            </a:solidFill>
            <a:ln/>
          </p:spPr>
        </p:sp>
        <p:pic>
          <p:nvPicPr>
            <p:cNvPr id="33" name="Image 1" descr="preencoded.png">
              <a:extLst>
                <a:ext uri="{FF2B5EF4-FFF2-40B4-BE49-F238E27FC236}">
                  <a16:creationId xmlns:a16="http://schemas.microsoft.com/office/drawing/2014/main" id="{C73129F8-9CB7-81F1-8467-AF6D6F0E0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0" y="0"/>
              <a:ext cx="5486400" cy="8229600"/>
            </a:xfrm>
            <a:prstGeom prst="rect">
              <a:avLst/>
            </a:prstGeom>
          </p:spPr>
        </p:pic>
        <p:sp>
          <p:nvSpPr>
            <p:cNvPr id="34" name="Text 1">
              <a:extLst>
                <a:ext uri="{FF2B5EF4-FFF2-40B4-BE49-F238E27FC236}">
                  <a16:creationId xmlns:a16="http://schemas.microsoft.com/office/drawing/2014/main" id="{6796FFA6-DC02-E389-29DD-2E53824ACCB0}"/>
                </a:ext>
              </a:extLst>
            </p:cNvPr>
            <p:cNvSpPr/>
            <p:nvPr/>
          </p:nvSpPr>
          <p:spPr>
            <a:xfrm>
              <a:off x="793790" y="3092648"/>
              <a:ext cx="7556421" cy="97821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7702"/>
                </a:lnSpc>
                <a:buNone/>
              </a:pPr>
              <a:r>
                <a:rPr lang="en-US" sz="6162" dirty="0">
                  <a:solidFill>
                    <a:srgbClr val="F2F0F4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Thank you</a:t>
              </a:r>
              <a:endParaRPr lang="en-US" sz="6162" dirty="0"/>
            </a:p>
          </p:txBody>
        </p:sp>
        <p:sp>
          <p:nvSpPr>
            <p:cNvPr id="35" name="Text 2">
              <a:extLst>
                <a:ext uri="{FF2B5EF4-FFF2-40B4-BE49-F238E27FC236}">
                  <a16:creationId xmlns:a16="http://schemas.microsoft.com/office/drawing/2014/main" id="{A826A79F-2202-83AC-DD84-51B2F443B34C}"/>
                </a:ext>
              </a:extLst>
            </p:cNvPr>
            <p:cNvSpPr/>
            <p:nvPr/>
          </p:nvSpPr>
          <p:spPr>
            <a:xfrm>
              <a:off x="793790" y="4411028"/>
              <a:ext cx="7556421" cy="7258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858"/>
                </a:lnSpc>
                <a:buNone/>
              </a:pPr>
              <a:r>
                <a:rPr lang="en-US" sz="1786" dirty="0">
                  <a:solidFill>
                    <a:srgbClr val="DCD7E5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Please let me know if you have any other questions?</a:t>
              </a:r>
              <a:endParaRPr lang="en-US" sz="1786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21DCE-1547-9A30-6AD2-7339E3CACAA7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E70FD88-B98A-E289-974C-4FA393055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6C78F73-EF94-2FDE-11F6-C068785DA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152168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Table of Contents</a:t>
            </a:r>
            <a:endParaRPr lang="en-US" sz="4465" dirty="0"/>
          </a:p>
        </p:txBody>
      </p:sp>
      <p:sp>
        <p:nvSpPr>
          <p:cNvPr id="5" name="Shape 2"/>
          <p:cNvSpPr/>
          <p:nvPr/>
        </p:nvSpPr>
        <p:spPr>
          <a:xfrm>
            <a:off x="793790" y="25697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87504" y="2654737"/>
            <a:ext cx="12287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79" dirty="0"/>
          </a:p>
        </p:txBody>
      </p:sp>
      <p:sp>
        <p:nvSpPr>
          <p:cNvPr id="7" name="Text 4"/>
          <p:cNvSpPr/>
          <p:nvPr/>
        </p:nvSpPr>
        <p:spPr>
          <a:xfrm>
            <a:off x="1530906" y="2569726"/>
            <a:ext cx="5670947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 - R Diagram</a:t>
            </a:r>
            <a:endParaRPr lang="en-US" sz="2233" dirty="0"/>
          </a:p>
        </p:txBody>
      </p:sp>
      <p:sp>
        <p:nvSpPr>
          <p:cNvPr id="8" name="Shape 5"/>
          <p:cNvSpPr/>
          <p:nvPr/>
        </p:nvSpPr>
        <p:spPr>
          <a:xfrm>
            <a:off x="7428667" y="25697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587139" y="2654737"/>
            <a:ext cx="193238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79" dirty="0"/>
          </a:p>
        </p:txBody>
      </p:sp>
      <p:sp>
        <p:nvSpPr>
          <p:cNvPr id="10" name="Text 7"/>
          <p:cNvSpPr/>
          <p:nvPr/>
        </p:nvSpPr>
        <p:spPr>
          <a:xfrm>
            <a:off x="8165783" y="2569726"/>
            <a:ext cx="5670947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 case Diagram</a:t>
            </a:r>
            <a:endParaRPr lang="en-US" sz="2233" dirty="0"/>
          </a:p>
        </p:txBody>
      </p:sp>
      <p:sp>
        <p:nvSpPr>
          <p:cNvPr id="11" name="Shape 8"/>
          <p:cNvSpPr/>
          <p:nvPr/>
        </p:nvSpPr>
        <p:spPr>
          <a:xfrm>
            <a:off x="793790" y="381714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52976" y="3902154"/>
            <a:ext cx="19192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79" dirty="0"/>
          </a:p>
        </p:txBody>
      </p:sp>
      <p:sp>
        <p:nvSpPr>
          <p:cNvPr id="13" name="Text 10"/>
          <p:cNvSpPr/>
          <p:nvPr/>
        </p:nvSpPr>
        <p:spPr>
          <a:xfrm>
            <a:off x="1530906" y="3817144"/>
            <a:ext cx="5670947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Used DATA Structures and Class</a:t>
            </a:r>
            <a:endParaRPr lang="en-US" sz="2233" dirty="0"/>
          </a:p>
        </p:txBody>
      </p:sp>
      <p:sp>
        <p:nvSpPr>
          <p:cNvPr id="14" name="Shape 11"/>
          <p:cNvSpPr/>
          <p:nvPr/>
        </p:nvSpPr>
        <p:spPr>
          <a:xfrm>
            <a:off x="7428667" y="381714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571303" y="3902154"/>
            <a:ext cx="22490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79" dirty="0"/>
          </a:p>
        </p:txBody>
      </p:sp>
      <p:sp>
        <p:nvSpPr>
          <p:cNvPr id="16" name="Text 13"/>
          <p:cNvSpPr/>
          <p:nvPr/>
        </p:nvSpPr>
        <p:spPr>
          <a:xfrm>
            <a:off x="8165783" y="3817144"/>
            <a:ext cx="5670947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Used Concepts &amp; Functionalities</a:t>
            </a:r>
            <a:endParaRPr lang="en-US" sz="2233" dirty="0"/>
          </a:p>
        </p:txBody>
      </p:sp>
      <p:sp>
        <p:nvSpPr>
          <p:cNvPr id="17" name="Shape 14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952619" y="5149572"/>
            <a:ext cx="19264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2679" dirty="0"/>
          </a:p>
        </p:txBody>
      </p:sp>
      <p:sp>
        <p:nvSpPr>
          <p:cNvPr id="19" name="Text 16"/>
          <p:cNvSpPr/>
          <p:nvPr/>
        </p:nvSpPr>
        <p:spPr>
          <a:xfrm>
            <a:off x="1530906" y="5064562"/>
            <a:ext cx="5670947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Merits</a:t>
            </a:r>
            <a:endParaRPr lang="en-US" sz="2233" dirty="0"/>
          </a:p>
        </p:txBody>
      </p:sp>
      <p:sp>
        <p:nvSpPr>
          <p:cNvPr id="20" name="Shape 17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7580233" y="5149572"/>
            <a:ext cx="20716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</a:t>
            </a:r>
            <a:endParaRPr lang="en-US" sz="2679" dirty="0"/>
          </a:p>
        </p:txBody>
      </p:sp>
      <p:sp>
        <p:nvSpPr>
          <p:cNvPr id="22" name="Text 19"/>
          <p:cNvSpPr/>
          <p:nvPr/>
        </p:nvSpPr>
        <p:spPr>
          <a:xfrm>
            <a:off x="8165783" y="5064562"/>
            <a:ext cx="5670947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Demerits</a:t>
            </a:r>
            <a:endParaRPr lang="en-US" sz="2233" dirty="0"/>
          </a:p>
        </p:txBody>
      </p:sp>
      <p:sp>
        <p:nvSpPr>
          <p:cNvPr id="23" name="Shape 20"/>
          <p:cNvSpPr/>
          <p:nvPr/>
        </p:nvSpPr>
        <p:spPr>
          <a:xfrm>
            <a:off x="793790" y="631197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948690" y="6396990"/>
            <a:ext cx="20038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</a:t>
            </a:r>
            <a:endParaRPr lang="en-US" sz="2679" dirty="0"/>
          </a:p>
        </p:txBody>
      </p:sp>
      <p:sp>
        <p:nvSpPr>
          <p:cNvPr id="25" name="Text 22"/>
          <p:cNvSpPr/>
          <p:nvPr/>
        </p:nvSpPr>
        <p:spPr>
          <a:xfrm>
            <a:off x="1530906" y="6311979"/>
            <a:ext cx="5670947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Future Enhancements</a:t>
            </a:r>
            <a:endParaRPr lang="en-US" sz="2233" dirty="0"/>
          </a:p>
        </p:txBody>
      </p:sp>
      <p:sp>
        <p:nvSpPr>
          <p:cNvPr id="26" name="Shape 23"/>
          <p:cNvSpPr/>
          <p:nvPr/>
        </p:nvSpPr>
        <p:spPr>
          <a:xfrm>
            <a:off x="7428667" y="631197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7575233" y="6396990"/>
            <a:ext cx="21705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</a:t>
            </a:r>
            <a:endParaRPr lang="en-US" sz="2679" dirty="0"/>
          </a:p>
        </p:txBody>
      </p:sp>
      <p:sp>
        <p:nvSpPr>
          <p:cNvPr id="28" name="Text 25"/>
          <p:cNvSpPr/>
          <p:nvPr/>
        </p:nvSpPr>
        <p:spPr>
          <a:xfrm>
            <a:off x="8165783" y="6311979"/>
            <a:ext cx="5670947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Used Tools</a:t>
            </a:r>
            <a:endParaRPr lang="en-US" sz="2233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5DE2D8-3A56-0DD9-3CA0-2B0EB3A8A32F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136A90B-1548-1D12-2BBE-B62A5B440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1F1E01F-A315-E41F-4553-1A078185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10806470" y="5092"/>
            <a:ext cx="382393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 R Diagram</a:t>
            </a:r>
            <a:endParaRPr lang="en-US"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B946C-F223-4A96-1C0D-CFAE9EDE8FE3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E9D302-53A3-3096-2CDF-20F969E5D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42393-2D3F-E5BF-92A9-BA3A1035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6A8617A-BC96-617A-EFCE-7A4A8CAA97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1346334"/>
            <a:ext cx="14630400" cy="6878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959810" y="-2726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Case Diagram</a:t>
            </a:r>
            <a:endParaRPr lang="en-US"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7CB752-874D-C59C-8AD5-4F0B768883EB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A618C5-B667-7F9D-1F1A-0D094C0A1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BFFBD9-FAD0-5A98-BF08-3EACFDF30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C7680F2-9937-B929-872B-51017A7216A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90204" y="646862"/>
            <a:ext cx="8607436" cy="75827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546" y="0"/>
            <a:ext cx="5979854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50547" y="1041794"/>
            <a:ext cx="5973722" cy="586892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10327" y="884277"/>
            <a:ext cx="7723346" cy="1268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94"/>
              </a:lnSpc>
              <a:buNone/>
            </a:pPr>
            <a:r>
              <a:rPr lang="en-US" sz="399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 Management Concepts</a:t>
            </a:r>
            <a:endParaRPr lang="en-US" sz="3995" dirty="0"/>
          </a:p>
        </p:txBody>
      </p:sp>
      <p:sp>
        <p:nvSpPr>
          <p:cNvPr id="7" name="Shape 2"/>
          <p:cNvSpPr/>
          <p:nvPr/>
        </p:nvSpPr>
        <p:spPr>
          <a:xfrm>
            <a:off x="1003221" y="2457093"/>
            <a:ext cx="22860" cy="4888111"/>
          </a:xfrm>
          <a:prstGeom prst="roundRect">
            <a:avLst>
              <a:gd name="adj" fmla="val 372894"/>
            </a:avLst>
          </a:prstGeom>
          <a:solidFill>
            <a:srgbClr val="4A2C85"/>
          </a:solidFill>
          <a:ln/>
        </p:spPr>
      </p:sp>
      <p:sp>
        <p:nvSpPr>
          <p:cNvPr id="8" name="Shape 3"/>
          <p:cNvSpPr/>
          <p:nvPr/>
        </p:nvSpPr>
        <p:spPr>
          <a:xfrm>
            <a:off x="1220093" y="2902148"/>
            <a:ext cx="710327" cy="22860"/>
          </a:xfrm>
          <a:prstGeom prst="roundRect">
            <a:avLst>
              <a:gd name="adj" fmla="val 372894"/>
            </a:avLst>
          </a:prstGeom>
          <a:solidFill>
            <a:srgbClr val="4A2C85"/>
          </a:solidFill>
          <a:ln/>
        </p:spPr>
      </p:sp>
      <p:sp>
        <p:nvSpPr>
          <p:cNvPr id="9" name="Shape 4"/>
          <p:cNvSpPr/>
          <p:nvPr/>
        </p:nvSpPr>
        <p:spPr>
          <a:xfrm>
            <a:off x="786348" y="2685336"/>
            <a:ext cx="456605" cy="456605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959703" y="2761417"/>
            <a:ext cx="109895" cy="304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7"/>
              </a:lnSpc>
              <a:buNone/>
            </a:pPr>
            <a:r>
              <a:rPr lang="en-US" sz="239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397" dirty="0"/>
          </a:p>
        </p:txBody>
      </p:sp>
      <p:sp>
        <p:nvSpPr>
          <p:cNvPr id="11" name="Text 6"/>
          <p:cNvSpPr/>
          <p:nvPr/>
        </p:nvSpPr>
        <p:spPr>
          <a:xfrm>
            <a:off x="2130862" y="2659975"/>
            <a:ext cx="2536984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7"/>
              </a:lnSpc>
              <a:buNone/>
            </a:pPr>
            <a:r>
              <a:rPr lang="en-US" sz="19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Modeling</a:t>
            </a:r>
            <a:endParaRPr lang="en-US" sz="1998" dirty="0"/>
          </a:p>
        </p:txBody>
      </p:sp>
      <p:sp>
        <p:nvSpPr>
          <p:cNvPr id="12" name="Text 7"/>
          <p:cNvSpPr/>
          <p:nvPr/>
        </p:nvSpPr>
        <p:spPr>
          <a:xfrm>
            <a:off x="2130862" y="3098721"/>
            <a:ext cx="6302812" cy="649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7"/>
              </a:lnSpc>
              <a:buNone/>
            </a:pPr>
            <a:r>
              <a:rPr lang="en-US" sz="159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Designing an effective data model is crucial for storing and managing admin, customer, supplier, product, and transaction information.</a:t>
            </a:r>
            <a:endParaRPr lang="en-US" sz="1598" dirty="0"/>
          </a:p>
        </p:txBody>
      </p:sp>
      <p:sp>
        <p:nvSpPr>
          <p:cNvPr id="13" name="Shape 8"/>
          <p:cNvSpPr/>
          <p:nvPr/>
        </p:nvSpPr>
        <p:spPr>
          <a:xfrm>
            <a:off x="1220093" y="4599146"/>
            <a:ext cx="710327" cy="22860"/>
          </a:xfrm>
          <a:prstGeom prst="roundRect">
            <a:avLst>
              <a:gd name="adj" fmla="val 372894"/>
            </a:avLst>
          </a:prstGeom>
          <a:solidFill>
            <a:srgbClr val="4A2C85"/>
          </a:solidFill>
          <a:ln/>
        </p:spPr>
      </p:sp>
      <p:sp>
        <p:nvSpPr>
          <p:cNvPr id="14" name="Shape 9"/>
          <p:cNvSpPr/>
          <p:nvPr/>
        </p:nvSpPr>
        <p:spPr>
          <a:xfrm>
            <a:off x="786348" y="4382333"/>
            <a:ext cx="456605" cy="456605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928152" y="4458414"/>
            <a:ext cx="172879" cy="304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7"/>
              </a:lnSpc>
              <a:buNone/>
            </a:pPr>
            <a:r>
              <a:rPr lang="en-US" sz="239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397" dirty="0"/>
          </a:p>
        </p:txBody>
      </p:sp>
      <p:sp>
        <p:nvSpPr>
          <p:cNvPr id="16" name="Text 11"/>
          <p:cNvSpPr/>
          <p:nvPr/>
        </p:nvSpPr>
        <p:spPr>
          <a:xfrm>
            <a:off x="2130862" y="4356973"/>
            <a:ext cx="2536984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7"/>
              </a:lnSpc>
              <a:buNone/>
            </a:pPr>
            <a:r>
              <a:rPr lang="en-US" sz="19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SQL Queries</a:t>
            </a:r>
            <a:endParaRPr lang="en-US" sz="1998" dirty="0"/>
          </a:p>
        </p:txBody>
      </p:sp>
      <p:sp>
        <p:nvSpPr>
          <p:cNvPr id="17" name="Text 12"/>
          <p:cNvSpPr/>
          <p:nvPr/>
        </p:nvSpPr>
        <p:spPr>
          <a:xfrm>
            <a:off x="2130862" y="4795718"/>
            <a:ext cx="6302812" cy="649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7"/>
              </a:lnSpc>
              <a:buNone/>
            </a:pPr>
            <a:r>
              <a:rPr lang="en-US" sz="159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Proficiency in SQL allows developers to efficiently retrieve, manipulate, and analyze data within the ecommerce system.</a:t>
            </a:r>
            <a:endParaRPr lang="en-US" sz="1598" dirty="0"/>
          </a:p>
        </p:txBody>
      </p:sp>
      <p:sp>
        <p:nvSpPr>
          <p:cNvPr id="18" name="Shape 13"/>
          <p:cNvSpPr/>
          <p:nvPr/>
        </p:nvSpPr>
        <p:spPr>
          <a:xfrm>
            <a:off x="1220093" y="6296144"/>
            <a:ext cx="710327" cy="22860"/>
          </a:xfrm>
          <a:prstGeom prst="roundRect">
            <a:avLst>
              <a:gd name="adj" fmla="val 372894"/>
            </a:avLst>
          </a:prstGeom>
          <a:solidFill>
            <a:srgbClr val="4A2C85"/>
          </a:solidFill>
          <a:ln/>
        </p:spPr>
      </p:sp>
      <p:sp>
        <p:nvSpPr>
          <p:cNvPr id="19" name="Shape 14"/>
          <p:cNvSpPr/>
          <p:nvPr/>
        </p:nvSpPr>
        <p:spPr>
          <a:xfrm>
            <a:off x="786348" y="6079331"/>
            <a:ext cx="456605" cy="456605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928747" y="6155412"/>
            <a:ext cx="171688" cy="304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7"/>
              </a:lnSpc>
              <a:buNone/>
            </a:pPr>
            <a:r>
              <a:rPr lang="en-US" sz="239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397" dirty="0"/>
          </a:p>
        </p:txBody>
      </p:sp>
      <p:sp>
        <p:nvSpPr>
          <p:cNvPr id="21" name="Text 16"/>
          <p:cNvSpPr/>
          <p:nvPr/>
        </p:nvSpPr>
        <p:spPr>
          <a:xfrm>
            <a:off x="2130862" y="6053971"/>
            <a:ext cx="3842861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7"/>
              </a:lnSpc>
              <a:buNone/>
            </a:pPr>
            <a:r>
              <a:rPr lang="en-US" sz="199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Procedures &amp; Triggers</a:t>
            </a:r>
            <a:endParaRPr lang="en-US" sz="1998" dirty="0"/>
          </a:p>
        </p:txBody>
      </p:sp>
      <p:sp>
        <p:nvSpPr>
          <p:cNvPr id="22" name="Text 17"/>
          <p:cNvSpPr/>
          <p:nvPr/>
        </p:nvSpPr>
        <p:spPr>
          <a:xfrm>
            <a:off x="2130862" y="6492716"/>
            <a:ext cx="6302812" cy="649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7"/>
              </a:lnSpc>
              <a:buNone/>
            </a:pPr>
            <a:r>
              <a:rPr lang="en-US" sz="159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Efficient procedures and triggers to control over tables to insert, update and remove records.</a:t>
            </a:r>
            <a:endParaRPr lang="en-US" sz="1598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2F2FE3-631E-F5C1-28D1-E03753CAD6CF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448B69-FF70-7EC5-08AE-31F0AC07F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8B97A74-77D7-77A2-EC58-373E93C7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801806"/>
            <a:ext cx="5482211" cy="462243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1956078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Structures and Algorithms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6280190" y="39689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473904" y="4053959"/>
            <a:ext cx="12287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4"/>
          <p:cNvSpPr/>
          <p:nvPr/>
        </p:nvSpPr>
        <p:spPr>
          <a:xfrm>
            <a:off x="7017306" y="3968948"/>
            <a:ext cx="2927747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Linked Lists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7017306" y="4558546"/>
            <a:ext cx="2927747" cy="13605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Effectively Managing products and shopping carts using linked lists.</a:t>
            </a:r>
            <a:endParaRPr lang="en-US" sz="2233" dirty="0"/>
          </a:p>
        </p:txBody>
      </p:sp>
      <p:sp>
        <p:nvSpPr>
          <p:cNvPr id="11" name="Shape 6"/>
          <p:cNvSpPr/>
          <p:nvPr/>
        </p:nvSpPr>
        <p:spPr>
          <a:xfrm>
            <a:off x="10171867" y="39689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330339" y="4053959"/>
            <a:ext cx="193238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8"/>
          <p:cNvSpPr/>
          <p:nvPr/>
        </p:nvSpPr>
        <p:spPr>
          <a:xfrm>
            <a:off x="10908983" y="396894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Stack</a:t>
            </a:r>
            <a:endParaRPr lang="en-US" sz="2233" dirty="0"/>
          </a:p>
        </p:txBody>
      </p:sp>
      <p:sp>
        <p:nvSpPr>
          <p:cNvPr id="14" name="Text 9"/>
          <p:cNvSpPr/>
          <p:nvPr/>
        </p:nvSpPr>
        <p:spPr>
          <a:xfrm>
            <a:off x="10908983" y="4459367"/>
            <a:ext cx="2927747" cy="18140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72"/>
              </a:lnSpc>
              <a:buNone/>
            </a:pPr>
            <a:r>
              <a:rPr lang="en-US" sz="223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Effectively managing search history of user searched product using stacks.</a:t>
            </a:r>
            <a:endParaRPr lang="en-US" sz="2233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37FFAB-E8B2-3395-DBA1-F247BD41D319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736193-B322-213D-7CA5-E73938F89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DD20A16-87BB-4F31-58C7-FF6742E63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647" y="1875692"/>
            <a:ext cx="5472753" cy="454403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50042" y="521375"/>
            <a:ext cx="4026456" cy="5032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63"/>
              </a:lnSpc>
              <a:buNone/>
            </a:pPr>
            <a:r>
              <a:rPr lang="en-US" sz="317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Concepts</a:t>
            </a:r>
            <a:endParaRPr lang="en-US" sz="317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042" y="1266230"/>
            <a:ext cx="805220" cy="128837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096838" y="1314312"/>
            <a:ext cx="3514845" cy="280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2"/>
              </a:lnSpc>
              <a:buNone/>
            </a:pPr>
            <a:r>
              <a:rPr lang="en-US" sz="158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Microservices &amp; OOPs Concepts</a:t>
            </a:r>
            <a:endParaRPr lang="en-US" sz="1585" dirty="0"/>
          </a:p>
        </p:txBody>
      </p:sp>
      <p:sp>
        <p:nvSpPr>
          <p:cNvPr id="9" name="Text 3"/>
          <p:cNvSpPr/>
          <p:nvPr/>
        </p:nvSpPr>
        <p:spPr>
          <a:xfrm>
            <a:off x="7096839" y="1662451"/>
            <a:ext cx="6969919" cy="7792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29"/>
              </a:lnSpc>
              <a:buNone/>
            </a:pPr>
            <a:r>
              <a:rPr lang="en-US" sz="126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Adopting a microservices-based architecture to improve scalability and flexibility.</a:t>
            </a:r>
          </a:p>
          <a:p>
            <a:pPr marL="0" indent="0" algn="l">
              <a:lnSpc>
                <a:spcPts val="2029"/>
              </a:lnSpc>
              <a:buNone/>
            </a:pPr>
            <a:r>
              <a:rPr lang="en-US" sz="126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There are oops concepts like Classes and objects, polymorphism, inheritance, packages, </a:t>
            </a:r>
          </a:p>
          <a:p>
            <a:pPr marL="0" indent="0" algn="l">
              <a:lnSpc>
                <a:spcPts val="2029"/>
              </a:lnSpc>
              <a:buNone/>
            </a:pPr>
            <a:r>
              <a:rPr lang="en-US" sz="126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access modifiers, encapsulation, constructors and etc.</a:t>
            </a:r>
            <a:endParaRPr lang="en-US" sz="1268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042" y="2554605"/>
            <a:ext cx="805220" cy="128837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096839" y="2715578"/>
            <a:ext cx="3514844" cy="251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2"/>
              </a:lnSpc>
              <a:buNone/>
            </a:pPr>
            <a:r>
              <a:rPr lang="en-US" sz="158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JDBC - Java Database Connectivity</a:t>
            </a:r>
            <a:endParaRPr lang="en-US" sz="1585" dirty="0"/>
          </a:p>
        </p:txBody>
      </p:sp>
      <p:sp>
        <p:nvSpPr>
          <p:cNvPr id="12" name="Text 5"/>
          <p:cNvSpPr/>
          <p:nvPr/>
        </p:nvSpPr>
        <p:spPr>
          <a:xfrm>
            <a:off x="7096839" y="3063716"/>
            <a:ext cx="6969919" cy="257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29"/>
              </a:lnSpc>
              <a:buNone/>
            </a:pPr>
            <a:r>
              <a:rPr lang="en-US" sz="126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 interact with database and Insert, Update, Remove and also Fetch and Create data.</a:t>
            </a:r>
            <a:endParaRPr lang="en-US" sz="1268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042" y="3842980"/>
            <a:ext cx="805220" cy="128837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096839" y="4003953"/>
            <a:ext cx="2427327" cy="251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2"/>
              </a:lnSpc>
              <a:buNone/>
            </a:pPr>
            <a:r>
              <a:rPr lang="en-US" sz="158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Constructors &amp; Methods</a:t>
            </a:r>
            <a:endParaRPr lang="en-US" sz="1585" dirty="0"/>
          </a:p>
        </p:txBody>
      </p:sp>
      <p:sp>
        <p:nvSpPr>
          <p:cNvPr id="15" name="Text 7"/>
          <p:cNvSpPr/>
          <p:nvPr/>
        </p:nvSpPr>
        <p:spPr>
          <a:xfrm>
            <a:off x="7096839" y="4352092"/>
            <a:ext cx="6969919" cy="515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29"/>
              </a:lnSpc>
              <a:buNone/>
            </a:pPr>
            <a:r>
              <a:rPr lang="en-US" sz="126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Effectively used constructor and methods to interact with database  and also interact with customer, admin and supplier entities</a:t>
            </a:r>
            <a:endParaRPr lang="en-US" sz="1268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0042" y="5131356"/>
            <a:ext cx="805220" cy="128837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7096839" y="5292328"/>
            <a:ext cx="2013228" cy="251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2"/>
              </a:lnSpc>
              <a:buNone/>
            </a:pPr>
            <a:r>
              <a:rPr lang="en-US" sz="158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Swing</a:t>
            </a:r>
            <a:endParaRPr lang="en-US" sz="1585" dirty="0"/>
          </a:p>
        </p:txBody>
      </p:sp>
      <p:sp>
        <p:nvSpPr>
          <p:cNvPr id="18" name="Text 9"/>
          <p:cNvSpPr/>
          <p:nvPr/>
        </p:nvSpPr>
        <p:spPr>
          <a:xfrm>
            <a:off x="7096839" y="5640467"/>
            <a:ext cx="6969919" cy="257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29"/>
              </a:lnSpc>
              <a:buNone/>
            </a:pPr>
            <a:r>
              <a:rPr lang="en-US" sz="126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small part of Java Swing API to generate OTPs as a popup window </a:t>
            </a:r>
            <a:endParaRPr lang="en-US" sz="1268" dirty="0"/>
          </a:p>
        </p:txBody>
      </p:sp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0042" y="6419731"/>
            <a:ext cx="805220" cy="1288375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096839" y="6580703"/>
            <a:ext cx="2013228" cy="2515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2"/>
              </a:lnSpc>
              <a:buNone/>
            </a:pPr>
            <a:r>
              <a:rPr lang="en-US" sz="158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Handling</a:t>
            </a:r>
            <a:endParaRPr lang="en-US" sz="1585" dirty="0"/>
          </a:p>
        </p:txBody>
      </p:sp>
      <p:sp>
        <p:nvSpPr>
          <p:cNvPr id="21" name="Text 11"/>
          <p:cNvSpPr/>
          <p:nvPr/>
        </p:nvSpPr>
        <p:spPr>
          <a:xfrm>
            <a:off x="7096839" y="6928842"/>
            <a:ext cx="6969919" cy="515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29"/>
              </a:lnSpc>
              <a:buNone/>
            </a:pPr>
            <a:r>
              <a:rPr lang="en-US" sz="1268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Using Java IO Programming generating and saving bills for purchased product and returned product</a:t>
            </a:r>
            <a:endParaRPr lang="en-US" sz="1268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B77E77-0B15-6349-43D2-0F78F76C85C3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7AC9B44-7C45-6478-9D11-57AA5F99A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3B72CD3-5F74-1FC5-C6CE-3F6103D1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29395" y="141611"/>
            <a:ext cx="7370307" cy="274226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61824" y="2792492"/>
            <a:ext cx="8093273" cy="5720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05"/>
              </a:lnSpc>
              <a:buNone/>
            </a:pPr>
            <a:r>
              <a:rPr lang="en-US" sz="360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Interface and Experience</a:t>
            </a:r>
            <a:endParaRPr lang="en-US" sz="360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24" y="3639145"/>
            <a:ext cx="457676" cy="4576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261824" y="4279821"/>
            <a:ext cx="2288619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802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Intuitive Search</a:t>
            </a:r>
            <a:endParaRPr lang="en-US" sz="1802" dirty="0"/>
          </a:p>
        </p:txBody>
      </p:sp>
      <p:sp>
        <p:nvSpPr>
          <p:cNvPr id="8" name="Text 3"/>
          <p:cNvSpPr/>
          <p:nvPr/>
        </p:nvSpPr>
        <p:spPr>
          <a:xfrm>
            <a:off x="1261824" y="4675584"/>
            <a:ext cx="3852505" cy="8786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7"/>
              </a:lnSpc>
              <a:buNone/>
            </a:pPr>
            <a:r>
              <a:rPr lang="en-US" sz="14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Customer can search product by Name and Category of Product also can see whole Product List</a:t>
            </a:r>
            <a:endParaRPr lang="en-US" sz="1442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888" y="3639145"/>
            <a:ext cx="457676" cy="4576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88888" y="4279821"/>
            <a:ext cx="2288619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802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Cart Operations</a:t>
            </a:r>
            <a:endParaRPr lang="en-US" sz="1802" dirty="0"/>
          </a:p>
        </p:txBody>
      </p:sp>
      <p:sp>
        <p:nvSpPr>
          <p:cNvPr id="11" name="Text 5"/>
          <p:cNvSpPr/>
          <p:nvPr/>
        </p:nvSpPr>
        <p:spPr>
          <a:xfrm>
            <a:off x="5388888" y="4675584"/>
            <a:ext cx="3852505" cy="8786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7"/>
              </a:lnSpc>
              <a:buNone/>
            </a:pPr>
            <a:r>
              <a:rPr lang="en-US" sz="14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using Product Id of a Product and purchasing quantity, customer can add, update, remove products from cart.</a:t>
            </a:r>
            <a:endParaRPr lang="en-US" sz="1442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5951" y="3639145"/>
            <a:ext cx="457676" cy="45767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515951" y="4279821"/>
            <a:ext cx="2288619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802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Bill Generation</a:t>
            </a:r>
            <a:endParaRPr lang="en-US" sz="1802" dirty="0"/>
          </a:p>
        </p:txBody>
      </p:sp>
      <p:sp>
        <p:nvSpPr>
          <p:cNvPr id="14" name="Text 7"/>
          <p:cNvSpPr/>
          <p:nvPr/>
        </p:nvSpPr>
        <p:spPr>
          <a:xfrm>
            <a:off x="9515951" y="4675584"/>
            <a:ext cx="3852505" cy="585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7"/>
              </a:lnSpc>
              <a:buNone/>
            </a:pPr>
            <a:r>
              <a:rPr lang="en-US" sz="14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When customer ready to buy cart items, a bill is generated for him.</a:t>
            </a:r>
            <a:endParaRPr lang="en-US" sz="1442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824" y="6103501"/>
            <a:ext cx="457676" cy="457676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261824" y="6744176"/>
            <a:ext cx="2288619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802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Transaction</a:t>
            </a:r>
            <a:endParaRPr lang="en-US" sz="1802" dirty="0"/>
          </a:p>
        </p:txBody>
      </p:sp>
      <p:sp>
        <p:nvSpPr>
          <p:cNvPr id="17" name="Text 9"/>
          <p:cNvSpPr/>
          <p:nvPr/>
        </p:nvSpPr>
        <p:spPr>
          <a:xfrm>
            <a:off x="1261824" y="7139940"/>
            <a:ext cx="3852505" cy="585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7"/>
              </a:lnSpc>
              <a:buNone/>
            </a:pPr>
            <a:r>
              <a:rPr lang="en-US" sz="14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Facility to transact in various ways via Cash or Card or UPI.</a:t>
            </a:r>
            <a:endParaRPr lang="en-US" sz="1442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8888" y="6103501"/>
            <a:ext cx="457676" cy="457676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5388888" y="6744176"/>
            <a:ext cx="2288619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3"/>
              </a:lnSpc>
              <a:buNone/>
            </a:pPr>
            <a:r>
              <a:rPr lang="en-US" sz="1802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 Return</a:t>
            </a:r>
            <a:endParaRPr lang="en-US" sz="1802" dirty="0"/>
          </a:p>
        </p:txBody>
      </p:sp>
      <p:sp>
        <p:nvSpPr>
          <p:cNvPr id="20" name="Text 11"/>
          <p:cNvSpPr/>
          <p:nvPr/>
        </p:nvSpPr>
        <p:spPr>
          <a:xfrm>
            <a:off x="5388888" y="7139940"/>
            <a:ext cx="3852505" cy="585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7"/>
              </a:lnSpc>
              <a:buNone/>
            </a:pPr>
            <a:r>
              <a:rPr lang="en-US" sz="144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product return facility for customer to return the purchased product once</a:t>
            </a:r>
            <a:endParaRPr lang="en-US" sz="1442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CE7E12-125C-0EA8-7208-04772137D440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E052E47-9068-BCE7-EAF8-372458A4A4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93B4D1D-16C2-8817-2261-AC658A399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459" y="0"/>
            <a:ext cx="5818941" cy="8229600"/>
          </a:xfrm>
          <a:prstGeom prst="rect">
            <a:avLst/>
          </a:prstGeom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811459" y="2371203"/>
            <a:ext cx="5826561" cy="330306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1020366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Order Processing and Inventory Management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793790" y="2778085"/>
            <a:ext cx="7556421" cy="4431030"/>
          </a:xfrm>
          <a:prstGeom prst="roundRect">
            <a:avLst>
              <a:gd name="adj" fmla="val 215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801410" y="2785705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4"/>
          <p:cNvSpPr/>
          <p:nvPr/>
        </p:nvSpPr>
        <p:spPr>
          <a:xfrm>
            <a:off x="1028224" y="2929414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Order Placement</a:t>
            </a:r>
            <a:endParaRPr lang="en-US" sz="1786" dirty="0"/>
          </a:p>
        </p:txBody>
      </p:sp>
      <p:sp>
        <p:nvSpPr>
          <p:cNvPr id="10" name="Text 5"/>
          <p:cNvSpPr/>
          <p:nvPr/>
        </p:nvSpPr>
        <p:spPr>
          <a:xfrm>
            <a:off x="4802624" y="2929414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When a order is placed there an update occurs in Database</a:t>
            </a:r>
            <a:endParaRPr lang="en-US" sz="1786" dirty="0"/>
          </a:p>
        </p:txBody>
      </p:sp>
      <p:sp>
        <p:nvSpPr>
          <p:cNvPr id="11" name="Shape 6"/>
          <p:cNvSpPr/>
          <p:nvPr/>
        </p:nvSpPr>
        <p:spPr>
          <a:xfrm>
            <a:off x="801410" y="3798927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7"/>
          <p:cNvSpPr/>
          <p:nvPr/>
        </p:nvSpPr>
        <p:spPr>
          <a:xfrm>
            <a:off x="1028224" y="3942636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Inventory Tracking</a:t>
            </a:r>
            <a:endParaRPr lang="en-US" sz="1786" dirty="0"/>
          </a:p>
        </p:txBody>
      </p:sp>
      <p:sp>
        <p:nvSpPr>
          <p:cNvPr id="13" name="Text 8"/>
          <p:cNvSpPr/>
          <p:nvPr/>
        </p:nvSpPr>
        <p:spPr>
          <a:xfrm>
            <a:off x="4802624" y="3942636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Real-time monitoring of product availability and stock levels.</a:t>
            </a:r>
            <a:endParaRPr lang="en-US" sz="1786" dirty="0"/>
          </a:p>
        </p:txBody>
      </p:sp>
      <p:sp>
        <p:nvSpPr>
          <p:cNvPr id="14" name="Shape 9"/>
          <p:cNvSpPr/>
          <p:nvPr/>
        </p:nvSpPr>
        <p:spPr>
          <a:xfrm>
            <a:off x="801410" y="4812149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0"/>
          <p:cNvSpPr/>
          <p:nvPr/>
        </p:nvSpPr>
        <p:spPr>
          <a:xfrm>
            <a:off x="1028224" y="4955858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Fulfillment Workflow</a:t>
            </a:r>
            <a:endParaRPr lang="en-US" sz="1786" dirty="0"/>
          </a:p>
        </p:txBody>
      </p:sp>
      <p:sp>
        <p:nvSpPr>
          <p:cNvPr id="16" name="Text 11"/>
          <p:cNvSpPr/>
          <p:nvPr/>
        </p:nvSpPr>
        <p:spPr>
          <a:xfrm>
            <a:off x="4802624" y="4955858"/>
            <a:ext cx="331315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Streamlined fulfillment of orders, return orders and transaction  processes.</a:t>
            </a:r>
            <a:endParaRPr lang="en-US" sz="1786" dirty="0"/>
          </a:p>
        </p:txBody>
      </p:sp>
      <p:sp>
        <p:nvSpPr>
          <p:cNvPr id="17" name="Shape 12"/>
          <p:cNvSpPr/>
          <p:nvPr/>
        </p:nvSpPr>
        <p:spPr>
          <a:xfrm>
            <a:off x="801410" y="6188273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3"/>
          <p:cNvSpPr/>
          <p:nvPr/>
        </p:nvSpPr>
        <p:spPr>
          <a:xfrm>
            <a:off x="1028224" y="6331982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Returns and Transaction</a:t>
            </a:r>
            <a:endParaRPr lang="en-US" sz="1786" dirty="0"/>
          </a:p>
        </p:txBody>
      </p:sp>
      <p:sp>
        <p:nvSpPr>
          <p:cNvPr id="19" name="Text 14"/>
          <p:cNvSpPr/>
          <p:nvPr/>
        </p:nvSpPr>
        <p:spPr>
          <a:xfrm>
            <a:off x="4802624" y="6331982"/>
            <a:ext cx="33131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Seamless handling of product returns and return transaction.</a:t>
            </a:r>
            <a:endParaRPr lang="en-US" sz="1786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7F20B0-7636-1909-47A8-100B79683B07}"/>
              </a:ext>
            </a:extLst>
          </p:cNvPr>
          <p:cNvGrpSpPr/>
          <p:nvPr/>
        </p:nvGrpSpPr>
        <p:grpSpPr>
          <a:xfrm>
            <a:off x="87309" y="104351"/>
            <a:ext cx="3628163" cy="601702"/>
            <a:chOff x="69158" y="69012"/>
            <a:chExt cx="3894030" cy="77637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8530EA2-5136-4751-B49D-8765E70A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/>
          </p:blipFill>
          <p:spPr>
            <a:xfrm>
              <a:off x="810670" y="117088"/>
              <a:ext cx="3152518" cy="60384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3ADDD51-C0B4-D446-74A8-40F885CF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8" y="69012"/>
              <a:ext cx="741512" cy="776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735</Words>
  <Application>Microsoft Office PowerPoint</Application>
  <PresentationFormat>Custom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Yash Parekh</cp:lastModifiedBy>
  <cp:revision>40</cp:revision>
  <dcterms:created xsi:type="dcterms:W3CDTF">2024-08-23T04:08:10Z</dcterms:created>
  <dcterms:modified xsi:type="dcterms:W3CDTF">2024-08-30T14:02:13Z</dcterms:modified>
</cp:coreProperties>
</file>