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3"/>
  </p:notesMasterIdLst>
  <p:handoutMasterIdLst>
    <p:handoutMasterId r:id="rId14"/>
  </p:handoutMasterIdLst>
  <p:sldIdLst>
    <p:sldId id="277" r:id="rId4"/>
    <p:sldId id="399" r:id="rId5"/>
    <p:sldId id="400" r:id="rId6"/>
    <p:sldId id="401" r:id="rId7"/>
    <p:sldId id="410" r:id="rId8"/>
    <p:sldId id="408" r:id="rId9"/>
    <p:sldId id="411" r:id="rId10"/>
    <p:sldId id="413" r:id="rId11"/>
    <p:sldId id="4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13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med.ncbi.nlm.nih.gov/?term=sentiment+analysis+on+tweet+data" TargetMode="External"/><Relationship Id="rId2" Type="http://schemas.openxmlformats.org/officeDocument/2006/relationships/hyperlink" Target="https://pubmed.ncbi.nlm.nih.gov/3720843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656886"/>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i="1" dirty="0">
                <a:solidFill>
                  <a:srgbClr val="000000"/>
                </a:solidFill>
              </a:rPr>
              <a:t>Artificial Intelligence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787655" y="365009"/>
            <a:ext cx="8477097"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latin typeface="Arial Black" pitchFamily="34" charset="0"/>
              </a:rPr>
              <a:t>A decision support system for extracting artificial intelligence-driven insights on natural disaster</a:t>
            </a:r>
            <a:endParaRPr lang="en-US" sz="28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87655" y="4419122"/>
            <a:ext cx="3183885" cy="2246769"/>
          </a:xfrm>
          <a:prstGeom prst="rect">
            <a:avLst/>
          </a:prstGeom>
          <a:noFill/>
        </p:spPr>
        <p:txBody>
          <a:bodyPr wrap="none" rtlCol="0">
            <a:spAutoFit/>
          </a:bodyPr>
          <a:lstStyle/>
          <a:p>
            <a:r>
              <a:rPr lang="en-US" sz="2000" b="1" dirty="0"/>
              <a:t>Submitted by: </a:t>
            </a:r>
          </a:p>
          <a:p>
            <a:r>
              <a:rPr lang="en-US" sz="2000" dirty="0"/>
              <a:t>Yash – 21BCS6094</a:t>
            </a:r>
          </a:p>
          <a:p>
            <a:r>
              <a:rPr lang="en-US" sz="2000" dirty="0"/>
              <a:t>Utkarsh Raj – 21BCS6024</a:t>
            </a:r>
          </a:p>
          <a:p>
            <a:r>
              <a:rPr lang="en-US" sz="2000" dirty="0"/>
              <a:t>Rashid Khan – 21BCS6136</a:t>
            </a:r>
          </a:p>
          <a:p>
            <a:r>
              <a:rPr lang="en-US" sz="2000" dirty="0"/>
              <a:t>Milan Prakash – 21BCS6667  </a:t>
            </a:r>
          </a:p>
          <a:p>
            <a:endParaRPr lang="en-US" sz="2000" dirty="0"/>
          </a:p>
          <a:p>
            <a:endParaRPr lang="en-US" sz="2000" dirty="0"/>
          </a:p>
        </p:txBody>
      </p:sp>
      <p:sp>
        <p:nvSpPr>
          <p:cNvPr id="6" name="TextBox 5"/>
          <p:cNvSpPr txBox="1"/>
          <p:nvPr/>
        </p:nvSpPr>
        <p:spPr>
          <a:xfrm>
            <a:off x="6858471" y="438699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Mr</a:t>
            </a:r>
            <a:r>
              <a:rPr lang="en-US" sz="2000" dirty="0"/>
              <a:t> Siddharth Kumar</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85676" y="1235951"/>
            <a:ext cx="10515600" cy="4952253"/>
          </a:xfrm>
        </p:spPr>
        <p:txBody>
          <a:bodyPr>
            <a:normAutofit/>
          </a:bodyPr>
          <a:lstStyle/>
          <a:p>
            <a:r>
              <a:rPr lang="en-US" dirty="0">
                <a:latin typeface="Times New Roman"/>
                <a:cs typeface="Times New Roman"/>
              </a:rPr>
              <a:t>Feature / characteristics Identification</a:t>
            </a:r>
          </a:p>
          <a:p>
            <a:r>
              <a:rPr lang="en-US" dirty="0">
                <a:latin typeface="Times New Roman"/>
                <a:cs typeface="Times New Roman"/>
              </a:rPr>
              <a:t>Constraint Identification</a:t>
            </a:r>
          </a:p>
          <a:p>
            <a:r>
              <a:rPr lang="en-US" dirty="0">
                <a:latin typeface="Times New Roman"/>
                <a:cs typeface="Times New Roman"/>
              </a:rPr>
              <a:t>Analysis of Features and finalization subject to constraints</a:t>
            </a:r>
          </a:p>
          <a:p>
            <a:r>
              <a:rPr lang="en-US" dirty="0">
                <a:latin typeface="Times New Roman"/>
                <a:cs typeface="Times New Roman"/>
              </a:rPr>
              <a:t>Design Selection</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 Characteristics Identification</a:t>
            </a:r>
          </a:p>
        </p:txBody>
      </p:sp>
      <p:sp>
        <p:nvSpPr>
          <p:cNvPr id="3" name="Content Placeholder 2"/>
          <p:cNvSpPr>
            <a:spLocks noGrp="1"/>
          </p:cNvSpPr>
          <p:nvPr>
            <p:ph idx="1"/>
          </p:nvPr>
        </p:nvSpPr>
        <p:spPr>
          <a:xfrm>
            <a:off x="763248" y="1528997"/>
            <a:ext cx="10515600" cy="4717191"/>
          </a:xfrm>
        </p:spPr>
        <p:txBody>
          <a:bodyPr>
            <a:normAutofit fontScale="92500" lnSpcReduction="10000"/>
          </a:bodyPr>
          <a:lstStyle/>
          <a:p>
            <a:r>
              <a:rPr lang="en-US" dirty="0"/>
              <a:t>Data Integration: Multi-source data collection. Gather data from various sources, including satellite imagery, weather sensors, social media, government agencies, and historical database. Data preprocessing: Clean, format, and normalize data to ensure consistency. Real-time Data Processing.</a:t>
            </a:r>
          </a:p>
          <a:p>
            <a:r>
              <a:rPr lang="en-US" dirty="0"/>
              <a:t>Low-latency processing: Ensure minimal delay in data processing to support timely decision-making.</a:t>
            </a:r>
          </a:p>
          <a:p>
            <a:r>
              <a:rPr lang="en-US" dirty="0"/>
              <a:t>AI and Machine Learning: Develop AI models to predict disaster events, their intensity, and potential impacts.  Identify unusual patterns or events that may indicate the onset of a disaster or unexpected changes during one. Analyze social media sentiment to gauge public perception and identify areas of interest. Analyze satellite and drone imagery to assess the extent of damage and the evolution of the disaster.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59452" cy="931524"/>
          </a:xfrm>
        </p:spPr>
        <p:txBody>
          <a:bodyPr/>
          <a:lstStyle/>
          <a:p>
            <a:r>
              <a:rPr lang="en-US" dirty="0"/>
              <a:t>Constraints Identification</a:t>
            </a:r>
          </a:p>
        </p:txBody>
      </p:sp>
      <p:sp>
        <p:nvSpPr>
          <p:cNvPr id="3" name="Content Placeholder 2"/>
          <p:cNvSpPr>
            <a:spLocks noGrp="1"/>
          </p:cNvSpPr>
          <p:nvPr>
            <p:ph idx="1"/>
          </p:nvPr>
        </p:nvSpPr>
        <p:spPr>
          <a:xfrm>
            <a:off x="838200" y="1167906"/>
            <a:ext cx="10515600" cy="5317188"/>
          </a:xfrm>
        </p:spPr>
        <p:txBody>
          <a:bodyPr>
            <a:normAutofit lnSpcReduction="10000"/>
          </a:bodyPr>
          <a:lstStyle/>
          <a:p>
            <a:r>
              <a:rPr lang="en-US" dirty="0"/>
              <a:t>Data Availability and Quality:</a:t>
            </a:r>
          </a:p>
          <a:p>
            <a:pPr lvl="1"/>
            <a:r>
              <a:rPr lang="en-US" dirty="0"/>
              <a:t>Limited data sources: Availability and access to real-time, high-quality data from various sensors and sources can be constrained.</a:t>
            </a:r>
          </a:p>
          <a:p>
            <a:pPr lvl="1"/>
            <a:r>
              <a:rPr lang="en-US" dirty="0"/>
              <a:t>Data accuracy: Data may contain errors or inaccuracies, especially in high-stress disaster situation.</a:t>
            </a:r>
          </a:p>
          <a:p>
            <a:pPr lvl="1"/>
            <a:r>
              <a:rPr lang="en-US" dirty="0"/>
              <a:t>Data interoperability: Ensuring compatibility and integration of data from diverse sources can be challenging.</a:t>
            </a:r>
          </a:p>
          <a:p>
            <a:r>
              <a:rPr lang="en-US" dirty="0"/>
              <a:t>Computational Resources:</a:t>
            </a:r>
          </a:p>
          <a:p>
            <a:pPr lvl="1"/>
            <a:r>
              <a:rPr lang="en-US" dirty="0"/>
              <a:t>Processing power: Analyzing large volumes of data in real-time may require substantial computational resources, which could be cost-prohibitive.</a:t>
            </a:r>
          </a:p>
          <a:p>
            <a:pPr lvl="1"/>
            <a:r>
              <a:rPr lang="en-US" dirty="0"/>
              <a:t>Scalability: Ensuring the DSS can scale to handle major disasters without performance degradation is a technical challenge.</a:t>
            </a:r>
          </a:p>
          <a:p>
            <a:pPr lvl="1"/>
            <a:r>
              <a:rPr lang="en-US" dirty="0"/>
              <a:t>Cost of data acquisition: Acquiring data from satellites, sensors, and other sources can be expensive.</a:t>
            </a:r>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59452" cy="931524"/>
          </a:xfrm>
        </p:spPr>
        <p:txBody>
          <a:bodyPr/>
          <a:lstStyle/>
          <a:p>
            <a:r>
              <a:rPr lang="en-US" dirty="0"/>
              <a:t>Constraints Identification</a:t>
            </a:r>
          </a:p>
        </p:txBody>
      </p:sp>
      <p:sp>
        <p:nvSpPr>
          <p:cNvPr id="3" name="Content Placeholder 2"/>
          <p:cNvSpPr>
            <a:spLocks noGrp="1"/>
          </p:cNvSpPr>
          <p:nvPr>
            <p:ph idx="1"/>
          </p:nvPr>
        </p:nvSpPr>
        <p:spPr>
          <a:xfrm>
            <a:off x="682052" y="1166579"/>
            <a:ext cx="10515600" cy="5317188"/>
          </a:xfrm>
        </p:spPr>
        <p:txBody>
          <a:bodyPr>
            <a:normAutofit/>
          </a:bodyPr>
          <a:lstStyle/>
          <a:p>
            <a:r>
              <a:rPr lang="en-US" dirty="0"/>
              <a:t>Interoperability and Integration:</a:t>
            </a:r>
          </a:p>
          <a:p>
            <a:pPr lvl="1"/>
            <a:r>
              <a:rPr lang="en-US" dirty="0"/>
              <a:t>Compatibility with existing systems: Integrating the DSS with legacy systems and processes used by government agencies and organizations may be complex.</a:t>
            </a:r>
          </a:p>
          <a:p>
            <a:pPr lvl="1"/>
            <a:r>
              <a:rPr lang="en-US" dirty="0"/>
              <a:t>Data sharing agreements: Establishing data-sharing agreements with various stakeholders can be time-consuming and involve legal hurdles.</a:t>
            </a:r>
          </a:p>
          <a:p>
            <a:pPr lvl="1"/>
            <a:r>
              <a:rPr lang="en-US" dirty="0"/>
              <a:t>Protecting sensitive data: Safeguarding sensitive information while making necessary data available to authorized users is a constraint.</a:t>
            </a:r>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92566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4561" cy="879059"/>
          </a:xfrm>
        </p:spPr>
        <p:txBody>
          <a:bodyPr/>
          <a:lstStyle/>
          <a:p>
            <a:r>
              <a:rPr lang="en-US" dirty="0"/>
              <a:t>Analysis of Features:-</a:t>
            </a:r>
          </a:p>
        </p:txBody>
      </p:sp>
      <p:sp>
        <p:nvSpPr>
          <p:cNvPr id="3" name="Content Placeholder 2"/>
          <p:cNvSpPr>
            <a:spLocks noGrp="1"/>
          </p:cNvSpPr>
          <p:nvPr>
            <p:ph idx="1"/>
          </p:nvPr>
        </p:nvSpPr>
        <p:spPr>
          <a:xfrm>
            <a:off x="703913" y="1124834"/>
            <a:ext cx="10784174" cy="5368041"/>
          </a:xfrm>
        </p:spPr>
        <p:txBody>
          <a:bodyPr>
            <a:normAutofit/>
          </a:bodyPr>
          <a:lstStyle/>
          <a:p>
            <a:r>
              <a:rPr lang="en-US" dirty="0"/>
              <a:t>Data collection and integration: The system should be able to collect and integrate data from a variety of sources, such as weather forecasting models, satellite imagery, social media, and historical records.</a:t>
            </a:r>
          </a:p>
          <a:p>
            <a:r>
              <a:rPr lang="en-US" dirty="0"/>
              <a:t>Hazard modeling and risk assessment: The system should be able to use machine learning and artificial intelligence to model hazards and assess risk. This could include developing models to predict the likelihood and severity of different types of natural disasters, as well as identifying areas that are most vulnerable.</a:t>
            </a:r>
          </a:p>
          <a:p>
            <a:r>
              <a:rPr lang="en-US" dirty="0"/>
              <a:t>Impact assessment: The system should be able to assess the potential impact of natural disasters on people, property, and infrastructure. This could include modeling the spread of disease, estimating economic losses, and identifying critical infrastructure that is at risk.</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76491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4561" cy="879059"/>
          </a:xfrm>
        </p:spPr>
        <p:txBody>
          <a:bodyPr/>
          <a:lstStyle/>
          <a:p>
            <a:r>
              <a:rPr lang="en-US" dirty="0"/>
              <a:t>Design Selection</a:t>
            </a:r>
          </a:p>
        </p:txBody>
      </p:sp>
      <p:sp>
        <p:nvSpPr>
          <p:cNvPr id="3" name="Content Placeholder 2"/>
          <p:cNvSpPr>
            <a:spLocks noGrp="1"/>
          </p:cNvSpPr>
          <p:nvPr>
            <p:ph idx="1"/>
          </p:nvPr>
        </p:nvSpPr>
        <p:spPr>
          <a:xfrm>
            <a:off x="703913" y="1124834"/>
            <a:ext cx="10784174" cy="5368041"/>
          </a:xfrm>
        </p:spPr>
        <p:txBody>
          <a:bodyPr>
            <a:normAutofit/>
          </a:bodyPr>
          <a:lstStyle/>
          <a:p>
            <a:r>
              <a:rPr lang="en-US" dirty="0"/>
              <a:t>Design Approach: Cloud-Based, Modular, and Adaptive</a:t>
            </a:r>
          </a:p>
          <a:p>
            <a:r>
              <a:rPr lang="en-US" dirty="0"/>
              <a:t>Cloud-Based Infrastructure:</a:t>
            </a:r>
          </a:p>
          <a:p>
            <a:pPr lvl="1"/>
            <a:r>
              <a:rPr lang="en-US" dirty="0"/>
              <a:t>Rationale: Leveraging cloud services provides scalability, reliability, and accessibility, which are crucial for handling real-time data processing and analysis during disasters.</a:t>
            </a:r>
          </a:p>
          <a:p>
            <a:pPr lvl="1"/>
            <a:r>
              <a:rPr lang="en-US" dirty="0"/>
              <a:t>Benefits: Cloud-based infrastructure allows for on-demand resource allocation, reducing the need for extensive on-premises hardware.</a:t>
            </a:r>
          </a:p>
          <a:p>
            <a:pPr lvl="1"/>
            <a:r>
              <a:rPr lang="en-US" dirty="0"/>
              <a:t>Considerations: Ensure data security and privacy compliance when using cloud services, especially for sensitive disaster-related data.</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92668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4561" cy="879059"/>
          </a:xfrm>
        </p:spPr>
        <p:txBody>
          <a:bodyPr/>
          <a:lstStyle/>
          <a:p>
            <a:r>
              <a:rPr lang="en-US" dirty="0"/>
              <a:t>Design Selection</a:t>
            </a:r>
          </a:p>
        </p:txBody>
      </p:sp>
      <p:sp>
        <p:nvSpPr>
          <p:cNvPr id="3" name="Content Placeholder 2"/>
          <p:cNvSpPr>
            <a:spLocks noGrp="1"/>
          </p:cNvSpPr>
          <p:nvPr>
            <p:ph idx="1"/>
          </p:nvPr>
        </p:nvSpPr>
        <p:spPr>
          <a:xfrm>
            <a:off x="703913" y="1124834"/>
            <a:ext cx="10784174" cy="5368041"/>
          </a:xfrm>
        </p:spPr>
        <p:txBody>
          <a:bodyPr>
            <a:normAutofit fontScale="92500"/>
          </a:bodyPr>
          <a:lstStyle/>
          <a:p>
            <a:r>
              <a:rPr lang="en-US" dirty="0"/>
              <a:t>Cloud-Based Infrastructure:</a:t>
            </a:r>
          </a:p>
          <a:p>
            <a:pPr lvl="1"/>
            <a:r>
              <a:rPr lang="en-US" dirty="0"/>
              <a:t>Rationale: Leveraging cloud services provides scalability, reliability, and accessibility, which are crucial for handling real-time data processing and analysis during disasters.</a:t>
            </a:r>
          </a:p>
          <a:p>
            <a:pPr lvl="1"/>
            <a:r>
              <a:rPr lang="en-US" dirty="0"/>
              <a:t>Benefits: Cloud-based infrastructure allows for on-demand resource allocation, reducing the need for extensive on-premises hardware.</a:t>
            </a:r>
          </a:p>
          <a:p>
            <a:pPr lvl="1"/>
            <a:r>
              <a:rPr lang="en-US" dirty="0"/>
              <a:t>Considerations: Ensure data security and privacy compliance when using cloud services, especially for sensitive disaster-related data.</a:t>
            </a:r>
          </a:p>
          <a:p>
            <a:r>
              <a:rPr lang="en-US" dirty="0"/>
              <a:t>User-centered design: </a:t>
            </a:r>
          </a:p>
          <a:p>
            <a:pPr lvl="1"/>
            <a:r>
              <a:rPr lang="en-US" dirty="0"/>
              <a:t>The frontend of the system should be designed with the user in mind. This means understanding the needs of the different types of users, such as disaster managers, first responders, and the public, and designing the frontend to be easy to use and navigate.</a:t>
            </a:r>
          </a:p>
          <a:p>
            <a:pPr lvl="1"/>
            <a:r>
              <a:rPr lang="en-US" dirty="0"/>
              <a:t>Responsive design: The system should be responsive, meaning that it should work well on a variety of devices, such as desktops, laptops, tablets, and smartphones. This is important because disaster managers and first responders may need to access the system from a variety of devices while in the field.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15094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hlinkClick r:id="rId2"/>
              </a:rPr>
              <a:t>https://pubmed.ncbi.nlm.nih.gov/37208434/</a:t>
            </a:r>
            <a:endParaRPr lang="en-US" dirty="0"/>
          </a:p>
          <a:p>
            <a:r>
              <a:rPr lang="en-US" dirty="0"/>
              <a:t>https://ieeexplore.ieee.org/document/92433142-3 slides to be used.</a:t>
            </a:r>
          </a:p>
          <a:p>
            <a:r>
              <a:rPr lang="en-US" dirty="0">
                <a:hlinkClick r:id="rId3"/>
              </a:rPr>
              <a:t>https://pubmed.ncbi.nlm.nih.gov/?term=sentiment+analysis+on+tweet+data</a:t>
            </a:r>
            <a:endParaRPr lang="en-US" dirty="0"/>
          </a:p>
          <a:p>
            <a:r>
              <a:rPr lang="en-US" dirty="0"/>
              <a:t>https://pubmed.ncbi.nlm.nih.gov/35632034/</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122585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6196</TotalTime>
  <Words>882</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Feature / Characteristics Identification</vt:lpstr>
      <vt:lpstr>Constraints Identification</vt:lpstr>
      <vt:lpstr>Constraints Identification</vt:lpstr>
      <vt:lpstr>Analysis of Features:-</vt:lpstr>
      <vt:lpstr>Design Selection</vt:lpstr>
      <vt:lpstr>Design Selection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 .</cp:lastModifiedBy>
  <cp:revision>497</cp:revision>
  <dcterms:created xsi:type="dcterms:W3CDTF">2019-01-09T10:33:58Z</dcterms:created>
  <dcterms:modified xsi:type="dcterms:W3CDTF">2023-10-05T07:37:28Z</dcterms:modified>
</cp:coreProperties>
</file>