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7" r:id="rId2"/>
    <p:sldId id="273" r:id="rId3"/>
    <p:sldId id="266" r:id="rId4"/>
    <p:sldId id="259" r:id="rId5"/>
    <p:sldId id="264" r:id="rId6"/>
    <p:sldId id="265" r:id="rId7"/>
    <p:sldId id="269" r:id="rId8"/>
    <p:sldId id="270" r:id="rId9"/>
    <p:sldId id="268" r:id="rId10"/>
    <p:sldId id="274" r:id="rId11"/>
    <p:sldId id="261" r:id="rId12"/>
    <p:sldId id="263" r:id="rId13"/>
    <p:sldId id="272" r:id="rId14"/>
  </p:sldIdLst>
  <p:sldSz cx="9144000" cy="5143500" type="screen16x9"/>
  <p:notesSz cx="6858000" cy="9144000"/>
  <p:embeddedFontLst>
    <p:embeddedFont>
      <p:font typeface="Bookman Old Style" panose="02050604050505020204" pitchFamily="18" charset="0"/>
      <p:regular r:id="rId16"/>
      <p:bold r:id="rId17"/>
      <p:italic r:id="rId18"/>
      <p:boldItalic r:id="rId19"/>
    </p:embeddedFont>
    <p:embeddedFont>
      <p:font typeface="Segoe UI" panose="020B0502040204020203" pitchFamily="34"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02FA2C-C0CE-605C-90C6-178FBC654BCA}" v="372" dt="2024-04-19T15:42:48.679"/>
  </p1510:revLst>
</p1510:revInfo>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152"/>
        <p:guide pos="2880"/>
        <p:guide orient="horz" pos="341"/>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4.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56"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4/19/2024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35A6381-E52B-4798-A646-D5D2C58998FF}" type="datetime1">
              <a:rPr lang="en-US" smtClean="0"/>
              <a:t>4/19/2024</a:t>
            </a:fld>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4/19/2024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4/19/2024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4/19/2024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4/19/2024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4/19/2024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4/19/2024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62589" y="1088109"/>
            <a:ext cx="8229600" cy="1428900"/>
          </a:xfrm>
        </p:spPr>
        <p:txBody>
          <a:bodyPr/>
          <a:lstStyle/>
          <a:p>
            <a:r>
              <a:rPr lang="en-US" sz="1600" dirty="0">
                <a:latin typeface="Bookman Old Style"/>
              </a:rPr>
              <a:t>A Seminar on</a:t>
            </a:r>
            <a:br>
              <a:rPr lang="en-US" sz="3600" dirty="0">
                <a:latin typeface="Bookman Old Style" panose="02050604050505020204" pitchFamily="18" charset="0"/>
              </a:rPr>
            </a:br>
            <a:r>
              <a:rPr lang="en-US" sz="3600" dirty="0">
                <a:solidFill>
                  <a:schemeClr val="tx1"/>
                </a:solidFill>
                <a:latin typeface="Times New Roman"/>
                <a:cs typeface="Times New Roman"/>
              </a:rPr>
              <a:t>TICKETING SYSTEM </a:t>
            </a:r>
            <a:br>
              <a:rPr lang="en-US" sz="3600" dirty="0">
                <a:solidFill>
                  <a:schemeClr val="tx1"/>
                </a:solidFill>
                <a:latin typeface="Times New Roman"/>
                <a:cs typeface="Times New Roman"/>
              </a:rPr>
            </a:br>
            <a:r>
              <a:rPr lang="en-US" sz="3600" dirty="0">
                <a:solidFill>
                  <a:schemeClr val="tx1"/>
                </a:solidFill>
                <a:latin typeface="Times New Roman"/>
                <a:cs typeface="Times New Roman"/>
              </a:rPr>
              <a:t>using Blockchain Technology </a:t>
            </a:r>
            <a:endParaRPr lang="en-US" sz="3600" dirty="0">
              <a:solidFill>
                <a:schemeClr val="tx1"/>
              </a:solidFill>
            </a:endParaRPr>
          </a:p>
          <a:p>
            <a:endParaRPr lang="en-US" sz="3600">
              <a:latin typeface="Bookman Old Style" panose="02050604050505020204" pitchFamily="18" charset="0"/>
            </a:endParaRPr>
          </a:p>
        </p:txBody>
      </p:sp>
      <p:sp>
        <p:nvSpPr>
          <p:cNvPr id="3" name="TextBox 2"/>
          <p:cNvSpPr txBox="1"/>
          <p:nvPr/>
        </p:nvSpPr>
        <p:spPr>
          <a:xfrm>
            <a:off x="267767" y="3265616"/>
            <a:ext cx="4149669" cy="954107"/>
          </a:xfrm>
          <a:prstGeom prst="rect">
            <a:avLst/>
          </a:prstGeom>
          <a:noFill/>
        </p:spPr>
        <p:txBody>
          <a:bodyPr wrap="square" lIns="91440" tIns="45720" rIns="91440" bIns="45720" rtlCol="0" anchor="t">
            <a:spAutoFit/>
          </a:bodyPr>
          <a:lstStyle/>
          <a:p>
            <a:r>
              <a:rPr lang="en-US">
                <a:latin typeface="Bookman Old Style" panose="02050604050505020204" pitchFamily="18" charset="0"/>
              </a:rPr>
              <a:t>Team Details </a:t>
            </a:r>
          </a:p>
          <a:p>
            <a:pPr marL="342900" indent="-342900">
              <a:buFont typeface="+mj-lt"/>
              <a:buAutoNum type="arabicPeriod"/>
            </a:pPr>
            <a:r>
              <a:rPr lang="en-US">
                <a:latin typeface="Bookman Old Style"/>
              </a:rPr>
              <a:t>A.RAKSHITH REDDY (20EG105505)</a:t>
            </a:r>
          </a:p>
          <a:p>
            <a:pPr marL="342900" indent="-342900">
              <a:buFont typeface="+mj-lt"/>
              <a:buAutoNum type="arabicPeriod"/>
            </a:pPr>
            <a:r>
              <a:rPr lang="en-US">
                <a:latin typeface="Bookman Old Style"/>
              </a:rPr>
              <a:t>K.SRAVAN KUMAR (20EG105527)</a:t>
            </a:r>
          </a:p>
          <a:p>
            <a:pPr marL="342900" indent="-342900">
              <a:buFont typeface="+mj-lt"/>
              <a:buAutoNum type="arabicPeriod"/>
            </a:pPr>
            <a:r>
              <a:rPr lang="en-US">
                <a:latin typeface="Bookman Old Style"/>
              </a:rPr>
              <a:t>M.YASHWANTH REDDY (20EG105533)</a:t>
            </a:r>
          </a:p>
        </p:txBody>
      </p:sp>
      <p:sp>
        <p:nvSpPr>
          <p:cNvPr id="8" name="TextBox 7"/>
          <p:cNvSpPr txBox="1"/>
          <p:nvPr/>
        </p:nvSpPr>
        <p:spPr>
          <a:xfrm>
            <a:off x="4976362" y="3417178"/>
            <a:ext cx="3290828" cy="738664"/>
          </a:xfrm>
          <a:prstGeom prst="rect">
            <a:avLst/>
          </a:prstGeom>
          <a:noFill/>
        </p:spPr>
        <p:txBody>
          <a:bodyPr wrap="square" lIns="91440" tIns="45720" rIns="91440" bIns="45720" rtlCol="0" anchor="t">
            <a:spAutoFit/>
          </a:bodyPr>
          <a:lstStyle/>
          <a:p>
            <a:r>
              <a:rPr lang="en-US">
                <a:latin typeface="Bookman Old Style"/>
              </a:rPr>
              <a:t>Project Supervisor  </a:t>
            </a:r>
            <a:endParaRPr lang="en-US">
              <a:latin typeface="Bookman Old Style" panose="02050604050505020204" pitchFamily="18" charset="0"/>
            </a:endParaRPr>
          </a:p>
          <a:p>
            <a:r>
              <a:rPr lang="en-US">
                <a:latin typeface="Bookman Old Style"/>
              </a:rPr>
              <a:t>Name : P.VINAYASREE</a:t>
            </a:r>
            <a:endParaRPr lang="en-US">
              <a:latin typeface="Bookman Old Style" panose="02050604050505020204" pitchFamily="18" charset="0"/>
            </a:endParaRPr>
          </a:p>
          <a:p>
            <a:r>
              <a:rPr lang="en-US">
                <a:latin typeface="Bookman Old Style"/>
              </a:rPr>
              <a:t>Designation : Asst. Professor</a:t>
            </a:r>
            <a:endParaRPr lang="en-US">
              <a:latin typeface="Bookman Old Style" panose="02050604050505020204" pitchFamily="18" charset="0"/>
            </a:endParaRPr>
          </a:p>
        </p:txBody>
      </p:sp>
      <p:sp>
        <p:nvSpPr>
          <p:cNvPr id="4" name="Date Placeholder 3"/>
          <p:cNvSpPr>
            <a:spLocks noGrp="1"/>
          </p:cNvSpPr>
          <p:nvPr>
            <p:ph type="dt" idx="10"/>
          </p:nvPr>
        </p:nvSpPr>
        <p:spPr/>
        <p:txBody>
          <a:bodyPr/>
          <a:lstStyle/>
          <a:p>
            <a:fld id="{1BC53C58-4FC8-40FA-85FB-B704D218A008}" type="datetime1">
              <a:rPr lang="en-US" smtClean="0"/>
              <a:t>4/19/2024</a:t>
            </a:fld>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404162" y="454782"/>
            <a:ext cx="6117431" cy="627321"/>
          </a:xfrm>
        </p:spPr>
        <p:txBody>
          <a:bodyPr/>
          <a:lstStyle/>
          <a:p>
            <a:r>
              <a:rPr lang="en-US" sz="3600">
                <a:latin typeface="Bookman Old Style" panose="02050604050505020204" pitchFamily="18" charset="0"/>
              </a:rPr>
              <a:t>Experiment Environment</a:t>
            </a:r>
          </a:p>
        </p:txBody>
      </p:sp>
      <p:sp>
        <p:nvSpPr>
          <p:cNvPr id="5" name="TextBox 4"/>
          <p:cNvSpPr txBox="1"/>
          <p:nvPr/>
        </p:nvSpPr>
        <p:spPr>
          <a:xfrm>
            <a:off x="1835249" y="1173014"/>
            <a:ext cx="5260850" cy="3604696"/>
          </a:xfrm>
          <a:prstGeom prst="rect">
            <a:avLst/>
          </a:prstGeom>
          <a:noFill/>
        </p:spPr>
        <p:txBody>
          <a:bodyPr wrap="square" lIns="91440" tIns="45720" rIns="91440" bIns="45720" rtlCol="0" anchor="t">
            <a:spAutoFit/>
          </a:bodyPr>
          <a:lstStyle/>
          <a:p>
            <a:pPr lvl="1">
              <a:spcBef>
                <a:spcPts val="1000"/>
              </a:spcBef>
            </a:pPr>
            <a:r>
              <a:rPr lang="en-US" sz="1200" b="1" u="sng" dirty="0">
                <a:solidFill>
                  <a:schemeClr val="tx1"/>
                </a:solidFill>
              </a:rPr>
              <a:t>HARDWARE SPECIFICATIO</a:t>
            </a:r>
            <a:r>
              <a:rPr lang="en-US" sz="1200" b="1" dirty="0">
                <a:solidFill>
                  <a:schemeClr val="tx1"/>
                </a:solidFill>
              </a:rPr>
              <a:t>N</a:t>
            </a:r>
            <a:r>
              <a:rPr lang="en-US" sz="1200" dirty="0">
                <a:solidFill>
                  <a:schemeClr val="tx1"/>
                </a:solidFill>
              </a:rPr>
              <a:t> </a:t>
            </a:r>
          </a:p>
          <a:p>
            <a:pPr marL="228600" lvl="1" indent="-228600">
              <a:spcBef>
                <a:spcPts val="1000"/>
              </a:spcBef>
              <a:buAutoNum type="arabicPeriod"/>
            </a:pPr>
            <a:r>
              <a:rPr lang="en-US" sz="1200" dirty="0">
                <a:solidFill>
                  <a:schemeClr val="tx1"/>
                </a:solidFill>
              </a:rPr>
              <a:t>Processor                           :  i5 Processor, Ryzen 5 above</a:t>
            </a:r>
            <a:endParaRPr lang="en-US" sz="1200" dirty="0"/>
          </a:p>
          <a:p>
            <a:pPr marL="228600" lvl="1" indent="-228600">
              <a:spcBef>
                <a:spcPts val="1000"/>
              </a:spcBef>
              <a:buAutoNum type="arabicPeriod"/>
            </a:pPr>
            <a:r>
              <a:rPr lang="en-US" sz="1200" dirty="0">
                <a:solidFill>
                  <a:schemeClr val="tx1"/>
                </a:solidFill>
              </a:rPr>
              <a:t>Ram                                    :  8 Gb and above</a:t>
            </a:r>
            <a:endParaRPr lang="en-US" sz="1200" dirty="0"/>
          </a:p>
          <a:p>
            <a:pPr marL="228600" lvl="1" indent="-228600">
              <a:spcBef>
                <a:spcPts val="1000"/>
              </a:spcBef>
              <a:buAutoNum type="arabicPeriod"/>
            </a:pPr>
            <a:r>
              <a:rPr lang="en-US" sz="1200" dirty="0">
                <a:solidFill>
                  <a:schemeClr val="tx1"/>
                </a:solidFill>
              </a:rPr>
              <a:t>Hard Disk                            :  256 GB.</a:t>
            </a:r>
            <a:endParaRPr lang="en-US" sz="1200" dirty="0"/>
          </a:p>
          <a:p>
            <a:pPr marL="228600" lvl="1" indent="-228600">
              <a:spcBef>
                <a:spcPts val="1000"/>
              </a:spcBef>
              <a:buAutoNum type="arabicPeriod"/>
            </a:pPr>
            <a:r>
              <a:rPr lang="en-US" sz="1200" dirty="0">
                <a:solidFill>
                  <a:schemeClr val="tx1"/>
                </a:solidFill>
              </a:rPr>
              <a:t>GPU                             : GTX 1650</a:t>
            </a:r>
            <a:endParaRPr lang="en-US" sz="1200" dirty="0"/>
          </a:p>
          <a:p>
            <a:pPr lvl="1">
              <a:spcBef>
                <a:spcPts val="1000"/>
              </a:spcBef>
            </a:pPr>
            <a:endParaRPr lang="en-US" sz="1200" dirty="0"/>
          </a:p>
          <a:p>
            <a:pPr lvl="1">
              <a:spcBef>
                <a:spcPts val="1000"/>
              </a:spcBef>
            </a:pPr>
            <a:r>
              <a:rPr lang="en-US" sz="1200" b="1" u="sng" dirty="0">
                <a:solidFill>
                  <a:schemeClr val="tx1"/>
                </a:solidFill>
              </a:rPr>
              <a:t>SOFTWARE SPECIFICATION</a:t>
            </a:r>
            <a:endParaRPr lang="en-US" sz="1200" dirty="0"/>
          </a:p>
          <a:p>
            <a:pPr marL="228600" lvl="1" indent="-228600">
              <a:spcBef>
                <a:spcPts val="1000"/>
              </a:spcBef>
              <a:buAutoNum type="arabicPeriod"/>
            </a:pPr>
            <a:r>
              <a:rPr lang="en-US" sz="1200" dirty="0">
                <a:solidFill>
                  <a:schemeClr val="tx1"/>
                </a:solidFill>
              </a:rPr>
              <a:t>Operating System                 : Windows.</a:t>
            </a:r>
            <a:endParaRPr lang="en-US" sz="1200" dirty="0"/>
          </a:p>
          <a:p>
            <a:pPr marL="228600" lvl="1" indent="-228600">
              <a:spcBef>
                <a:spcPts val="1000"/>
              </a:spcBef>
              <a:buAutoNum type="arabicPeriod"/>
            </a:pPr>
            <a:r>
              <a:rPr lang="en-US" sz="1200" dirty="0">
                <a:solidFill>
                  <a:schemeClr val="tx1"/>
                </a:solidFill>
              </a:rPr>
              <a:t>Programming Language       : JavaScript, Solidity, Node.js</a:t>
            </a:r>
            <a:endParaRPr lang="en-US" sz="1200" dirty="0"/>
          </a:p>
          <a:p>
            <a:pPr marL="228600" lvl="1" indent="-228600">
              <a:spcBef>
                <a:spcPts val="1000"/>
              </a:spcBef>
              <a:buAutoNum type="arabicPeriod"/>
            </a:pPr>
            <a:r>
              <a:rPr lang="en-US" sz="1200" dirty="0">
                <a:solidFill>
                  <a:schemeClr val="tx1"/>
                </a:solidFill>
              </a:rPr>
              <a:t>IDE                                        : VS code</a:t>
            </a:r>
          </a:p>
          <a:p>
            <a:pPr marL="228600" lvl="1" indent="-228600">
              <a:spcBef>
                <a:spcPts val="1000"/>
              </a:spcBef>
              <a:buAutoNum type="arabicPeriod"/>
            </a:pPr>
            <a:r>
              <a:rPr lang="en-US" sz="1200" dirty="0">
                <a:solidFill>
                  <a:schemeClr val="tx1"/>
                </a:solidFill>
              </a:rPr>
              <a:t>Blockchain dev framework    : web3.js, Ganache</a:t>
            </a:r>
            <a:endParaRPr lang="en-US" dirty="0"/>
          </a:p>
          <a:p>
            <a:endParaRPr lang="en-US">
              <a:latin typeface="Bookman Old Style" panose="02050604050505020204" pitchFamily="18" charset="0"/>
            </a:endParaRPr>
          </a:p>
        </p:txBody>
      </p:sp>
      <p:sp>
        <p:nvSpPr>
          <p:cNvPr id="3" name="Date Placeholder 2"/>
          <p:cNvSpPr>
            <a:spLocks noGrp="1"/>
          </p:cNvSpPr>
          <p:nvPr>
            <p:ph type="dt" idx="10"/>
          </p:nvPr>
        </p:nvSpPr>
        <p:spPr/>
        <p:txBody>
          <a:bodyPr/>
          <a:lstStyle/>
          <a:p>
            <a:fld id="{399C44C4-7196-4A35-8198-AF8560E914F3}" type="datetime1">
              <a:rPr lang="en-US" smtClean="0"/>
              <a:t>4/19/2024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122184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14375" y="394415"/>
            <a:ext cx="6117431" cy="627321"/>
          </a:xfrm>
        </p:spPr>
        <p:txBody>
          <a:bodyPr/>
          <a:lstStyle/>
          <a:p>
            <a:r>
              <a:rPr lang="en-US" sz="360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2507082313"/>
              </p:ext>
            </p:extLst>
          </p:nvPr>
        </p:nvGraphicFramePr>
        <p:xfrm>
          <a:off x="1123308" y="1279490"/>
          <a:ext cx="6602859" cy="209296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err="1"/>
                        <a:t>S.No</a:t>
                      </a:r>
                      <a:endParaRPr lang="en-US"/>
                    </a:p>
                  </a:txBody>
                  <a:tcPr/>
                </a:tc>
                <a:tc>
                  <a:txBody>
                    <a:bodyPr/>
                    <a:lstStyle/>
                    <a:p>
                      <a:r>
                        <a:rPr lang="en-US"/>
                        <a:t>Functionality</a:t>
                      </a:r>
                    </a:p>
                  </a:txBody>
                  <a:tcPr/>
                </a:tc>
                <a:tc>
                  <a:txBody>
                    <a:bodyPr/>
                    <a:lstStyle/>
                    <a:p>
                      <a:r>
                        <a:rPr lang="en-US"/>
                        <a:t>Status</a:t>
                      </a:r>
                    </a:p>
                    <a:p>
                      <a:r>
                        <a:rPr lang="en-US" sz="1000"/>
                        <a:t>(Completed /in-progress/Not</a:t>
                      </a:r>
                      <a:r>
                        <a:rPr lang="en-US" sz="1000" baseline="0"/>
                        <a:t> started)</a:t>
                      </a:r>
                      <a:endParaRPr lang="en-US" sz="1000"/>
                    </a:p>
                  </a:txBody>
                  <a:tcPr/>
                </a:tc>
                <a:extLst>
                  <a:ext uri="{0D108BD9-81ED-4DB2-BD59-A6C34878D82A}">
                    <a16:rowId xmlns:a16="http://schemas.microsoft.com/office/drawing/2014/main" val="10000"/>
                  </a:ext>
                </a:extLst>
              </a:tr>
              <a:tr h="370840">
                <a:tc>
                  <a:txBody>
                    <a:bodyPr/>
                    <a:lstStyle/>
                    <a:p>
                      <a:r>
                        <a:rPr lang="en-US"/>
                        <a:t>1</a:t>
                      </a:r>
                    </a:p>
                  </a:txBody>
                  <a:tcPr/>
                </a:tc>
                <a:tc>
                  <a:txBody>
                    <a:bodyPr/>
                    <a:lstStyle/>
                    <a:p>
                      <a:pPr lvl="0">
                        <a:buNone/>
                      </a:pPr>
                      <a:r>
                        <a:rPr lang="en-US"/>
                        <a:t>Abstract </a:t>
                      </a:r>
                    </a:p>
                  </a:txBody>
                  <a:tcPr/>
                </a:tc>
                <a:tc>
                  <a:txBody>
                    <a:bodyPr/>
                    <a:lstStyle/>
                    <a:p>
                      <a:r>
                        <a:rPr lang="en-US"/>
                        <a:t>Completed</a:t>
                      </a:r>
                    </a:p>
                  </a:txBody>
                  <a:tcPr/>
                </a:tc>
                <a:extLst>
                  <a:ext uri="{0D108BD9-81ED-4DB2-BD59-A6C34878D82A}">
                    <a16:rowId xmlns:a16="http://schemas.microsoft.com/office/drawing/2014/main" val="10001"/>
                  </a:ext>
                </a:extLst>
              </a:tr>
              <a:tr h="370840">
                <a:tc>
                  <a:txBody>
                    <a:bodyPr/>
                    <a:lstStyle/>
                    <a:p>
                      <a:r>
                        <a:rPr lang="en-US"/>
                        <a:t>2</a:t>
                      </a:r>
                    </a:p>
                  </a:txBody>
                  <a:tcPr/>
                </a:tc>
                <a:tc>
                  <a:txBody>
                    <a:bodyPr/>
                    <a:lstStyle/>
                    <a:p>
                      <a:r>
                        <a:rPr lang="en-US"/>
                        <a:t>Requirements </a:t>
                      </a:r>
                    </a:p>
                  </a:txBody>
                  <a:tcPr/>
                </a:tc>
                <a:tc>
                  <a:txBody>
                    <a:bodyPr/>
                    <a:lstStyle/>
                    <a:p>
                      <a:r>
                        <a:rPr lang="en-US"/>
                        <a:t>Completed</a:t>
                      </a:r>
                    </a:p>
                  </a:txBody>
                  <a:tcPr/>
                </a:tc>
                <a:extLst>
                  <a:ext uri="{0D108BD9-81ED-4DB2-BD59-A6C34878D82A}">
                    <a16:rowId xmlns:a16="http://schemas.microsoft.com/office/drawing/2014/main" val="10002"/>
                  </a:ext>
                </a:extLst>
              </a:tr>
              <a:tr h="370840">
                <a:tc>
                  <a:txBody>
                    <a:bodyPr/>
                    <a:lstStyle/>
                    <a:p>
                      <a:r>
                        <a:rPr lang="en-US"/>
                        <a:t>3</a:t>
                      </a:r>
                    </a:p>
                  </a:txBody>
                  <a:tcPr/>
                </a:tc>
                <a:tc>
                  <a:txBody>
                    <a:bodyPr/>
                    <a:lstStyle/>
                    <a:p>
                      <a:r>
                        <a:rPr lang="en-US"/>
                        <a:t>Paper Writing and </a:t>
                      </a:r>
                      <a:r>
                        <a:rPr lang="en-US" err="1"/>
                        <a:t>Journel</a:t>
                      </a:r>
                      <a:r>
                        <a:rPr lang="en-US"/>
                        <a:t> Submission</a:t>
                      </a:r>
                    </a:p>
                  </a:txBody>
                  <a:tcPr/>
                </a:tc>
                <a:tc>
                  <a:txBody>
                    <a:bodyPr/>
                    <a:lstStyle/>
                    <a:p>
                      <a:r>
                        <a:rPr lang="en-US"/>
                        <a:t>Not Yet Started</a:t>
                      </a:r>
                    </a:p>
                  </a:txBody>
                  <a:tcPr/>
                </a:tc>
                <a:extLst>
                  <a:ext uri="{0D108BD9-81ED-4DB2-BD59-A6C34878D82A}">
                    <a16:rowId xmlns:a16="http://schemas.microsoft.com/office/drawing/2014/main" val="10003"/>
                  </a:ext>
                </a:extLst>
              </a:tr>
              <a:tr h="370840">
                <a:tc>
                  <a:txBody>
                    <a:bodyPr/>
                    <a:lstStyle/>
                    <a:p>
                      <a:r>
                        <a:rPr lang="en-US"/>
                        <a:t>4</a:t>
                      </a:r>
                    </a:p>
                  </a:txBody>
                  <a:tcPr/>
                </a:tc>
                <a:tc>
                  <a:txBody>
                    <a:bodyPr/>
                    <a:lstStyle/>
                    <a:p>
                      <a:r>
                        <a:rPr lang="en-US"/>
                        <a:t>Implementation</a:t>
                      </a:r>
                    </a:p>
                  </a:txBody>
                  <a:tcPr/>
                </a:tc>
                <a:tc>
                  <a:txBody>
                    <a:bodyPr/>
                    <a:lstStyle/>
                    <a:p>
                      <a:r>
                        <a:rPr lang="en-US"/>
                        <a:t>In Progress</a:t>
                      </a:r>
                    </a:p>
                  </a:txBody>
                  <a:tcP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idx="10"/>
          </p:nvPr>
        </p:nvSpPr>
        <p:spPr/>
        <p:txBody>
          <a:bodyPr/>
          <a:lstStyle/>
          <a:p>
            <a:fld id="{A23233CE-2848-499E-9139-0E978658934A}" type="datetime1">
              <a:rPr lang="en-US" smtClean="0"/>
              <a:t>4/19/2024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557504" y="937803"/>
            <a:ext cx="8034284" cy="4278054"/>
          </a:xfrm>
          <a:prstGeom prst="rect">
            <a:avLst/>
          </a:prstGeom>
          <a:noFill/>
          <a:ln>
            <a:noFill/>
          </a:ln>
        </p:spPr>
        <p:txBody>
          <a:bodyPr spcFirstLastPara="1" wrap="square" lIns="91425" tIns="45700" rIns="91425" bIns="45700" anchor="t" anchorCtr="0">
            <a:spAutoFit/>
          </a:bodyPr>
          <a:lstStyle/>
          <a:p>
            <a:pPr lvl="3"/>
            <a:r>
              <a:rPr lang="en-US" sz="1200" b="1" dirty="0"/>
              <a:t>[1]</a:t>
            </a:r>
            <a:r>
              <a:rPr lang="en-US" sz="1200" dirty="0"/>
              <a:t> H. -Q. Nguyen, H. T. Nguyen and T. -T. Pham, "Applying Smart Contract in Blockchain Technology to Manage the Ticketing Issuance and Ticketing Traceability," 2023 IEEE Jordan International Joint Conference on Electrical Engineering and Information Technology (JEEIT), Amman, Jordan, 2023, pp. 160 164, </a:t>
            </a:r>
            <a:r>
              <a:rPr lang="en-US" sz="1200" err="1"/>
              <a:t>doi</a:t>
            </a:r>
            <a:r>
              <a:rPr lang="en-US" sz="1200" dirty="0"/>
              <a:t>: 10.1109/JEEIT58638.2023.10185771. </a:t>
            </a:r>
            <a:endParaRPr lang="en-US" dirty="0"/>
          </a:p>
          <a:p>
            <a:pPr lvl="3"/>
            <a:endParaRPr lang="en-US" sz="1200" b="1" dirty="0"/>
          </a:p>
          <a:p>
            <a:pPr lvl="3"/>
            <a:r>
              <a:rPr lang="en-US" sz="1200" b="1" dirty="0"/>
              <a:t>[2]</a:t>
            </a:r>
            <a:r>
              <a:rPr lang="en-US" sz="1200" dirty="0"/>
              <a:t> G. Elizabeth Rani, G. Narasimha Murthy, M. Abhiram, H. Mohan, T. Singh Naik and M. </a:t>
            </a:r>
            <a:r>
              <a:rPr lang="en-US" sz="1200" dirty="0" err="1"/>
              <a:t>Sakthimohan</a:t>
            </a:r>
            <a:r>
              <a:rPr lang="en-US" sz="1200" dirty="0"/>
              <a:t>, "An Automated Airlines Reservation Prediction System Using </a:t>
            </a:r>
            <a:r>
              <a:rPr lang="en-US" sz="1200" dirty="0" err="1"/>
              <a:t>BlockChain</a:t>
            </a:r>
            <a:r>
              <a:rPr lang="en-US" sz="1200" dirty="0"/>
              <a:t> Technology," 2021 Sixth International Conference on Image Information Processing (ICIIP), Shimla, India, 2021, pp. 224-228, </a:t>
            </a:r>
            <a:r>
              <a:rPr lang="en-US" sz="1200" dirty="0" err="1"/>
              <a:t>doi</a:t>
            </a:r>
            <a:r>
              <a:rPr lang="en-US" sz="1200" dirty="0"/>
              <a:t>: 10.1109/ICIIP53038.2021.9702587. </a:t>
            </a:r>
            <a:endParaRPr lang="en-US"/>
          </a:p>
          <a:p>
            <a:pPr lvl="3"/>
            <a:endParaRPr lang="en-US" sz="1200" b="1" dirty="0"/>
          </a:p>
          <a:p>
            <a:pPr lvl="3"/>
            <a:r>
              <a:rPr lang="en-US" sz="1200" b="1"/>
              <a:t>[3]</a:t>
            </a:r>
            <a:r>
              <a:rPr lang="en-US" sz="1200" dirty="0"/>
              <a:t> R Y. </a:t>
            </a:r>
            <a:r>
              <a:rPr lang="en-US" sz="1200" err="1"/>
              <a:t>YuanJiang</a:t>
            </a:r>
            <a:r>
              <a:rPr lang="en-US" sz="1200" dirty="0"/>
              <a:t> and J. T. Zhou, "Ticketing System Based On NFT," 2022 IEEE 24th International Workshop on Multimedia Signal Processing (MMSP), Shanghai, China, 2022, pp. 01-05, </a:t>
            </a:r>
            <a:r>
              <a:rPr lang="en-US" sz="1200" err="1"/>
              <a:t>doi</a:t>
            </a:r>
            <a:r>
              <a:rPr lang="en-US" sz="1200" dirty="0"/>
              <a:t>: 10.1109/MMSP55362.2022.9948706. </a:t>
            </a:r>
            <a:endParaRPr lang="en-US"/>
          </a:p>
          <a:p>
            <a:pPr lvl="3"/>
            <a:endParaRPr lang="en-US" sz="1200" b="1" dirty="0"/>
          </a:p>
          <a:p>
            <a:pPr lvl="3"/>
            <a:r>
              <a:rPr lang="en-US" sz="1200" b="1" dirty="0"/>
              <a:t>[4</a:t>
            </a:r>
            <a:r>
              <a:rPr lang="en-US" sz="1200" dirty="0"/>
              <a:t>] X. Luo, M. Zhou, Y. Xia, Q. Zhu, A. C. Ammari, and A. </a:t>
            </a:r>
            <a:r>
              <a:rPr lang="en-US" sz="1200" dirty="0" err="1"/>
              <a:t>Alabdulwahab</a:t>
            </a:r>
            <a:r>
              <a:rPr lang="en-US" sz="1200" dirty="0"/>
              <a:t>, ‘‘Design of Work Ticket System and Scheduling Algorithm based on Blockchain,’’ IEEE Trans. Neural </a:t>
            </a:r>
            <a:r>
              <a:rPr lang="en-US" sz="1200" dirty="0" err="1"/>
              <a:t>Netw</a:t>
            </a:r>
            <a:r>
              <a:rPr lang="en-US" sz="1200" dirty="0"/>
              <a:t>. Learn. Syst., vol. 27, no. 3, pp. 524–537, Mar. 2016. </a:t>
            </a:r>
            <a:endParaRPr lang="en-US"/>
          </a:p>
          <a:p>
            <a:pPr lvl="3"/>
            <a:endParaRPr lang="en-US" sz="1200" b="1" dirty="0"/>
          </a:p>
          <a:p>
            <a:pPr lvl="3"/>
            <a:r>
              <a:rPr lang="en-US" sz="1200" b="1" dirty="0"/>
              <a:t>[5]</a:t>
            </a:r>
            <a:r>
              <a:rPr lang="en-US" sz="1200" dirty="0"/>
              <a:t> J. Biryukov, D. </a:t>
            </a:r>
            <a:r>
              <a:rPr lang="en-US" sz="1200" dirty="0" err="1"/>
              <a:t>Khovratovich</a:t>
            </a:r>
            <a:r>
              <a:rPr lang="en-US" sz="1200" dirty="0"/>
              <a:t>, and I. </a:t>
            </a:r>
            <a:r>
              <a:rPr lang="en-US" sz="1200" dirty="0" err="1"/>
              <a:t>Pustogarov</a:t>
            </a:r>
            <a:r>
              <a:rPr lang="en-US" sz="1200" dirty="0"/>
              <a:t>, “</a:t>
            </a:r>
            <a:r>
              <a:rPr lang="en-US" sz="1200" dirty="0" err="1"/>
              <a:t>Deanonymisation</a:t>
            </a:r>
            <a:r>
              <a:rPr lang="en-US" sz="1200" dirty="0"/>
              <a:t> of clients in bitcoin p2p network,” in Proceedings of the 2014 ACM SIGSAC Conference on Computer and Communications Security, ser. CCS ’14. New York, NY, USA: ACM, 2014. 47</a:t>
            </a:r>
            <a:endParaRPr lang="en-US"/>
          </a:p>
          <a:p>
            <a:pPr algn="ctr">
              <a:buSzPts val="2000"/>
            </a:pPr>
            <a:endParaRPr lang="en-US" sz="2000">
              <a:latin typeface="Trebuchet MS"/>
              <a:ea typeface="Trebuchet MS"/>
              <a:cs typeface="Trebuchet MS"/>
            </a:endParaRPr>
          </a:p>
        </p:txBody>
      </p:sp>
      <p:sp>
        <p:nvSpPr>
          <p:cNvPr id="2" name="Title 1"/>
          <p:cNvSpPr>
            <a:spLocks noGrp="1"/>
          </p:cNvSpPr>
          <p:nvPr>
            <p:ph type="title"/>
          </p:nvPr>
        </p:nvSpPr>
        <p:spPr>
          <a:xfrm>
            <a:off x="1514375" y="305873"/>
            <a:ext cx="6117431" cy="627321"/>
          </a:xfrm>
        </p:spPr>
        <p:txBody>
          <a:bodyPr/>
          <a:lstStyle/>
          <a:p>
            <a:r>
              <a:rPr lang="en-US" sz="3600">
                <a:latin typeface="Bookman Old Style" panose="02050604050505020204" pitchFamily="18" charset="0"/>
              </a:rPr>
              <a:t>References</a:t>
            </a:r>
          </a:p>
        </p:txBody>
      </p:sp>
      <p:sp>
        <p:nvSpPr>
          <p:cNvPr id="3" name="Date Placeholder 2"/>
          <p:cNvSpPr>
            <a:spLocks noGrp="1"/>
          </p:cNvSpPr>
          <p:nvPr>
            <p:ph type="dt" idx="10"/>
          </p:nvPr>
        </p:nvSpPr>
        <p:spPr/>
        <p:txBody>
          <a:bodyPr/>
          <a:lstStyle/>
          <a:p>
            <a:fld id="{12207A7C-368F-4547-A3CE-44F55C3CEA62}" type="datetime1">
              <a:rPr lang="en-US" smtClean="0"/>
              <a:t>4/19/2024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904107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14827" y="1952250"/>
            <a:ext cx="6117431" cy="627321"/>
          </a:xfrm>
        </p:spPr>
        <p:txBody>
          <a:bodyPr/>
          <a:lstStyle/>
          <a:p>
            <a:r>
              <a:rPr lang="en-US" sz="3600">
                <a:latin typeface="Bookman Old Style" panose="02050604050505020204" pitchFamily="18" charset="0"/>
              </a:rPr>
              <a:t>Thank you</a:t>
            </a:r>
          </a:p>
        </p:txBody>
      </p:sp>
      <p:sp>
        <p:nvSpPr>
          <p:cNvPr id="3" name="Date Placeholder 2"/>
          <p:cNvSpPr>
            <a:spLocks noGrp="1"/>
          </p:cNvSpPr>
          <p:nvPr>
            <p:ph type="dt" idx="10"/>
          </p:nvPr>
        </p:nvSpPr>
        <p:spPr/>
        <p:txBody>
          <a:bodyPr/>
          <a:lstStyle/>
          <a:p>
            <a:fld id="{002841C7-D003-4BD0-8D67-1768AD0BC6E2}" type="datetime1">
              <a:rPr lang="en-US" smtClean="0"/>
              <a:t>4/19/2024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509262" y="231689"/>
            <a:ext cx="6117431" cy="627321"/>
          </a:xfrm>
        </p:spPr>
        <p:txBody>
          <a:bodyPr/>
          <a:lstStyle/>
          <a:p>
            <a:r>
              <a:rPr lang="en-US" sz="3600">
                <a:latin typeface="Bookman Old Style" panose="02050604050505020204" pitchFamily="18" charset="0"/>
              </a:rPr>
              <a:t>Introduction</a:t>
            </a:r>
          </a:p>
        </p:txBody>
      </p:sp>
      <p:sp>
        <p:nvSpPr>
          <p:cNvPr id="5" name="TextBox 4"/>
          <p:cNvSpPr txBox="1"/>
          <p:nvPr/>
        </p:nvSpPr>
        <p:spPr>
          <a:xfrm>
            <a:off x="813318" y="949048"/>
            <a:ext cx="7505508" cy="4216539"/>
          </a:xfrm>
          <a:prstGeom prst="rect">
            <a:avLst/>
          </a:prstGeom>
          <a:noFill/>
        </p:spPr>
        <p:txBody>
          <a:bodyPr wrap="square" lIns="91440" tIns="45720" rIns="91440" bIns="45720" rtlCol="0" anchor="t">
            <a:spAutoFit/>
          </a:bodyPr>
          <a:lstStyle/>
          <a:p>
            <a:r>
              <a:rPr lang="en-US" sz="1200" dirty="0">
                <a:solidFill>
                  <a:schemeClr val="tx1"/>
                </a:solidFill>
              </a:rPr>
              <a:t>Are you sick and weary of secondary market uncertainties, bogus duplication, and ticket scalping? We are thrilled to present a ground-breaking blockchain-based ticketing system. Buying, selling, and managing your event tickets is made simple, transparent, and safe with the help of this cutting-edge platform.</a:t>
            </a:r>
          </a:p>
          <a:p>
            <a:endParaRPr lang="en-US" sz="1200" dirty="0">
              <a:solidFill>
                <a:schemeClr val="tx1"/>
              </a:solidFill>
            </a:endParaRPr>
          </a:p>
          <a:p>
            <a:r>
              <a:rPr lang="en-US" sz="1200" b="1" dirty="0">
                <a:solidFill>
                  <a:schemeClr val="tx1"/>
                </a:solidFill>
              </a:rPr>
              <a:t>Blockchain Ticketing: What Is It? </a:t>
            </a:r>
          </a:p>
          <a:p>
            <a:r>
              <a:rPr lang="en-US" sz="1200" dirty="0">
                <a:solidFill>
                  <a:schemeClr val="tx1"/>
                </a:solidFill>
              </a:rPr>
              <a:t>Blockchain is a distributed ledger that keeps track of transactions via a computer network. Several benefits are provided by this technology for ticketing systems: </a:t>
            </a:r>
          </a:p>
          <a:p>
            <a:endParaRPr lang="en-US" sz="1200" dirty="0">
              <a:solidFill>
                <a:schemeClr val="tx1"/>
              </a:solidFill>
            </a:endParaRPr>
          </a:p>
          <a:p>
            <a:r>
              <a:rPr lang="en-US" sz="1200" dirty="0">
                <a:solidFill>
                  <a:schemeClr val="tx1"/>
                </a:solidFill>
              </a:rPr>
              <a:t>Unmatched Security: Tickets are kept on the blockchain as distinct, unchangeable tokens, removing the possibility of fraud or duplication. </a:t>
            </a:r>
          </a:p>
          <a:p>
            <a:r>
              <a:rPr lang="en-US" sz="1200" dirty="0">
                <a:solidFill>
                  <a:schemeClr val="tx1"/>
                </a:solidFill>
              </a:rPr>
              <a:t>Transparency for All: Each and every transaction is documented on the blockchain, giving each ticket a full and authenticated history. </a:t>
            </a:r>
          </a:p>
          <a:p>
            <a:r>
              <a:rPr lang="en-US" sz="1200" dirty="0">
                <a:solidFill>
                  <a:schemeClr val="tx1"/>
                </a:solidFill>
              </a:rPr>
              <a:t>Fair and Secure Resale: By eliminating scalping and guaranteeing fair pricing, the platform makes ticket resale transparent and safe. </a:t>
            </a:r>
          </a:p>
          <a:p>
            <a:endParaRPr lang="en-US" sz="1200" dirty="0">
              <a:solidFill>
                <a:schemeClr val="tx1"/>
              </a:solidFill>
            </a:endParaRPr>
          </a:p>
          <a:p>
            <a:r>
              <a:rPr lang="en-US" sz="1200" b="1" dirty="0">
                <a:solidFill>
                  <a:schemeClr val="tx1"/>
                </a:solidFill>
              </a:rPr>
              <a:t>Applications:</a:t>
            </a:r>
          </a:p>
          <a:p>
            <a:pPr marL="171450" indent="-171450">
              <a:buChar char="•"/>
            </a:pPr>
            <a:r>
              <a:rPr lang="en-US" sz="1200" dirty="0">
                <a:solidFill>
                  <a:schemeClr val="tx1"/>
                </a:solidFill>
              </a:rPr>
              <a:t>Enhanced Security and Reduced Fraud</a:t>
            </a:r>
          </a:p>
          <a:p>
            <a:pPr marL="171450" indent="-171450">
              <a:buChar char="•"/>
            </a:pPr>
            <a:r>
              <a:rPr lang="en-US" sz="1200" dirty="0">
                <a:solidFill>
                  <a:schemeClr val="tx1"/>
                </a:solidFill>
              </a:rPr>
              <a:t>Transparent Secondary Market</a:t>
            </a:r>
          </a:p>
          <a:p>
            <a:pPr marL="171450" indent="-171450">
              <a:buChar char="•"/>
            </a:pPr>
            <a:r>
              <a:rPr lang="en-US" sz="1200" dirty="0">
                <a:solidFill>
                  <a:schemeClr val="tx1"/>
                </a:solidFill>
              </a:rPr>
              <a:t>Improved Fan Engagement</a:t>
            </a:r>
          </a:p>
          <a:p>
            <a:pPr marL="171450" indent="-171450">
              <a:buChar char="•"/>
            </a:pPr>
            <a:r>
              <a:rPr lang="en-US" sz="1200" dirty="0">
                <a:solidFill>
                  <a:schemeClr val="tx1"/>
                </a:solidFill>
              </a:rPr>
              <a:t>Streamlined Ticketing Process</a:t>
            </a:r>
            <a:endParaRPr lang="en-US" dirty="0">
              <a:solidFill>
                <a:schemeClr val="tx1"/>
              </a:solidFill>
            </a:endParaRPr>
          </a:p>
          <a:p>
            <a:pPr marL="285750" indent="-285750">
              <a:buChar char="•"/>
            </a:pPr>
            <a:endParaRPr lang="en-US">
              <a:solidFill>
                <a:schemeClr val="tx1"/>
              </a:solidFill>
            </a:endParaRPr>
          </a:p>
          <a:p>
            <a:endParaRPr lang="en-US">
              <a:latin typeface="Bookman Old Style" panose="02050604050505020204" pitchFamily="18" charset="0"/>
            </a:endParaRPr>
          </a:p>
        </p:txBody>
      </p:sp>
      <p:sp>
        <p:nvSpPr>
          <p:cNvPr id="3" name="Date Placeholder 2"/>
          <p:cNvSpPr>
            <a:spLocks noGrp="1"/>
          </p:cNvSpPr>
          <p:nvPr>
            <p:ph type="dt" idx="10"/>
          </p:nvPr>
        </p:nvSpPr>
        <p:spPr/>
        <p:txBody>
          <a:bodyPr/>
          <a:lstStyle/>
          <a:p>
            <a:fld id="{3FD821C4-CE5C-451F-93F0-D86962B0F042}" type="datetime1">
              <a:rPr lang="en-US" smtClean="0"/>
              <a:t>4/19/2024</a:t>
            </a:fld>
            <a:endParaRPr lang="en-US"/>
          </a:p>
        </p:txBody>
      </p:sp>
      <p:sp>
        <p:nvSpPr>
          <p:cNvPr id="4" name="Footer Placeholder 3"/>
          <p:cNvSpPr>
            <a:spLocks noGrp="1"/>
          </p:cNvSpPr>
          <p:nvPr>
            <p:ph type="ftr" idx="11"/>
          </p:nvPr>
        </p:nvSpPr>
        <p:spPr>
          <a:xfrm>
            <a:off x="3116151" y="4763457"/>
            <a:ext cx="2895600" cy="273900"/>
          </a:xfrm>
        </p:spPr>
        <p:txBody>
          <a:bodyPr/>
          <a:lstStyle/>
          <a:p>
            <a:r>
              <a:rPr lang="en-US"/>
              <a:t>Department of Computer Science and Engineering</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347080" y="193075"/>
            <a:ext cx="6117431" cy="627321"/>
          </a:xfrm>
        </p:spPr>
        <p:txBody>
          <a:bodyPr/>
          <a:lstStyle/>
          <a:p>
            <a:r>
              <a:rPr lang="en-US" sz="3200">
                <a:latin typeface="Bookman Old Style" panose="02050604050505020204" pitchFamily="18" charset="0"/>
              </a:rPr>
              <a:t>Concept Tree</a:t>
            </a:r>
            <a:endParaRPr lang="en-US" sz="360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a:t> </a:t>
            </a:r>
            <a:endParaRPr lang="en-US">
              <a:latin typeface="Bookman Old Style" panose="02050604050505020204" pitchFamily="18" charset="0"/>
            </a:endParaRPr>
          </a:p>
          <a:p>
            <a:endParaRPr lang="en-US">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4/19/2024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7" name="Picture 6" descr="A diagram of a event&#10;&#10;Description automatically generated">
            <a:extLst>
              <a:ext uri="{FF2B5EF4-FFF2-40B4-BE49-F238E27FC236}">
                <a16:creationId xmlns:a16="http://schemas.microsoft.com/office/drawing/2014/main" id="{DE58C969-B94D-7317-92A6-6FE2AC617A20}"/>
              </a:ext>
            </a:extLst>
          </p:cNvPr>
          <p:cNvPicPr>
            <a:picLocks noChangeAspect="1"/>
          </p:cNvPicPr>
          <p:nvPr/>
        </p:nvPicPr>
        <p:blipFill>
          <a:blip r:embed="rId3"/>
          <a:stretch>
            <a:fillRect/>
          </a:stretch>
        </p:blipFill>
        <p:spPr>
          <a:xfrm>
            <a:off x="2286000" y="1167099"/>
            <a:ext cx="4572000" cy="2809301"/>
          </a:xfrm>
          <a:prstGeom prst="rect">
            <a:avLst/>
          </a:prstGeom>
        </p:spPr>
      </p:pic>
    </p:spTree>
    <p:extLst>
      <p:ext uri="{BB962C8B-B14F-4D97-AF65-F5344CB8AC3E}">
        <p14:creationId xmlns:p14="http://schemas.microsoft.com/office/powerpoint/2010/main" val="20758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09262" y="84953"/>
            <a:ext cx="6117431" cy="627321"/>
          </a:xfrm>
        </p:spPr>
        <p:txBody>
          <a:bodyPr/>
          <a:lstStyle/>
          <a:p>
            <a:r>
              <a:rPr lang="en-US" sz="3600"/>
              <a:t>Literature </a:t>
            </a:r>
          </a:p>
        </p:txBody>
      </p:sp>
      <p:graphicFrame>
        <p:nvGraphicFramePr>
          <p:cNvPr id="3" name="Table 2"/>
          <p:cNvGraphicFramePr>
            <a:graphicFrameLocks noGrp="1"/>
          </p:cNvGraphicFramePr>
          <p:nvPr>
            <p:extLst>
              <p:ext uri="{D42A27DB-BD31-4B8C-83A1-F6EECF244321}">
                <p14:modId xmlns:p14="http://schemas.microsoft.com/office/powerpoint/2010/main" val="2778823164"/>
              </p:ext>
            </p:extLst>
          </p:nvPr>
        </p:nvGraphicFramePr>
        <p:xfrm>
          <a:off x="612259" y="1015306"/>
          <a:ext cx="7925698" cy="3492418"/>
        </p:xfrm>
        <a:graphic>
          <a:graphicData uri="http://schemas.openxmlformats.org/drawingml/2006/table">
            <a:tbl>
              <a:tblPr firstRow="1" bandRow="1">
                <a:tableStyleId>{1D3205E1-8B83-452B-8570-0B3C4014EAE2}</a:tableStyleId>
              </a:tblPr>
              <a:tblGrid>
                <a:gridCol w="1486670">
                  <a:extLst>
                    <a:ext uri="{9D8B030D-6E8A-4147-A177-3AD203B41FA5}">
                      <a16:colId xmlns:a16="http://schemas.microsoft.com/office/drawing/2014/main" val="20000"/>
                    </a:ext>
                  </a:extLst>
                </a:gridCol>
                <a:gridCol w="1998319">
                  <a:extLst>
                    <a:ext uri="{9D8B030D-6E8A-4147-A177-3AD203B41FA5}">
                      <a16:colId xmlns:a16="http://schemas.microsoft.com/office/drawing/2014/main" val="20001"/>
                    </a:ext>
                  </a:extLst>
                </a:gridCol>
                <a:gridCol w="2143125">
                  <a:extLst>
                    <a:ext uri="{9D8B030D-6E8A-4147-A177-3AD203B41FA5}">
                      <a16:colId xmlns:a16="http://schemas.microsoft.com/office/drawing/2014/main" val="20002"/>
                    </a:ext>
                  </a:extLst>
                </a:gridCol>
                <a:gridCol w="2297584">
                  <a:extLst>
                    <a:ext uri="{9D8B030D-6E8A-4147-A177-3AD203B41FA5}">
                      <a16:colId xmlns:a16="http://schemas.microsoft.com/office/drawing/2014/main" val="20003"/>
                    </a:ext>
                  </a:extLst>
                </a:gridCol>
              </a:tblGrid>
              <a:tr h="337817">
                <a:tc>
                  <a:txBody>
                    <a:bodyPr/>
                    <a:lstStyle/>
                    <a:p>
                      <a:r>
                        <a:rPr lang="en-US" b="1"/>
                        <a:t>Author(s)</a:t>
                      </a:r>
                    </a:p>
                  </a:txBody>
                  <a:tcPr/>
                </a:tc>
                <a:tc>
                  <a:txBody>
                    <a:bodyPr/>
                    <a:lstStyle/>
                    <a:p>
                      <a:r>
                        <a:rPr lang="en-US" b="1"/>
                        <a:t>Strategies</a:t>
                      </a:r>
                      <a:r>
                        <a:rPr lang="en-US" b="1" baseline="0"/>
                        <a:t> </a:t>
                      </a:r>
                      <a:endParaRPr lang="en-US" b="1"/>
                    </a:p>
                  </a:txBody>
                  <a:tcPr/>
                </a:tc>
                <a:tc>
                  <a:txBody>
                    <a:bodyPr/>
                    <a:lstStyle/>
                    <a:p>
                      <a:r>
                        <a:rPr lang="en-US" b="1"/>
                        <a:t>Advantages</a:t>
                      </a:r>
                    </a:p>
                  </a:txBody>
                  <a:tcPr/>
                </a:tc>
                <a:tc>
                  <a:txBody>
                    <a:bodyPr/>
                    <a:lstStyle/>
                    <a:p>
                      <a:r>
                        <a:rPr lang="en-US" b="1"/>
                        <a:t>Disadvantages</a:t>
                      </a:r>
                    </a:p>
                  </a:txBody>
                  <a:tcPr/>
                </a:tc>
                <a:extLst>
                  <a:ext uri="{0D108BD9-81ED-4DB2-BD59-A6C34878D82A}">
                    <a16:rowId xmlns:a16="http://schemas.microsoft.com/office/drawing/2014/main" val="10000"/>
                  </a:ext>
                </a:extLst>
              </a:tr>
              <a:tr h="859180">
                <a:tc>
                  <a:txBody>
                    <a:bodyPr/>
                    <a:lstStyle/>
                    <a:p>
                      <a:pPr lvl="0" algn="l">
                        <a:lnSpc>
                          <a:spcPct val="100000"/>
                        </a:lnSpc>
                        <a:spcBef>
                          <a:spcPts val="0"/>
                        </a:spcBef>
                        <a:spcAft>
                          <a:spcPts val="0"/>
                        </a:spcAft>
                        <a:buNone/>
                      </a:pPr>
                      <a:r>
                        <a:rPr lang="en-US" sz="1000" b="0" i="0" u="none" strike="noStrike" noProof="0">
                          <a:latin typeface="Arial"/>
                        </a:rPr>
                        <a:t>Chris Dixon</a:t>
                      </a:r>
                      <a:endParaRPr lang="en-US" sz="1000"/>
                    </a:p>
                    <a:p>
                      <a:pPr lvl="0">
                        <a:buNone/>
                      </a:pPr>
                      <a:endParaRPr lang="en-US" sz="1000"/>
                    </a:p>
                  </a:txBody>
                  <a:tcPr/>
                </a:tc>
                <a:tc>
                  <a:txBody>
                    <a:bodyPr/>
                    <a:lstStyle/>
                    <a:p>
                      <a:pPr lvl="0" algn="l">
                        <a:lnSpc>
                          <a:spcPct val="100000"/>
                        </a:lnSpc>
                        <a:spcBef>
                          <a:spcPts val="0"/>
                        </a:spcBef>
                        <a:spcAft>
                          <a:spcPts val="0"/>
                        </a:spcAft>
                        <a:buNone/>
                      </a:pPr>
                      <a:r>
                        <a:rPr lang="en-US" sz="900" b="0" i="0" u="none" strike="noStrike" noProof="0">
                          <a:latin typeface="Arial"/>
                        </a:rPr>
                        <a:t>Broader implications of decentralized technologies in NFT</a:t>
                      </a:r>
                      <a:endParaRPr lang="en-US" sz="900"/>
                    </a:p>
                    <a:p>
                      <a:pPr lvl="0">
                        <a:buNone/>
                      </a:pPr>
                      <a:endParaRPr lang="en-US" sz="1000"/>
                    </a:p>
                  </a:txBody>
                  <a:tcPr/>
                </a:tc>
                <a:tc>
                  <a:txBody>
                    <a:bodyPr/>
                    <a:lstStyle/>
                    <a:p>
                      <a:pPr lvl="0" algn="l">
                        <a:lnSpc>
                          <a:spcPct val="100000"/>
                        </a:lnSpc>
                        <a:spcBef>
                          <a:spcPts val="0"/>
                        </a:spcBef>
                        <a:spcAft>
                          <a:spcPts val="0"/>
                        </a:spcAft>
                        <a:buNone/>
                      </a:pPr>
                      <a:r>
                        <a:rPr lang="en-US" sz="1000" b="0" i="0" u="none" strike="noStrike" noProof="0">
                          <a:latin typeface="Arial"/>
                        </a:rPr>
                        <a:t>Insights into the potential transformative impact of blockchain and NFTs on various industries.</a:t>
                      </a:r>
                      <a:endParaRPr lang="en-US" sz="1000"/>
                    </a:p>
                    <a:p>
                      <a:pPr lvl="0">
                        <a:buNone/>
                      </a:pPr>
                      <a:endParaRPr lang="en-US" sz="1000"/>
                    </a:p>
                  </a:txBody>
                  <a:tcPr/>
                </a:tc>
                <a:tc>
                  <a:txBody>
                    <a:bodyPr/>
                    <a:lstStyle/>
                    <a:p>
                      <a:pPr lvl="0" algn="l">
                        <a:lnSpc>
                          <a:spcPct val="100000"/>
                        </a:lnSpc>
                        <a:spcBef>
                          <a:spcPts val="0"/>
                        </a:spcBef>
                        <a:spcAft>
                          <a:spcPts val="0"/>
                        </a:spcAft>
                        <a:buNone/>
                      </a:pPr>
                      <a:r>
                        <a:rPr lang="en-US" sz="1000" b="0" i="0" u="none" strike="noStrike" noProof="0">
                          <a:latin typeface="Arial"/>
                        </a:rPr>
                        <a:t>May not specifically delve into specific strategies but provides a broader context for understanding the technology.</a:t>
                      </a:r>
                      <a:endParaRPr lang="en-US" sz="1000"/>
                    </a:p>
                    <a:p>
                      <a:pPr lvl="0">
                        <a:buNone/>
                      </a:pPr>
                      <a:endParaRPr lang="en-US" sz="1000"/>
                    </a:p>
                  </a:txBody>
                  <a:tcPr/>
                </a:tc>
                <a:extLst>
                  <a:ext uri="{0D108BD9-81ED-4DB2-BD59-A6C34878D82A}">
                    <a16:rowId xmlns:a16="http://schemas.microsoft.com/office/drawing/2014/main" val="10001"/>
                  </a:ext>
                </a:extLst>
              </a:tr>
              <a:tr h="859180">
                <a:tc>
                  <a:txBody>
                    <a:bodyPr/>
                    <a:lstStyle/>
                    <a:p>
                      <a:pPr lvl="0" algn="l">
                        <a:lnSpc>
                          <a:spcPct val="100000"/>
                        </a:lnSpc>
                        <a:spcBef>
                          <a:spcPts val="0"/>
                        </a:spcBef>
                        <a:spcAft>
                          <a:spcPts val="0"/>
                        </a:spcAft>
                        <a:buNone/>
                      </a:pPr>
                      <a:r>
                        <a:rPr lang="en-US" sz="1000" b="0" i="0" u="none" strike="noStrike" noProof="0">
                          <a:latin typeface="Arial"/>
                        </a:rPr>
                        <a:t>Mariano Conti</a:t>
                      </a:r>
                      <a:endParaRPr lang="en-US" sz="1000"/>
                    </a:p>
                    <a:p>
                      <a:pPr lvl="0">
                        <a:buNone/>
                      </a:pPr>
                      <a:endParaRPr lang="en-US" sz="1000"/>
                    </a:p>
                  </a:txBody>
                  <a:tcPr/>
                </a:tc>
                <a:tc>
                  <a:txBody>
                    <a:bodyPr/>
                    <a:lstStyle/>
                    <a:p>
                      <a:pPr lvl="0" algn="l">
                        <a:lnSpc>
                          <a:spcPct val="100000"/>
                        </a:lnSpc>
                        <a:spcBef>
                          <a:spcPts val="0"/>
                        </a:spcBef>
                        <a:spcAft>
                          <a:spcPts val="0"/>
                        </a:spcAft>
                        <a:buNone/>
                      </a:pPr>
                      <a:r>
                        <a:rPr lang="en-US" sz="1000" b="0" i="0" u="none" strike="noStrike" noProof="0">
                          <a:latin typeface="Arial"/>
                        </a:rPr>
                        <a:t>Decentralized finance (DeFi) and NFTs</a:t>
                      </a:r>
                      <a:endParaRPr lang="en-US" sz="1000"/>
                    </a:p>
                    <a:p>
                      <a:pPr lvl="0">
                        <a:buNone/>
                      </a:pPr>
                      <a:endParaRPr lang="en-US" sz="1000"/>
                    </a:p>
                  </a:txBody>
                  <a:tcPr/>
                </a:tc>
                <a:tc>
                  <a:txBody>
                    <a:bodyPr/>
                    <a:lstStyle/>
                    <a:p>
                      <a:pPr lvl="0" algn="l">
                        <a:lnSpc>
                          <a:spcPct val="100000"/>
                        </a:lnSpc>
                        <a:spcBef>
                          <a:spcPts val="0"/>
                        </a:spcBef>
                        <a:spcAft>
                          <a:spcPts val="0"/>
                        </a:spcAft>
                        <a:buNone/>
                      </a:pPr>
                      <a:r>
                        <a:rPr lang="en-US" sz="1000" b="0" i="0" u="none" strike="noStrike" noProof="0">
                          <a:latin typeface="Arial"/>
                        </a:rPr>
                        <a:t>Provides insights into the potential financial implications and synergies between NFTs and DeFi.</a:t>
                      </a:r>
                      <a:endParaRPr lang="en-US" sz="1000"/>
                    </a:p>
                    <a:p>
                      <a:pPr lvl="0">
                        <a:buNone/>
                      </a:pPr>
                      <a:endParaRPr lang="en-US" sz="1000"/>
                    </a:p>
                  </a:txBody>
                  <a:tcPr/>
                </a:tc>
                <a:tc>
                  <a:txBody>
                    <a:bodyPr/>
                    <a:lstStyle/>
                    <a:p>
                      <a:pPr lvl="0" algn="l">
                        <a:lnSpc>
                          <a:spcPct val="100000"/>
                        </a:lnSpc>
                        <a:spcBef>
                          <a:spcPts val="0"/>
                        </a:spcBef>
                        <a:spcAft>
                          <a:spcPts val="0"/>
                        </a:spcAft>
                        <a:buNone/>
                      </a:pPr>
                      <a:r>
                        <a:rPr lang="en-US" sz="1000" b="0" i="0" u="none" strike="noStrike" noProof="0">
                          <a:latin typeface="Arial"/>
                        </a:rPr>
                        <a:t>Focuses more on the financial aspects and may not cover a wide range of NFT strategies.</a:t>
                      </a:r>
                      <a:endParaRPr lang="en-US" sz="1000"/>
                    </a:p>
                    <a:p>
                      <a:pPr lvl="0">
                        <a:buNone/>
                      </a:pPr>
                      <a:endParaRPr lang="en-US" sz="1000"/>
                    </a:p>
                  </a:txBody>
                  <a:tcPr/>
                </a:tc>
                <a:extLst>
                  <a:ext uri="{0D108BD9-81ED-4DB2-BD59-A6C34878D82A}">
                    <a16:rowId xmlns:a16="http://schemas.microsoft.com/office/drawing/2014/main" val="10002"/>
                  </a:ext>
                </a:extLst>
              </a:tr>
              <a:tr h="704721">
                <a:tc>
                  <a:txBody>
                    <a:bodyPr/>
                    <a:lstStyle/>
                    <a:p>
                      <a:pPr lvl="0" algn="l">
                        <a:lnSpc>
                          <a:spcPct val="100000"/>
                        </a:lnSpc>
                        <a:spcBef>
                          <a:spcPts val="0"/>
                        </a:spcBef>
                        <a:spcAft>
                          <a:spcPts val="0"/>
                        </a:spcAft>
                        <a:buNone/>
                      </a:pPr>
                      <a:r>
                        <a:rPr lang="en-US" sz="1000" b="0" i="0" u="none" strike="noStrike" noProof="0">
                          <a:latin typeface="Arial"/>
                        </a:rPr>
                        <a:t>Chris </a:t>
                      </a:r>
                      <a:r>
                        <a:rPr lang="en-US" sz="1000" b="0" i="0" u="none" strike="noStrike" noProof="0" err="1">
                          <a:latin typeface="Arial"/>
                        </a:rPr>
                        <a:t>Burniske</a:t>
                      </a:r>
                      <a:endParaRPr lang="en-US" sz="1000"/>
                    </a:p>
                    <a:p>
                      <a:pPr lvl="0">
                        <a:buNone/>
                      </a:pPr>
                      <a:endParaRPr lang="en-US" sz="1000"/>
                    </a:p>
                  </a:txBody>
                  <a:tcPr/>
                </a:tc>
                <a:tc>
                  <a:txBody>
                    <a:bodyPr/>
                    <a:lstStyle/>
                    <a:p>
                      <a:pPr lvl="0" algn="l">
                        <a:lnSpc>
                          <a:spcPct val="100000"/>
                        </a:lnSpc>
                        <a:spcBef>
                          <a:spcPts val="0"/>
                        </a:spcBef>
                        <a:spcAft>
                          <a:spcPts val="0"/>
                        </a:spcAft>
                        <a:buNone/>
                      </a:pPr>
                      <a:r>
                        <a:rPr lang="en-US" sz="1000" b="0" i="0" u="none" strike="noStrike" noProof="0">
                          <a:solidFill>
                            <a:srgbClr val="000000"/>
                          </a:solidFill>
                          <a:latin typeface="Arial"/>
                        </a:rPr>
                        <a:t>Valuation of digital assets, including NFTs</a:t>
                      </a:r>
                      <a:endParaRPr lang="en-US" sz="1000"/>
                    </a:p>
                    <a:p>
                      <a:pPr lvl="0" algn="l">
                        <a:lnSpc>
                          <a:spcPct val="100000"/>
                        </a:lnSpc>
                        <a:spcBef>
                          <a:spcPts val="0"/>
                        </a:spcBef>
                        <a:spcAft>
                          <a:spcPts val="0"/>
                        </a:spcAft>
                        <a:buNone/>
                      </a:pPr>
                      <a:endParaRPr lang="en-US" sz="1000" b="0" i="0" u="none" strike="noStrike" noProof="0">
                        <a:latin typeface="Arial"/>
                      </a:endParaRPr>
                    </a:p>
                    <a:p>
                      <a:pPr lvl="0">
                        <a:buNone/>
                      </a:pPr>
                      <a:endParaRPr lang="en-US" sz="1000"/>
                    </a:p>
                  </a:txBody>
                  <a:tcPr/>
                </a:tc>
                <a:tc>
                  <a:txBody>
                    <a:bodyPr/>
                    <a:lstStyle/>
                    <a:p>
                      <a:pPr lvl="0" algn="l">
                        <a:lnSpc>
                          <a:spcPct val="100000"/>
                        </a:lnSpc>
                        <a:spcBef>
                          <a:spcPts val="0"/>
                        </a:spcBef>
                        <a:spcAft>
                          <a:spcPts val="0"/>
                        </a:spcAft>
                        <a:buNone/>
                      </a:pPr>
                      <a:r>
                        <a:rPr lang="en-US" sz="1000" b="0" i="0" u="none" strike="noStrike" noProof="0">
                          <a:latin typeface="Arial"/>
                        </a:rPr>
                        <a:t>Provides insights into the valuation and economic aspects of digital assets, including NFTs.</a:t>
                      </a:r>
                      <a:endParaRPr lang="en-US" sz="1000"/>
                    </a:p>
                    <a:p>
                      <a:pPr lvl="0">
                        <a:buNone/>
                      </a:pPr>
                      <a:endParaRPr lang="en-US" sz="1000"/>
                    </a:p>
                  </a:txBody>
                  <a:tcPr/>
                </a:tc>
                <a:tc>
                  <a:txBody>
                    <a:bodyPr/>
                    <a:lstStyle/>
                    <a:p>
                      <a:pPr lvl="0" algn="l">
                        <a:lnSpc>
                          <a:spcPct val="100000"/>
                        </a:lnSpc>
                        <a:spcBef>
                          <a:spcPts val="0"/>
                        </a:spcBef>
                        <a:spcAft>
                          <a:spcPts val="0"/>
                        </a:spcAft>
                        <a:buNone/>
                      </a:pPr>
                      <a:r>
                        <a:rPr lang="en-US" sz="1000" b="0" i="0" u="none" strike="noStrike" noProof="0">
                          <a:latin typeface="Arial"/>
                        </a:rPr>
                        <a:t>May not focus exclusively on specific NFT strategies for creators or investors</a:t>
                      </a:r>
                      <a:endParaRPr lang="en-US" sz="1000"/>
                    </a:p>
                    <a:p>
                      <a:pPr lvl="0">
                        <a:buNone/>
                      </a:pPr>
                      <a:endParaRPr lang="en-US" sz="1000"/>
                    </a:p>
                  </a:txBody>
                  <a:tcPr/>
                </a:tc>
                <a:extLst>
                  <a:ext uri="{0D108BD9-81ED-4DB2-BD59-A6C34878D82A}">
                    <a16:rowId xmlns:a16="http://schemas.microsoft.com/office/drawing/2014/main" val="10003"/>
                  </a:ext>
                </a:extLst>
              </a:tr>
              <a:tr h="496169">
                <a:tc>
                  <a:txBody>
                    <a:bodyPr/>
                    <a:lstStyle/>
                    <a:p>
                      <a:pPr lvl="0" algn="l">
                        <a:lnSpc>
                          <a:spcPct val="100000"/>
                        </a:lnSpc>
                        <a:spcBef>
                          <a:spcPts val="0"/>
                        </a:spcBef>
                        <a:spcAft>
                          <a:spcPts val="0"/>
                        </a:spcAft>
                        <a:buNone/>
                      </a:pPr>
                      <a:r>
                        <a:rPr lang="en-US" sz="1200" b="0" i="0" u="none" strike="noStrike" noProof="0">
                          <a:latin typeface="Arial"/>
                        </a:rPr>
                        <a:t>Devin Finzer</a:t>
                      </a:r>
                      <a:endParaRPr lang="en-US"/>
                    </a:p>
                    <a:p>
                      <a:pPr lvl="0">
                        <a:buNone/>
                      </a:pPr>
                      <a:endParaRPr lang="en-US" sz="1200"/>
                    </a:p>
                  </a:txBody>
                  <a:tcPr/>
                </a:tc>
                <a:tc>
                  <a:txBody>
                    <a:bodyPr/>
                    <a:lstStyle/>
                    <a:p>
                      <a:pPr lvl="0" algn="l">
                        <a:lnSpc>
                          <a:spcPct val="100000"/>
                        </a:lnSpc>
                        <a:spcBef>
                          <a:spcPts val="0"/>
                        </a:spcBef>
                        <a:spcAft>
                          <a:spcPts val="0"/>
                        </a:spcAft>
                        <a:buNone/>
                      </a:pPr>
                      <a:r>
                        <a:rPr lang="en-US" sz="1000" b="0" i="0" u="none" strike="noStrike" noProof="0">
                          <a:solidFill>
                            <a:srgbClr val="000000"/>
                          </a:solidFill>
                        </a:rPr>
                        <a:t>Marketplace dynamics and trends.</a:t>
                      </a:r>
                      <a:endParaRPr lang="en-US"/>
                    </a:p>
                    <a:p>
                      <a:pPr lvl="0" algn="l">
                        <a:lnSpc>
                          <a:spcPct val="100000"/>
                        </a:lnSpc>
                        <a:spcBef>
                          <a:spcPts val="0"/>
                        </a:spcBef>
                        <a:spcAft>
                          <a:spcPts val="0"/>
                        </a:spcAft>
                        <a:buNone/>
                      </a:pPr>
                      <a:endParaRPr lang="en-US" sz="1000" b="0" i="0" u="none" strike="noStrike" noProof="0">
                        <a:solidFill>
                          <a:srgbClr val="000000"/>
                        </a:solidFill>
                        <a:latin typeface="Arial"/>
                      </a:endParaRPr>
                    </a:p>
                    <a:p>
                      <a:pPr lvl="0">
                        <a:buNone/>
                      </a:pPr>
                      <a:endParaRPr lang="en-US" sz="1200"/>
                    </a:p>
                  </a:txBody>
                  <a:tcPr/>
                </a:tc>
                <a:tc>
                  <a:txBody>
                    <a:bodyPr/>
                    <a:lstStyle/>
                    <a:p>
                      <a:pPr lvl="0" algn="l">
                        <a:lnSpc>
                          <a:spcPct val="100000"/>
                        </a:lnSpc>
                        <a:spcBef>
                          <a:spcPts val="0"/>
                        </a:spcBef>
                        <a:spcAft>
                          <a:spcPts val="0"/>
                        </a:spcAft>
                        <a:buNone/>
                      </a:pPr>
                      <a:r>
                        <a:rPr lang="en-US" sz="1000" b="0" i="0" u="none" strike="noStrike" noProof="0">
                          <a:solidFill>
                            <a:srgbClr val="000000"/>
                          </a:solidFill>
                          <a:latin typeface="Arial"/>
                        </a:rPr>
                        <a:t>Deep insights into the mechanics of NFT marketplaces and the evolving landscape.</a:t>
                      </a:r>
                      <a:endParaRPr lang="en-US"/>
                    </a:p>
                    <a:p>
                      <a:pPr lvl="0">
                        <a:buNone/>
                      </a:pPr>
                      <a:endParaRPr lang="en-US" sz="1200"/>
                    </a:p>
                  </a:txBody>
                  <a:tcPr/>
                </a:tc>
                <a:tc>
                  <a:txBody>
                    <a:bodyPr/>
                    <a:lstStyle/>
                    <a:p>
                      <a:pPr marL="0" lvl="0" indent="0" algn="l">
                        <a:lnSpc>
                          <a:spcPct val="100000"/>
                        </a:lnSpc>
                        <a:buNone/>
                      </a:pPr>
                      <a:r>
                        <a:rPr lang="en-US" sz="1000" b="0" i="0" u="none" strike="noStrike" baseline="0" noProof="0">
                          <a:solidFill>
                            <a:srgbClr val="000000"/>
                          </a:solidFill>
                          <a:latin typeface="Arial"/>
                        </a:rPr>
                        <a:t>May be more focused on the operational aspects of NFTs rather than broader market strategies.</a:t>
                      </a:r>
                      <a:endParaRPr lang="en-US" sz="1000"/>
                    </a:p>
                    <a:p>
                      <a:pPr lvl="0">
                        <a:buNone/>
                      </a:pPr>
                      <a:endParaRPr lang="en-US" sz="1200"/>
                    </a:p>
                  </a:txBody>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idx="10"/>
          </p:nvPr>
        </p:nvSpPr>
        <p:spPr/>
        <p:txBody>
          <a:bodyPr/>
          <a:lstStyle/>
          <a:p>
            <a:fld id="{937E6CE2-A279-4DF4-AD7B-FFB9CCAEAB64}" type="datetime1">
              <a:rPr lang="en-US" smtClean="0"/>
              <a:t>4/19/2024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9344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517667" y="199208"/>
            <a:ext cx="6117431" cy="627321"/>
          </a:xfrm>
        </p:spPr>
        <p:txBody>
          <a:bodyPr/>
          <a:lstStyle/>
          <a:p>
            <a:r>
              <a:rPr lang="en-US" sz="3200">
                <a:latin typeface="Bookman Old Style" panose="02050604050505020204" pitchFamily="18" charset="0"/>
              </a:rPr>
              <a:t>Problem </a:t>
            </a:r>
            <a:r>
              <a:rPr lang="en-US" sz="3600">
                <a:latin typeface="Bookman Old Style" panose="02050604050505020204" pitchFamily="18" charset="0"/>
              </a:rPr>
              <a:t>Statement</a:t>
            </a:r>
          </a:p>
        </p:txBody>
      </p:sp>
      <p:sp>
        <p:nvSpPr>
          <p:cNvPr id="5" name="TextBox 4"/>
          <p:cNvSpPr txBox="1"/>
          <p:nvPr/>
        </p:nvSpPr>
        <p:spPr>
          <a:xfrm>
            <a:off x="1245805" y="988021"/>
            <a:ext cx="6655982" cy="3600986"/>
          </a:xfrm>
          <a:prstGeom prst="rect">
            <a:avLst/>
          </a:prstGeom>
          <a:noFill/>
        </p:spPr>
        <p:txBody>
          <a:bodyPr wrap="square" lIns="91440" tIns="45720" rIns="91440" bIns="45720" rtlCol="0" anchor="t">
            <a:spAutoFit/>
          </a:bodyPr>
          <a:lstStyle/>
          <a:p>
            <a:pPr algn="just"/>
            <a:r>
              <a:rPr lang="en-GB" sz="1200" dirty="0"/>
              <a:t>The many issues with our current ticketing system annoy event planners as well as attendees. Ticket counterfeiting and scalping result in lost profits for organizers and inflated or even fraudulent prices for attendees. Reselling tickets via unofficial means is risky since there's no way to know if they're authentic and little to lose if they aren't. From purchase until admission, the entire procedure may be drawn out, tedious, and fraught with needless costs. The tickets are only passes for access; they don't come with any extra benefits or ways for attendees to interact with the event. Imagine a situation where a fan has been saving money for their </a:t>
            </a:r>
            <a:r>
              <a:rPr lang="en-GB" sz="1200" dirty="0" err="1"/>
              <a:t>favorite</a:t>
            </a:r>
            <a:r>
              <a:rPr lang="en-GB" sz="1200" dirty="0"/>
              <a:t> band's performance for months, only to discover at the venue that their ticket is a fake. There is a great deal of disappointment and frustration. This is but one illustration of the issues ailing the present framework. We require a new ticketing system that puts efficiency, openness, and security first. In addition to safeguarding attendees and organizers, this will make the event run more smoothly and happily for all.</a:t>
            </a:r>
          </a:p>
          <a:p>
            <a:pPr algn="just"/>
            <a:endParaRPr lang="en-GB" sz="1200" dirty="0"/>
          </a:p>
          <a:p>
            <a:pPr algn="just"/>
            <a:r>
              <a:rPr lang="en-GB" sz="1200" dirty="0"/>
              <a:t>    Everyone finds the present ticketing system to be a pain. Inflated pricing and phony tickets put fans at risk of frauds. Reselling has no assurance of authenticity, thus it's a risk. The procedure is cumbersome, sluggish, and expensive. Tickets have no additional value; they are merely tickets for entry. Imagine putting money down for a concert, only to have your phony ticket confiscated. We require an improved system that is safe, open, and effective and that helps organizers and spectators alike.</a:t>
            </a:r>
          </a:p>
        </p:txBody>
      </p:sp>
      <p:sp>
        <p:nvSpPr>
          <p:cNvPr id="3" name="Date Placeholder 2"/>
          <p:cNvSpPr>
            <a:spLocks noGrp="1"/>
          </p:cNvSpPr>
          <p:nvPr>
            <p:ph type="dt" idx="10"/>
          </p:nvPr>
        </p:nvSpPr>
        <p:spPr/>
        <p:txBody>
          <a:bodyPr/>
          <a:lstStyle/>
          <a:p>
            <a:fld id="{BAE47AFA-FA96-457D-956D-C46D009EE3B5}" type="datetime1">
              <a:rPr lang="en-US" smtClean="0"/>
              <a:t>4/19/2024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236963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512743" y="292494"/>
            <a:ext cx="6117431" cy="627321"/>
          </a:xfrm>
        </p:spPr>
        <p:txBody>
          <a:bodyPr/>
          <a:lstStyle/>
          <a:p>
            <a:r>
              <a:rPr lang="en-US" sz="3200">
                <a:latin typeface="Bookman Old Style" panose="02050604050505020204" pitchFamily="18" charset="0"/>
              </a:rPr>
              <a:t>Problem </a:t>
            </a:r>
            <a:r>
              <a:rPr lang="en-US" sz="3600">
                <a:latin typeface="Bookman Old Style" panose="02050604050505020204" pitchFamily="18" charset="0"/>
              </a:rPr>
              <a:t>Illustration</a:t>
            </a:r>
          </a:p>
        </p:txBody>
      </p:sp>
      <p:sp>
        <p:nvSpPr>
          <p:cNvPr id="3" name="Date Placeholder 2"/>
          <p:cNvSpPr>
            <a:spLocks noGrp="1"/>
          </p:cNvSpPr>
          <p:nvPr>
            <p:ph type="dt" idx="10"/>
          </p:nvPr>
        </p:nvSpPr>
        <p:spPr/>
        <p:txBody>
          <a:bodyPr/>
          <a:lstStyle/>
          <a:p>
            <a:fld id="{C5FEAA23-0A82-400D-B54A-8AAC8D88A13B}" type="datetime1">
              <a:rPr lang="en-US" smtClean="0"/>
              <a:t>4/19/2024</a:t>
            </a:fld>
            <a:endParaRPr lang="en-US"/>
          </a:p>
        </p:txBody>
      </p:sp>
      <p:sp>
        <p:nvSpPr>
          <p:cNvPr id="4" name="Footer Placeholder 3"/>
          <p:cNvSpPr>
            <a:spLocks noGrp="1"/>
          </p:cNvSpPr>
          <p:nvPr>
            <p:ph type="ftr" idx="11"/>
          </p:nvPr>
        </p:nvSpPr>
        <p:spPr>
          <a:xfrm>
            <a:off x="3196644" y="4815560"/>
            <a:ext cx="2895600" cy="273900"/>
          </a:xfrm>
        </p:spPr>
        <p:txBody>
          <a:bodyPr/>
          <a:lstStyle/>
          <a:p>
            <a:r>
              <a:rPr lang="en-US"/>
              <a:t>Department of Computer Science and Engineering</a:t>
            </a:r>
          </a:p>
        </p:txBody>
      </p:sp>
      <p:sp>
        <p:nvSpPr>
          <p:cNvPr id="7" name="TextBox 6">
            <a:extLst>
              <a:ext uri="{FF2B5EF4-FFF2-40B4-BE49-F238E27FC236}">
                <a16:creationId xmlns:a16="http://schemas.microsoft.com/office/drawing/2014/main" id="{C2F4E84E-F58F-2ABE-5939-A471C8E1571A}"/>
              </a:ext>
            </a:extLst>
          </p:cNvPr>
          <p:cNvSpPr txBox="1"/>
          <p:nvPr/>
        </p:nvSpPr>
        <p:spPr>
          <a:xfrm>
            <a:off x="1070881" y="1125736"/>
            <a:ext cx="7302751"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Everyone engaged suffers from a mess caused by the present ticketing system. Say Sarah is a concertgoer who has been saving money for her favorite band's performance for months. She enters the arena with ease thanks to a valid ticket, but David, another fan, is nervously waiting in line with a resale ticket in hand. Even if it is true, David isn't sure, and the procedure has been difficult. This situation demonstrates the issues: scalping exposes fans like David to inflated costs and fakes, and the overall ticketing procedure is annoying for everyone due to potential frauds and lengthy lineups. In order to ensure a seamless and enjoyable experience for both spectators and event organizers, a new system that puts an emphasis on security, transparency, and ease of use is required.</a:t>
            </a:r>
          </a:p>
          <a:p>
            <a:endParaRPr lang="en-US" sz="1200" dirty="0"/>
          </a:p>
          <a:p>
            <a:r>
              <a:rPr lang="en-US" sz="1200" dirty="0"/>
              <a:t> In the event of a transparent and safe system, David wouldn't have to question the legitimacy of his ticket. Secure digital wallets or blockchain technology have the potential to completely eradicate counterfeiting. Imagine a system where Sarah could simply obtain her ticket and utilize it to gain access to secure meet-and-greet opportunities, merchandise discounts, and unique content. This adds value above and beyond mere admission and enriches the fan experience. Both parties would benefit from this new ticketing system. Event planners might gain from more revenue, less fraud, and happier guests, while fans would be safe and have a more interesting experience. In this scenario, attendees will be able to fully enjoy the event without having to deal with the current mess that is ticketing.</a:t>
            </a:r>
          </a:p>
          <a:p>
            <a:endParaRPr lang="en-US" dirty="0"/>
          </a:p>
        </p:txBody>
      </p:sp>
    </p:spTree>
    <p:extLst>
      <p:ext uri="{BB962C8B-B14F-4D97-AF65-F5344CB8AC3E}">
        <p14:creationId xmlns:p14="http://schemas.microsoft.com/office/powerpoint/2010/main" val="200154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429750" y="845718"/>
            <a:ext cx="8229097" cy="4270359"/>
          </a:xfrm>
          <a:prstGeom prst="rect">
            <a:avLst/>
          </a:prstGeom>
          <a:noFill/>
          <a:ln>
            <a:noFill/>
          </a:ln>
        </p:spPr>
        <p:txBody>
          <a:bodyPr spcFirstLastPara="1" wrap="square" lIns="91425" tIns="45700" rIns="91425" bIns="45700" anchor="t" anchorCtr="0">
            <a:spAutoFit/>
          </a:bodyPr>
          <a:lstStyle/>
          <a:p>
            <a:pPr algn="just"/>
            <a:r>
              <a:rPr lang="en-GB" sz="1200" dirty="0"/>
              <a:t>Imagine a secure online ticket vault. This vault, built on blockchain technology, eliminates the middleman and creates unique digital tickets for each event. These tickets can't be forged and are easily transferred between fans directly on the platform. Fans win with lower fees and a safe way to resell tickets. Event organizers benefit from reduced fraud and the ability to connect directly with fans through the platform.</a:t>
            </a:r>
            <a:endParaRPr lang="en-US" sz="1200" dirty="0"/>
          </a:p>
          <a:p>
            <a:pPr algn="just"/>
            <a:endParaRPr lang="en-GB" dirty="0">
              <a:latin typeface="Segoe UI"/>
              <a:cs typeface="Segoe UI"/>
            </a:endParaRPr>
          </a:p>
          <a:p>
            <a:pPr algn="just"/>
            <a:r>
              <a:rPr lang="en-GB" sz="1200" dirty="0">
                <a:solidFill>
                  <a:schemeClr val="tx1"/>
                </a:solidFill>
              </a:rPr>
              <a:t>To ensure ticketing system on blockchain networks, we propose several strategies tailored to enhance security, efficiency, and trustworthiness:</a:t>
            </a:r>
            <a:endParaRPr lang="en-GB" sz="1200" dirty="0"/>
          </a:p>
          <a:p>
            <a:pPr marL="171450" indent="-171450" algn="just">
              <a:buFont typeface="Arial,Sans-Serif"/>
              <a:buChar char="•"/>
            </a:pPr>
            <a:r>
              <a:rPr lang="en-GB" sz="1200" b="1" dirty="0">
                <a:solidFill>
                  <a:schemeClr val="tx1"/>
                </a:solidFill>
              </a:rPr>
              <a:t>Blockchain Ticketing Platform:</a:t>
            </a:r>
            <a:r>
              <a:rPr lang="en-GB" sz="1200" dirty="0">
                <a:solidFill>
                  <a:schemeClr val="tx1"/>
                </a:solidFill>
              </a:rPr>
              <a:t> Clear Secondary Market: Using the blockchain technology, enable a safe secondary market for tickets. With smart contract-enforced regulations, users may resell tickets and avoid scalping while guaranteeing fair pricing.</a:t>
            </a:r>
          </a:p>
          <a:p>
            <a:pPr marL="171450" indent="-171450" algn="just">
              <a:buFont typeface="Arial,Sans-Serif"/>
              <a:buChar char="•"/>
            </a:pPr>
            <a:r>
              <a:rPr lang="en-GB" sz="1200" b="1" dirty="0"/>
              <a:t>Smart Contracts for Ticketing</a:t>
            </a:r>
            <a:r>
              <a:rPr lang="en-GB" sz="1200" dirty="0"/>
              <a:t>: Make smart contracts that run on their own to control the ticketing procedure. These agreements will specify the characteristics of the tickets, oversee their issue, transfer, and resale, and implement the regulations set forth by the event organizer (such as price caps and resale limitations).</a:t>
            </a:r>
          </a:p>
          <a:p>
            <a:pPr marL="171450" indent="-171450" algn="just">
              <a:buFont typeface="Arial,Sans-Serif"/>
              <a:buChar char="•"/>
            </a:pPr>
            <a:r>
              <a:rPr lang="en-GB" sz="1200" b="1" dirty="0"/>
              <a:t>Secure User Management:</a:t>
            </a:r>
            <a:r>
              <a:rPr lang="en-GB" sz="1200" dirty="0"/>
              <a:t> Provide a safe user management platform for both event planners and participants. On the platform, users may register, buy tickets with bitcoin or conventional payment methods, and manage their ticket accounts. </a:t>
            </a:r>
          </a:p>
          <a:p>
            <a:pPr marL="171450" indent="-171450" algn="just">
              <a:buFont typeface="Arial,Sans-Serif"/>
              <a:buChar char="•"/>
            </a:pPr>
            <a:r>
              <a:rPr lang="en-GB" sz="1200" b="1" dirty="0"/>
              <a:t>Transparent Secondary Market:</a:t>
            </a:r>
            <a:r>
              <a:rPr lang="en-GB" sz="1200" dirty="0"/>
              <a:t> Create a safe secondary ticket market by utilizing the blockchain technology. With smart contract-enforced regulations, users may resell tickets and avoid scalping while guaranteeing fair pricing. </a:t>
            </a:r>
          </a:p>
          <a:p>
            <a:pPr marL="285750" indent="-285750" algn="just">
              <a:buFont typeface="Arial,Sans-Serif"/>
              <a:buChar char="•"/>
            </a:pPr>
            <a:endParaRPr lang="en-GB" dirty="0"/>
          </a:p>
          <a:p>
            <a:endParaRPr lang="en-US" sz="1050" dirty="0"/>
          </a:p>
          <a:p>
            <a:endParaRPr lang="en-US" sz="1000">
              <a:latin typeface="Bookman Old Style" panose="02050604050505020204" pitchFamily="18" charset="0"/>
            </a:endParaRPr>
          </a:p>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482958" y="148782"/>
            <a:ext cx="6117431" cy="627321"/>
          </a:xfrm>
        </p:spPr>
        <p:txBody>
          <a:bodyPr/>
          <a:lstStyle/>
          <a:p>
            <a:r>
              <a:rPr lang="en-US" sz="3200">
                <a:latin typeface="Bookman Old Style" panose="02050604050505020204" pitchFamily="18" charset="0"/>
              </a:rPr>
              <a:t>Proposed Method</a:t>
            </a:r>
            <a:endParaRPr lang="en-US" sz="3600">
              <a:latin typeface="Bookman Old Style" panose="02050604050505020204" pitchFamily="18" charset="0"/>
            </a:endParaRPr>
          </a:p>
        </p:txBody>
      </p:sp>
      <p:sp>
        <p:nvSpPr>
          <p:cNvPr id="3" name="Date Placeholder 2"/>
          <p:cNvSpPr>
            <a:spLocks noGrp="1"/>
          </p:cNvSpPr>
          <p:nvPr>
            <p:ph type="dt" idx="10"/>
          </p:nvPr>
        </p:nvSpPr>
        <p:spPr>
          <a:xfrm>
            <a:off x="529119" y="4869600"/>
            <a:ext cx="2133600" cy="273900"/>
          </a:xfrm>
        </p:spPr>
        <p:txBody>
          <a:bodyPr/>
          <a:lstStyle/>
          <a:p>
            <a:fld id="{B115A319-B060-4A35-A508-6A7FE2F3BD02}" type="datetime1">
              <a:rPr lang="en-US" smtClean="0"/>
              <a:t>4/19/2024</a:t>
            </a:fld>
            <a:endParaRPr lang="en-US"/>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spTree>
    <p:extLst>
      <p:ext uri="{BB962C8B-B14F-4D97-AF65-F5344CB8AC3E}">
        <p14:creationId xmlns:p14="http://schemas.microsoft.com/office/powerpoint/2010/main" val="160503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280945" y="566930"/>
            <a:ext cx="6576240" cy="627321"/>
          </a:xfrm>
        </p:spPr>
        <p:txBody>
          <a:bodyPr/>
          <a:lstStyle/>
          <a:p>
            <a:r>
              <a:rPr lang="en-US" sz="3200">
                <a:latin typeface="Bookman Old Style" panose="02050604050505020204" pitchFamily="18" charset="0"/>
              </a:rPr>
              <a:t>Proposed Method </a:t>
            </a:r>
            <a:r>
              <a:rPr lang="en-US" sz="3600">
                <a:latin typeface="Bookman Old Style" panose="02050604050505020204" pitchFamily="18" charset="0"/>
              </a:rPr>
              <a:t>Illustration</a:t>
            </a:r>
          </a:p>
        </p:txBody>
      </p:sp>
      <p:sp>
        <p:nvSpPr>
          <p:cNvPr id="3" name="Date Placeholder 2"/>
          <p:cNvSpPr>
            <a:spLocks noGrp="1"/>
          </p:cNvSpPr>
          <p:nvPr>
            <p:ph type="dt" idx="10"/>
          </p:nvPr>
        </p:nvSpPr>
        <p:spPr/>
        <p:txBody>
          <a:bodyPr/>
          <a:lstStyle/>
          <a:p>
            <a:fld id="{9B2C9150-213E-4C57-83AC-D72655848A54}" type="datetime1">
              <a:rPr lang="en-US" smtClean="0"/>
              <a:t>4/19/2024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B74DF647-525D-3E8E-61EB-360C5D6E81F1}"/>
              </a:ext>
            </a:extLst>
          </p:cNvPr>
          <p:cNvSpPr txBox="1"/>
          <p:nvPr/>
        </p:nvSpPr>
        <p:spPr>
          <a:xfrm>
            <a:off x="634532" y="1666174"/>
            <a:ext cx="329873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dirty="0"/>
              <a:t>Login with </a:t>
            </a:r>
            <a:r>
              <a:rPr lang="en-US" dirty="0" err="1"/>
              <a:t>metamask</a:t>
            </a:r>
          </a:p>
          <a:p>
            <a:pPr marL="285750" indent="-285750">
              <a:buFont typeface="Arial,Sans-Serif"/>
              <a:buChar char="•"/>
            </a:pPr>
            <a:r>
              <a:rPr lang="en-US" dirty="0"/>
              <a:t>creates unique tickets</a:t>
            </a:r>
          </a:p>
          <a:p>
            <a:pPr marL="285750" indent="-285750">
              <a:buFont typeface="Arial,Sans-Serif"/>
              <a:buChar char="•"/>
            </a:pPr>
            <a:r>
              <a:rPr lang="en-US" dirty="0"/>
              <a:t>Fans buy tickets with ease</a:t>
            </a:r>
          </a:p>
          <a:p>
            <a:pPr marL="285750" indent="-285750">
              <a:buFont typeface="Arial,Sans-Serif"/>
              <a:buChar char="•"/>
            </a:pPr>
            <a:r>
              <a:rPr lang="en-US" dirty="0"/>
              <a:t>Blockchain Network Validation</a:t>
            </a:r>
          </a:p>
          <a:p>
            <a:pPr marL="285750" indent="-285750">
              <a:buFont typeface="Arial,Sans-Serif"/>
              <a:buChar char="•"/>
            </a:pPr>
            <a:r>
              <a:rPr lang="en-US" dirty="0"/>
              <a:t>Transaction Confirmation</a:t>
            </a:r>
          </a:p>
          <a:p>
            <a:pPr marL="285750" indent="-285750">
              <a:buFont typeface="Arial,Sans-Serif"/>
              <a:buChar char="•"/>
            </a:pPr>
            <a:r>
              <a:rPr lang="en-US" dirty="0"/>
              <a:t>Interoperability and Integration</a:t>
            </a:r>
          </a:p>
          <a:p>
            <a:pPr marL="285750" indent="-285750">
              <a:buFont typeface="Arial,Sans-Serif"/>
              <a:buChar char="•"/>
            </a:pPr>
            <a:r>
              <a:rPr lang="en-US" dirty="0"/>
              <a:t>Continuous Monitoring and Incident Response</a:t>
            </a:r>
          </a:p>
        </p:txBody>
      </p:sp>
      <p:pic>
        <p:nvPicPr>
          <p:cNvPr id="8" name="Picture 7" descr="A diagram of blockchain technology&#10;&#10;Description automatically generated">
            <a:extLst>
              <a:ext uri="{FF2B5EF4-FFF2-40B4-BE49-F238E27FC236}">
                <a16:creationId xmlns:a16="http://schemas.microsoft.com/office/drawing/2014/main" id="{E7B4BFB7-C8DE-D2FF-CBA3-A4853220B80D}"/>
              </a:ext>
            </a:extLst>
          </p:cNvPr>
          <p:cNvPicPr>
            <a:picLocks noChangeAspect="1"/>
          </p:cNvPicPr>
          <p:nvPr/>
        </p:nvPicPr>
        <p:blipFill>
          <a:blip r:embed="rId3"/>
          <a:stretch>
            <a:fillRect/>
          </a:stretch>
        </p:blipFill>
        <p:spPr>
          <a:xfrm>
            <a:off x="4090147" y="1436314"/>
            <a:ext cx="3905250" cy="2943225"/>
          </a:xfrm>
          <a:prstGeom prst="rect">
            <a:avLst/>
          </a:prstGeom>
        </p:spPr>
      </p:pic>
    </p:spTree>
    <p:extLst>
      <p:ext uri="{BB962C8B-B14F-4D97-AF65-F5344CB8AC3E}">
        <p14:creationId xmlns:p14="http://schemas.microsoft.com/office/powerpoint/2010/main" val="94979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2" name="Title 1"/>
          <p:cNvSpPr>
            <a:spLocks noGrp="1"/>
          </p:cNvSpPr>
          <p:nvPr>
            <p:ph type="title"/>
          </p:nvPr>
        </p:nvSpPr>
        <p:spPr>
          <a:xfrm>
            <a:off x="1506434" y="285747"/>
            <a:ext cx="6117431" cy="627321"/>
          </a:xfrm>
        </p:spPr>
        <p:txBody>
          <a:bodyPr/>
          <a:lstStyle/>
          <a:p>
            <a:r>
              <a:rPr lang="en-US" sz="3600">
                <a:latin typeface="Bookman Old Style"/>
              </a:rPr>
              <a:t>Parameter</a:t>
            </a:r>
          </a:p>
        </p:txBody>
      </p:sp>
      <p:sp>
        <p:nvSpPr>
          <p:cNvPr id="3" name="Date Placeholder 2"/>
          <p:cNvSpPr>
            <a:spLocks noGrp="1"/>
          </p:cNvSpPr>
          <p:nvPr>
            <p:ph type="dt" idx="10"/>
          </p:nvPr>
        </p:nvSpPr>
        <p:spPr/>
        <p:txBody>
          <a:bodyPr/>
          <a:lstStyle/>
          <a:p>
            <a:fld id="{CCFD4614-2DE1-4A4F-B9AA-17848EE63AB0}" type="datetime1">
              <a:rPr lang="en-US" smtClean="0"/>
              <a:t>4/19/2024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72C50DCA-F1A8-D878-FE58-9B335329C89D}"/>
              </a:ext>
            </a:extLst>
          </p:cNvPr>
          <p:cNvSpPr txBox="1"/>
          <p:nvPr/>
        </p:nvSpPr>
        <p:spPr>
          <a:xfrm>
            <a:off x="844643" y="918181"/>
            <a:ext cx="7433701"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Although ticketing apps can benefit from a transparent and safe basis provided by blockchain technology, it is uncommon for formulae to be used directly in the fundamental functions. But there are certain situations in which formulas may be useful: </a:t>
            </a:r>
          </a:p>
          <a:p>
            <a:endParaRPr lang="en-US" sz="1100" dirty="0"/>
          </a:p>
          <a:p>
            <a:r>
              <a:rPr lang="en-US" sz="1100" b="1" dirty="0"/>
              <a:t>1. Fees for transactions: </a:t>
            </a:r>
          </a:p>
          <a:p>
            <a:r>
              <a:rPr lang="en-US" sz="1100" dirty="0"/>
              <a:t>Formula: *Gas Price * Transaction Fee Gas Utilized </a:t>
            </a:r>
          </a:p>
          <a:p>
            <a:r>
              <a:rPr lang="en-US" sz="1100" dirty="0"/>
              <a:t>Gas Price: The amount a user is willing to spend for each compute unit (or gas) needed to complete a blockchain transaction. Usually set by the user, this varies according to network congestion. </a:t>
            </a:r>
          </a:p>
          <a:p>
            <a:r>
              <a:rPr lang="en-US" sz="1100" dirty="0"/>
              <a:t>Gas Used: The quantity of gas used on the blockchain to carry out a certain transaction. This is contingent upon the intricacy of the smart contract in question.</a:t>
            </a:r>
          </a:p>
          <a:p>
            <a:endParaRPr lang="en-US" sz="1100" b="1" dirty="0"/>
          </a:p>
          <a:p>
            <a:r>
              <a:rPr lang="en-US" sz="1100" b="1" dirty="0"/>
              <a:t>2. The Logic of Smart Contract Pricing:</a:t>
            </a:r>
            <a:endParaRPr lang="en-US" b="1"/>
          </a:p>
          <a:p>
            <a:pPr marL="171450" indent="-171450">
              <a:buChar char="•"/>
            </a:pPr>
            <a:r>
              <a:rPr lang="en-US" sz="1100" dirty="0"/>
              <a:t>Dynamic Pricing (Optional): A smart contract may be used to incorporate a formula-based ticket pricing strategy. This might take into account things like:</a:t>
            </a:r>
            <a:endParaRPr lang="en-US"/>
          </a:p>
          <a:p>
            <a:pPr marL="171450" indent="-171450">
              <a:buChar char="•"/>
            </a:pPr>
            <a:r>
              <a:rPr lang="en-US" sz="1100" dirty="0"/>
              <a:t>Base Price: A predetermined amount that the event planner sets.</a:t>
            </a:r>
            <a:endParaRPr lang="en-US"/>
          </a:p>
          <a:p>
            <a:pPr marL="171450" indent="-171450">
              <a:buChar char="•"/>
            </a:pPr>
            <a:r>
              <a:rPr lang="en-US" sz="1100" dirty="0"/>
              <a:t>Demand Factor: A formula (derived from purchase history or user interest data) that raises the price in response to increasing demand for the event.</a:t>
            </a:r>
            <a:endParaRPr lang="en-US"/>
          </a:p>
          <a:p>
            <a:pPr marL="171450" indent="-171450">
              <a:buChar char="•"/>
            </a:pPr>
            <a:r>
              <a:rPr lang="en-US" sz="1100" dirty="0"/>
              <a:t>Time Factor: An algorithm that modifies the cost according to how close an event is to taking place (e.g., offering discounts closer to the event).</a:t>
            </a:r>
            <a:endParaRPr lang="en-US"/>
          </a:p>
          <a:p>
            <a:pPr marL="171450" indent="-171450">
              <a:buChar char="•"/>
            </a:pPr>
            <a:r>
              <a:rPr lang="en-US" sz="1100" dirty="0"/>
              <a:t>Important Note: In order to prevent user annoyance, dynamic price implementation can be complicated and needs careful thought.</a:t>
            </a:r>
            <a:endParaRPr lang="en-US" dirty="0"/>
          </a:p>
          <a:p>
            <a:endParaRPr lang="en-US" sz="1100" dirty="0"/>
          </a:p>
        </p:txBody>
      </p:sp>
    </p:spTree>
    <p:extLst>
      <p:ext uri="{BB962C8B-B14F-4D97-AF65-F5344CB8AC3E}">
        <p14:creationId xmlns:p14="http://schemas.microsoft.com/office/powerpoint/2010/main" val="44012415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1_Office Theme</vt:lpstr>
      <vt:lpstr>A Seminar on TICKETING SYSTEM  using Blockchain Technology  </vt:lpstr>
      <vt:lpstr>Introduction</vt:lpstr>
      <vt:lpstr>Concept Tree</vt:lpstr>
      <vt:lpstr>Literature </vt:lpstr>
      <vt:lpstr>Problem Statement</vt:lpstr>
      <vt:lpstr>Problem Illustration</vt:lpstr>
      <vt:lpstr>Proposed Method</vt:lpstr>
      <vt:lpstr>Proposed Method Illustration</vt:lpstr>
      <vt:lpstr>Parameter</vt:lpstr>
      <vt:lpstr>Experiment Environment</vt:lpstr>
      <vt:lpstr>Project status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revision>71</cp:revision>
  <dcterms:modified xsi:type="dcterms:W3CDTF">2024-04-19T15:43:28Z</dcterms:modified>
</cp:coreProperties>
</file>