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6" r:id="rId4"/>
    <p:sldId id="260" r:id="rId5"/>
    <p:sldId id="262" r:id="rId6"/>
    <p:sldId id="265" r:id="rId7"/>
    <p:sldId id="259" r:id="rId8"/>
    <p:sldId id="266" r:id="rId9"/>
    <p:sldId id="261" r:id="rId10"/>
    <p:sldId id="267" r:id="rId11"/>
    <p:sldId id="268" r:id="rId12"/>
    <p:sldId id="263"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Noto Sans Symbols" panose="020B0604020202020204" charset="0"/>
      <p:regular r:id="rId19"/>
      <p:bold r:id="rId20"/>
    </p:embeddedFont>
    <p:embeddedFont>
      <p:font typeface="Open Sans" panose="020B0606030504020204" pitchFamily="34"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028B0A-4088-4D01-8496-88D57D46AEBA}" v="799" dt="2024-04-19T14:35:01.574"/>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474" y="69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TextBox 2"/>
          <p:cNvSpPr txBox="1"/>
          <p:nvPr/>
        </p:nvSpPr>
        <p:spPr>
          <a:xfrm>
            <a:off x="526333" y="3222742"/>
            <a:ext cx="4421603" cy="1169551"/>
          </a:xfrm>
          <a:prstGeom prst="rect">
            <a:avLst/>
          </a:prstGeom>
          <a:noFill/>
        </p:spPr>
        <p:txBody>
          <a:bodyPr wrap="square" lIns="91440" tIns="45720" rIns="91440" bIns="45720" rtlCol="0" anchor="t">
            <a:spAutoFit/>
          </a:bodyPr>
          <a:lstStyle/>
          <a:p>
            <a:r>
              <a:rPr lang="en-US" dirty="0">
                <a:latin typeface="Bookman Old Style" panose="02050604050505020204" pitchFamily="18" charset="0"/>
              </a:rPr>
              <a:t>Team Details </a:t>
            </a:r>
          </a:p>
          <a:p>
            <a:pPr marL="342900" indent="-342900">
              <a:buFont typeface="+mj-lt"/>
              <a:buAutoNum type="arabicPeriod"/>
            </a:pPr>
            <a:r>
              <a:rPr lang="en-US" dirty="0" err="1">
                <a:latin typeface="Bookman Old Style"/>
              </a:rPr>
              <a:t>A.Rakshith</a:t>
            </a:r>
            <a:r>
              <a:rPr lang="en-US" dirty="0">
                <a:latin typeface="Bookman Old Style"/>
              </a:rPr>
              <a:t> Reddy            (20EG105505)</a:t>
            </a:r>
          </a:p>
          <a:p>
            <a:pPr marL="342900" indent="-342900">
              <a:buFont typeface="+mj-lt"/>
              <a:buAutoNum type="arabicPeriod"/>
            </a:pPr>
            <a:r>
              <a:rPr lang="en-US" dirty="0" err="1">
                <a:latin typeface="Bookman Old Style"/>
              </a:rPr>
              <a:t>K.Sravan</a:t>
            </a:r>
            <a:r>
              <a:rPr lang="en-US" dirty="0">
                <a:latin typeface="Bookman Old Style"/>
              </a:rPr>
              <a:t> Kumar              (20EG105527)</a:t>
            </a:r>
          </a:p>
          <a:p>
            <a:pPr marL="342900" indent="-342900">
              <a:buFont typeface="+mj-lt"/>
              <a:buAutoNum type="arabicPeriod"/>
            </a:pPr>
            <a:r>
              <a:rPr lang="en-US" dirty="0" err="1">
                <a:latin typeface="Bookman Old Style"/>
              </a:rPr>
              <a:t>M.Yashwanth</a:t>
            </a:r>
            <a:r>
              <a:rPr lang="en-US" dirty="0">
                <a:latin typeface="Bookman Old Style"/>
              </a:rPr>
              <a:t> Reddy        (20EG105533)</a:t>
            </a:r>
          </a:p>
          <a:p>
            <a:endParaRPr lang="en-US" dirty="0">
              <a:latin typeface="Bookman Old Style" panose="02050604050505020204" pitchFamily="18" charset="0"/>
            </a:endParaRPr>
          </a:p>
        </p:txBody>
      </p:sp>
      <p:sp>
        <p:nvSpPr>
          <p:cNvPr id="8" name="TextBox 7"/>
          <p:cNvSpPr txBox="1"/>
          <p:nvPr/>
        </p:nvSpPr>
        <p:spPr>
          <a:xfrm>
            <a:off x="5115140" y="3239550"/>
            <a:ext cx="4028860" cy="954107"/>
          </a:xfrm>
          <a:prstGeom prst="rect">
            <a:avLst/>
          </a:prstGeom>
          <a:noFill/>
        </p:spPr>
        <p:txBody>
          <a:bodyPr wrap="square" lIns="91440" tIns="45720" rIns="91440" bIns="45720" rtlCol="0" anchor="t">
            <a:spAutoFit/>
          </a:bodyPr>
          <a:lstStyle/>
          <a:p>
            <a:r>
              <a:rPr lang="en-US" dirty="0">
                <a:latin typeface="Bookman Old Style" panose="02050604050505020204" pitchFamily="18" charset="0"/>
              </a:rPr>
              <a:t>Project Supervisor </a:t>
            </a:r>
          </a:p>
          <a:p>
            <a:r>
              <a:rPr lang="en-US" dirty="0">
                <a:latin typeface="Bookman Old Style"/>
              </a:rPr>
              <a:t>Mrs. P. </a:t>
            </a:r>
            <a:r>
              <a:rPr lang="en-US" dirty="0" err="1">
                <a:latin typeface="Bookman Old Style"/>
              </a:rPr>
              <a:t>Vinayasree</a:t>
            </a:r>
          </a:p>
          <a:p>
            <a:r>
              <a:rPr lang="en-US" dirty="0">
                <a:latin typeface="Bookman Old Style"/>
              </a:rPr>
              <a:t>(Assistant Professor, Department of CSE, Anurag University)</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
        <p:nvSpPr>
          <p:cNvPr id="10" name="Title 1"/>
          <p:cNvSpPr>
            <a:spLocks noGrp="1"/>
          </p:cNvSpPr>
          <p:nvPr>
            <p:ph type="title"/>
          </p:nvPr>
        </p:nvSpPr>
        <p:spPr>
          <a:xfrm>
            <a:off x="524435" y="940081"/>
            <a:ext cx="8221196" cy="1421932"/>
          </a:xfrm>
        </p:spPr>
        <p:txBody>
          <a:bodyPr/>
          <a:lstStyle/>
          <a:p>
            <a:r>
              <a:rPr lang="en-US" sz="3600" dirty="0">
                <a:solidFill>
                  <a:schemeClr val="tx1"/>
                </a:solidFill>
                <a:latin typeface="Times New Roman"/>
                <a:cs typeface="Times New Roman"/>
              </a:rPr>
              <a:t>TICKETING SYSTEM </a:t>
            </a:r>
            <a:br>
              <a:rPr lang="en-US" sz="3600" dirty="0">
                <a:solidFill>
                  <a:schemeClr val="tx1"/>
                </a:solidFill>
                <a:latin typeface="Times New Roman"/>
                <a:cs typeface="Times New Roman"/>
              </a:rPr>
            </a:br>
            <a:r>
              <a:rPr lang="en-US" sz="3600" dirty="0">
                <a:solidFill>
                  <a:schemeClr val="tx1"/>
                </a:solidFill>
                <a:latin typeface="Times New Roman"/>
                <a:cs typeface="Times New Roman"/>
              </a:rPr>
              <a:t>using Blockchain Technology </a:t>
            </a:r>
            <a:endParaRPr lang="en-US" sz="3600" dirty="0">
              <a:solidFill>
                <a:schemeClr val="tx1"/>
              </a:solidFill>
            </a:endParaRP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 name="Title 1"/>
          <p:cNvSpPr>
            <a:spLocks noGrp="1"/>
          </p:cNvSpPr>
          <p:nvPr>
            <p:ph type="title"/>
          </p:nvPr>
        </p:nvSpPr>
        <p:spPr>
          <a:xfrm>
            <a:off x="1004738" y="218796"/>
            <a:ext cx="6117431" cy="627321"/>
          </a:xfrm>
        </p:spPr>
        <p:txBody>
          <a:bodyPr/>
          <a:lstStyle/>
          <a:p>
            <a:r>
              <a:rPr lang="en-US" sz="3600" dirty="0"/>
              <a:t>Experiment Results </a:t>
            </a:r>
          </a:p>
        </p:txBody>
      </p:sp>
      <p:pic>
        <p:nvPicPr>
          <p:cNvPr id="5" name="Picture 4" descr="A screenshot of a computer&#10;&#10;Description automatically generated">
            <a:extLst>
              <a:ext uri="{FF2B5EF4-FFF2-40B4-BE49-F238E27FC236}">
                <a16:creationId xmlns:a16="http://schemas.microsoft.com/office/drawing/2014/main" id="{C44551DA-90DC-6F51-FE23-E6CD2B62ADB3}"/>
              </a:ext>
            </a:extLst>
          </p:cNvPr>
          <p:cNvPicPr>
            <a:picLocks noChangeAspect="1"/>
          </p:cNvPicPr>
          <p:nvPr/>
        </p:nvPicPr>
        <p:blipFill>
          <a:blip r:embed="rId3"/>
          <a:stretch>
            <a:fillRect/>
          </a:stretch>
        </p:blipFill>
        <p:spPr>
          <a:xfrm>
            <a:off x="1973461" y="1287625"/>
            <a:ext cx="5206007" cy="2827211"/>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30988" y="336550"/>
            <a:ext cx="6117431" cy="627321"/>
          </a:xfrm>
        </p:spPr>
        <p:txBody>
          <a:bodyPr/>
          <a:lstStyle/>
          <a:p>
            <a:r>
              <a:rPr lang="en-US" sz="3600" dirty="0"/>
              <a:t>Findings</a:t>
            </a:r>
          </a:p>
        </p:txBody>
      </p:sp>
      <p:sp>
        <p:nvSpPr>
          <p:cNvPr id="4" name="Rectangle 3"/>
          <p:cNvSpPr/>
          <p:nvPr/>
        </p:nvSpPr>
        <p:spPr>
          <a:xfrm>
            <a:off x="898816" y="1162958"/>
            <a:ext cx="7341790" cy="3292120"/>
          </a:xfrm>
          <a:prstGeom prst="rect">
            <a:avLst/>
          </a:prstGeom>
        </p:spPr>
        <p:txBody>
          <a:bodyPr wrap="square" lIns="91440" tIns="45720" rIns="91440" bIns="45720" anchor="t">
            <a:spAutoFit/>
          </a:bodyPr>
          <a:lstStyle/>
          <a:p>
            <a:pPr algn="just">
              <a:lnSpc>
                <a:spcPct val="114999"/>
              </a:lnSpc>
              <a:spcAft>
                <a:spcPts val="800"/>
              </a:spcAft>
            </a:pPr>
            <a:r>
              <a:rPr lang="en-US" dirty="0">
                <a:ea typeface="Open Sans"/>
              </a:rPr>
              <a:t>Systems for blockchain-based ticketing resemble safe digital ticket vaults. For those who plan events as well as those who attend concerts, this technology presents fascinating opportunities. It means that spectators will not have to worry about fraudulent tickets or unfair scalping. Tickets can be sold in a transparent, safe, and resale market on blockchain that keeps prices closer to face value. Furthermore, see your ticket as more than simply a pass for admittance; it might even grant you access to special content or the ability to vote in events to come! In addition, event planners gain from lower fraud and a channel for communicating with attendees directly. There are certain obstacles to overcome, though. The key is to scale this technology for large-scale events while maintaining user-friendly interfaces. Laws are also catching up, so certain changes may be needed to integrate blockchain technology with current process. Notwithstanding these difficulties, blockchain ticketing has the power to completely transform the market and give consumers a safer, more seamless experience. </a:t>
            </a:r>
            <a:endParaRPr lang="en-US"/>
          </a:p>
        </p:txBody>
      </p:sp>
    </p:spTree>
    <p:extLst>
      <p:ext uri="{BB962C8B-B14F-4D97-AF65-F5344CB8AC3E}">
        <p14:creationId xmlns:p14="http://schemas.microsoft.com/office/powerpoint/2010/main" val="324965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 name="Title 1"/>
          <p:cNvSpPr>
            <a:spLocks noGrp="1"/>
          </p:cNvSpPr>
          <p:nvPr>
            <p:ph type="title"/>
          </p:nvPr>
        </p:nvSpPr>
        <p:spPr>
          <a:xfrm>
            <a:off x="1111250" y="160162"/>
            <a:ext cx="6117431" cy="636784"/>
          </a:xfrm>
        </p:spPr>
        <p:txBody>
          <a:bodyPr/>
          <a:lstStyle/>
          <a:p>
            <a:r>
              <a:rPr lang="en-US" sz="3600" dirty="0">
                <a:latin typeface="Bookman Old Style" panose="02050604050505020204" pitchFamily="18" charset="0"/>
              </a:rPr>
              <a:t>Justification </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Rectangle 5"/>
          <p:cNvSpPr/>
          <p:nvPr/>
        </p:nvSpPr>
        <p:spPr>
          <a:xfrm>
            <a:off x="622300" y="1076346"/>
            <a:ext cx="7783115" cy="2462213"/>
          </a:xfrm>
          <a:prstGeom prst="rect">
            <a:avLst/>
          </a:prstGeom>
        </p:spPr>
        <p:txBody>
          <a:bodyPr wrap="square" lIns="91440" tIns="45720" rIns="91440" bIns="45720" anchor="t">
            <a:spAutoFit/>
          </a:bodyPr>
          <a:lstStyle/>
          <a:p>
            <a:endParaRPr lang="en-US" dirty="0">
              <a:ea typeface="Open Sans"/>
            </a:endParaRPr>
          </a:p>
          <a:p>
            <a:r>
              <a:rPr lang="en-GB" dirty="0"/>
              <a:t>Because of the chaos in our existing ticketing system, fans are at risk of fraud and exorbitant charges. Blockchain-based ticketing presents a potent remedy. Envision a safe, digital safe where tickets are unforgeable. By using smart contracts to stop scalping, this system guarantees fair prices and guards against fraud against fans. However, things improve! These permits can be more than just admission tickets. Fans and events can engage more deeply when they can access exclusive content, discounts, or even voting privileges. Reduced fraud and a platform for direct audience interaction help event organizers as well. There are challenges to be solved, such as making this system user-friendly and scalable for big events. Nonetheless, there is no denying blockchain ticketing's promise. It promises an efficient, transparent, and safe future for ticket purchasing that will benefit event planners as well as attendees. </a:t>
            </a:r>
            <a:endParaRPr lang="en-GB"/>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32135" y="285486"/>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650136" y="954686"/>
            <a:ext cx="7731310" cy="4401205"/>
          </a:xfrm>
          <a:prstGeom prst="rect">
            <a:avLst/>
          </a:prstGeom>
          <a:noFill/>
        </p:spPr>
        <p:txBody>
          <a:bodyPr wrap="square" lIns="91440" tIns="45720" rIns="91440" bIns="45720" rtlCol="0" anchor="t">
            <a:spAutoFit/>
          </a:bodyPr>
          <a:lstStyle/>
          <a:p>
            <a:pPr lvl="2" algn="just"/>
            <a:r>
              <a:rPr lang="en-US" sz="1200" dirty="0">
                <a:solidFill>
                  <a:schemeClr val="tx1"/>
                </a:solidFill>
              </a:rPr>
              <a:t>Are you sick and weary of secondary market uncertainties, bogus duplication, and ticket scalping? We are thrilled to present a ground-breaking blockchain-based ticketing system. Buying, selling, and managing your event tickets is made simple, transparent, and safe with the help of this cutting-edge platform.</a:t>
            </a:r>
            <a:endParaRPr lang="en-US" dirty="0">
              <a:solidFill>
                <a:schemeClr val="tx1"/>
              </a:solidFill>
            </a:endParaRPr>
          </a:p>
          <a:p>
            <a:pPr lvl="2" algn="just"/>
            <a:endParaRPr lang="en-US" sz="1200" dirty="0">
              <a:solidFill>
                <a:schemeClr val="tx1"/>
              </a:solidFill>
            </a:endParaRPr>
          </a:p>
          <a:p>
            <a:pPr lvl="2" algn="just"/>
            <a:r>
              <a:rPr lang="en-US" sz="1200" b="1" dirty="0">
                <a:solidFill>
                  <a:schemeClr val="tx1"/>
                </a:solidFill>
              </a:rPr>
              <a:t>Blockchain Ticketing: What Is It? </a:t>
            </a:r>
            <a:endParaRPr lang="en-US">
              <a:solidFill>
                <a:schemeClr val="tx1"/>
              </a:solidFill>
            </a:endParaRPr>
          </a:p>
          <a:p>
            <a:pPr lvl="2" algn="just"/>
            <a:r>
              <a:rPr lang="en-US" sz="1200" dirty="0">
                <a:solidFill>
                  <a:schemeClr val="tx1"/>
                </a:solidFill>
              </a:rPr>
              <a:t>Blockchain is a distributed ledger that keeps track of transactions via a computer network. Several benefits are provided by this technology for ticketing systems: </a:t>
            </a:r>
            <a:endParaRPr lang="en-US">
              <a:solidFill>
                <a:schemeClr val="tx1"/>
              </a:solidFill>
            </a:endParaRPr>
          </a:p>
          <a:p>
            <a:pPr lvl="2" algn="just"/>
            <a:endParaRPr lang="en-US" sz="1200" dirty="0">
              <a:solidFill>
                <a:schemeClr val="tx1"/>
              </a:solidFill>
            </a:endParaRPr>
          </a:p>
          <a:p>
            <a:pPr lvl="2" algn="just"/>
            <a:r>
              <a:rPr lang="en-US" sz="1200" dirty="0">
                <a:solidFill>
                  <a:schemeClr val="tx1"/>
                </a:solidFill>
              </a:rPr>
              <a:t>Unmatched Security: Tickets are kept on the blockchain as distinct, unchangeable tokens, removing the possibility of fraud or duplication. </a:t>
            </a:r>
            <a:endParaRPr lang="en-US">
              <a:solidFill>
                <a:schemeClr val="tx1"/>
              </a:solidFill>
            </a:endParaRPr>
          </a:p>
          <a:p>
            <a:pPr lvl="2" algn="just"/>
            <a:r>
              <a:rPr lang="en-US" sz="1200" dirty="0">
                <a:solidFill>
                  <a:schemeClr val="tx1"/>
                </a:solidFill>
              </a:rPr>
              <a:t>Transparency for All: Each and every transaction is documented on the blockchain, giving each ticket a full and authenticated history. </a:t>
            </a:r>
            <a:endParaRPr lang="en-US">
              <a:solidFill>
                <a:schemeClr val="tx1"/>
              </a:solidFill>
            </a:endParaRPr>
          </a:p>
          <a:p>
            <a:pPr lvl="2" algn="just"/>
            <a:r>
              <a:rPr lang="en-US" sz="1200" dirty="0">
                <a:solidFill>
                  <a:schemeClr val="tx1"/>
                </a:solidFill>
              </a:rPr>
              <a:t>Fair and Secure Resale: By eliminating scalping and guaranteeing fair pricing, the platform makes ticket resale transparent and safe. </a:t>
            </a:r>
            <a:endParaRPr lang="en-US" dirty="0">
              <a:solidFill>
                <a:schemeClr val="tx1"/>
              </a:solidFill>
            </a:endParaRPr>
          </a:p>
          <a:p>
            <a:pPr lvl="2" algn="just"/>
            <a:endParaRPr lang="en-US" sz="1200" dirty="0">
              <a:solidFill>
                <a:schemeClr val="tx1"/>
              </a:solidFill>
            </a:endParaRPr>
          </a:p>
          <a:p>
            <a:pPr lvl="2" algn="just"/>
            <a:r>
              <a:rPr lang="en-US" sz="1200" b="1" dirty="0">
                <a:solidFill>
                  <a:schemeClr val="tx1"/>
                </a:solidFill>
              </a:rPr>
              <a:t>Applications:</a:t>
            </a:r>
          </a:p>
          <a:p>
            <a:pPr marL="171450" lvl="2" indent="-171450" algn="just">
              <a:buChar char="•"/>
            </a:pPr>
            <a:r>
              <a:rPr lang="en-US" sz="1200" dirty="0">
                <a:solidFill>
                  <a:schemeClr val="tx1"/>
                </a:solidFill>
              </a:rPr>
              <a:t>Enhanced Security and Reduced Fraud</a:t>
            </a:r>
          </a:p>
          <a:p>
            <a:pPr marL="171450" lvl="2" indent="-171450" algn="just">
              <a:buChar char="•"/>
            </a:pPr>
            <a:r>
              <a:rPr lang="en-US" sz="1200" dirty="0"/>
              <a:t>Transparent Secondary Market</a:t>
            </a:r>
          </a:p>
          <a:p>
            <a:pPr marL="171450" lvl="2" indent="-171450" algn="just">
              <a:buChar char="•"/>
            </a:pPr>
            <a:r>
              <a:rPr lang="en-US" sz="1200" dirty="0"/>
              <a:t>Improved Fan Engagement</a:t>
            </a:r>
          </a:p>
          <a:p>
            <a:pPr marL="171450" lvl="2" indent="-171450" algn="just">
              <a:buChar char="•"/>
            </a:pPr>
            <a:r>
              <a:rPr lang="en-US" sz="1200" dirty="0"/>
              <a:t>Streamlined Ticketing Process</a:t>
            </a:r>
            <a:endParaRPr lang="en-US" dirty="0"/>
          </a:p>
          <a:p>
            <a:pPr lvl="2" algn="just"/>
            <a:endParaRPr lang="en-US" sz="1200" b="1" dirty="0">
              <a:solidFill>
                <a:schemeClr val="tx1"/>
              </a:solidFill>
            </a:endParaRPr>
          </a:p>
          <a:p>
            <a:pPr lvl="2"/>
            <a:endParaRPr lang="en-US" b="1" i="1" dirty="0">
              <a:solidFill>
                <a:schemeClr val="tx1"/>
              </a:solidFill>
              <a:latin typeface="Bookman Old Style" panose="02050604050505020204" pitchFamily="18" charset="0"/>
            </a:endParaRPr>
          </a:p>
          <a:p>
            <a:pPr lvl="2"/>
            <a:endParaRPr lang="en-US" b="1" dirty="0">
              <a:solidFill>
                <a:schemeClr val="tx1"/>
              </a:solidFill>
              <a:latin typeface="Bookman Old Style" panose="02050604050505020204" pitchFamily="18" charset="0"/>
            </a:endParaRPr>
          </a:p>
        </p:txBody>
      </p:sp>
      <p:sp>
        <p:nvSpPr>
          <p:cNvPr id="3" name="Date Placeholder 2"/>
          <p:cNvSpPr>
            <a:spLocks noGrp="1"/>
          </p:cNvSpPr>
          <p:nvPr>
            <p:ph type="dt" idx="10"/>
          </p:nvPr>
        </p:nvSpPr>
        <p:spPr>
          <a:xfrm>
            <a:off x="457200" y="4784911"/>
            <a:ext cx="2133600" cy="273900"/>
          </a:xfrm>
        </p:spPr>
        <p:txBody>
          <a:bodyPr/>
          <a:lstStyle/>
          <a:p>
            <a:endParaRPr lang="en-US" dirty="0"/>
          </a:p>
        </p:txBody>
      </p:sp>
      <p:sp>
        <p:nvSpPr>
          <p:cNvPr id="4" name="Footer Placeholder 3"/>
          <p:cNvSpPr>
            <a:spLocks noGrp="1"/>
          </p:cNvSpPr>
          <p:nvPr>
            <p:ph type="ftr" idx="11"/>
          </p:nvPr>
        </p:nvSpPr>
        <p:spPr>
          <a:xfrm>
            <a:off x="2999628" y="4784911"/>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48305" y="592838"/>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580966" y="1381674"/>
            <a:ext cx="8133348" cy="3631763"/>
          </a:xfrm>
          <a:prstGeom prst="rect">
            <a:avLst/>
          </a:prstGeom>
          <a:noFill/>
        </p:spPr>
        <p:txBody>
          <a:bodyPr wrap="square" lIns="91440" tIns="45720" rIns="91440" bIns="45720" rtlCol="0" anchor="t">
            <a:spAutoFit/>
          </a:bodyPr>
          <a:lstStyle/>
          <a:p>
            <a:pPr algn="just"/>
            <a:r>
              <a:rPr lang="en-GB" sz="1200" dirty="0"/>
              <a:t>The many issues with our current ticketing system annoy event planners as well as attendees. Ticket counterfeiting and scalping result in lost profits for organizers and inflated or even fraudulent prices for attendees. Reselling tickets via unofficial means is risky since there's no way to know if they're authentic and little to lose if they aren't. From purchase until admission, the entire procedure may be drawn out, tedious, and fraught with needless costs. The tickets are only passes for access; they don't come with any extra benefits or ways for attendees to interact with the event. Imagine a situation where a fan has been saving money for their </a:t>
            </a:r>
            <a:r>
              <a:rPr lang="en-GB" sz="1200" dirty="0" err="1"/>
              <a:t>favorite</a:t>
            </a:r>
            <a:r>
              <a:rPr lang="en-GB" sz="1200" dirty="0"/>
              <a:t> band's performance for months, only to discover at the venue that their ticket is a fake. There is a great deal of disappointment and frustration. This is but one illustration of the issues ailing the present framework. We require a new ticketing system that puts efficiency, openness, and security first. In addition to safeguarding attendees and organizers, this will make the event run more smoothly and happily for all.</a:t>
            </a:r>
            <a:endParaRPr lang="en-US" dirty="0"/>
          </a:p>
          <a:p>
            <a:pPr algn="just"/>
            <a:endParaRPr lang="en-GB" sz="1200" dirty="0"/>
          </a:p>
          <a:p>
            <a:pPr algn="just"/>
            <a:r>
              <a:rPr lang="en-GB" sz="1200" dirty="0"/>
              <a:t>    Everyone finds the present ticketing system to be a pain. Inflated pricing and phony tickets put fans at risk of frauds. Reselling has no assurance of authenticity, thus it's a risk. The procedure is cumbersome, sluggish, and expensive. Tickets have no additional value; they are merely tickets for entry. Imagine putting money down for a concert, only to have your phony ticket confiscated. We require an improved system that is safe, open, and effective and that helps organizers and spectators alike.</a:t>
            </a:r>
          </a:p>
          <a:p>
            <a:pPr algn="just"/>
            <a:endParaRPr lang="en-GB" sz="1200" dirty="0"/>
          </a:p>
          <a:p>
            <a:pPr algn="just"/>
            <a:endParaRPr lang="en-GB" sz="1200" dirty="0">
              <a:latin typeface="Bookman Old Style" panose="02050604050505020204" pitchFamily="18" charset="0"/>
            </a:endParaRPr>
          </a:p>
          <a:p>
            <a:pPr algn="just"/>
            <a:endParaRPr lang="en-GB" dirty="0">
              <a:latin typeface="Bookman Old Style" panose="02050604050505020204" pitchFamily="18" charset="0"/>
              <a:cs typeface="Times New Roman"/>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9828" y="385069"/>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Rectangle 4"/>
          <p:cNvSpPr/>
          <p:nvPr/>
        </p:nvSpPr>
        <p:spPr>
          <a:xfrm>
            <a:off x="495014" y="1012390"/>
            <a:ext cx="8153972" cy="4247317"/>
          </a:xfrm>
          <a:prstGeom prst="rect">
            <a:avLst/>
          </a:prstGeom>
        </p:spPr>
        <p:txBody>
          <a:bodyPr wrap="square" lIns="91440" tIns="45720" rIns="91440" bIns="45720" anchor="t">
            <a:spAutoFit/>
          </a:bodyPr>
          <a:lstStyle/>
          <a:p>
            <a:pPr algn="just"/>
            <a:r>
              <a:rPr lang="en-GB" sz="1200" dirty="0"/>
              <a:t>Imagine a secure online ticket vault. This vault, built on blockchain technology, eliminates the middleman and creates unique digital tickets for each event. These tickets can't be forged and are easily transferred between fans directly on the platform. Fans win with lower fees and a safe way to resell tickets. Event organizers benefit from reduced fraud and the ability to connect directly with fans through the platform.</a:t>
            </a:r>
            <a:endParaRPr lang="en-US" dirty="0"/>
          </a:p>
          <a:p>
            <a:pPr algn="just"/>
            <a:endParaRPr lang="en-GB" dirty="0">
              <a:solidFill>
                <a:schemeClr val="tx1"/>
              </a:solidFill>
              <a:latin typeface="Bookman Old Style" panose="02050604050505020204" pitchFamily="18" charset="0"/>
            </a:endParaRPr>
          </a:p>
          <a:p>
            <a:pPr algn="just"/>
            <a:r>
              <a:rPr lang="en-GB" sz="1200" dirty="0">
                <a:solidFill>
                  <a:schemeClr val="tx1"/>
                </a:solidFill>
              </a:rPr>
              <a:t>To ensure ticketing system on blockchain networks, we propose several strategies tailored to enhance security, efficiency, and trustworthiness:</a:t>
            </a:r>
            <a:endParaRPr lang="en-GB" dirty="0">
              <a:solidFill>
                <a:schemeClr val="tx1"/>
              </a:solidFill>
            </a:endParaRPr>
          </a:p>
          <a:p>
            <a:pPr marL="171450" indent="-171450" algn="just">
              <a:buChar char="•"/>
            </a:pPr>
            <a:r>
              <a:rPr lang="en-GB" sz="1200" b="1" dirty="0">
                <a:solidFill>
                  <a:schemeClr val="tx1"/>
                </a:solidFill>
              </a:rPr>
              <a:t>Blockchain Ticketing Platform:</a:t>
            </a:r>
            <a:r>
              <a:rPr lang="en-GB" sz="1200" dirty="0">
                <a:solidFill>
                  <a:schemeClr val="tx1"/>
                </a:solidFill>
              </a:rPr>
              <a:t> </a:t>
            </a:r>
            <a:r>
              <a:rPr lang="en-GB" sz="1200" dirty="0">
                <a:solidFill>
                  <a:schemeClr val="tx1"/>
                </a:solidFill>
                <a:ea typeface="Open Sans"/>
              </a:rPr>
              <a:t>Clear Secondary Market: Using the blockchain technology, enable a safe secondary market for tickets. With smart contract-enforced regulations, users may resell tickets and avoid scalping while guaranteeing fair pricing.</a:t>
            </a:r>
            <a:endParaRPr lang="en-GB" dirty="0">
              <a:solidFill>
                <a:schemeClr val="tx1"/>
              </a:solidFill>
              <a:ea typeface="Open Sans"/>
            </a:endParaRPr>
          </a:p>
          <a:p>
            <a:pPr marL="171450" indent="-171450" algn="just">
              <a:buChar char="•"/>
            </a:pPr>
            <a:r>
              <a:rPr lang="en-GB" sz="1200" b="1" dirty="0"/>
              <a:t>Smart Contracts for Ticketing</a:t>
            </a:r>
            <a:r>
              <a:rPr lang="en-GB" sz="1200" dirty="0"/>
              <a:t>: Make smart contracts that run on their own to control the ticketing procedure. These agreements will specify the characteristics of the tickets, oversee their issue, transfer, and resale, and implement the regulations set forth by the event organizer (such as price caps and resale limitations).</a:t>
            </a:r>
            <a:endParaRPr lang="en-GB" dirty="0"/>
          </a:p>
          <a:p>
            <a:pPr marL="171450" indent="-171450" algn="just">
              <a:buChar char="•"/>
            </a:pPr>
            <a:r>
              <a:rPr lang="en-GB" sz="1200" b="1" dirty="0"/>
              <a:t>Secure User Management:</a:t>
            </a:r>
            <a:r>
              <a:rPr lang="en-GB" sz="1200" dirty="0"/>
              <a:t> Provide a safe user management platform for both event planners and participants. On the platform, users may register, buy tickets with bitcoin or conventional payment methods, and manage their ticket accounts. </a:t>
            </a:r>
            <a:endParaRPr lang="en-GB" dirty="0"/>
          </a:p>
          <a:p>
            <a:pPr marL="171450" indent="-171450" algn="just">
              <a:buChar char="•"/>
            </a:pPr>
            <a:r>
              <a:rPr lang="en-GB" sz="1200" b="1" dirty="0"/>
              <a:t>Transparent Secondary Market:</a:t>
            </a:r>
            <a:r>
              <a:rPr lang="en-GB" sz="1200" dirty="0"/>
              <a:t> Create a safe secondary ticket market by utilizing the blockchain technology. With smart contract-enforced regulations, users may resell tickets and avoid scalping while guaranteeing fair pricing. </a:t>
            </a:r>
            <a:endParaRPr lang="en-GB"/>
          </a:p>
          <a:p>
            <a:pPr algn="just">
              <a:buChar char="•"/>
            </a:pPr>
            <a:endParaRPr lang="en-GB"/>
          </a:p>
          <a:p>
            <a:pPr algn="just"/>
            <a:endParaRPr lang="en-GB" sz="1200" dirty="0"/>
          </a:p>
          <a:p>
            <a:pPr algn="just"/>
            <a:endParaRPr lang="en-GB"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01636" y="401109"/>
            <a:ext cx="7117041" cy="627321"/>
          </a:xfrm>
        </p:spPr>
        <p:txBody>
          <a:bodyPr/>
          <a:lstStyle/>
          <a:p>
            <a:r>
              <a:rPr lang="en-US" sz="3200" dirty="0">
                <a:latin typeface="Bookman Old Style" panose="02050604050505020204" pitchFamily="18" charset="0"/>
              </a:rPr>
              <a:t>Proposed Method Illustration</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a:xfrm>
            <a:off x="3124200" y="4767264"/>
            <a:ext cx="3342384" cy="273900"/>
          </a:xfrm>
        </p:spPr>
        <p:txBody>
          <a:bodyPr/>
          <a:lstStyle/>
          <a:p>
            <a:r>
              <a:rPr lang="en-US" dirty="0"/>
              <a:t>Department of Computer Science and Engineering</a:t>
            </a:r>
          </a:p>
        </p:txBody>
      </p:sp>
      <p:sp>
        <p:nvSpPr>
          <p:cNvPr id="7" name="Rectangle 6"/>
          <p:cNvSpPr/>
          <p:nvPr/>
        </p:nvSpPr>
        <p:spPr>
          <a:xfrm>
            <a:off x="502959" y="-1007714"/>
            <a:ext cx="7660857" cy="261610"/>
          </a:xfrm>
          <a:prstGeom prst="rect">
            <a:avLst/>
          </a:prstGeom>
        </p:spPr>
        <p:txBody>
          <a:bodyPr wrap="square">
            <a:spAutoFit/>
          </a:bodyPr>
          <a:lstStyle/>
          <a:p>
            <a:endParaRPr lang="en-GB" sz="1100" dirty="0">
              <a:solidFill>
                <a:schemeClr val="tx1">
                  <a:lumMod val="95000"/>
                  <a:lumOff val="5000"/>
                </a:schemeClr>
              </a:solidFill>
              <a:latin typeface="Bookman Old Style" panose="02050604050505020204" pitchFamily="18" charset="0"/>
            </a:endParaRPr>
          </a:p>
        </p:txBody>
      </p:sp>
      <p:sp>
        <p:nvSpPr>
          <p:cNvPr id="9" name="Rectangle 8"/>
          <p:cNvSpPr/>
          <p:nvPr/>
        </p:nvSpPr>
        <p:spPr>
          <a:xfrm>
            <a:off x="800974" y="1660564"/>
            <a:ext cx="3526569" cy="1815882"/>
          </a:xfrm>
          <a:prstGeom prst="rect">
            <a:avLst/>
          </a:prstGeom>
        </p:spPr>
        <p:txBody>
          <a:bodyPr wrap="square" lIns="91440" tIns="45720" rIns="91440" bIns="45720" anchor="t">
            <a:spAutoFit/>
          </a:bodyPr>
          <a:lstStyle/>
          <a:p>
            <a:pPr marL="285750" indent="-285750">
              <a:buChar char="•"/>
            </a:pPr>
            <a:r>
              <a:rPr lang="en-US" dirty="0"/>
              <a:t>Login with </a:t>
            </a:r>
            <a:r>
              <a:rPr lang="en-US" dirty="0" err="1"/>
              <a:t>metamask</a:t>
            </a:r>
          </a:p>
          <a:p>
            <a:pPr marL="285750" indent="-285750">
              <a:buChar char="•"/>
            </a:pPr>
            <a:r>
              <a:rPr lang="en-US" dirty="0"/>
              <a:t>creates unique tickets</a:t>
            </a:r>
          </a:p>
          <a:p>
            <a:pPr marL="285750" indent="-285750">
              <a:buChar char="•"/>
            </a:pPr>
            <a:r>
              <a:rPr lang="en-US" dirty="0"/>
              <a:t>Fans buy tickets with ease</a:t>
            </a:r>
          </a:p>
          <a:p>
            <a:pPr marL="285750" indent="-285750">
              <a:buChar char="•"/>
            </a:pPr>
            <a:r>
              <a:rPr lang="en-US" dirty="0"/>
              <a:t>Blockchain Network Validation</a:t>
            </a:r>
          </a:p>
          <a:p>
            <a:pPr marL="285750" indent="-285750">
              <a:buChar char="•"/>
            </a:pPr>
            <a:r>
              <a:rPr lang="en-US" dirty="0"/>
              <a:t>Transaction Confirmation</a:t>
            </a:r>
          </a:p>
          <a:p>
            <a:pPr marL="285750" indent="-285750">
              <a:buChar char="•"/>
            </a:pPr>
            <a:r>
              <a:rPr lang="en-US" dirty="0"/>
              <a:t>Interoperability and Integration</a:t>
            </a:r>
          </a:p>
          <a:p>
            <a:pPr marL="285750" indent="-285750">
              <a:buChar char="•"/>
            </a:pPr>
            <a:r>
              <a:rPr lang="en-US" dirty="0"/>
              <a:t>Continuous Monitoring and Incident Response</a:t>
            </a:r>
          </a:p>
        </p:txBody>
      </p:sp>
      <p:pic>
        <p:nvPicPr>
          <p:cNvPr id="5" name="Picture 4" descr="A diagram of blockchain technology&#10;&#10;Description automatically generated">
            <a:extLst>
              <a:ext uri="{FF2B5EF4-FFF2-40B4-BE49-F238E27FC236}">
                <a16:creationId xmlns:a16="http://schemas.microsoft.com/office/drawing/2014/main" id="{FEEF7ABE-55F4-EC55-2DD1-38A6F52A45F4}"/>
              </a:ext>
            </a:extLst>
          </p:cNvPr>
          <p:cNvPicPr>
            <a:picLocks noChangeAspect="1"/>
          </p:cNvPicPr>
          <p:nvPr/>
        </p:nvPicPr>
        <p:blipFill>
          <a:blip r:embed="rId3"/>
          <a:stretch>
            <a:fillRect/>
          </a:stretch>
        </p:blipFill>
        <p:spPr>
          <a:xfrm>
            <a:off x="4420720" y="1285662"/>
            <a:ext cx="3899648" cy="2941972"/>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03777" y="280046"/>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Rectangle 2"/>
          <p:cNvSpPr/>
          <p:nvPr/>
        </p:nvSpPr>
        <p:spPr>
          <a:xfrm>
            <a:off x="2070628" y="1046241"/>
            <a:ext cx="5007361" cy="3406061"/>
          </a:xfrm>
          <a:prstGeom prst="rect">
            <a:avLst/>
          </a:prstGeom>
        </p:spPr>
        <p:txBody>
          <a:bodyPr wrap="square" lIns="91440" tIns="45720" rIns="91440" bIns="45720" anchor="t">
            <a:spAutoFit/>
          </a:bodyPr>
          <a:lstStyle/>
          <a:p>
            <a:pPr lvl="1">
              <a:spcBef>
                <a:spcPts val="1000"/>
              </a:spcBef>
            </a:pPr>
            <a:r>
              <a:rPr lang="en-US" sz="1200" b="1" u="sng" dirty="0">
                <a:solidFill>
                  <a:schemeClr val="tx1"/>
                </a:solidFill>
              </a:rPr>
              <a:t>HARDWARE SPECIFICATIO</a:t>
            </a:r>
            <a:r>
              <a:rPr lang="en-US" sz="1200" b="1" dirty="0">
                <a:solidFill>
                  <a:schemeClr val="tx1"/>
                </a:solidFill>
              </a:rPr>
              <a:t>N</a:t>
            </a:r>
            <a:r>
              <a:rPr lang="en-US" sz="1200" dirty="0">
                <a:solidFill>
                  <a:schemeClr val="tx1"/>
                </a:solidFill>
              </a:rPr>
              <a:t> </a:t>
            </a:r>
            <a:endParaRPr lang="en-US">
              <a:solidFill>
                <a:schemeClr val="tx1"/>
              </a:solidFill>
            </a:endParaRPr>
          </a:p>
          <a:p>
            <a:pPr marL="228600" lvl="1" indent="-228600">
              <a:spcBef>
                <a:spcPts val="1000"/>
              </a:spcBef>
              <a:buAutoNum type="arabicPeriod"/>
            </a:pPr>
            <a:r>
              <a:rPr lang="en-US" sz="1200" dirty="0">
                <a:solidFill>
                  <a:schemeClr val="tx1"/>
                </a:solidFill>
              </a:rPr>
              <a:t>Processor                           :  i5 Processor, Ryzen 5 above</a:t>
            </a:r>
          </a:p>
          <a:p>
            <a:pPr marL="228600" lvl="1" indent="-228600">
              <a:spcBef>
                <a:spcPts val="1000"/>
              </a:spcBef>
              <a:buAutoNum type="arabicPeriod"/>
            </a:pPr>
            <a:r>
              <a:rPr lang="en-US" sz="1200" dirty="0">
                <a:solidFill>
                  <a:schemeClr val="tx1"/>
                </a:solidFill>
              </a:rPr>
              <a:t>Ram                                    :  8 Gb and above</a:t>
            </a:r>
          </a:p>
          <a:p>
            <a:pPr marL="228600" lvl="1" indent="-228600">
              <a:spcBef>
                <a:spcPts val="1000"/>
              </a:spcBef>
              <a:buAutoNum type="arabicPeriod"/>
            </a:pPr>
            <a:r>
              <a:rPr lang="en-US" sz="1200" dirty="0">
                <a:solidFill>
                  <a:schemeClr val="tx1"/>
                </a:solidFill>
              </a:rPr>
              <a:t>Hard Disk                            :  256 GB.</a:t>
            </a:r>
          </a:p>
          <a:p>
            <a:pPr marL="228600" lvl="1" indent="-228600">
              <a:spcBef>
                <a:spcPts val="1000"/>
              </a:spcBef>
              <a:buAutoNum type="arabicPeriod"/>
            </a:pPr>
            <a:r>
              <a:rPr lang="en-US" sz="1200" dirty="0">
                <a:solidFill>
                  <a:schemeClr val="tx1"/>
                </a:solidFill>
              </a:rPr>
              <a:t>GPU                             : GTX 1650</a:t>
            </a:r>
          </a:p>
          <a:p>
            <a:pPr lvl="1">
              <a:spcBef>
                <a:spcPts val="1000"/>
              </a:spcBef>
            </a:pPr>
            <a:endParaRPr lang="en-US" sz="1200" dirty="0">
              <a:solidFill>
                <a:schemeClr val="tx1"/>
              </a:solidFill>
            </a:endParaRPr>
          </a:p>
          <a:p>
            <a:pPr lvl="1">
              <a:spcBef>
                <a:spcPts val="1000"/>
              </a:spcBef>
            </a:pPr>
            <a:r>
              <a:rPr lang="en-US" sz="1200" b="1" u="sng" dirty="0">
                <a:solidFill>
                  <a:schemeClr val="tx1"/>
                </a:solidFill>
              </a:rPr>
              <a:t>SOFTWARE SPECIFICATION</a:t>
            </a:r>
            <a:endParaRPr lang="en-US" sz="1200" u="sng" dirty="0">
              <a:solidFill>
                <a:schemeClr val="tx1"/>
              </a:solidFill>
            </a:endParaRPr>
          </a:p>
          <a:p>
            <a:pPr marL="228600" lvl="1" indent="-228600">
              <a:spcBef>
                <a:spcPts val="1000"/>
              </a:spcBef>
              <a:buAutoNum type="arabicPeriod"/>
            </a:pPr>
            <a:r>
              <a:rPr lang="en-US" sz="1200" dirty="0">
                <a:solidFill>
                  <a:schemeClr val="tx1"/>
                </a:solidFill>
              </a:rPr>
              <a:t>Operating System                 : Windows.</a:t>
            </a:r>
          </a:p>
          <a:p>
            <a:pPr marL="228600" lvl="1" indent="-228600">
              <a:spcBef>
                <a:spcPts val="1000"/>
              </a:spcBef>
              <a:buAutoNum type="arabicPeriod"/>
            </a:pPr>
            <a:r>
              <a:rPr lang="en-US" sz="1200" dirty="0">
                <a:solidFill>
                  <a:schemeClr val="tx1"/>
                </a:solidFill>
              </a:rPr>
              <a:t>Programming Language       : JavaScript, Solidity, Node.js</a:t>
            </a:r>
          </a:p>
          <a:p>
            <a:pPr marL="228600" lvl="1" indent="-228600">
              <a:spcBef>
                <a:spcPts val="1000"/>
              </a:spcBef>
              <a:buAutoNum type="arabicPeriod"/>
            </a:pPr>
            <a:r>
              <a:rPr lang="en-US" sz="1200" dirty="0">
                <a:solidFill>
                  <a:schemeClr val="tx1"/>
                </a:solidFill>
              </a:rPr>
              <a:t>IDE                                        : VS code</a:t>
            </a:r>
          </a:p>
          <a:p>
            <a:pPr marL="228600" lvl="1" indent="-228600">
              <a:spcBef>
                <a:spcPts val="1000"/>
              </a:spcBef>
              <a:buAutoNum type="arabicPeriod"/>
            </a:pPr>
            <a:r>
              <a:rPr lang="en-US" sz="1200" dirty="0">
                <a:solidFill>
                  <a:schemeClr val="tx1"/>
                </a:solidFill>
              </a:rPr>
              <a:t>Blockchain dev framework    : web3.js, Ganache</a:t>
            </a: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 name="Title 1"/>
          <p:cNvSpPr>
            <a:spLocks noGrp="1"/>
          </p:cNvSpPr>
          <p:nvPr>
            <p:ph type="title"/>
          </p:nvPr>
        </p:nvSpPr>
        <p:spPr>
          <a:xfrm>
            <a:off x="972035" y="147949"/>
            <a:ext cx="6117431" cy="627321"/>
          </a:xfrm>
        </p:spPr>
        <p:txBody>
          <a:bodyPr/>
          <a:lstStyle/>
          <a:p>
            <a:r>
              <a:rPr lang="en-US" sz="3600" dirty="0"/>
              <a:t>Experiment Screen shorts </a:t>
            </a:r>
          </a:p>
        </p:txBody>
      </p:sp>
      <p:pic>
        <p:nvPicPr>
          <p:cNvPr id="3" name="Picture 2" descr="A screenshot of a computer program&#10;&#10;Description automatically generated">
            <a:extLst>
              <a:ext uri="{FF2B5EF4-FFF2-40B4-BE49-F238E27FC236}">
                <a16:creationId xmlns:a16="http://schemas.microsoft.com/office/drawing/2014/main" id="{DB7A71C3-7BA6-C5EA-B22D-48CD660998FD}"/>
              </a:ext>
            </a:extLst>
          </p:cNvPr>
          <p:cNvPicPr>
            <a:picLocks noChangeAspect="1"/>
          </p:cNvPicPr>
          <p:nvPr/>
        </p:nvPicPr>
        <p:blipFill>
          <a:blip r:embed="rId3"/>
          <a:stretch>
            <a:fillRect/>
          </a:stretch>
        </p:blipFill>
        <p:spPr>
          <a:xfrm>
            <a:off x="428624" y="1522460"/>
            <a:ext cx="3937993" cy="2089650"/>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6E7B8A2A-4648-1026-D349-7E35826334AB}"/>
              </a:ext>
            </a:extLst>
          </p:cNvPr>
          <p:cNvPicPr>
            <a:picLocks noChangeAspect="1"/>
          </p:cNvPicPr>
          <p:nvPr/>
        </p:nvPicPr>
        <p:blipFill>
          <a:blip r:embed="rId4"/>
          <a:stretch>
            <a:fillRect/>
          </a:stretch>
        </p:blipFill>
        <p:spPr>
          <a:xfrm>
            <a:off x="4557118" y="1525436"/>
            <a:ext cx="4134445" cy="2097006"/>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77328" y="143972"/>
            <a:ext cx="6117431" cy="627321"/>
          </a:xfrm>
        </p:spPr>
        <p:txBody>
          <a:bodyPr/>
          <a:lstStyle/>
          <a:p>
            <a:r>
              <a:rPr lang="en-US" sz="3600" dirty="0"/>
              <a:t>Experiment Results </a:t>
            </a:r>
          </a:p>
        </p:txBody>
      </p:sp>
      <p:pic>
        <p:nvPicPr>
          <p:cNvPr id="4" name="Picture 3" descr="A screenshot of a movie theater&#10;&#10;Description automatically generated">
            <a:extLst>
              <a:ext uri="{FF2B5EF4-FFF2-40B4-BE49-F238E27FC236}">
                <a16:creationId xmlns:a16="http://schemas.microsoft.com/office/drawing/2014/main" id="{577E74D2-393F-6522-8BEF-AB25B24E8D1C}"/>
              </a:ext>
            </a:extLst>
          </p:cNvPr>
          <p:cNvPicPr>
            <a:picLocks noChangeAspect="1"/>
          </p:cNvPicPr>
          <p:nvPr/>
        </p:nvPicPr>
        <p:blipFill>
          <a:blip r:embed="rId3"/>
          <a:stretch>
            <a:fillRect/>
          </a:stretch>
        </p:blipFill>
        <p:spPr>
          <a:xfrm>
            <a:off x="1750219" y="1361191"/>
            <a:ext cx="6000750" cy="2805093"/>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85069" y="76200"/>
            <a:ext cx="6117431" cy="627321"/>
          </a:xfrm>
        </p:spPr>
        <p:txBody>
          <a:bodyPr/>
          <a:lstStyle/>
          <a:p>
            <a:r>
              <a:rPr lang="en-US" sz="3600" dirty="0"/>
              <a:t>Experiment Results </a:t>
            </a:r>
            <a:endParaRPr lang="en-US" sz="3600" dirty="0">
              <a:latin typeface="Bookman Old Style" panose="02050604050505020204" pitchFamily="18" charset="0"/>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a:xfrm>
            <a:off x="3124200" y="4767264"/>
            <a:ext cx="3429000" cy="273900"/>
          </a:xfrm>
        </p:spPr>
        <p:txBody>
          <a:bodyPr/>
          <a:lstStyle/>
          <a:p>
            <a:r>
              <a:rPr lang="en-US" dirty="0"/>
              <a:t>Department of Computer Science and Engineering</a:t>
            </a:r>
          </a:p>
        </p:txBody>
      </p:sp>
      <p:pic>
        <p:nvPicPr>
          <p:cNvPr id="5" name="Picture 4" descr="A screenshot of a movie ticket&#10;&#10;Description automatically generated">
            <a:extLst>
              <a:ext uri="{FF2B5EF4-FFF2-40B4-BE49-F238E27FC236}">
                <a16:creationId xmlns:a16="http://schemas.microsoft.com/office/drawing/2014/main" id="{07294EC6-2B62-37EE-55BF-C2E9A1725D54}"/>
              </a:ext>
            </a:extLst>
          </p:cNvPr>
          <p:cNvPicPr>
            <a:picLocks noChangeAspect="1"/>
          </p:cNvPicPr>
          <p:nvPr/>
        </p:nvPicPr>
        <p:blipFill>
          <a:blip r:embed="rId3"/>
          <a:stretch>
            <a:fillRect/>
          </a:stretch>
        </p:blipFill>
        <p:spPr>
          <a:xfrm>
            <a:off x="1893094" y="1283417"/>
            <a:ext cx="5411390" cy="2933853"/>
          </a:xfrm>
          <a:prstGeom prst="rect">
            <a:avLst/>
          </a:prstGeom>
        </p:spPr>
      </p:pic>
    </p:spTree>
    <p:extLst>
      <p:ext uri="{BB962C8B-B14F-4D97-AF65-F5344CB8AC3E}">
        <p14:creationId xmlns:p14="http://schemas.microsoft.com/office/powerpoint/2010/main" val="74732104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2979</TotalTime>
  <Words>940</Words>
  <Application>Microsoft Office PowerPoint</Application>
  <PresentationFormat>On-screen Show (16:9)</PresentationFormat>
  <Paragraphs>108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1_Office Theme</vt:lpstr>
      <vt:lpstr>TICKETING SYSTEM  using Blockchain Technology </vt:lpstr>
      <vt:lpstr>Introduction</vt:lpstr>
      <vt:lpstr>Problem Statement</vt:lpstr>
      <vt:lpstr>Proposed Method</vt:lpstr>
      <vt:lpstr>Proposed Method Illustration</vt:lpstr>
      <vt:lpstr>Experiment Environment </vt:lpstr>
      <vt:lpstr>Experiment Screen shorts </vt:lpstr>
      <vt:lpstr>Experiment Results </vt:lpstr>
      <vt:lpstr>Experiment Results </vt:lpstr>
      <vt:lpstr>Experiment Results </vt:lpstr>
      <vt:lpstr>Findings</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Uday Kiran</cp:lastModifiedBy>
  <cp:revision>409</cp:revision>
  <dcterms:modified xsi:type="dcterms:W3CDTF">2024-04-19T14:35:34Z</dcterms:modified>
</cp:coreProperties>
</file>