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75" r:id="rId2"/>
    <p:sldId id="256" r:id="rId3"/>
    <p:sldId id="257" r:id="rId4"/>
    <p:sldId id="271" r:id="rId5"/>
    <p:sldId id="258" r:id="rId6"/>
    <p:sldId id="259" r:id="rId7"/>
    <p:sldId id="260" r:id="rId8"/>
    <p:sldId id="261" r:id="rId9"/>
    <p:sldId id="262" r:id="rId10"/>
    <p:sldId id="263" r:id="rId11"/>
    <p:sldId id="264" r:id="rId12"/>
    <p:sldId id="265" r:id="rId13"/>
    <p:sldId id="266" r:id="rId14"/>
    <p:sldId id="267" r:id="rId15"/>
    <p:sldId id="274" r:id="rId16"/>
    <p:sldId id="273" r:id="rId17"/>
    <p:sldId id="272" r:id="rId18"/>
    <p:sldId id="268" r:id="rId19"/>
    <p:sldId id="276" r:id="rId20"/>
    <p:sldId id="270"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Lexend Deca" panose="020B0604020202020204" charset="0"/>
      <p:regular r:id="rId27"/>
    </p:embeddedFont>
    <p:embeddedFont>
      <p:font typeface="Merriweather"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392661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6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d4f78c37f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d4f78c37f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d4f78c37f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d4f78c37f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d4f78c37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d4f78c37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d4f78c37f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d4f78c37f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4f78c37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4f78c37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4f78c37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4f78c37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409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4f78c37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4f78c37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660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4f78c37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4f78c37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42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d4f78c37f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d4f78c37f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d4f78c37f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d4f78c37f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d4f78c37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d4f78c37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d4f78c37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d4f78c37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01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d4f78c37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d4f78c37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d4f78c37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d4f78c37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d4f78c37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d4f78c37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d4f78c37f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d4f78c37f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d4f78c37f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d4f78c37f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a:t>Click to edit Master title style</a:t>
            </a:r>
            <a:endParaRPr/>
          </a:p>
        </p:txBody>
      </p:sp>
    </p:spTree>
    <p:extLst>
      <p:ext uri="{BB962C8B-B14F-4D97-AF65-F5344CB8AC3E}">
        <p14:creationId xmlns:p14="http://schemas.microsoft.com/office/powerpoint/2010/main" val="3626984342"/>
      </p:ext>
    </p:extLst>
  </p:cSld>
  <p:clrMapOvr>
    <a:masterClrMapping/>
  </p:clrMapOvr>
  <p:transition>
    <p:fade thruBlk="1"/>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rPr lang="en-US"/>
              <a:t>Click to edit Master subtitle style</a:t>
            </a:r>
            <a:endParaRPr/>
          </a:p>
        </p:txBody>
      </p:sp>
    </p:spTree>
    <p:extLst>
      <p:ext uri="{BB962C8B-B14F-4D97-AF65-F5344CB8AC3E}">
        <p14:creationId xmlns:p14="http://schemas.microsoft.com/office/powerpoint/2010/main" val="3061110432"/>
      </p:ext>
    </p:extLst>
  </p:cSld>
  <p:clrMapOvr>
    <a:masterClrMapping/>
  </p:clrMapOvr>
  <p:transition>
    <p:fade thruBlk="1"/>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pPr lvl="0"/>
            <a:r>
              <a:rPr lang="en-US"/>
              <a:t>Click to edit Master text styles</a:t>
            </a: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1720425"/>
      </p:ext>
    </p:extLst>
  </p:cSld>
  <p:clrMapOvr>
    <a:masterClrMapping/>
  </p:clrMapOvr>
  <p:transition>
    <p:fade thruBlk="1"/>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5627554"/>
      </p:ext>
    </p:extLst>
  </p:cSld>
  <p:clrMapOvr>
    <a:masterClrMapping/>
  </p:clrMapOvr>
  <p:transition>
    <p:fade thruBlk="1"/>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25917"/>
      </p:ext>
    </p:extLst>
  </p:cSld>
  <p:clrMapOvr>
    <a:masterClrMapping/>
  </p:clrMapOvr>
  <p:transition>
    <p:fade thruBlk="1"/>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 · Big circuit">
    <p:spTree>
      <p:nvGrpSpPr>
        <p:cNvPr id="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851407"/>
      </p:ext>
    </p:extLst>
  </p:cSld>
  <p:clrMapOvr>
    <a:masterClrMapping/>
  </p:clrMapOvr>
  <p:transition>
    <p:fade thruBlk="1"/>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7785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765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19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985536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8" name="Rectangle 7">
            <a:extLst>
              <a:ext uri="{FF2B5EF4-FFF2-40B4-BE49-F238E27FC236}">
                <a16:creationId xmlns:a16="http://schemas.microsoft.com/office/drawing/2014/main" id="{C34AA4FB-8FC6-41C4-B64B-5BD387E47C33}"/>
              </a:ext>
            </a:extLst>
          </p:cNvPr>
          <p:cNvSpPr/>
          <p:nvPr/>
        </p:nvSpPr>
        <p:spPr>
          <a:xfrm>
            <a:off x="7669" y="0"/>
            <a:ext cx="1900036" cy="12756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bg1"/>
              </a:solidFill>
            </a:endParaRPr>
          </a:p>
        </p:txBody>
      </p:sp>
      <p:sp>
        <p:nvSpPr>
          <p:cNvPr id="9" name="Google Shape;60;p13">
            <a:extLst>
              <a:ext uri="{FF2B5EF4-FFF2-40B4-BE49-F238E27FC236}">
                <a16:creationId xmlns:a16="http://schemas.microsoft.com/office/drawing/2014/main" id="{979D5694-81A7-4930-B2FE-EE6BBA585121}"/>
              </a:ext>
            </a:extLst>
          </p:cNvPr>
          <p:cNvSpPr txBox="1">
            <a:spLocks noGrp="1"/>
          </p:cNvSpPr>
          <p:nvPr>
            <p:ph type="ctrTitle"/>
          </p:nvPr>
        </p:nvSpPr>
        <p:spPr>
          <a:xfrm>
            <a:off x="417751" y="1779662"/>
            <a:ext cx="5040560" cy="2202432"/>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GB" sz="3600" dirty="0">
                <a:latin typeface="Times New Roman" panose="02020603050405020304" pitchFamily="18" charset="0"/>
                <a:cs typeface="Times New Roman" panose="02020603050405020304" pitchFamily="18" charset="0"/>
              </a:rPr>
              <a:t>MINI – </a:t>
            </a:r>
            <a:r>
              <a:rPr lang="en-US" sz="3600" dirty="0">
                <a:latin typeface="Times New Roman" panose="02020603050405020304" pitchFamily="18" charset="0"/>
                <a:cs typeface="Times New Roman" panose="02020603050405020304" pitchFamily="18" charset="0"/>
              </a:rPr>
              <a:t>PROJECT I</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PRESENTATION </a:t>
            </a:r>
            <a:endParaRPr sz="3600" dirty="0">
              <a:latin typeface="Times New Roman" panose="02020603050405020304" pitchFamily="18" charset="0"/>
              <a:cs typeface="Times New Roman" panose="02020603050405020304" pitchFamily="18" charset="0"/>
            </a:endParaRPr>
          </a:p>
        </p:txBody>
      </p:sp>
      <p:pic>
        <p:nvPicPr>
          <p:cNvPr id="10" name="Google Shape;61;p13">
            <a:extLst>
              <a:ext uri="{FF2B5EF4-FFF2-40B4-BE49-F238E27FC236}">
                <a16:creationId xmlns:a16="http://schemas.microsoft.com/office/drawing/2014/main" id="{4F6F388C-1850-4816-A093-C0291BA96D7F}"/>
              </a:ext>
            </a:extLst>
          </p:cNvPr>
          <p:cNvPicPr preferRelativeResize="0"/>
          <p:nvPr/>
        </p:nvPicPr>
        <p:blipFill>
          <a:blip r:embed="rId3"/>
          <a:stretch>
            <a:fillRect/>
          </a:stretch>
        </p:blipFill>
        <p:spPr>
          <a:xfrm>
            <a:off x="5894475" y="1050906"/>
            <a:ext cx="1782850" cy="2031750"/>
          </a:xfrm>
          <a:prstGeom prst="rect">
            <a:avLst/>
          </a:prstGeom>
          <a:noFill/>
          <a:ln>
            <a:noFill/>
          </a:ln>
        </p:spPr>
      </p:pic>
      <p:pic>
        <p:nvPicPr>
          <p:cNvPr id="11" name="Google Shape;62;p13">
            <a:extLst>
              <a:ext uri="{FF2B5EF4-FFF2-40B4-BE49-F238E27FC236}">
                <a16:creationId xmlns:a16="http://schemas.microsoft.com/office/drawing/2014/main" id="{2D2AD1F2-85EC-4367-B645-A13256CEE1FA}"/>
              </a:ext>
            </a:extLst>
          </p:cNvPr>
          <p:cNvPicPr preferRelativeResize="0"/>
          <p:nvPr/>
        </p:nvPicPr>
        <p:blipFill>
          <a:blip r:embed="rId4"/>
          <a:stretch>
            <a:fillRect/>
          </a:stretch>
        </p:blipFill>
        <p:spPr>
          <a:xfrm>
            <a:off x="5320814" y="378324"/>
            <a:ext cx="662500" cy="726550"/>
          </a:xfrm>
          <a:prstGeom prst="rect">
            <a:avLst/>
          </a:prstGeom>
          <a:noFill/>
          <a:ln>
            <a:noFill/>
          </a:ln>
        </p:spPr>
      </p:pic>
      <p:pic>
        <p:nvPicPr>
          <p:cNvPr id="12" name="Google Shape;63;p13">
            <a:extLst>
              <a:ext uri="{FF2B5EF4-FFF2-40B4-BE49-F238E27FC236}">
                <a16:creationId xmlns:a16="http://schemas.microsoft.com/office/drawing/2014/main" id="{76705540-D9D2-4B04-9324-C96FAD8DC99D}"/>
              </a:ext>
            </a:extLst>
          </p:cNvPr>
          <p:cNvPicPr preferRelativeResize="0"/>
          <p:nvPr/>
        </p:nvPicPr>
        <p:blipFill>
          <a:blip r:embed="rId5"/>
          <a:stretch>
            <a:fillRect/>
          </a:stretch>
        </p:blipFill>
        <p:spPr>
          <a:xfrm>
            <a:off x="7593770" y="884611"/>
            <a:ext cx="482075" cy="525200"/>
          </a:xfrm>
          <a:prstGeom prst="rect">
            <a:avLst/>
          </a:prstGeom>
          <a:noFill/>
          <a:ln>
            <a:noFill/>
          </a:ln>
        </p:spPr>
      </p:pic>
      <p:pic>
        <p:nvPicPr>
          <p:cNvPr id="13" name="Google Shape;64;p13">
            <a:extLst>
              <a:ext uri="{FF2B5EF4-FFF2-40B4-BE49-F238E27FC236}">
                <a16:creationId xmlns:a16="http://schemas.microsoft.com/office/drawing/2014/main" id="{84CC0584-4510-44DF-8DDC-3BFACEA430EA}"/>
              </a:ext>
            </a:extLst>
          </p:cNvPr>
          <p:cNvPicPr preferRelativeResize="0"/>
          <p:nvPr/>
        </p:nvPicPr>
        <p:blipFill>
          <a:blip r:embed="rId6"/>
          <a:stretch>
            <a:fillRect/>
          </a:stretch>
        </p:blipFill>
        <p:spPr>
          <a:xfrm>
            <a:off x="5621692" y="4034576"/>
            <a:ext cx="586165" cy="686300"/>
          </a:xfrm>
          <a:prstGeom prst="rect">
            <a:avLst/>
          </a:prstGeom>
          <a:noFill/>
          <a:ln>
            <a:noFill/>
          </a:ln>
        </p:spPr>
      </p:pic>
      <p:pic>
        <p:nvPicPr>
          <p:cNvPr id="14" name="Google Shape;65;p13">
            <a:extLst>
              <a:ext uri="{FF2B5EF4-FFF2-40B4-BE49-F238E27FC236}">
                <a16:creationId xmlns:a16="http://schemas.microsoft.com/office/drawing/2014/main" id="{A048A835-FDDE-43D3-A4A4-2D06601A2ACF}"/>
              </a:ext>
            </a:extLst>
          </p:cNvPr>
          <p:cNvPicPr preferRelativeResize="0"/>
          <p:nvPr/>
        </p:nvPicPr>
        <p:blipFill>
          <a:blip r:embed="rId7"/>
          <a:stretch>
            <a:fillRect/>
          </a:stretch>
        </p:blipFill>
        <p:spPr>
          <a:xfrm>
            <a:off x="8404399" y="3624439"/>
            <a:ext cx="321850" cy="448425"/>
          </a:xfrm>
          <a:prstGeom prst="rect">
            <a:avLst/>
          </a:prstGeom>
          <a:noFill/>
          <a:ln>
            <a:noFill/>
          </a:ln>
        </p:spPr>
      </p:pic>
      <p:pic>
        <p:nvPicPr>
          <p:cNvPr id="15" name="Google Shape;66;p13">
            <a:extLst>
              <a:ext uri="{FF2B5EF4-FFF2-40B4-BE49-F238E27FC236}">
                <a16:creationId xmlns:a16="http://schemas.microsoft.com/office/drawing/2014/main" id="{9A6E38F7-EEF1-44E3-9420-B0F040788538}"/>
              </a:ext>
            </a:extLst>
          </p:cNvPr>
          <p:cNvPicPr preferRelativeResize="0"/>
          <p:nvPr/>
        </p:nvPicPr>
        <p:blipFill>
          <a:blip r:embed="rId7"/>
          <a:stretch>
            <a:fillRect/>
          </a:stretch>
        </p:blipFill>
        <p:spPr>
          <a:xfrm>
            <a:off x="8664593" y="3757882"/>
            <a:ext cx="321850" cy="448425"/>
          </a:xfrm>
          <a:prstGeom prst="rect">
            <a:avLst/>
          </a:prstGeom>
          <a:noFill/>
          <a:ln>
            <a:noFill/>
          </a:ln>
        </p:spPr>
      </p:pic>
      <p:pic>
        <p:nvPicPr>
          <p:cNvPr id="16" name="Picture 15" descr="gla_logo(1).png">
            <a:extLst>
              <a:ext uri="{FF2B5EF4-FFF2-40B4-BE49-F238E27FC236}">
                <a16:creationId xmlns:a16="http://schemas.microsoft.com/office/drawing/2014/main" id="{F6C9B0D8-558C-4F91-83C0-88D23B3AF7FF}"/>
              </a:ext>
            </a:extLst>
          </p:cNvPr>
          <p:cNvPicPr>
            <a:picLocks noChangeAspect="1"/>
          </p:cNvPicPr>
          <p:nvPr/>
        </p:nvPicPr>
        <p:blipFill>
          <a:blip r:embed="rId8" cstate="print"/>
          <a:stretch>
            <a:fillRect/>
          </a:stretch>
        </p:blipFill>
        <p:spPr>
          <a:xfrm>
            <a:off x="7668" y="111885"/>
            <a:ext cx="1804382" cy="1035326"/>
          </a:xfrm>
          <a:prstGeom prst="rect">
            <a:avLst/>
          </a:prstGeom>
        </p:spPr>
      </p:pic>
    </p:spTree>
    <p:extLst>
      <p:ext uri="{BB962C8B-B14F-4D97-AF65-F5344CB8AC3E}">
        <p14:creationId xmlns:p14="http://schemas.microsoft.com/office/powerpoint/2010/main" val="1250341249"/>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idx="4294967295"/>
          </p:nvPr>
        </p:nvSpPr>
        <p:spPr>
          <a:xfrm>
            <a:off x="1595728" y="297774"/>
            <a:ext cx="5276850" cy="914400"/>
          </a:xfrm>
          <a:prstGeom prst="rect">
            <a:avLst/>
          </a:prstGeom>
        </p:spPr>
        <p:txBody>
          <a:bodyPr spcFirstLastPara="1" wrap="square" lIns="91425" tIns="91425" rIns="91425" bIns="91425" anchor="t" anchorCtr="0">
            <a:normAutofit/>
          </a:bodyPr>
          <a:lstStyle/>
          <a:p>
            <a:pPr marL="457200" lvl="0" indent="-419100" algn="l" rtl="0">
              <a:spcBef>
                <a:spcPts val="0"/>
              </a:spcBef>
              <a:spcAft>
                <a:spcPts val="0"/>
              </a:spcAft>
              <a:buSzPts val="3000"/>
              <a:buAutoNum type="arabicPeriod"/>
            </a:pPr>
            <a:r>
              <a:rPr lang="en" sz="3000" b="1" dirty="0"/>
              <a:t>Home PAGE</a:t>
            </a:r>
            <a:endParaRPr sz="3000" b="1" dirty="0"/>
          </a:p>
        </p:txBody>
      </p:sp>
      <p:pic>
        <p:nvPicPr>
          <p:cNvPr id="2" name="Picture 1"/>
          <p:cNvPicPr>
            <a:picLocks noChangeAspect="1"/>
          </p:cNvPicPr>
          <p:nvPr/>
        </p:nvPicPr>
        <p:blipFill>
          <a:blip r:embed="rId3"/>
          <a:srcRect/>
          <a:stretch/>
        </p:blipFill>
        <p:spPr>
          <a:xfrm>
            <a:off x="1595728" y="1212174"/>
            <a:ext cx="5952544" cy="3346672"/>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idx="4294967295"/>
          </p:nvPr>
        </p:nvSpPr>
        <p:spPr>
          <a:xfrm>
            <a:off x="1459706" y="393450"/>
            <a:ext cx="6224588"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2. </a:t>
            </a:r>
            <a:r>
              <a:rPr lang="en-US" sz="3000" b="1" dirty="0"/>
              <a:t>L</a:t>
            </a:r>
            <a:r>
              <a:rPr lang="en" sz="3000" b="1" dirty="0"/>
              <a:t>ogin/Register PAGE</a:t>
            </a:r>
            <a:endParaRPr sz="3000" b="1" dirty="0"/>
          </a:p>
        </p:txBody>
      </p:sp>
      <p:pic>
        <p:nvPicPr>
          <p:cNvPr id="2" name="Picture 1"/>
          <p:cNvPicPr>
            <a:picLocks noChangeAspect="1"/>
          </p:cNvPicPr>
          <p:nvPr/>
        </p:nvPicPr>
        <p:blipFill>
          <a:blip r:embed="rId3"/>
          <a:srcRect/>
          <a:stretch/>
        </p:blipFill>
        <p:spPr>
          <a:xfrm>
            <a:off x="1425118" y="1307850"/>
            <a:ext cx="6010682" cy="3379359"/>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2" name="Picture 1"/>
          <p:cNvPicPr>
            <a:picLocks noChangeAspect="1"/>
          </p:cNvPicPr>
          <p:nvPr/>
        </p:nvPicPr>
        <p:blipFill>
          <a:blip r:embed="rId3"/>
          <a:srcRect/>
          <a:stretch/>
        </p:blipFill>
        <p:spPr>
          <a:xfrm>
            <a:off x="1376033" y="1307850"/>
            <a:ext cx="6025180" cy="3387509"/>
          </a:xfrm>
          <a:prstGeom prst="rect">
            <a:avLst/>
          </a:prstGeom>
        </p:spPr>
      </p:pic>
      <p:sp>
        <p:nvSpPr>
          <p:cNvPr id="187" name="Google Shape;187;p22"/>
          <p:cNvSpPr txBox="1">
            <a:spLocks noGrp="1"/>
          </p:cNvSpPr>
          <p:nvPr>
            <p:ph type="title" idx="4294967295"/>
          </p:nvPr>
        </p:nvSpPr>
        <p:spPr>
          <a:xfrm>
            <a:off x="1376033" y="448141"/>
            <a:ext cx="6153150"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3. Finished Auction </a:t>
            </a:r>
            <a:r>
              <a:rPr lang="en-US" sz="3000" b="1" dirty="0"/>
              <a:t>Page </a:t>
            </a:r>
            <a:endParaRPr sz="3000" b="1"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idx="4294967295"/>
          </p:nvPr>
        </p:nvSpPr>
        <p:spPr>
          <a:xfrm>
            <a:off x="1455196" y="393450"/>
            <a:ext cx="6137275"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4. </a:t>
            </a:r>
            <a:r>
              <a:rPr lang="en-US" sz="3000" dirty="0"/>
              <a:t>Current Auction Page</a:t>
            </a:r>
            <a:endParaRPr sz="3000" b="1" dirty="0"/>
          </a:p>
        </p:txBody>
      </p:sp>
      <p:pic>
        <p:nvPicPr>
          <p:cNvPr id="194" name="Google Shape;194;p23"/>
          <p:cNvPicPr preferRelativeResize="0"/>
          <p:nvPr/>
        </p:nvPicPr>
        <p:blipFill>
          <a:blip r:embed="rId3"/>
          <a:srcRect t="1856" b="1856"/>
          <a:stretch/>
        </p:blipFill>
        <p:spPr>
          <a:xfrm>
            <a:off x="1455196" y="1307850"/>
            <a:ext cx="5804398" cy="3142267"/>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rcRect/>
          <a:stretch/>
        </p:blipFill>
        <p:spPr>
          <a:xfrm>
            <a:off x="1393781" y="1307850"/>
            <a:ext cx="6079795" cy="3418215"/>
          </a:xfrm>
          <a:prstGeom prst="rect">
            <a:avLst/>
          </a:prstGeom>
        </p:spPr>
      </p:pic>
      <p:sp>
        <p:nvSpPr>
          <p:cNvPr id="199" name="Google Shape;199;p24"/>
          <p:cNvSpPr txBox="1">
            <a:spLocks noGrp="1"/>
          </p:cNvSpPr>
          <p:nvPr>
            <p:ph type="title" idx="4294967295"/>
          </p:nvPr>
        </p:nvSpPr>
        <p:spPr>
          <a:xfrm>
            <a:off x="1393781" y="393450"/>
            <a:ext cx="5746750"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5. AboutUs PAGE</a:t>
            </a:r>
            <a:endParaRPr sz="3000" b="1"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rcRect/>
          <a:stretch/>
        </p:blipFill>
        <p:spPr>
          <a:xfrm>
            <a:off x="1393782" y="1307850"/>
            <a:ext cx="6079793" cy="3418215"/>
          </a:xfrm>
          <a:prstGeom prst="rect">
            <a:avLst/>
          </a:prstGeom>
        </p:spPr>
      </p:pic>
      <p:sp>
        <p:nvSpPr>
          <p:cNvPr id="199" name="Google Shape;199;p24"/>
          <p:cNvSpPr txBox="1">
            <a:spLocks noGrp="1"/>
          </p:cNvSpPr>
          <p:nvPr>
            <p:ph type="title" idx="4294967295"/>
          </p:nvPr>
        </p:nvSpPr>
        <p:spPr>
          <a:xfrm>
            <a:off x="1393781" y="393450"/>
            <a:ext cx="5746750"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6</a:t>
            </a:r>
            <a:r>
              <a:rPr lang="en" sz="3000" b="1" dirty="0"/>
              <a:t>. Buy PAGE</a:t>
            </a:r>
            <a:endParaRPr sz="3000" b="1" dirty="0"/>
          </a:p>
        </p:txBody>
      </p:sp>
    </p:spTree>
    <p:extLst>
      <p:ext uri="{BB962C8B-B14F-4D97-AF65-F5344CB8AC3E}">
        <p14:creationId xmlns:p14="http://schemas.microsoft.com/office/powerpoint/2010/main" val="1669527887"/>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rcRect/>
          <a:stretch/>
        </p:blipFill>
        <p:spPr>
          <a:xfrm>
            <a:off x="1393782" y="1307850"/>
            <a:ext cx="6079793" cy="3418215"/>
          </a:xfrm>
          <a:prstGeom prst="rect">
            <a:avLst/>
          </a:prstGeom>
        </p:spPr>
      </p:pic>
      <p:sp>
        <p:nvSpPr>
          <p:cNvPr id="199" name="Google Shape;199;p24"/>
          <p:cNvSpPr txBox="1">
            <a:spLocks noGrp="1"/>
          </p:cNvSpPr>
          <p:nvPr>
            <p:ph type="title" idx="4294967295"/>
          </p:nvPr>
        </p:nvSpPr>
        <p:spPr>
          <a:xfrm>
            <a:off x="1393781" y="393450"/>
            <a:ext cx="5746750"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7</a:t>
            </a:r>
            <a:r>
              <a:rPr lang="en" sz="3000" b="1" dirty="0"/>
              <a:t>. FAQ PAGE</a:t>
            </a:r>
            <a:endParaRPr sz="3000" b="1" dirty="0"/>
          </a:p>
        </p:txBody>
      </p:sp>
    </p:spTree>
    <p:extLst>
      <p:ext uri="{BB962C8B-B14F-4D97-AF65-F5344CB8AC3E}">
        <p14:creationId xmlns:p14="http://schemas.microsoft.com/office/powerpoint/2010/main" val="130096248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rcRect/>
          <a:stretch/>
        </p:blipFill>
        <p:spPr>
          <a:xfrm>
            <a:off x="1393782" y="1307850"/>
            <a:ext cx="6079793" cy="3418215"/>
          </a:xfrm>
          <a:prstGeom prst="rect">
            <a:avLst/>
          </a:prstGeom>
        </p:spPr>
      </p:pic>
      <p:sp>
        <p:nvSpPr>
          <p:cNvPr id="199" name="Google Shape;199;p24"/>
          <p:cNvSpPr txBox="1">
            <a:spLocks noGrp="1"/>
          </p:cNvSpPr>
          <p:nvPr>
            <p:ph type="title" idx="4294967295"/>
          </p:nvPr>
        </p:nvSpPr>
        <p:spPr>
          <a:xfrm>
            <a:off x="1393781" y="393450"/>
            <a:ext cx="5746750"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8</a:t>
            </a:r>
            <a:r>
              <a:rPr lang="en" sz="3000" b="1" dirty="0"/>
              <a:t>. Search PAGE</a:t>
            </a:r>
            <a:endParaRPr sz="3000" b="1" dirty="0"/>
          </a:p>
        </p:txBody>
      </p:sp>
    </p:spTree>
    <p:extLst>
      <p:ext uri="{BB962C8B-B14F-4D97-AF65-F5344CB8AC3E}">
        <p14:creationId xmlns:p14="http://schemas.microsoft.com/office/powerpoint/2010/main" val="1708002308"/>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idx="4294967295"/>
          </p:nvPr>
        </p:nvSpPr>
        <p:spPr>
          <a:xfrm>
            <a:off x="1491467" y="393450"/>
            <a:ext cx="6675437"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9</a:t>
            </a:r>
            <a:r>
              <a:rPr lang="en" sz="3000" b="1" dirty="0"/>
              <a:t>. </a:t>
            </a:r>
            <a:r>
              <a:rPr lang="en-US" sz="3000" b="1" dirty="0"/>
              <a:t>Contact Us Page</a:t>
            </a:r>
            <a:endParaRPr sz="3000" b="1" dirty="0"/>
          </a:p>
        </p:txBody>
      </p:sp>
      <p:pic>
        <p:nvPicPr>
          <p:cNvPr id="206" name="Google Shape;206;p25"/>
          <p:cNvPicPr preferRelativeResize="0"/>
          <p:nvPr/>
        </p:nvPicPr>
        <p:blipFill>
          <a:blip r:embed="rId3"/>
          <a:srcRect t="52" b="52"/>
          <a:stretch/>
        </p:blipFill>
        <p:spPr>
          <a:xfrm>
            <a:off x="1491467" y="1307850"/>
            <a:ext cx="5812775" cy="3264676"/>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3FEAF-5F70-4372-AE59-B1C85F167397}"/>
              </a:ext>
            </a:extLst>
          </p:cNvPr>
          <p:cNvSpPr txBox="1"/>
          <p:nvPr/>
        </p:nvSpPr>
        <p:spPr>
          <a:xfrm>
            <a:off x="2331155" y="564445"/>
            <a:ext cx="4481689" cy="769441"/>
          </a:xfrm>
          <a:prstGeom prst="rect">
            <a:avLst/>
          </a:prstGeom>
          <a:noFill/>
        </p:spPr>
        <p:txBody>
          <a:bodyPr wrap="square" rtlCol="0">
            <a:spAutoFit/>
          </a:bodyPr>
          <a:lstStyle/>
          <a:p>
            <a:pPr algn="ctr"/>
            <a:r>
              <a:rPr lang="en-US" sz="4400" b="1" dirty="0">
                <a:solidFill>
                  <a:schemeClr val="bg1"/>
                </a:solidFill>
                <a:latin typeface="Lexend Deca" panose="020B0604020202020204" charset="0"/>
                <a:cs typeface="Lexend Deca" panose="020B0604020202020204" charset="0"/>
              </a:rPr>
              <a:t>Future Scope</a:t>
            </a:r>
          </a:p>
        </p:txBody>
      </p:sp>
      <p:sp>
        <p:nvSpPr>
          <p:cNvPr id="4" name="TextBox 3">
            <a:extLst>
              <a:ext uri="{FF2B5EF4-FFF2-40B4-BE49-F238E27FC236}">
                <a16:creationId xmlns:a16="http://schemas.microsoft.com/office/drawing/2014/main" id="{09A27A5C-8F9F-4B20-8AB3-665D8C8A4AEB}"/>
              </a:ext>
            </a:extLst>
          </p:cNvPr>
          <p:cNvSpPr txBox="1"/>
          <p:nvPr/>
        </p:nvSpPr>
        <p:spPr>
          <a:xfrm>
            <a:off x="1207910" y="1501422"/>
            <a:ext cx="6728178" cy="2940549"/>
          </a:xfrm>
          <a:prstGeom prst="rect">
            <a:avLst/>
          </a:prstGeom>
          <a:noFill/>
        </p:spPr>
        <p:txBody>
          <a:bodyPr wrap="square" rtlCol="0">
            <a:spAutoFit/>
          </a:bodyPr>
          <a:lstStyle/>
          <a:p>
            <a:pPr marL="457200" indent="-342900">
              <a:lnSpc>
                <a:spcPct val="115000"/>
              </a:lnSpc>
              <a:buClr>
                <a:schemeClr val="accent5"/>
              </a:buClr>
              <a:buSzPts val="1800"/>
              <a:buFont typeface="Muli"/>
              <a:buChar char="❖"/>
            </a:pPr>
            <a:r>
              <a:rPr lang="en-US" sz="1800" dirty="0">
                <a:solidFill>
                  <a:schemeClr val="lt1"/>
                </a:solidFill>
                <a:latin typeface="Muli"/>
                <a:sym typeface="Muli"/>
              </a:rPr>
              <a:t>E-Auction provides an opportunity for the seller to bring forward services and products to millions of buyers from across the world.</a:t>
            </a:r>
          </a:p>
          <a:p>
            <a:pPr marL="457200" indent="-342900">
              <a:lnSpc>
                <a:spcPct val="115000"/>
              </a:lnSpc>
              <a:buClr>
                <a:schemeClr val="accent5"/>
              </a:buClr>
              <a:buSzPts val="1800"/>
              <a:buFont typeface="Muli"/>
              <a:buChar char="❖"/>
            </a:pPr>
            <a:r>
              <a:rPr lang="en-US" sz="1800" dirty="0">
                <a:solidFill>
                  <a:schemeClr val="lt1"/>
                </a:solidFill>
                <a:latin typeface="Muli"/>
                <a:sym typeface="Muli"/>
              </a:rPr>
              <a:t>It provides feasibility to user to sell or purchase product without going to auction house.</a:t>
            </a:r>
          </a:p>
          <a:p>
            <a:pPr marL="457200" indent="-342900">
              <a:lnSpc>
                <a:spcPct val="115000"/>
              </a:lnSpc>
              <a:buClr>
                <a:schemeClr val="accent5"/>
              </a:buClr>
              <a:buSzPts val="1800"/>
              <a:buFont typeface="Muli"/>
              <a:buChar char="❖"/>
            </a:pPr>
            <a:r>
              <a:rPr lang="en-US" sz="1800" dirty="0">
                <a:solidFill>
                  <a:schemeClr val="lt1"/>
                </a:solidFill>
                <a:latin typeface="Muli"/>
                <a:sym typeface="Muli"/>
              </a:rPr>
              <a:t>E-Auction provides more crystal clear service of buying and selling products by trying to eliminate most of the auction frauds.</a:t>
            </a:r>
          </a:p>
          <a:p>
            <a:pPr marL="457200" indent="-342900">
              <a:lnSpc>
                <a:spcPct val="115000"/>
              </a:lnSpc>
              <a:buClr>
                <a:schemeClr val="accent5"/>
              </a:buClr>
              <a:buSzPts val="1800"/>
              <a:buFont typeface="Muli"/>
              <a:buChar char="❖"/>
            </a:pPr>
            <a:r>
              <a:rPr lang="en-US" sz="1800" dirty="0">
                <a:solidFill>
                  <a:schemeClr val="lt1"/>
                </a:solidFill>
                <a:latin typeface="Muli"/>
                <a:sym typeface="Muli"/>
              </a:rPr>
              <a:t>It brings different types of sellers and collectors </a:t>
            </a:r>
            <a:r>
              <a:rPr lang="en-US" sz="1800" dirty="0" err="1">
                <a:solidFill>
                  <a:schemeClr val="lt1"/>
                </a:solidFill>
                <a:latin typeface="Muli"/>
                <a:sym typeface="Muli"/>
              </a:rPr>
              <a:t>acrosss</a:t>
            </a:r>
            <a:r>
              <a:rPr lang="en-US" sz="1800" dirty="0">
                <a:solidFill>
                  <a:schemeClr val="lt1"/>
                </a:solidFill>
                <a:latin typeface="Muli"/>
                <a:sym typeface="Muli"/>
              </a:rPr>
              <a:t> the world on one platform, which attracts more buyers.</a:t>
            </a:r>
          </a:p>
        </p:txBody>
      </p:sp>
    </p:spTree>
    <p:extLst>
      <p:ext uri="{BB962C8B-B14F-4D97-AF65-F5344CB8AC3E}">
        <p14:creationId xmlns:p14="http://schemas.microsoft.com/office/powerpoint/2010/main" val="3331337096"/>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93611" y="1184056"/>
            <a:ext cx="4263900" cy="11598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3600" dirty="0"/>
              <a:t>E-</a:t>
            </a:r>
            <a:r>
              <a:rPr lang="en-US" sz="3600" dirty="0"/>
              <a:t>AUCTION</a:t>
            </a:r>
            <a:endParaRPr sz="3300" dirty="0"/>
          </a:p>
        </p:txBody>
      </p:sp>
      <p:sp>
        <p:nvSpPr>
          <p:cNvPr id="135" name="Google Shape;135;p13"/>
          <p:cNvSpPr txBox="1">
            <a:spLocks noGrp="1"/>
          </p:cNvSpPr>
          <p:nvPr>
            <p:ph type="subTitle" idx="1"/>
          </p:nvPr>
        </p:nvSpPr>
        <p:spPr>
          <a:xfrm>
            <a:off x="1117362" y="2343856"/>
            <a:ext cx="4371622" cy="27996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chemeClr val="bg1"/>
                </a:solidFill>
              </a:rPr>
              <a:t>Presented By:</a:t>
            </a:r>
          </a:p>
          <a:p>
            <a:pPr marL="0" lvl="0" indent="0" algn="l" rtl="0">
              <a:spcBef>
                <a:spcPts val="0"/>
              </a:spcBef>
              <a:spcAft>
                <a:spcPts val="0"/>
              </a:spcAft>
              <a:buNone/>
            </a:pPr>
            <a:endParaRPr sz="400" dirty="0">
              <a:solidFill>
                <a:schemeClr val="bg1"/>
              </a:solidFill>
            </a:endParaRPr>
          </a:p>
          <a:p>
            <a:pPr marL="0" lvl="0" indent="0" algn="l" rtl="0">
              <a:spcBef>
                <a:spcPts val="0"/>
              </a:spcBef>
              <a:spcAft>
                <a:spcPts val="0"/>
              </a:spcAft>
              <a:buNone/>
            </a:pPr>
            <a:r>
              <a:rPr lang="en" sz="1500" dirty="0">
                <a:solidFill>
                  <a:schemeClr val="bg1"/>
                </a:solidFill>
              </a:rPr>
              <a:t>Md. Faraaz Siddiqui (191500454)</a:t>
            </a:r>
          </a:p>
          <a:p>
            <a:pPr marL="0" lvl="0" indent="0" algn="l" rtl="0">
              <a:spcBef>
                <a:spcPts val="0"/>
              </a:spcBef>
              <a:spcAft>
                <a:spcPts val="0"/>
              </a:spcAft>
              <a:buNone/>
            </a:pPr>
            <a:endParaRPr sz="100" dirty="0">
              <a:solidFill>
                <a:schemeClr val="bg1"/>
              </a:solidFill>
            </a:endParaRPr>
          </a:p>
          <a:p>
            <a:pPr marL="0" indent="0"/>
            <a:r>
              <a:rPr lang="en-US" sz="1500" dirty="0">
                <a:solidFill>
                  <a:schemeClr val="bg1"/>
                </a:solidFill>
              </a:rPr>
              <a:t>Venketesh Mishra </a:t>
            </a:r>
            <a:r>
              <a:rPr lang="en" sz="1500" dirty="0">
                <a:solidFill>
                  <a:schemeClr val="bg1"/>
                </a:solidFill>
              </a:rPr>
              <a:t>(191500905)</a:t>
            </a:r>
          </a:p>
          <a:p>
            <a:pPr marL="0" indent="0"/>
            <a:endParaRPr lang="en" sz="100" dirty="0">
              <a:solidFill>
                <a:schemeClr val="bg1"/>
              </a:solidFill>
            </a:endParaRPr>
          </a:p>
          <a:p>
            <a:pPr marL="0" lvl="0" indent="0" algn="l" rtl="0">
              <a:spcBef>
                <a:spcPts val="0"/>
              </a:spcBef>
              <a:spcAft>
                <a:spcPts val="0"/>
              </a:spcAft>
              <a:buNone/>
            </a:pPr>
            <a:r>
              <a:rPr lang="en" sz="1500" dirty="0">
                <a:solidFill>
                  <a:schemeClr val="bg1"/>
                </a:solidFill>
              </a:rPr>
              <a:t>Shreyash Gupta (191500786)</a:t>
            </a:r>
          </a:p>
          <a:p>
            <a:pPr marL="0" lvl="0" indent="0" algn="l" rtl="0">
              <a:spcBef>
                <a:spcPts val="0"/>
              </a:spcBef>
              <a:spcAft>
                <a:spcPts val="0"/>
              </a:spcAft>
              <a:buNone/>
            </a:pPr>
            <a:endParaRPr lang="en" sz="100" dirty="0">
              <a:solidFill>
                <a:schemeClr val="bg1"/>
              </a:solidFill>
            </a:endParaRPr>
          </a:p>
          <a:p>
            <a:pPr marL="0" indent="0"/>
            <a:r>
              <a:rPr lang="en-US" sz="1500" dirty="0">
                <a:solidFill>
                  <a:schemeClr val="bg1"/>
                </a:solidFill>
              </a:rPr>
              <a:t>Yash Agrawal (191500922)</a:t>
            </a:r>
          </a:p>
          <a:p>
            <a:pPr marL="0" indent="0"/>
            <a:endParaRPr lang="en-US" sz="100" dirty="0">
              <a:solidFill>
                <a:schemeClr val="bg1"/>
              </a:solidFill>
            </a:endParaRPr>
          </a:p>
          <a:p>
            <a:pPr marL="0" lvl="0" indent="0" algn="l" rtl="0">
              <a:spcBef>
                <a:spcPts val="0"/>
              </a:spcBef>
              <a:spcAft>
                <a:spcPts val="0"/>
              </a:spcAft>
              <a:buNone/>
            </a:pPr>
            <a:r>
              <a:rPr lang="en-US" sz="1500" dirty="0">
                <a:solidFill>
                  <a:schemeClr val="bg1"/>
                </a:solidFill>
              </a:rPr>
              <a:t>Suyash Sahu</a:t>
            </a:r>
            <a:r>
              <a:rPr lang="en" sz="1500" dirty="0">
                <a:solidFill>
                  <a:schemeClr val="bg1"/>
                </a:solidFill>
              </a:rPr>
              <a:t> (</a:t>
            </a:r>
            <a:r>
              <a:rPr lang="en-US" sz="1500" dirty="0">
                <a:solidFill>
                  <a:schemeClr val="bg1"/>
                </a:solidFill>
              </a:rPr>
              <a:t>191500834</a:t>
            </a:r>
            <a:r>
              <a:rPr lang="en" sz="1500" dirty="0">
                <a:solidFill>
                  <a:schemeClr val="bg1"/>
                </a:solidFill>
              </a:rPr>
              <a:t>)</a:t>
            </a:r>
            <a:endParaRPr sz="1500" dirty="0">
              <a:solidFill>
                <a:schemeClr val="bg1"/>
              </a:solidFill>
            </a:endParaRPr>
          </a:p>
          <a:p>
            <a:pPr marL="0" lvl="0" indent="0" algn="l" rtl="0">
              <a:spcBef>
                <a:spcPts val="0"/>
              </a:spcBef>
              <a:spcAft>
                <a:spcPts val="0"/>
              </a:spcAft>
              <a:buNone/>
            </a:pPr>
            <a:endParaRPr sz="100" dirty="0"/>
          </a:p>
          <a:p>
            <a:pPr marL="0" lvl="0" indent="0" algn="l" rtl="0">
              <a:spcBef>
                <a:spcPts val="0"/>
              </a:spcBef>
              <a:spcAft>
                <a:spcPts val="0"/>
              </a:spcAft>
              <a:buNone/>
            </a:pPr>
            <a:endParaRPr sz="1500" dirty="0"/>
          </a:p>
        </p:txBody>
      </p:sp>
      <p:pic>
        <p:nvPicPr>
          <p:cNvPr id="13" name="Google Shape;61;p13">
            <a:extLst>
              <a:ext uri="{FF2B5EF4-FFF2-40B4-BE49-F238E27FC236}">
                <a16:creationId xmlns:a16="http://schemas.microsoft.com/office/drawing/2014/main" id="{DD620335-8F15-47A1-B0E9-28040DE888FB}"/>
              </a:ext>
            </a:extLst>
          </p:cNvPr>
          <p:cNvPicPr preferRelativeResize="0"/>
          <p:nvPr/>
        </p:nvPicPr>
        <p:blipFill>
          <a:blip r:embed="rId3"/>
          <a:stretch>
            <a:fillRect/>
          </a:stretch>
        </p:blipFill>
        <p:spPr>
          <a:xfrm>
            <a:off x="5894475" y="1050906"/>
            <a:ext cx="1782850" cy="2031750"/>
          </a:xfrm>
          <a:prstGeom prst="rect">
            <a:avLst/>
          </a:prstGeom>
          <a:noFill/>
          <a:ln>
            <a:noFill/>
          </a:ln>
        </p:spPr>
      </p:pic>
      <p:pic>
        <p:nvPicPr>
          <p:cNvPr id="14" name="Google Shape;62;p13">
            <a:extLst>
              <a:ext uri="{FF2B5EF4-FFF2-40B4-BE49-F238E27FC236}">
                <a16:creationId xmlns:a16="http://schemas.microsoft.com/office/drawing/2014/main" id="{9573A44D-06EC-4788-AF2D-F97995F38F9F}"/>
              </a:ext>
            </a:extLst>
          </p:cNvPr>
          <p:cNvPicPr preferRelativeResize="0"/>
          <p:nvPr/>
        </p:nvPicPr>
        <p:blipFill>
          <a:blip r:embed="rId4"/>
          <a:stretch>
            <a:fillRect/>
          </a:stretch>
        </p:blipFill>
        <p:spPr>
          <a:xfrm>
            <a:off x="5320814" y="378324"/>
            <a:ext cx="662500" cy="726550"/>
          </a:xfrm>
          <a:prstGeom prst="rect">
            <a:avLst/>
          </a:prstGeom>
          <a:noFill/>
          <a:ln>
            <a:noFill/>
          </a:ln>
        </p:spPr>
      </p:pic>
      <p:pic>
        <p:nvPicPr>
          <p:cNvPr id="15" name="Google Shape;63;p13">
            <a:extLst>
              <a:ext uri="{FF2B5EF4-FFF2-40B4-BE49-F238E27FC236}">
                <a16:creationId xmlns:a16="http://schemas.microsoft.com/office/drawing/2014/main" id="{97847353-8447-4F4C-9B98-8DCFC2C1DF7E}"/>
              </a:ext>
            </a:extLst>
          </p:cNvPr>
          <p:cNvPicPr preferRelativeResize="0"/>
          <p:nvPr/>
        </p:nvPicPr>
        <p:blipFill>
          <a:blip r:embed="rId5"/>
          <a:stretch>
            <a:fillRect/>
          </a:stretch>
        </p:blipFill>
        <p:spPr>
          <a:xfrm>
            <a:off x="7593770" y="884611"/>
            <a:ext cx="482075" cy="525200"/>
          </a:xfrm>
          <a:prstGeom prst="rect">
            <a:avLst/>
          </a:prstGeom>
          <a:noFill/>
          <a:ln>
            <a:noFill/>
          </a:ln>
        </p:spPr>
      </p:pic>
      <p:pic>
        <p:nvPicPr>
          <p:cNvPr id="16" name="Google Shape;64;p13">
            <a:extLst>
              <a:ext uri="{FF2B5EF4-FFF2-40B4-BE49-F238E27FC236}">
                <a16:creationId xmlns:a16="http://schemas.microsoft.com/office/drawing/2014/main" id="{F7DB2350-6A32-432E-9B80-E12E0F3078F1}"/>
              </a:ext>
            </a:extLst>
          </p:cNvPr>
          <p:cNvPicPr preferRelativeResize="0"/>
          <p:nvPr/>
        </p:nvPicPr>
        <p:blipFill>
          <a:blip r:embed="rId6"/>
          <a:stretch>
            <a:fillRect/>
          </a:stretch>
        </p:blipFill>
        <p:spPr>
          <a:xfrm>
            <a:off x="5621692" y="4034576"/>
            <a:ext cx="586165" cy="686300"/>
          </a:xfrm>
          <a:prstGeom prst="rect">
            <a:avLst/>
          </a:prstGeom>
          <a:noFill/>
          <a:ln>
            <a:noFill/>
          </a:ln>
        </p:spPr>
      </p:pic>
      <p:pic>
        <p:nvPicPr>
          <p:cNvPr id="17" name="Google Shape;65;p13">
            <a:extLst>
              <a:ext uri="{FF2B5EF4-FFF2-40B4-BE49-F238E27FC236}">
                <a16:creationId xmlns:a16="http://schemas.microsoft.com/office/drawing/2014/main" id="{D37411EB-33F6-4516-A803-4F0207A7A00A}"/>
              </a:ext>
            </a:extLst>
          </p:cNvPr>
          <p:cNvPicPr preferRelativeResize="0"/>
          <p:nvPr/>
        </p:nvPicPr>
        <p:blipFill>
          <a:blip r:embed="rId7"/>
          <a:stretch>
            <a:fillRect/>
          </a:stretch>
        </p:blipFill>
        <p:spPr>
          <a:xfrm>
            <a:off x="8404399" y="3624439"/>
            <a:ext cx="321850" cy="448425"/>
          </a:xfrm>
          <a:prstGeom prst="rect">
            <a:avLst/>
          </a:prstGeom>
          <a:noFill/>
          <a:ln>
            <a:noFill/>
          </a:ln>
        </p:spPr>
      </p:pic>
      <p:pic>
        <p:nvPicPr>
          <p:cNvPr id="18" name="Google Shape;66;p13">
            <a:extLst>
              <a:ext uri="{FF2B5EF4-FFF2-40B4-BE49-F238E27FC236}">
                <a16:creationId xmlns:a16="http://schemas.microsoft.com/office/drawing/2014/main" id="{92B0D8C7-47EC-4C6D-93B7-36CE6BE6FA84}"/>
              </a:ext>
            </a:extLst>
          </p:cNvPr>
          <p:cNvPicPr preferRelativeResize="0"/>
          <p:nvPr/>
        </p:nvPicPr>
        <p:blipFill>
          <a:blip r:embed="rId7"/>
          <a:stretch>
            <a:fillRect/>
          </a:stretch>
        </p:blipFill>
        <p:spPr>
          <a:xfrm>
            <a:off x="8664593" y="3757882"/>
            <a:ext cx="321850" cy="448425"/>
          </a:xfrm>
          <a:prstGeom prst="rect">
            <a:avLst/>
          </a:prstGeom>
          <a:noFill/>
          <a:ln>
            <a:noFill/>
          </a:ln>
        </p:spPr>
      </p:pic>
      <p:pic>
        <p:nvPicPr>
          <p:cNvPr id="2" name="Picture 1">
            <a:extLst>
              <a:ext uri="{FF2B5EF4-FFF2-40B4-BE49-F238E27FC236}">
                <a16:creationId xmlns:a16="http://schemas.microsoft.com/office/drawing/2014/main" id="{2D3DD03F-8C5D-45F0-9B62-03A3FF46AFDB}"/>
              </a:ext>
            </a:extLst>
          </p:cNvPr>
          <p:cNvPicPr>
            <a:picLocks noChangeAspect="1"/>
          </p:cNvPicPr>
          <p:nvPr/>
        </p:nvPicPr>
        <p:blipFill>
          <a:blip r:embed="rId8"/>
          <a:stretch>
            <a:fillRect/>
          </a:stretch>
        </p:blipFill>
        <p:spPr>
          <a:xfrm>
            <a:off x="4119979" y="3322007"/>
            <a:ext cx="317019" cy="445047"/>
          </a:xfrm>
          <a:prstGeom prst="rect">
            <a:avLst/>
          </a:prstGeom>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564800" y="1714350"/>
            <a:ext cx="6014400" cy="85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000" dirty="0"/>
              <a:t>Thank You!!!</a:t>
            </a:r>
            <a:endParaRPr sz="5000" dirty="0"/>
          </a:p>
        </p:txBody>
      </p:sp>
      <p:sp>
        <p:nvSpPr>
          <p:cNvPr id="218" name="Google Shape;218;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Google Shape;72;p14">
            <a:extLst>
              <a:ext uri="{FF2B5EF4-FFF2-40B4-BE49-F238E27FC236}">
                <a16:creationId xmlns:a16="http://schemas.microsoft.com/office/drawing/2014/main" id="{EF6372FB-D7EC-48B3-B860-19C9E2EF4225}"/>
              </a:ext>
            </a:extLst>
          </p:cNvPr>
          <p:cNvSpPr txBox="1">
            <a:spLocks/>
          </p:cNvSpPr>
          <p:nvPr/>
        </p:nvSpPr>
        <p:spPr>
          <a:xfrm>
            <a:off x="750876" y="733011"/>
            <a:ext cx="4317835" cy="367747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lnSpc>
                <a:spcPct val="250000"/>
              </a:lnSpc>
            </a:pPr>
            <a:r>
              <a:rPr lang="en-US" sz="2700" b="1" i="1" dirty="0">
                <a:solidFill>
                  <a:schemeClr val="bg1"/>
                </a:solidFill>
                <a:latin typeface="Lexend Deca" panose="020B0604020202020204" charset="0"/>
                <a:cs typeface="Lexend Deca" panose="020B0604020202020204" charset="0"/>
              </a:rPr>
              <a:t>Supervised By: -</a:t>
            </a:r>
            <a:endParaRPr lang="en-US" sz="2700" dirty="0">
              <a:solidFill>
                <a:schemeClr val="bg1"/>
              </a:solidFill>
              <a:latin typeface="Lexend Deca" panose="020B0604020202020204" charset="0"/>
              <a:cs typeface="Lexend Deca" panose="020B0604020202020204" charset="0"/>
            </a:endParaRPr>
          </a:p>
          <a:p>
            <a:pPr marL="101600" algn="ctr"/>
            <a:r>
              <a:rPr lang="en-US" sz="2500" b="1" dirty="0">
                <a:solidFill>
                  <a:schemeClr val="bg1"/>
                </a:solidFill>
                <a:latin typeface="Lexend Deca" panose="020B0604020202020204" charset="0"/>
                <a:cs typeface="Lexend Deca" panose="020B0604020202020204" charset="0"/>
              </a:rPr>
              <a:t>  Dr. Manoj Varshney </a:t>
            </a:r>
          </a:p>
          <a:p>
            <a:pPr marL="101600" algn="ctr"/>
            <a:r>
              <a:rPr lang="en-US" sz="1800" b="1" dirty="0">
                <a:solidFill>
                  <a:schemeClr val="bg1"/>
                </a:solidFill>
                <a:latin typeface="Lexend Deca" panose="020B0604020202020204" charset="0"/>
                <a:cs typeface="Lexend Deca" panose="020B0604020202020204" charset="0"/>
              </a:rPr>
              <a:t>  </a:t>
            </a:r>
            <a:endParaRPr lang="en-US" sz="1800" dirty="0">
              <a:solidFill>
                <a:schemeClr val="bg1"/>
              </a:solidFill>
              <a:latin typeface="Lexend Deca" panose="020B0604020202020204" charset="0"/>
              <a:cs typeface="Lexend Deca" panose="020B0604020202020204" charset="0"/>
            </a:endParaRPr>
          </a:p>
          <a:p>
            <a:pPr marL="101600" algn="ctr">
              <a:lnSpc>
                <a:spcPct val="150000"/>
              </a:lnSpc>
            </a:pPr>
            <a:r>
              <a:rPr lang="en-US" sz="2000" b="1" dirty="0">
                <a:solidFill>
                  <a:schemeClr val="bg1"/>
                </a:solidFill>
                <a:latin typeface="Lexend Deca" panose="020B0604020202020204" charset="0"/>
                <a:cs typeface="Lexend Deca" panose="020B0604020202020204" charset="0"/>
              </a:rPr>
              <a:t>Asst. Professor</a:t>
            </a:r>
            <a:endParaRPr lang="en-US" sz="2000" dirty="0">
              <a:solidFill>
                <a:schemeClr val="bg1"/>
              </a:solidFill>
              <a:latin typeface="Lexend Deca" panose="020B0604020202020204" charset="0"/>
              <a:cs typeface="Lexend Deca" panose="020B0604020202020204" charset="0"/>
            </a:endParaRPr>
          </a:p>
          <a:p>
            <a:pPr marL="101600" algn="ctr"/>
            <a:r>
              <a:rPr lang="en-US" sz="2000" b="1" dirty="0">
                <a:solidFill>
                  <a:schemeClr val="bg1"/>
                </a:solidFill>
                <a:latin typeface="Lexend Deca" panose="020B0604020202020204" charset="0"/>
                <a:cs typeface="Lexend Deca" panose="020B0604020202020204" charset="0"/>
              </a:rPr>
              <a:t>Department of Computer Engineering &amp; Applications</a:t>
            </a:r>
          </a:p>
          <a:p>
            <a:pPr marL="101600" algn="ctr">
              <a:lnSpc>
                <a:spcPct val="150000"/>
              </a:lnSpc>
            </a:pPr>
            <a:r>
              <a:rPr lang="en-US" sz="1800" b="1" dirty="0">
                <a:solidFill>
                  <a:schemeClr val="bg1"/>
                </a:solidFill>
                <a:latin typeface="Lexend Deca" panose="020B0604020202020204" charset="0"/>
                <a:cs typeface="Lexend Deca" panose="020B0604020202020204" charset="0"/>
              </a:rPr>
              <a:t>GLA UNIVERSITY, MATHURA</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706450"/>
            <a:ext cx="7038900" cy="10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t>OUTLINE</a:t>
            </a:r>
            <a:endParaRPr sz="3800"/>
          </a:p>
        </p:txBody>
      </p:sp>
      <p:sp>
        <p:nvSpPr>
          <p:cNvPr id="141" name="Google Shape;141;p14"/>
          <p:cNvSpPr txBox="1">
            <a:spLocks noGrp="1"/>
          </p:cNvSpPr>
          <p:nvPr>
            <p:ph type="body" idx="1"/>
          </p:nvPr>
        </p:nvSpPr>
        <p:spPr>
          <a:xfrm>
            <a:off x="1297500" y="2069800"/>
            <a:ext cx="7038900" cy="159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About the Project</a:t>
            </a:r>
            <a:endParaRPr sz="1800" dirty="0"/>
          </a:p>
          <a:p>
            <a:pPr marL="457200" lvl="0" indent="-342900" algn="l" rtl="0">
              <a:spcBef>
                <a:spcPts val="0"/>
              </a:spcBef>
              <a:spcAft>
                <a:spcPts val="0"/>
              </a:spcAft>
              <a:buSzPts val="1800"/>
              <a:buChar char="❖"/>
            </a:pPr>
            <a:r>
              <a:rPr lang="en" sz="1800" dirty="0"/>
              <a:t>Objective </a:t>
            </a:r>
            <a:endParaRPr sz="1800" dirty="0"/>
          </a:p>
          <a:p>
            <a:pPr marL="457200" lvl="0" indent="-342900" algn="l" rtl="0">
              <a:spcBef>
                <a:spcPts val="0"/>
              </a:spcBef>
              <a:spcAft>
                <a:spcPts val="0"/>
              </a:spcAft>
              <a:buSzPts val="1800"/>
              <a:buChar char="❖"/>
            </a:pPr>
            <a:r>
              <a:rPr lang="en" sz="1800" dirty="0"/>
              <a:t>Requirements</a:t>
            </a:r>
            <a:endParaRPr sz="1800" dirty="0"/>
          </a:p>
          <a:p>
            <a:pPr marL="457200" lvl="0" indent="-342900" algn="l" rtl="0">
              <a:spcBef>
                <a:spcPts val="0"/>
              </a:spcBef>
              <a:spcAft>
                <a:spcPts val="0"/>
              </a:spcAft>
              <a:buSzPts val="1800"/>
              <a:buChar char="❖"/>
            </a:pPr>
            <a:r>
              <a:rPr lang="en" sz="1800" dirty="0"/>
              <a:t>Snapshots from the website</a:t>
            </a:r>
            <a:endParaRPr sz="1800" dirty="0"/>
          </a:p>
        </p:txBody>
      </p:sp>
    </p:spTree>
    <p:extLst>
      <p:ext uri="{BB962C8B-B14F-4D97-AF65-F5344CB8AC3E}">
        <p14:creationId xmlns:p14="http://schemas.microsoft.com/office/powerpoint/2010/main" val="3089483440"/>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656875"/>
            <a:ext cx="7038900" cy="9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t>ABOUT THE PROJECT</a:t>
            </a:r>
            <a:endParaRPr sz="3200"/>
          </a:p>
        </p:txBody>
      </p:sp>
      <p:sp>
        <p:nvSpPr>
          <p:cNvPr id="147" name="Google Shape;147;p15"/>
          <p:cNvSpPr txBox="1">
            <a:spLocks noGrp="1"/>
          </p:cNvSpPr>
          <p:nvPr>
            <p:ph type="body" idx="1"/>
          </p:nvPr>
        </p:nvSpPr>
        <p:spPr>
          <a:xfrm>
            <a:off x="1297500" y="1883875"/>
            <a:ext cx="7038900" cy="2595300"/>
          </a:xfrm>
          <a:prstGeom prst="rect">
            <a:avLst/>
          </a:prstGeom>
        </p:spPr>
        <p:txBody>
          <a:bodyPr spcFirstLastPara="1" wrap="square" lIns="91425" tIns="91425" rIns="91425" bIns="91425" anchor="t" anchorCtr="0">
            <a:normAutofit/>
          </a:bodyPr>
          <a:lstStyle/>
          <a:p>
            <a:pPr marL="146050" indent="0" algn="l">
              <a:buNone/>
            </a:pPr>
            <a:r>
              <a:rPr lang="en-US" sz="1700" dirty="0"/>
              <a:t>E-Auction is an online auction platform where sellers would be able to set up their products for auction and bidders would be able to bid for that product</a:t>
            </a:r>
          </a:p>
          <a:p>
            <a:pPr marL="146050" indent="0" algn="l">
              <a:buNone/>
            </a:pPr>
            <a:endParaRPr lang="en-US" sz="1700" dirty="0"/>
          </a:p>
          <a:p>
            <a:pPr marL="146050" indent="0" algn="l">
              <a:buNone/>
            </a:pPr>
            <a:r>
              <a:rPr lang="en-US" sz="1700" dirty="0"/>
              <a:t>We will be providing an easy to use user interface where anyone would be able to register and place their product for auction. The bidders in turn would be able to bid for that product.</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052550" y="550855"/>
            <a:ext cx="7038900" cy="81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t>OBJECTIVE</a:t>
            </a:r>
            <a:endParaRPr sz="3200" dirty="0"/>
          </a:p>
        </p:txBody>
      </p:sp>
      <p:sp>
        <p:nvSpPr>
          <p:cNvPr id="153" name="Google Shape;153;p16"/>
          <p:cNvSpPr txBox="1">
            <a:spLocks noGrp="1"/>
          </p:cNvSpPr>
          <p:nvPr>
            <p:ph type="body" idx="1"/>
          </p:nvPr>
        </p:nvSpPr>
        <p:spPr>
          <a:xfrm>
            <a:off x="1052550" y="1075445"/>
            <a:ext cx="7038900" cy="3711045"/>
          </a:xfrm>
          <a:prstGeom prst="rect">
            <a:avLst/>
          </a:prstGeom>
        </p:spPr>
        <p:txBody>
          <a:bodyPr spcFirstLastPara="1" wrap="square" lIns="91425" tIns="91425" rIns="91425" bIns="91425" anchor="t" anchorCtr="0">
            <a:noAutofit/>
          </a:bodyPr>
          <a:lstStyle/>
          <a:p>
            <a:pPr marL="146050" lvl="0" indent="0">
              <a:lnSpc>
                <a:spcPct val="125000"/>
              </a:lnSpc>
              <a:buNone/>
            </a:pPr>
            <a:r>
              <a:rPr lang="en-US" sz="1500" b="1" dirty="0"/>
              <a:t>For Buyers :-</a:t>
            </a:r>
          </a:p>
          <a:p>
            <a:pPr marL="146050" lvl="0" indent="0">
              <a:lnSpc>
                <a:spcPct val="125000"/>
              </a:lnSpc>
              <a:buNone/>
            </a:pPr>
            <a:r>
              <a:rPr lang="en-US" sz="1500" dirty="0"/>
              <a:t>An E-auction provides procurement professionals with competitive prices for</a:t>
            </a:r>
          </a:p>
          <a:p>
            <a:pPr marL="146050" lvl="0" indent="0">
              <a:lnSpc>
                <a:spcPct val="125000"/>
              </a:lnSpc>
              <a:buNone/>
            </a:pPr>
            <a:r>
              <a:rPr lang="en-US" sz="1500" dirty="0"/>
              <a:t>their products, pitching the suppliers directly against each other to see who</a:t>
            </a:r>
          </a:p>
          <a:p>
            <a:pPr marL="146050" lvl="0" indent="0">
              <a:lnSpc>
                <a:spcPct val="125000"/>
              </a:lnSpc>
              <a:buNone/>
            </a:pPr>
            <a:r>
              <a:rPr lang="en-US" sz="1500" dirty="0"/>
              <a:t>can offer the lowest prices. It also streamlines the procurement process and</a:t>
            </a:r>
          </a:p>
          <a:p>
            <a:pPr marL="146050" lvl="0" indent="0">
              <a:lnSpc>
                <a:spcPct val="125000"/>
              </a:lnSpc>
              <a:buNone/>
            </a:pPr>
            <a:r>
              <a:rPr lang="en-US" sz="1500" dirty="0"/>
              <a:t>saves time, since each supplier is not required to submit a full proposal.</a:t>
            </a:r>
          </a:p>
          <a:p>
            <a:pPr marL="146050" lvl="0" indent="0">
              <a:lnSpc>
                <a:spcPct val="125000"/>
              </a:lnSpc>
              <a:buNone/>
            </a:pPr>
            <a:endParaRPr lang="en-US" sz="100" dirty="0"/>
          </a:p>
          <a:p>
            <a:pPr marL="146050" lvl="0" indent="0">
              <a:lnSpc>
                <a:spcPct val="125000"/>
              </a:lnSpc>
              <a:buNone/>
            </a:pPr>
            <a:r>
              <a:rPr lang="en-US" sz="1500" b="1" dirty="0"/>
              <a:t>For Suppliers :-</a:t>
            </a:r>
          </a:p>
          <a:p>
            <a:pPr marL="146050" lvl="0" indent="0">
              <a:lnSpc>
                <a:spcPct val="125000"/>
              </a:lnSpc>
              <a:buNone/>
            </a:pPr>
            <a:r>
              <a:rPr lang="en-US" sz="1500" dirty="0"/>
              <a:t>E-auctions tend to be open, allowing smaller businesses to compete in the</a:t>
            </a:r>
          </a:p>
          <a:p>
            <a:pPr marL="146050" lvl="0" indent="0">
              <a:lnSpc>
                <a:spcPct val="125000"/>
              </a:lnSpc>
              <a:buNone/>
            </a:pPr>
            <a:r>
              <a:rPr lang="en-US" sz="1500" dirty="0"/>
              <a:t>process, which in turn also enables suppliers to compete in new sectors. A</a:t>
            </a:r>
          </a:p>
          <a:p>
            <a:pPr marL="146050" lvl="0" indent="0">
              <a:lnSpc>
                <a:spcPct val="125000"/>
              </a:lnSpc>
              <a:buNone/>
            </a:pPr>
            <a:r>
              <a:rPr lang="en-US" sz="1500" dirty="0"/>
              <a:t>winning bid can lead to more business, as most buyers will look to source their</a:t>
            </a:r>
          </a:p>
          <a:p>
            <a:pPr marL="146050" lvl="0" indent="0">
              <a:lnSpc>
                <a:spcPct val="125000"/>
              </a:lnSpc>
              <a:buNone/>
            </a:pPr>
            <a:r>
              <a:rPr lang="en-US" sz="1500" dirty="0"/>
              <a:t>‘non-core’ products from their existing supplier.</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58575"/>
            <a:ext cx="7038900" cy="8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t>REQUIREMENTS</a:t>
            </a:r>
            <a:endParaRPr sz="3200"/>
          </a:p>
        </p:txBody>
      </p:sp>
      <p:sp>
        <p:nvSpPr>
          <p:cNvPr id="159" name="Google Shape;159;p17"/>
          <p:cNvSpPr txBox="1">
            <a:spLocks noGrp="1"/>
          </p:cNvSpPr>
          <p:nvPr>
            <p:ph type="body" idx="1"/>
          </p:nvPr>
        </p:nvSpPr>
        <p:spPr>
          <a:xfrm>
            <a:off x="1297500" y="1772350"/>
            <a:ext cx="7038900" cy="270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t>Software Specification Used:-</a:t>
            </a:r>
            <a:endParaRPr sz="2000" b="1" dirty="0"/>
          </a:p>
          <a:p>
            <a:pPr lvl="0" indent="-330200">
              <a:spcBef>
                <a:spcPts val="1200"/>
              </a:spcBef>
              <a:buSzPts val="1600"/>
              <a:buChar char="➔"/>
            </a:pPr>
            <a:r>
              <a:rPr lang="en-IN" sz="1600" dirty="0"/>
              <a:t>Technology Implemented : Firebase by Google </a:t>
            </a:r>
          </a:p>
          <a:p>
            <a:pPr lvl="0" indent="-330200">
              <a:spcBef>
                <a:spcPts val="1200"/>
              </a:spcBef>
              <a:buSzPts val="1600"/>
              <a:buChar char="➔"/>
            </a:pPr>
            <a:r>
              <a:rPr lang="en-IN" sz="1600" dirty="0"/>
              <a:t>Language Used : HTML, CSS, JavaScript, Bootstrap  </a:t>
            </a:r>
          </a:p>
          <a:p>
            <a:pPr lvl="0" indent="-330200">
              <a:spcBef>
                <a:spcPts val="1200"/>
              </a:spcBef>
              <a:buSzPts val="1600"/>
              <a:buChar char="➔"/>
            </a:pPr>
            <a:r>
              <a:rPr lang="en-IN" sz="1600" dirty="0"/>
              <a:t>Development Environment : Visual Studio code </a:t>
            </a:r>
          </a:p>
          <a:p>
            <a:pPr indent="-330200">
              <a:spcBef>
                <a:spcPts val="1200"/>
              </a:spcBef>
              <a:buSzPts val="1600"/>
              <a:buFont typeface="Lato"/>
              <a:buChar char="➔"/>
            </a:pPr>
            <a:r>
              <a:rPr lang="en-IN" sz="1600" dirty="0"/>
              <a:t>Web Browser : Chrome / Firefox / Microsoft Edge</a:t>
            </a:r>
            <a:endParaRPr sz="1600"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idx="4294967295"/>
          </p:nvPr>
        </p:nvSpPr>
        <p:spPr>
          <a:xfrm>
            <a:off x="1827213" y="1363663"/>
            <a:ext cx="7316787" cy="303688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100" b="1" dirty="0">
                <a:latin typeface="Lato"/>
                <a:ea typeface="Lato"/>
                <a:cs typeface="Lato"/>
                <a:sym typeface="Lato"/>
              </a:rPr>
              <a:t>Hardware Used:</a:t>
            </a:r>
            <a:endParaRPr sz="2100" b="1"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dirty="0">
                <a:latin typeface="Lato"/>
                <a:ea typeface="Lato"/>
                <a:cs typeface="Lato"/>
                <a:sym typeface="Lato"/>
              </a:rPr>
              <a:t>Processor Used: </a:t>
            </a:r>
            <a:r>
              <a:rPr lang="en-US" sz="1700" dirty="0">
                <a:latin typeface="Lato"/>
                <a:ea typeface="Lato"/>
                <a:cs typeface="Lato"/>
                <a:sym typeface="Lato"/>
              </a:rPr>
              <a:t>Pentium 4 or above</a:t>
            </a:r>
            <a:endParaRPr sz="1700"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dirty="0">
                <a:latin typeface="Lato"/>
                <a:ea typeface="Lato"/>
                <a:cs typeface="Lato"/>
                <a:sym typeface="Lato"/>
              </a:rPr>
              <a:t>Operating System: </a:t>
            </a:r>
            <a:r>
              <a:rPr lang="en-US" sz="1700" dirty="0">
                <a:latin typeface="Lato"/>
                <a:ea typeface="Lato"/>
                <a:cs typeface="Lato"/>
                <a:sym typeface="Lato"/>
              </a:rPr>
              <a:t>Windows 7 or above</a:t>
            </a:r>
            <a:endParaRPr sz="1700"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dirty="0">
                <a:latin typeface="Lato"/>
                <a:ea typeface="Lato"/>
                <a:cs typeface="Lato"/>
                <a:sym typeface="Lato"/>
              </a:rPr>
              <a:t>RAM: 2 GB </a:t>
            </a:r>
            <a:r>
              <a:rPr lang="en-US" sz="1700" dirty="0">
                <a:latin typeface="Lato"/>
                <a:ea typeface="Lato"/>
                <a:cs typeface="Lato"/>
                <a:sym typeface="Lato"/>
              </a:rPr>
              <a:t>or above</a:t>
            </a:r>
          </a:p>
          <a:p>
            <a:pPr marL="457200" lvl="0" indent="-336550" algn="l" rtl="0">
              <a:lnSpc>
                <a:spcPct val="115000"/>
              </a:lnSpc>
              <a:spcBef>
                <a:spcPts val="0"/>
              </a:spcBef>
              <a:spcAft>
                <a:spcPts val="0"/>
              </a:spcAft>
              <a:buSzPts val="1700"/>
              <a:buFont typeface="Lato"/>
              <a:buChar char="➔"/>
            </a:pPr>
            <a:r>
              <a:rPr lang="en-US" sz="1700" dirty="0">
                <a:latin typeface="Lato"/>
                <a:ea typeface="Lato"/>
                <a:cs typeface="Lato"/>
                <a:sym typeface="Lato"/>
              </a:rPr>
              <a:t>Hardware Devices: Computer System</a:t>
            </a:r>
          </a:p>
          <a:p>
            <a:pPr marL="457200" lvl="0" indent="-336550" algn="l" rtl="0">
              <a:lnSpc>
                <a:spcPct val="115000"/>
              </a:lnSpc>
              <a:spcBef>
                <a:spcPts val="0"/>
              </a:spcBef>
              <a:spcAft>
                <a:spcPts val="0"/>
              </a:spcAft>
              <a:buSzPts val="1700"/>
              <a:buFont typeface="Lato"/>
              <a:buChar char="➔"/>
            </a:pPr>
            <a:r>
              <a:rPr lang="en" sz="1700" dirty="0">
                <a:latin typeface="Lato"/>
                <a:ea typeface="Lato"/>
                <a:cs typeface="Lato"/>
                <a:sym typeface="Lato"/>
              </a:rPr>
              <a:t>Hard Disk: 10 GB </a:t>
            </a:r>
            <a:r>
              <a:rPr lang="en-US" sz="1700" dirty="0">
                <a:latin typeface="Lato"/>
                <a:ea typeface="Lato"/>
                <a:cs typeface="Lato"/>
                <a:sym typeface="Lato"/>
              </a:rPr>
              <a:t>or above</a:t>
            </a:r>
            <a:endParaRPr sz="1700" dirty="0">
              <a:latin typeface="Lato"/>
              <a:ea typeface="Lato"/>
              <a:cs typeface="Lato"/>
              <a:sym typeface="Lato"/>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idx="4294967295"/>
          </p:nvPr>
        </p:nvSpPr>
        <p:spPr>
          <a:xfrm>
            <a:off x="1061155" y="720549"/>
            <a:ext cx="4586288" cy="216852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500" dirty="0">
                <a:latin typeface="Merriweather"/>
                <a:ea typeface="Merriweather"/>
                <a:cs typeface="Merriweather"/>
                <a:sym typeface="Merriweather"/>
              </a:rPr>
              <a:t>THIS IS HOW OUR WEBSITE LOOKS</a:t>
            </a:r>
            <a:endParaRPr sz="3500" dirty="0">
              <a:latin typeface="Merriweather"/>
              <a:ea typeface="Merriweather"/>
              <a:cs typeface="Merriweather"/>
              <a:sym typeface="Merriweather"/>
            </a:endParaRPr>
          </a:p>
        </p:txBody>
      </p:sp>
      <p:sp>
        <p:nvSpPr>
          <p:cNvPr id="170" name="Google Shape;170;p19"/>
          <p:cNvSpPr txBox="1"/>
          <p:nvPr/>
        </p:nvSpPr>
        <p:spPr>
          <a:xfrm>
            <a:off x="3817350" y="4313100"/>
            <a:ext cx="34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Hope you will like it :)</a:t>
            </a:r>
            <a:endParaRPr sz="1800">
              <a:solidFill>
                <a:srgbClr val="FFFFFF"/>
              </a:solidFill>
              <a:latin typeface="Lato"/>
              <a:ea typeface="Lato"/>
              <a:cs typeface="Lato"/>
              <a:sym typeface="Lato"/>
            </a:endParaRPr>
          </a:p>
        </p:txBody>
      </p:sp>
    </p:spTree>
  </p:cSld>
  <p:clrMapOvr>
    <a:masterClrMapping/>
  </p:clrMapOvr>
  <p:transition>
    <p:fade thruBlk="1"/>
  </p:transition>
</p:sld>
</file>

<file path=ppt/theme/theme1.xml><?xml version="1.0" encoding="utf-8"?>
<a:theme xmlns:a="http://schemas.openxmlformats.org/drawingml/2006/main" name="Theme1">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0D365064-6A8B-426C-B1E9-40D77054FD40}" vid="{E4E257D9-8B18-4A1D-84BD-30DE3599A42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129</TotalTime>
  <Words>457</Words>
  <Application>Microsoft Office PowerPoint</Application>
  <PresentationFormat>On-screen Show (16:9)</PresentationFormat>
  <Paragraphs>70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Merriweather</vt:lpstr>
      <vt:lpstr>Lato</vt:lpstr>
      <vt:lpstr>Times New Roman</vt:lpstr>
      <vt:lpstr>Lexend Deca</vt:lpstr>
      <vt:lpstr>Muli</vt:lpstr>
      <vt:lpstr>Arial</vt:lpstr>
      <vt:lpstr>Theme1</vt:lpstr>
      <vt:lpstr>MINI – PROJECT I PRESENTATION </vt:lpstr>
      <vt:lpstr>E-AUCTION</vt:lpstr>
      <vt:lpstr>PowerPoint Presentation</vt:lpstr>
      <vt:lpstr>OUTLINE</vt:lpstr>
      <vt:lpstr>ABOUT THE PROJECT</vt:lpstr>
      <vt:lpstr>OBJECTIVE</vt:lpstr>
      <vt:lpstr>REQUIREMENTS</vt:lpstr>
      <vt:lpstr>Hardware Used: Processor Used: Pentium 4 or above Operating System: Windows 7 or above RAM: 2 GB or above Hardware Devices: Computer System Hard Disk: 10 GB or above</vt:lpstr>
      <vt:lpstr>THIS IS HOW OUR WEBSITE LOOKS</vt:lpstr>
      <vt:lpstr>Home PAGE</vt:lpstr>
      <vt:lpstr>2. Login/Register PAGE</vt:lpstr>
      <vt:lpstr>3. Finished Auction Page </vt:lpstr>
      <vt:lpstr>4. Current Auction Page</vt:lpstr>
      <vt:lpstr>5. AboutUs PAGE</vt:lpstr>
      <vt:lpstr>6. Buy PAGE</vt:lpstr>
      <vt:lpstr>7. FAQ PAGE</vt:lpstr>
      <vt:lpstr>8. Search PAGE</vt:lpstr>
      <vt:lpstr>9. Contact Us Page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dc:title>
  <dc:creator>Acer</dc:creator>
  <cp:lastModifiedBy>Yash Agrawal</cp:lastModifiedBy>
  <cp:revision>10</cp:revision>
  <dcterms:modified xsi:type="dcterms:W3CDTF">2021-11-26T10:52:38Z</dcterms:modified>
</cp:coreProperties>
</file>