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 id="280" r:id="rId50"/>
    <p:sldId id="281" r:id="rId51"/>
    <p:sldId id="282" r:id="rId52"/>
    <p:sldId id="283" r:id="rId53"/>
    <p:sldId id="284" r:id="rId54"/>
    <p:sldId id="285" r:id="rId55"/>
  </p:sldIdLst>
  <p:sldSz cx="18288000" cy="10287000"/>
  <p:notesSz cx="6858000" cy="9144000"/>
  <p:embeddedFontLst>
    <p:embeddedFont>
      <p:font typeface="Montserrat Classic" charset="1" panose="00000500000000000000"/>
      <p:regular r:id="rId6"/>
    </p:embeddedFont>
    <p:embeddedFont>
      <p:font typeface="Montserrat Classic Bold" charset="1" panose="00000800000000000000"/>
      <p:regular r:id="rId7"/>
    </p:embeddedFont>
    <p:embeddedFont>
      <p:font typeface="Oswald" charset="1" panose="00000500000000000000"/>
      <p:regular r:id="rId8"/>
    </p:embeddedFont>
    <p:embeddedFont>
      <p:font typeface="Oswald Bold"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Open Sauce" charset="1" panose="00000500000000000000"/>
      <p:regular r:id="rId14"/>
    </p:embeddedFont>
    <p:embeddedFont>
      <p:font typeface="Open Sauce Bold" charset="1" panose="00000800000000000000"/>
      <p:regular r:id="rId15"/>
    </p:embeddedFont>
    <p:embeddedFont>
      <p:font typeface="Open Sauce Italics" charset="1" panose="00000500000000000000"/>
      <p:regular r:id="rId16"/>
    </p:embeddedFont>
    <p:embeddedFont>
      <p:font typeface="Open Sauce Bold Italics" charset="1" panose="00000800000000000000"/>
      <p:regular r:id="rId17"/>
    </p:embeddedFont>
    <p:embeddedFont>
      <p:font typeface="Open Sauce Light" charset="1" panose="00000400000000000000"/>
      <p:regular r:id="rId18"/>
    </p:embeddedFont>
    <p:embeddedFont>
      <p:font typeface="Open Sauce Light Italics" charset="1" panose="00000400000000000000"/>
      <p:regular r:id="rId19"/>
    </p:embeddedFont>
    <p:embeddedFont>
      <p:font typeface="Open Sauce Medium" charset="1" panose="00000600000000000000"/>
      <p:regular r:id="rId20"/>
    </p:embeddedFont>
    <p:embeddedFont>
      <p:font typeface="Open Sauce Medium Italics" charset="1" panose="00000600000000000000"/>
      <p:regular r:id="rId21"/>
    </p:embeddedFont>
    <p:embeddedFont>
      <p:font typeface="Open Sauce Semi-Bold" charset="1" panose="00000700000000000000"/>
      <p:regular r:id="rId22"/>
    </p:embeddedFont>
    <p:embeddedFont>
      <p:font typeface="Open Sauce Semi-Bold Italics" charset="1" panose="00000700000000000000"/>
      <p:regular r:id="rId23"/>
    </p:embeddedFont>
    <p:embeddedFont>
      <p:font typeface="Open Sauce Heavy" charset="1" panose="00000A00000000000000"/>
      <p:regular r:id="rId24"/>
    </p:embeddedFont>
    <p:embeddedFont>
      <p:font typeface="Open Sauce Heavy Italics" charset="1" panose="00000A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40" Target="slides/slide15.xml" Type="http://schemas.openxmlformats.org/officeDocument/2006/relationships/slide"/><Relationship Id="rId41" Target="slides/slide16.xml" Type="http://schemas.openxmlformats.org/officeDocument/2006/relationships/slide"/><Relationship Id="rId42" Target="slides/slide17.xml" Type="http://schemas.openxmlformats.org/officeDocument/2006/relationships/slide"/><Relationship Id="rId43" Target="slides/slide18.xml" Type="http://schemas.openxmlformats.org/officeDocument/2006/relationships/slide"/><Relationship Id="rId44" Target="slides/slide19.xml" Type="http://schemas.openxmlformats.org/officeDocument/2006/relationships/slide"/><Relationship Id="rId45" Target="slides/slide20.xml" Type="http://schemas.openxmlformats.org/officeDocument/2006/relationships/slide"/><Relationship Id="rId46" Target="slides/slide21.xml" Type="http://schemas.openxmlformats.org/officeDocument/2006/relationships/slide"/><Relationship Id="rId47" Target="slides/slide22.xml" Type="http://schemas.openxmlformats.org/officeDocument/2006/relationships/slide"/><Relationship Id="rId48" Target="slides/slide23.xml" Type="http://schemas.openxmlformats.org/officeDocument/2006/relationships/slide"/><Relationship Id="rId49" Target="slides/slide24.xml" Type="http://schemas.openxmlformats.org/officeDocument/2006/relationships/slide"/><Relationship Id="rId5" Target="tableStyles.xml" Type="http://schemas.openxmlformats.org/officeDocument/2006/relationships/tableStyles"/><Relationship Id="rId50" Target="slides/slide25.xml" Type="http://schemas.openxmlformats.org/officeDocument/2006/relationships/slide"/><Relationship Id="rId51" Target="slides/slide26.xml" Type="http://schemas.openxmlformats.org/officeDocument/2006/relationships/slide"/><Relationship Id="rId52" Target="slides/slide27.xml" Type="http://schemas.openxmlformats.org/officeDocument/2006/relationships/slide"/><Relationship Id="rId53" Target="slides/slide28.xml" Type="http://schemas.openxmlformats.org/officeDocument/2006/relationships/slide"/><Relationship Id="rId54" Target="slides/slide29.xml" Type="http://schemas.openxmlformats.org/officeDocument/2006/relationships/slide"/><Relationship Id="rId55" Target="slides/slide30.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https://github.com/Libra-SKY/Stock_Trading_EE675" TargetMode="External" Type="http://schemas.openxmlformats.org/officeDocument/2006/relationships/hyperlink"/><Relationship Id="rId6" Target="https://drive.google.com/file/d/14ziH9uthHYWI_qmDKvAyM2XBz5GBaaKB/view?usp=sharing" TargetMode="External" Type="http://schemas.openxmlformats.org/officeDocument/2006/relationships/hyperlink"/><Relationship Id="rId7" Target="https://drive.google.com/file/d/1CNsURGgGA9Z4fHPivX9-hxqwG01hB-HF/view?usp=sharing"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7.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9.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https://keon.io/deep-q-learning/" TargetMode="External" Type="http://schemas.openxmlformats.org/officeDocument/2006/relationships/hyperlink"/><Relationship Id="rId6" Target="https://towardsdatascience.com/double-deep-q-networks-905dd8325412" TargetMode="External" Type="http://schemas.openxmlformats.org/officeDocument/2006/relationships/hyperlink"/><Relationship Id="rId7" Target="https://arxiv.org/abs/1811.07522" TargetMode="External" Type="http://schemas.openxmlformats.org/officeDocument/2006/relationships/hyperlink"/><Relationship Id="rId8" Target="http://www.wildml.com" TargetMode="External" Type="http://schemas.openxmlformats.org/officeDocument/2006/relationships/hyperlink"/><Relationship Id="rId9" Target="https://arxiv.org/abs/1706.10059"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649629" y="6022877"/>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670948" y="-516959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2962464" y="1980143"/>
            <a:ext cx="12752276" cy="5811796"/>
            <a:chOff x="0" y="0"/>
            <a:chExt cx="2462672" cy="1122352"/>
          </a:xfrm>
        </p:grpSpPr>
        <p:sp>
          <p:nvSpPr>
            <p:cNvPr name="Freeform 6" id="6"/>
            <p:cNvSpPr/>
            <p:nvPr/>
          </p:nvSpPr>
          <p:spPr>
            <a:xfrm flipH="false" flipV="false" rot="0">
              <a:off x="0" y="0"/>
              <a:ext cx="2462672" cy="1122352"/>
            </a:xfrm>
            <a:custGeom>
              <a:avLst/>
              <a:gdLst/>
              <a:ahLst/>
              <a:cxnLst/>
              <a:rect r="r" b="b" t="t" l="l"/>
              <a:pathLst>
                <a:path h="1122352" w="2462672">
                  <a:moveTo>
                    <a:pt x="0" y="0"/>
                  </a:moveTo>
                  <a:lnTo>
                    <a:pt x="2462672" y="0"/>
                  </a:lnTo>
                  <a:lnTo>
                    <a:pt x="2462672" y="1122352"/>
                  </a:lnTo>
                  <a:lnTo>
                    <a:pt x="0" y="1122352"/>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462672" cy="1141402"/>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448022" y="914400"/>
            <a:ext cx="9815307" cy="1149477"/>
          </a:xfrm>
          <a:prstGeom prst="rect">
            <a:avLst/>
          </a:prstGeom>
        </p:spPr>
        <p:txBody>
          <a:bodyPr anchor="t" rtlCol="false" tIns="0" lIns="0" bIns="0" rIns="0">
            <a:spAutoFit/>
          </a:bodyPr>
          <a:lstStyle/>
          <a:p>
            <a:pPr algn="ctr">
              <a:lnSpc>
                <a:spcPts val="9383"/>
              </a:lnSpc>
            </a:pPr>
            <a:r>
              <a:rPr lang="en-US" sz="6799" spc="666">
                <a:solidFill>
                  <a:srgbClr val="231F20"/>
                </a:solidFill>
                <a:latin typeface="Oswald Bold"/>
              </a:rPr>
              <a:t>EE675A</a:t>
            </a:r>
          </a:p>
        </p:txBody>
      </p:sp>
      <p:sp>
        <p:nvSpPr>
          <p:cNvPr name="TextBox 9" id="9"/>
          <p:cNvSpPr txBox="true"/>
          <p:nvPr/>
        </p:nvSpPr>
        <p:spPr>
          <a:xfrm rot="0">
            <a:off x="2643006" y="7744313"/>
            <a:ext cx="14087590" cy="448035"/>
          </a:xfrm>
          <a:prstGeom prst="rect">
            <a:avLst/>
          </a:prstGeom>
        </p:spPr>
        <p:txBody>
          <a:bodyPr anchor="t" rtlCol="false" tIns="0" lIns="0" bIns="0" rIns="0">
            <a:spAutoFit/>
          </a:bodyPr>
          <a:lstStyle/>
          <a:p>
            <a:pPr algn="ctr">
              <a:lnSpc>
                <a:spcPts val="3720"/>
              </a:lnSpc>
            </a:pPr>
            <a:r>
              <a:rPr lang="en-US" sz="2696" spc="142">
                <a:solidFill>
                  <a:srgbClr val="231F20"/>
                </a:solidFill>
                <a:latin typeface="Montserrat Classic Bold"/>
              </a:rPr>
              <a:t>JIGYASHU GARG                YASH BARJATYA          SATENDER KUMAR    </a:t>
            </a:r>
          </a:p>
        </p:txBody>
      </p:sp>
      <p:sp>
        <p:nvSpPr>
          <p:cNvPr name="TextBox 10" id="10"/>
          <p:cNvSpPr txBox="true"/>
          <p:nvPr/>
        </p:nvSpPr>
        <p:spPr>
          <a:xfrm rot="0">
            <a:off x="3199618" y="2366962"/>
            <a:ext cx="12277969" cy="4520565"/>
          </a:xfrm>
          <a:prstGeom prst="rect">
            <a:avLst/>
          </a:prstGeom>
        </p:spPr>
        <p:txBody>
          <a:bodyPr anchor="t" rtlCol="false" tIns="0" lIns="0" bIns="0" rIns="0">
            <a:spAutoFit/>
          </a:bodyPr>
          <a:lstStyle/>
          <a:p>
            <a:pPr algn="ctr">
              <a:lnSpc>
                <a:spcPts val="9659"/>
              </a:lnSpc>
            </a:pPr>
            <a:r>
              <a:rPr lang="en-US" sz="6999" spc="69">
                <a:solidFill>
                  <a:srgbClr val="231F20"/>
                </a:solidFill>
                <a:latin typeface="Open Sauce Bold"/>
              </a:rPr>
              <a:t>STOCK TRADING USING DEEP REIGNFORCEMENT LEARNING </a:t>
            </a:r>
          </a:p>
          <a:p>
            <a:pPr algn="ctr">
              <a:lnSpc>
                <a:spcPts val="6900"/>
              </a:lnSpc>
              <a:spcBef>
                <a:spcPct val="0"/>
              </a:spcBef>
            </a:pPr>
            <a:r>
              <a:rPr lang="en-US" sz="5000" spc="50">
                <a:solidFill>
                  <a:srgbClr val="231F20"/>
                </a:solidFill>
                <a:latin typeface="Open Sauce Bold"/>
              </a:rPr>
              <a:t>(end-term presentation)</a:t>
            </a:r>
          </a:p>
        </p:txBody>
      </p:sp>
      <p:sp>
        <p:nvSpPr>
          <p:cNvPr name="TextBox 11" id="11"/>
          <p:cNvSpPr txBox="true"/>
          <p:nvPr/>
        </p:nvSpPr>
        <p:spPr>
          <a:xfrm rot="0">
            <a:off x="3199618" y="8144724"/>
            <a:ext cx="2864724" cy="441638"/>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200478</a:t>
            </a:r>
          </a:p>
        </p:txBody>
      </p:sp>
      <p:sp>
        <p:nvSpPr>
          <p:cNvPr name="TextBox 12" id="12"/>
          <p:cNvSpPr txBox="true"/>
          <p:nvPr/>
        </p:nvSpPr>
        <p:spPr>
          <a:xfrm rot="0">
            <a:off x="7923313" y="8144724"/>
            <a:ext cx="2864724" cy="441638"/>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201138</a:t>
            </a:r>
          </a:p>
        </p:txBody>
      </p:sp>
      <p:sp>
        <p:nvSpPr>
          <p:cNvPr name="TextBox 13" id="13"/>
          <p:cNvSpPr txBox="true"/>
          <p:nvPr/>
        </p:nvSpPr>
        <p:spPr>
          <a:xfrm rot="0">
            <a:off x="12602606" y="8144724"/>
            <a:ext cx="2864724" cy="441638"/>
          </a:xfrm>
          <a:prstGeom prst="rect">
            <a:avLst/>
          </a:prstGeom>
        </p:spPr>
        <p:txBody>
          <a:bodyPr anchor="t" rtlCol="false" tIns="0" lIns="0" bIns="0" rIns="0">
            <a:spAutoFit/>
          </a:bodyPr>
          <a:lstStyle/>
          <a:p>
            <a:pPr algn="ctr">
              <a:lnSpc>
                <a:spcPts val="3661"/>
              </a:lnSpc>
            </a:pPr>
            <a:r>
              <a:rPr lang="en-US" sz="2653" spc="140">
                <a:solidFill>
                  <a:srgbClr val="231F20"/>
                </a:solidFill>
                <a:latin typeface="Montserrat Classic Bold"/>
              </a:rPr>
              <a:t>200889</a:t>
            </a:r>
          </a:p>
        </p:txBody>
      </p:sp>
      <p:sp>
        <p:nvSpPr>
          <p:cNvPr name="TextBox 14" id="14"/>
          <p:cNvSpPr txBox="true"/>
          <p:nvPr/>
        </p:nvSpPr>
        <p:spPr>
          <a:xfrm rot="0">
            <a:off x="817415" y="9239250"/>
            <a:ext cx="2068949" cy="353060"/>
          </a:xfrm>
          <a:prstGeom prst="rect">
            <a:avLst/>
          </a:prstGeom>
        </p:spPr>
        <p:txBody>
          <a:bodyPr anchor="t" rtlCol="false" tIns="0" lIns="0" bIns="0" rIns="0">
            <a:spAutoFit/>
          </a:bodyPr>
          <a:lstStyle/>
          <a:p>
            <a:pPr algn="ctr">
              <a:lnSpc>
                <a:spcPts val="2859"/>
              </a:lnSpc>
              <a:spcBef>
                <a:spcPct val="0"/>
              </a:spcBef>
            </a:pPr>
            <a:r>
              <a:rPr lang="en-US" sz="2199" u="sng">
                <a:solidFill>
                  <a:srgbClr val="231F20"/>
                </a:solidFill>
                <a:latin typeface="Open Sauce"/>
                <a:hlinkClick r:id="rId5" tooltip="https://github.com/Libra-SKY/Stock_Trading_EE675"/>
              </a:rPr>
              <a:t>SOURCE CODE</a:t>
            </a:r>
          </a:p>
        </p:txBody>
      </p:sp>
      <p:sp>
        <p:nvSpPr>
          <p:cNvPr name="TextBox 15" id="15"/>
          <p:cNvSpPr txBox="true"/>
          <p:nvPr/>
        </p:nvSpPr>
        <p:spPr>
          <a:xfrm rot="0">
            <a:off x="8403494" y="9239250"/>
            <a:ext cx="1481011" cy="353039"/>
          </a:xfrm>
          <a:prstGeom prst="rect">
            <a:avLst/>
          </a:prstGeom>
        </p:spPr>
        <p:txBody>
          <a:bodyPr anchor="t" rtlCol="false" tIns="0" lIns="0" bIns="0" rIns="0">
            <a:spAutoFit/>
          </a:bodyPr>
          <a:lstStyle/>
          <a:p>
            <a:pPr algn="ctr">
              <a:lnSpc>
                <a:spcPts val="2859"/>
              </a:lnSpc>
              <a:spcBef>
                <a:spcPct val="0"/>
              </a:spcBef>
            </a:pPr>
            <a:r>
              <a:rPr lang="en-US" sz="2199" u="sng">
                <a:solidFill>
                  <a:srgbClr val="231F20"/>
                </a:solidFill>
                <a:latin typeface="Open Sauce"/>
                <a:hlinkClick r:id="rId6" tooltip="https://drive.google.com/file/d/14ziH9uthHYWI_qmDKvAyM2XBz5GBaaKB/view?usp=sharing"/>
              </a:rPr>
              <a:t>PPT VIDEO</a:t>
            </a:r>
          </a:p>
        </p:txBody>
      </p:sp>
      <p:sp>
        <p:nvSpPr>
          <p:cNvPr name="TextBox 16" id="16"/>
          <p:cNvSpPr txBox="true"/>
          <p:nvPr/>
        </p:nvSpPr>
        <p:spPr>
          <a:xfrm rot="0">
            <a:off x="12918399" y="9239250"/>
            <a:ext cx="2689860" cy="353060"/>
          </a:xfrm>
          <a:prstGeom prst="rect">
            <a:avLst/>
          </a:prstGeom>
        </p:spPr>
        <p:txBody>
          <a:bodyPr anchor="t" rtlCol="false" tIns="0" lIns="0" bIns="0" rIns="0">
            <a:spAutoFit/>
          </a:bodyPr>
          <a:lstStyle/>
          <a:p>
            <a:pPr algn="ctr">
              <a:lnSpc>
                <a:spcPts val="2859"/>
              </a:lnSpc>
              <a:spcBef>
                <a:spcPct val="0"/>
              </a:spcBef>
            </a:pPr>
            <a:r>
              <a:rPr lang="en-US" sz="2199" u="sng">
                <a:solidFill>
                  <a:srgbClr val="231F20"/>
                </a:solidFill>
                <a:latin typeface="Open Sauce"/>
                <a:hlinkClick r:id="rId7" tooltip="https://drive.google.com/file/d/1CNsURGgGA9Z4fHPivX9-hxqwG01hB-HF/view?usp=sharing"/>
              </a:rPr>
              <a:t>CODE DEMO VIDEO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001744" y="1973934"/>
            <a:ext cx="9767693" cy="8212778"/>
          </a:xfrm>
          <a:custGeom>
            <a:avLst/>
            <a:gdLst/>
            <a:ahLst/>
            <a:cxnLst/>
            <a:rect r="r" b="b" t="t" l="l"/>
            <a:pathLst>
              <a:path h="8212778" w="9767693">
                <a:moveTo>
                  <a:pt x="0" y="0"/>
                </a:moveTo>
                <a:lnTo>
                  <a:pt x="9767693" y="0"/>
                </a:lnTo>
                <a:lnTo>
                  <a:pt x="9767693" y="8212778"/>
                </a:lnTo>
                <a:lnTo>
                  <a:pt x="0" y="8212778"/>
                </a:lnTo>
                <a:lnTo>
                  <a:pt x="0" y="0"/>
                </a:lnTo>
                <a:close/>
              </a:path>
            </a:pathLst>
          </a:custGeom>
          <a:blipFill>
            <a:blip r:embed="rId5"/>
            <a:stretch>
              <a:fillRect l="0" t="0" r="0" b="0"/>
            </a:stretch>
          </a:blipFill>
        </p:spPr>
      </p:sp>
      <p:sp>
        <p:nvSpPr>
          <p:cNvPr name="TextBox 9" id="9"/>
          <p:cNvSpPr txBox="true"/>
          <p:nvPr/>
        </p:nvSpPr>
        <p:spPr>
          <a:xfrm rot="0">
            <a:off x="1500653" y="297534"/>
            <a:ext cx="14769876" cy="1349947"/>
          </a:xfrm>
          <a:prstGeom prst="rect">
            <a:avLst/>
          </a:prstGeom>
        </p:spPr>
        <p:txBody>
          <a:bodyPr anchor="t" rtlCol="false" tIns="0" lIns="0" bIns="0" rIns="0">
            <a:spAutoFit/>
          </a:bodyPr>
          <a:lstStyle/>
          <a:p>
            <a:pPr algn="ctr">
              <a:lnSpc>
                <a:spcPts val="11082"/>
              </a:lnSpc>
            </a:pPr>
            <a:r>
              <a:rPr lang="en-US" sz="8030" spc="786">
                <a:solidFill>
                  <a:srgbClr val="000000"/>
                </a:solidFill>
                <a:latin typeface="Oswald Bold"/>
              </a:rPr>
              <a:t>DATA PREPROCESSING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384588" y="2449022"/>
            <a:ext cx="17096157" cy="8725856"/>
            <a:chOff x="0" y="0"/>
            <a:chExt cx="3735517" cy="1906603"/>
          </a:xfrm>
        </p:grpSpPr>
        <p:sp>
          <p:nvSpPr>
            <p:cNvPr name="Freeform 9" id="9"/>
            <p:cNvSpPr/>
            <p:nvPr/>
          </p:nvSpPr>
          <p:spPr>
            <a:xfrm flipH="false" flipV="false" rot="0">
              <a:off x="0" y="0"/>
              <a:ext cx="3735517" cy="1906603"/>
            </a:xfrm>
            <a:custGeom>
              <a:avLst/>
              <a:gdLst/>
              <a:ahLst/>
              <a:cxnLst/>
              <a:rect r="r" b="b" t="t" l="l"/>
              <a:pathLst>
                <a:path h="1906603" w="3735517">
                  <a:moveTo>
                    <a:pt x="23095" y="0"/>
                  </a:moveTo>
                  <a:lnTo>
                    <a:pt x="3712422" y="0"/>
                  </a:lnTo>
                  <a:cubicBezTo>
                    <a:pt x="3718547" y="0"/>
                    <a:pt x="3724422" y="2433"/>
                    <a:pt x="3728753" y="6764"/>
                  </a:cubicBezTo>
                  <a:cubicBezTo>
                    <a:pt x="3733084" y="11096"/>
                    <a:pt x="3735517" y="16970"/>
                    <a:pt x="3735517" y="23095"/>
                  </a:cubicBezTo>
                  <a:lnTo>
                    <a:pt x="3735517" y="1883508"/>
                  </a:lnTo>
                  <a:cubicBezTo>
                    <a:pt x="3735517" y="1896263"/>
                    <a:pt x="3725177" y="1906603"/>
                    <a:pt x="3712422" y="1906603"/>
                  </a:cubicBezTo>
                  <a:lnTo>
                    <a:pt x="23095" y="1906603"/>
                  </a:lnTo>
                  <a:cubicBezTo>
                    <a:pt x="16970" y="1906603"/>
                    <a:pt x="11096" y="1904170"/>
                    <a:pt x="6764" y="1899839"/>
                  </a:cubicBezTo>
                  <a:cubicBezTo>
                    <a:pt x="2433" y="1895507"/>
                    <a:pt x="0" y="1889633"/>
                    <a:pt x="0" y="1883508"/>
                  </a:cubicBezTo>
                  <a:lnTo>
                    <a:pt x="0" y="23095"/>
                  </a:lnTo>
                  <a:cubicBezTo>
                    <a:pt x="0" y="10340"/>
                    <a:pt x="10340" y="0"/>
                    <a:pt x="23095" y="0"/>
                  </a:cubicBezTo>
                  <a:close/>
                </a:path>
              </a:pathLst>
            </a:custGeom>
            <a:solidFill>
              <a:srgbClr val="B3B5A9"/>
            </a:solidFill>
          </p:spPr>
        </p:sp>
        <p:sp>
          <p:nvSpPr>
            <p:cNvPr name="TextBox 10" id="10"/>
            <p:cNvSpPr txBox="true"/>
            <p:nvPr/>
          </p:nvSpPr>
          <p:spPr>
            <a:xfrm>
              <a:off x="0" y="-123825"/>
              <a:ext cx="3735517" cy="2030428"/>
            </a:xfrm>
            <a:prstGeom prst="rect">
              <a:avLst/>
            </a:prstGeom>
          </p:spPr>
          <p:txBody>
            <a:bodyPr anchor="t" rtlCol="false" tIns="61233" lIns="61233" bIns="61233" rIns="61233"/>
            <a:lstStyle/>
            <a:p>
              <a:pPr>
                <a:lnSpc>
                  <a:spcPts val="4756"/>
                </a:lnSpc>
              </a:pPr>
            </a:p>
            <a:p>
              <a:pPr>
                <a:lnSpc>
                  <a:spcPts val="4756"/>
                </a:lnSpc>
              </a:pPr>
              <a:r>
                <a:rPr lang="en-US" sz="2900">
                  <a:solidFill>
                    <a:srgbClr val="000000"/>
                  </a:solidFill>
                  <a:latin typeface="Open Sauce"/>
                </a:rPr>
                <a:t>Considering the stochastic and interactive nature of the trading market, we model the stock trading process as a Markov Decision Process (MDP) as shown in Fig. 1, which is specified in the following slides: </a:t>
              </a:r>
            </a:p>
            <a:p>
              <a:pPr>
                <a:lnSpc>
                  <a:spcPts val="5248"/>
                </a:lnSpc>
              </a:pPr>
            </a:p>
            <a:p>
              <a:pPr>
                <a:lnSpc>
                  <a:spcPts val="4756"/>
                </a:lnSpc>
              </a:pPr>
            </a:p>
          </p:txBody>
        </p:sp>
      </p:grpSp>
      <p:sp>
        <p:nvSpPr>
          <p:cNvPr name="Freeform 11" id="11"/>
          <p:cNvSpPr/>
          <p:nvPr/>
        </p:nvSpPr>
        <p:spPr>
          <a:xfrm flipH="false" flipV="false" rot="0">
            <a:off x="3377207" y="3858035"/>
            <a:ext cx="11110919" cy="5907830"/>
          </a:xfrm>
          <a:custGeom>
            <a:avLst/>
            <a:gdLst/>
            <a:ahLst/>
            <a:cxnLst/>
            <a:rect r="r" b="b" t="t" l="l"/>
            <a:pathLst>
              <a:path h="5907830" w="11110919">
                <a:moveTo>
                  <a:pt x="0" y="0"/>
                </a:moveTo>
                <a:lnTo>
                  <a:pt x="11110918" y="0"/>
                </a:lnTo>
                <a:lnTo>
                  <a:pt x="11110918" y="5907830"/>
                </a:lnTo>
                <a:lnTo>
                  <a:pt x="0" y="5907830"/>
                </a:lnTo>
                <a:lnTo>
                  <a:pt x="0" y="0"/>
                </a:lnTo>
                <a:close/>
              </a:path>
            </a:pathLst>
          </a:custGeom>
          <a:blipFill>
            <a:blip r:embed="rId5"/>
            <a:stretch>
              <a:fillRect l="0" t="0" r="0" b="0"/>
            </a:stretch>
          </a:blipFill>
        </p:spPr>
      </p:sp>
      <p:sp>
        <p:nvSpPr>
          <p:cNvPr name="TextBox 12" id="12"/>
          <p:cNvSpPr txBox="true"/>
          <p:nvPr/>
        </p:nvSpPr>
        <p:spPr>
          <a:xfrm rot="0">
            <a:off x="384588" y="335634"/>
            <a:ext cx="17903412" cy="1005840"/>
          </a:xfrm>
          <a:prstGeom prst="rect">
            <a:avLst/>
          </a:prstGeom>
        </p:spPr>
        <p:txBody>
          <a:bodyPr anchor="t" rtlCol="false" tIns="0" lIns="0" bIns="0" rIns="0">
            <a:spAutoFit/>
          </a:bodyPr>
          <a:lstStyle/>
          <a:p>
            <a:pPr algn="ctr">
              <a:lnSpc>
                <a:spcPts val="8280"/>
              </a:lnSpc>
            </a:pPr>
            <a:r>
              <a:rPr lang="en-US" sz="6000" spc="588">
                <a:solidFill>
                  <a:srgbClr val="000000"/>
                </a:solidFill>
                <a:latin typeface="Oswald Bold"/>
              </a:rPr>
              <a:t>STOCK TRADING MODEL FORMULATION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384588" y="2449022"/>
            <a:ext cx="17096157" cy="8725856"/>
            <a:chOff x="0" y="0"/>
            <a:chExt cx="3735517" cy="1906603"/>
          </a:xfrm>
        </p:grpSpPr>
        <p:sp>
          <p:nvSpPr>
            <p:cNvPr name="Freeform 9" id="9"/>
            <p:cNvSpPr/>
            <p:nvPr/>
          </p:nvSpPr>
          <p:spPr>
            <a:xfrm flipH="false" flipV="false" rot="0">
              <a:off x="0" y="0"/>
              <a:ext cx="3735517" cy="1906603"/>
            </a:xfrm>
            <a:custGeom>
              <a:avLst/>
              <a:gdLst/>
              <a:ahLst/>
              <a:cxnLst/>
              <a:rect r="r" b="b" t="t" l="l"/>
              <a:pathLst>
                <a:path h="1906603" w="3735517">
                  <a:moveTo>
                    <a:pt x="23095" y="0"/>
                  </a:moveTo>
                  <a:lnTo>
                    <a:pt x="3712422" y="0"/>
                  </a:lnTo>
                  <a:cubicBezTo>
                    <a:pt x="3718547" y="0"/>
                    <a:pt x="3724422" y="2433"/>
                    <a:pt x="3728753" y="6764"/>
                  </a:cubicBezTo>
                  <a:cubicBezTo>
                    <a:pt x="3733084" y="11096"/>
                    <a:pt x="3735517" y="16970"/>
                    <a:pt x="3735517" y="23095"/>
                  </a:cubicBezTo>
                  <a:lnTo>
                    <a:pt x="3735517" y="1883508"/>
                  </a:lnTo>
                  <a:cubicBezTo>
                    <a:pt x="3735517" y="1896263"/>
                    <a:pt x="3725177" y="1906603"/>
                    <a:pt x="3712422" y="1906603"/>
                  </a:cubicBezTo>
                  <a:lnTo>
                    <a:pt x="23095" y="1906603"/>
                  </a:lnTo>
                  <a:cubicBezTo>
                    <a:pt x="16970" y="1906603"/>
                    <a:pt x="11096" y="1904170"/>
                    <a:pt x="6764" y="1899839"/>
                  </a:cubicBezTo>
                  <a:cubicBezTo>
                    <a:pt x="2433" y="1895507"/>
                    <a:pt x="0" y="1889633"/>
                    <a:pt x="0" y="1883508"/>
                  </a:cubicBezTo>
                  <a:lnTo>
                    <a:pt x="0" y="23095"/>
                  </a:lnTo>
                  <a:cubicBezTo>
                    <a:pt x="0" y="10340"/>
                    <a:pt x="10340" y="0"/>
                    <a:pt x="23095" y="0"/>
                  </a:cubicBezTo>
                  <a:close/>
                </a:path>
              </a:pathLst>
            </a:custGeom>
            <a:solidFill>
              <a:srgbClr val="B3B5A9"/>
            </a:solidFill>
          </p:spPr>
        </p:sp>
        <p:sp>
          <p:nvSpPr>
            <p:cNvPr name="TextBox 10" id="10"/>
            <p:cNvSpPr txBox="true"/>
            <p:nvPr/>
          </p:nvSpPr>
          <p:spPr>
            <a:xfrm>
              <a:off x="0" y="-123825"/>
              <a:ext cx="3735517" cy="2030428"/>
            </a:xfrm>
            <a:prstGeom prst="rect">
              <a:avLst/>
            </a:prstGeom>
          </p:spPr>
          <p:txBody>
            <a:bodyPr anchor="t" rtlCol="false" tIns="61233" lIns="61233" bIns="61233" rIns="61233"/>
            <a:lstStyle/>
            <a:p>
              <a:pPr>
                <a:lnSpc>
                  <a:spcPts val="4756"/>
                </a:lnSpc>
              </a:pPr>
            </a:p>
            <a:p>
              <a:pPr>
                <a:lnSpc>
                  <a:spcPts val="5248"/>
                </a:lnSpc>
              </a:pPr>
              <a:r>
                <a:rPr lang="en-US" sz="3200">
                  <a:solidFill>
                    <a:srgbClr val="000000"/>
                  </a:solidFill>
                  <a:latin typeface="Open Sauce"/>
                </a:rPr>
                <a:t>  </a:t>
              </a:r>
              <a:r>
                <a:rPr lang="en-US" sz="3200">
                  <a:solidFill>
                    <a:srgbClr val="000000"/>
                  </a:solidFill>
                  <a:latin typeface="Open Sauce Bold"/>
                </a:rPr>
                <a:t> 1) </a:t>
              </a:r>
              <a:r>
                <a:rPr lang="en-US" sz="3200">
                  <a:solidFill>
                    <a:srgbClr val="000000"/>
                  </a:solidFill>
                  <a:latin typeface="Open Sauce Bold"/>
                </a:rPr>
                <a:t>State (s): </a:t>
              </a:r>
            </a:p>
            <a:p>
              <a:pPr>
                <a:lnSpc>
                  <a:spcPts val="5248"/>
                </a:lnSpc>
              </a:pPr>
            </a:p>
            <a:p>
              <a:pPr marL="1252224" indent="-417408" lvl="2">
                <a:lnSpc>
                  <a:spcPts val="4756"/>
                </a:lnSpc>
                <a:buFont typeface="Arial"/>
                <a:buChar char="⚬"/>
              </a:pPr>
              <a:r>
                <a:rPr lang="en-US" sz="2900">
                  <a:solidFill>
                    <a:srgbClr val="000000"/>
                  </a:solidFill>
                  <a:latin typeface="Open Sauce"/>
                </a:rPr>
                <a:t>The state represents the current situation or context in which the agent operates.</a:t>
              </a:r>
            </a:p>
            <a:p>
              <a:pPr marL="1252224" indent="-417408" lvl="2">
                <a:lnSpc>
                  <a:spcPts val="4756"/>
                </a:lnSpc>
                <a:buFont typeface="Arial"/>
                <a:buChar char="⚬"/>
              </a:pPr>
              <a:r>
                <a:rPr lang="en-US" sz="2900">
                  <a:solidFill>
                    <a:srgbClr val="000000"/>
                  </a:solidFill>
                  <a:latin typeface="Open Sauce"/>
                </a:rPr>
                <a:t>In this context, the state is created using historical stock market data.</a:t>
              </a:r>
            </a:p>
            <a:p>
              <a:pPr marL="1252224" indent="-417408" lvl="2">
                <a:lnSpc>
                  <a:spcPts val="4756"/>
                </a:lnSpc>
                <a:buFont typeface="Arial"/>
                <a:buChar char="⚬"/>
              </a:pPr>
              <a:r>
                <a:rPr lang="en-US" sz="2900">
                  <a:solidFill>
                    <a:srgbClr val="000000"/>
                  </a:solidFill>
                  <a:latin typeface="Open Sauce"/>
                </a:rPr>
                <a:t>It consists of a vector representing an n-day state ending at time t.</a:t>
              </a:r>
            </a:p>
            <a:p>
              <a:pPr marL="1252224" indent="-417408" lvl="2">
                <a:lnSpc>
                  <a:spcPts val="4756"/>
                </a:lnSpc>
                <a:buFont typeface="Arial"/>
                <a:buChar char="⚬"/>
              </a:pPr>
              <a:r>
                <a:rPr lang="en-US" sz="2900">
                  <a:solidFill>
                    <a:srgbClr val="000000"/>
                  </a:solidFill>
                  <a:latin typeface="Open Sauce"/>
                </a:rPr>
                <a:t>Each state includes information about the previous n days and stock prices of those days.</a:t>
              </a:r>
            </a:p>
            <a:p>
              <a:pPr>
                <a:lnSpc>
                  <a:spcPts val="4756"/>
                </a:lnSpc>
              </a:pPr>
            </a:p>
          </p:txBody>
        </p:sp>
      </p:grpSp>
      <p:sp>
        <p:nvSpPr>
          <p:cNvPr name="TextBox 11" id="11"/>
          <p:cNvSpPr txBox="true"/>
          <p:nvPr/>
        </p:nvSpPr>
        <p:spPr>
          <a:xfrm rot="0">
            <a:off x="384588" y="335634"/>
            <a:ext cx="17903412" cy="1005840"/>
          </a:xfrm>
          <a:prstGeom prst="rect">
            <a:avLst/>
          </a:prstGeom>
        </p:spPr>
        <p:txBody>
          <a:bodyPr anchor="t" rtlCol="false" tIns="0" lIns="0" bIns="0" rIns="0">
            <a:spAutoFit/>
          </a:bodyPr>
          <a:lstStyle/>
          <a:p>
            <a:pPr algn="ctr">
              <a:lnSpc>
                <a:spcPts val="8280"/>
              </a:lnSpc>
            </a:pPr>
            <a:r>
              <a:rPr lang="en-US" sz="6000" spc="588">
                <a:solidFill>
                  <a:srgbClr val="000000"/>
                </a:solidFill>
                <a:latin typeface="Oswald Bold"/>
              </a:rPr>
              <a:t>STOCK TRADING MODEL FORMULAITON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384588" y="2468072"/>
            <a:ext cx="17096157" cy="9086408"/>
            <a:chOff x="0" y="0"/>
            <a:chExt cx="3735517" cy="1985384"/>
          </a:xfrm>
        </p:grpSpPr>
        <p:sp>
          <p:nvSpPr>
            <p:cNvPr name="Freeform 9" id="9"/>
            <p:cNvSpPr/>
            <p:nvPr/>
          </p:nvSpPr>
          <p:spPr>
            <a:xfrm flipH="false" flipV="false" rot="0">
              <a:off x="0" y="0"/>
              <a:ext cx="3735517" cy="1985384"/>
            </a:xfrm>
            <a:custGeom>
              <a:avLst/>
              <a:gdLst/>
              <a:ahLst/>
              <a:cxnLst/>
              <a:rect r="r" b="b" t="t" l="l"/>
              <a:pathLst>
                <a:path h="1985384" w="3735517">
                  <a:moveTo>
                    <a:pt x="23095" y="0"/>
                  </a:moveTo>
                  <a:lnTo>
                    <a:pt x="3712422" y="0"/>
                  </a:lnTo>
                  <a:cubicBezTo>
                    <a:pt x="3718547" y="0"/>
                    <a:pt x="3724422" y="2433"/>
                    <a:pt x="3728753" y="6764"/>
                  </a:cubicBezTo>
                  <a:cubicBezTo>
                    <a:pt x="3733084" y="11096"/>
                    <a:pt x="3735517" y="16970"/>
                    <a:pt x="3735517" y="23095"/>
                  </a:cubicBezTo>
                  <a:lnTo>
                    <a:pt x="3735517" y="1962289"/>
                  </a:lnTo>
                  <a:cubicBezTo>
                    <a:pt x="3735517" y="1975044"/>
                    <a:pt x="3725177" y="1985384"/>
                    <a:pt x="3712422" y="1985384"/>
                  </a:cubicBezTo>
                  <a:lnTo>
                    <a:pt x="23095" y="1985384"/>
                  </a:lnTo>
                  <a:cubicBezTo>
                    <a:pt x="10340" y="1985384"/>
                    <a:pt x="0" y="1975044"/>
                    <a:pt x="0" y="1962289"/>
                  </a:cubicBezTo>
                  <a:lnTo>
                    <a:pt x="0" y="23095"/>
                  </a:lnTo>
                  <a:cubicBezTo>
                    <a:pt x="0" y="10340"/>
                    <a:pt x="10340" y="0"/>
                    <a:pt x="23095" y="0"/>
                  </a:cubicBezTo>
                  <a:close/>
                </a:path>
              </a:pathLst>
            </a:custGeom>
            <a:solidFill>
              <a:srgbClr val="B3B5A9"/>
            </a:solidFill>
          </p:spPr>
        </p:sp>
        <p:sp>
          <p:nvSpPr>
            <p:cNvPr name="TextBox 10" id="10"/>
            <p:cNvSpPr txBox="true"/>
            <p:nvPr/>
          </p:nvSpPr>
          <p:spPr>
            <a:xfrm>
              <a:off x="0" y="-123825"/>
              <a:ext cx="3735517" cy="2109209"/>
            </a:xfrm>
            <a:prstGeom prst="rect">
              <a:avLst/>
            </a:prstGeom>
          </p:spPr>
          <p:txBody>
            <a:bodyPr anchor="t" rtlCol="false" tIns="61233" lIns="61233" bIns="61233" rIns="61233"/>
            <a:lstStyle/>
            <a:p>
              <a:pPr>
                <a:lnSpc>
                  <a:spcPts val="4756"/>
                </a:lnSpc>
              </a:pPr>
            </a:p>
            <a:p>
              <a:pPr>
                <a:lnSpc>
                  <a:spcPts val="5248"/>
                </a:lnSpc>
              </a:pPr>
              <a:r>
                <a:rPr lang="en-US" sz="3200">
                  <a:solidFill>
                    <a:srgbClr val="000000"/>
                  </a:solidFill>
                  <a:latin typeface="Open Sauce"/>
                </a:rPr>
                <a:t>2) </a:t>
              </a:r>
              <a:r>
                <a:rPr lang="en-US" sz="3200">
                  <a:solidFill>
                    <a:srgbClr val="000000"/>
                  </a:solidFill>
                  <a:latin typeface="Open Sauce Bold"/>
                </a:rPr>
                <a:t>Action </a:t>
              </a:r>
              <a:r>
                <a:rPr lang="en-US" sz="3200">
                  <a:solidFill>
                    <a:srgbClr val="000000"/>
                  </a:solidFill>
                  <a:latin typeface="Open Sauce Bold"/>
                </a:rPr>
                <a:t>(a): </a:t>
              </a:r>
            </a:p>
            <a:p>
              <a:pPr marL="626112" indent="-313056" lvl="1">
                <a:lnSpc>
                  <a:spcPts val="4756"/>
                </a:lnSpc>
                <a:buFont typeface="Arial"/>
                <a:buChar char="•"/>
              </a:pPr>
              <a:r>
                <a:rPr lang="en-US" sz="2900">
                  <a:solidFill>
                    <a:srgbClr val="000000"/>
                  </a:solidFill>
                  <a:latin typeface="Open Sauce"/>
                </a:rPr>
                <a:t>The action space consists of three actions: </a:t>
              </a:r>
              <a:r>
                <a:rPr lang="en-US" sz="2900">
                  <a:solidFill>
                    <a:srgbClr val="000000"/>
                  </a:solidFill>
                  <a:latin typeface="Open Sauce Italics"/>
                </a:rPr>
                <a:t>Hold </a:t>
              </a:r>
              <a:r>
                <a:rPr lang="en-US" sz="2900">
                  <a:solidFill>
                    <a:srgbClr val="000000"/>
                  </a:solidFill>
                  <a:latin typeface="Open Sauce"/>
                </a:rPr>
                <a:t>(do nothing) , </a:t>
              </a:r>
              <a:r>
                <a:rPr lang="en-US" sz="2900">
                  <a:solidFill>
                    <a:srgbClr val="000000"/>
                  </a:solidFill>
                  <a:latin typeface="Open Sauce Italics"/>
                </a:rPr>
                <a:t>Buy</a:t>
              </a:r>
              <a:r>
                <a:rPr lang="en-US" sz="2900">
                  <a:solidFill>
                    <a:srgbClr val="000000"/>
                  </a:solidFill>
                  <a:latin typeface="Open Sauce"/>
                </a:rPr>
                <a:t>, and </a:t>
              </a:r>
              <a:r>
                <a:rPr lang="en-US" sz="2900">
                  <a:solidFill>
                    <a:srgbClr val="000000"/>
                  </a:solidFill>
                  <a:latin typeface="Open Sauce Italics"/>
                </a:rPr>
                <a:t>Sell</a:t>
              </a:r>
              <a:r>
                <a:rPr lang="en-US" sz="2900">
                  <a:solidFill>
                    <a:srgbClr val="000000"/>
                  </a:solidFill>
                  <a:latin typeface="Open Sauce"/>
                </a:rPr>
                <a:t>.</a:t>
              </a:r>
            </a:p>
            <a:p>
              <a:pPr marL="626112" indent="-313056" lvl="1">
                <a:lnSpc>
                  <a:spcPts val="4756"/>
                </a:lnSpc>
                <a:buFont typeface="Arial"/>
                <a:buChar char="•"/>
              </a:pPr>
              <a:r>
                <a:rPr lang="en-US" sz="2900">
                  <a:solidFill>
                    <a:srgbClr val="000000"/>
                  </a:solidFill>
                  <a:latin typeface="Open Sauce"/>
                </a:rPr>
                <a:t>The agent decides on the action to take based on the current state and its learned policy.</a:t>
              </a:r>
            </a:p>
            <a:p>
              <a:pPr marL="626112" indent="-313056" lvl="1">
                <a:lnSpc>
                  <a:spcPts val="4756"/>
                </a:lnSpc>
                <a:buFont typeface="Arial"/>
                <a:buChar char="•"/>
              </a:pPr>
              <a:r>
                <a:rPr lang="en-US" sz="2900">
                  <a:solidFill>
                    <a:srgbClr val="000000"/>
                  </a:solidFill>
                  <a:latin typeface="Open Sauce"/>
                </a:rPr>
                <a:t>Actions are chosen based on the output of the neural network model</a:t>
              </a:r>
            </a:p>
            <a:p>
              <a:pPr marL="626112" indent="-313056" lvl="1">
                <a:lnSpc>
                  <a:spcPts val="4756"/>
                </a:lnSpc>
                <a:buFont typeface="Arial"/>
                <a:buChar char="•"/>
              </a:pPr>
              <a:r>
                <a:rPr lang="en-US" sz="2900">
                  <a:solidFill>
                    <a:srgbClr val="000000"/>
                  </a:solidFill>
                  <a:latin typeface="Open Sauce"/>
                </a:rPr>
                <a:t>The dynamics of the stock market is described as follows. We use t to denote time , and the available actions on stock d are :</a:t>
              </a:r>
            </a:p>
            <a:p>
              <a:pPr marL="1252224" indent="-417408" lvl="2">
                <a:lnSpc>
                  <a:spcPts val="4756"/>
                </a:lnSpc>
                <a:buFont typeface="Arial"/>
                <a:buChar char="⚬"/>
              </a:pPr>
              <a:r>
                <a:rPr lang="en-US" sz="2900">
                  <a:solidFill>
                    <a:srgbClr val="000000"/>
                  </a:solidFill>
                  <a:latin typeface="Open Sauce"/>
                </a:rPr>
                <a:t>Selling: k (k ∈ [1, h[d]], where d = 1, ..., D) shares can be sold from the current holdings, where k must be an integer. In this case, h(t+1) = h(t) − k</a:t>
              </a:r>
            </a:p>
            <a:p>
              <a:pPr marL="1252224" indent="-417408" lvl="2">
                <a:lnSpc>
                  <a:spcPts val="4756"/>
                </a:lnSpc>
                <a:buFont typeface="Arial"/>
                <a:buChar char="⚬"/>
              </a:pPr>
              <a:r>
                <a:rPr lang="en-US" sz="2900">
                  <a:solidFill>
                    <a:srgbClr val="000000"/>
                  </a:solidFill>
                  <a:latin typeface="Open Sauce"/>
                </a:rPr>
                <a:t>Holding: k = 0 and it leads to no change in h(t). </a:t>
              </a:r>
            </a:p>
            <a:p>
              <a:pPr marL="1252224" indent="-417408" lvl="2">
                <a:lnSpc>
                  <a:spcPts val="4756"/>
                </a:lnSpc>
                <a:buFont typeface="Arial"/>
                <a:buChar char="⚬"/>
              </a:pPr>
              <a:r>
                <a:rPr lang="en-US" sz="2900">
                  <a:solidFill>
                    <a:srgbClr val="000000"/>
                  </a:solidFill>
                  <a:latin typeface="Open Sauce"/>
                </a:rPr>
                <a:t>Buying: k shares can be bought and it leads to h(t+1) = ht + k. In this case at[d] = −k is a negative integer. </a:t>
              </a:r>
            </a:p>
            <a:p>
              <a:pPr>
                <a:lnSpc>
                  <a:spcPts val="4756"/>
                </a:lnSpc>
              </a:pPr>
            </a:p>
            <a:p>
              <a:pPr>
                <a:lnSpc>
                  <a:spcPts val="4756"/>
                </a:lnSpc>
              </a:pPr>
            </a:p>
          </p:txBody>
        </p:sp>
      </p:grpSp>
      <p:sp>
        <p:nvSpPr>
          <p:cNvPr name="TextBox 11" id="11"/>
          <p:cNvSpPr txBox="true"/>
          <p:nvPr/>
        </p:nvSpPr>
        <p:spPr>
          <a:xfrm rot="0">
            <a:off x="384588" y="335634"/>
            <a:ext cx="17903412" cy="1005840"/>
          </a:xfrm>
          <a:prstGeom prst="rect">
            <a:avLst/>
          </a:prstGeom>
        </p:spPr>
        <p:txBody>
          <a:bodyPr anchor="t" rtlCol="false" tIns="0" lIns="0" bIns="0" rIns="0">
            <a:spAutoFit/>
          </a:bodyPr>
          <a:lstStyle/>
          <a:p>
            <a:pPr algn="ctr">
              <a:lnSpc>
                <a:spcPts val="8280"/>
              </a:lnSpc>
            </a:pPr>
            <a:r>
              <a:rPr lang="en-US" sz="6000" spc="588">
                <a:solidFill>
                  <a:srgbClr val="000000"/>
                </a:solidFill>
                <a:latin typeface="Oswald Bold"/>
              </a:rPr>
              <a:t>STOCK TRADING MODEL FORMULATION(contd.)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384588" y="2468072"/>
            <a:ext cx="17096157" cy="9086408"/>
            <a:chOff x="0" y="0"/>
            <a:chExt cx="3735517" cy="1985384"/>
          </a:xfrm>
        </p:grpSpPr>
        <p:sp>
          <p:nvSpPr>
            <p:cNvPr name="Freeform 9" id="9"/>
            <p:cNvSpPr/>
            <p:nvPr/>
          </p:nvSpPr>
          <p:spPr>
            <a:xfrm flipH="false" flipV="false" rot="0">
              <a:off x="0" y="0"/>
              <a:ext cx="3735517" cy="1985384"/>
            </a:xfrm>
            <a:custGeom>
              <a:avLst/>
              <a:gdLst/>
              <a:ahLst/>
              <a:cxnLst/>
              <a:rect r="r" b="b" t="t" l="l"/>
              <a:pathLst>
                <a:path h="1985384" w="3735517">
                  <a:moveTo>
                    <a:pt x="23095" y="0"/>
                  </a:moveTo>
                  <a:lnTo>
                    <a:pt x="3712422" y="0"/>
                  </a:lnTo>
                  <a:cubicBezTo>
                    <a:pt x="3718547" y="0"/>
                    <a:pt x="3724422" y="2433"/>
                    <a:pt x="3728753" y="6764"/>
                  </a:cubicBezTo>
                  <a:cubicBezTo>
                    <a:pt x="3733084" y="11096"/>
                    <a:pt x="3735517" y="16970"/>
                    <a:pt x="3735517" y="23095"/>
                  </a:cubicBezTo>
                  <a:lnTo>
                    <a:pt x="3735517" y="1962289"/>
                  </a:lnTo>
                  <a:cubicBezTo>
                    <a:pt x="3735517" y="1975044"/>
                    <a:pt x="3725177" y="1985384"/>
                    <a:pt x="3712422" y="1985384"/>
                  </a:cubicBezTo>
                  <a:lnTo>
                    <a:pt x="23095" y="1985384"/>
                  </a:lnTo>
                  <a:cubicBezTo>
                    <a:pt x="10340" y="1985384"/>
                    <a:pt x="0" y="1975044"/>
                    <a:pt x="0" y="1962289"/>
                  </a:cubicBezTo>
                  <a:lnTo>
                    <a:pt x="0" y="23095"/>
                  </a:lnTo>
                  <a:cubicBezTo>
                    <a:pt x="0" y="10340"/>
                    <a:pt x="10340" y="0"/>
                    <a:pt x="23095" y="0"/>
                  </a:cubicBezTo>
                  <a:close/>
                </a:path>
              </a:pathLst>
            </a:custGeom>
            <a:solidFill>
              <a:srgbClr val="B3B5A9"/>
            </a:solidFill>
          </p:spPr>
        </p:sp>
        <p:sp>
          <p:nvSpPr>
            <p:cNvPr name="TextBox 10" id="10"/>
            <p:cNvSpPr txBox="true"/>
            <p:nvPr/>
          </p:nvSpPr>
          <p:spPr>
            <a:xfrm>
              <a:off x="0" y="-123825"/>
              <a:ext cx="3735517" cy="2109209"/>
            </a:xfrm>
            <a:prstGeom prst="rect">
              <a:avLst/>
            </a:prstGeom>
          </p:spPr>
          <p:txBody>
            <a:bodyPr anchor="t" rtlCol="false" tIns="61233" lIns="61233" bIns="61233" rIns="61233"/>
            <a:lstStyle/>
            <a:p>
              <a:pPr>
                <a:lnSpc>
                  <a:spcPts val="4756"/>
                </a:lnSpc>
              </a:pPr>
            </a:p>
            <a:p>
              <a:pPr>
                <a:lnSpc>
                  <a:spcPts val="5248"/>
                </a:lnSpc>
              </a:pPr>
              <a:r>
                <a:rPr lang="en-US" sz="3200">
                  <a:solidFill>
                    <a:srgbClr val="000000"/>
                  </a:solidFill>
                  <a:latin typeface="Open Sauce"/>
                </a:rPr>
                <a:t>3) </a:t>
              </a:r>
              <a:r>
                <a:rPr lang="en-US" sz="3200">
                  <a:solidFill>
                    <a:srgbClr val="000000"/>
                  </a:solidFill>
                  <a:latin typeface="Open Sauce Bold"/>
                </a:rPr>
                <a:t>Reward r(s, a, s’</a:t>
              </a:r>
              <a:r>
                <a:rPr lang="en-US" sz="3200">
                  <a:solidFill>
                    <a:srgbClr val="000000"/>
                  </a:solidFill>
                  <a:latin typeface="Open Sauce Bold"/>
                </a:rPr>
                <a:t>): </a:t>
              </a:r>
            </a:p>
            <a:p>
              <a:pPr>
                <a:lnSpc>
                  <a:spcPts val="5248"/>
                </a:lnSpc>
              </a:pPr>
            </a:p>
            <a:p>
              <a:pPr marL="626112" indent="-313056" lvl="1">
                <a:lnSpc>
                  <a:spcPts val="4756"/>
                </a:lnSpc>
                <a:buFont typeface="Arial"/>
                <a:buChar char="•"/>
              </a:pPr>
              <a:r>
                <a:rPr lang="en-US" sz="2900">
                  <a:solidFill>
                    <a:srgbClr val="000000"/>
                  </a:solidFill>
                  <a:latin typeface="Open Sauce"/>
                </a:rPr>
                <a:t>The reward is the feedback provided to the agent after taking an action in a particular state.</a:t>
              </a:r>
            </a:p>
            <a:p>
              <a:pPr marL="626112" indent="-313056" lvl="1">
                <a:lnSpc>
                  <a:spcPts val="4756"/>
                </a:lnSpc>
                <a:buFont typeface="Arial"/>
                <a:buChar char="•"/>
              </a:pPr>
              <a:r>
                <a:rPr lang="en-US" sz="2900">
                  <a:solidFill>
                    <a:srgbClr val="000000"/>
                  </a:solidFill>
                  <a:latin typeface="Open Sauce"/>
                </a:rPr>
                <a:t>The reward is calculated based on the change in portfolio value after taking an action.</a:t>
              </a:r>
            </a:p>
            <a:p>
              <a:pPr marL="626112" indent="-313056" lvl="1">
                <a:lnSpc>
                  <a:spcPts val="4756"/>
                </a:lnSpc>
                <a:buFont typeface="Arial"/>
                <a:buChar char="•"/>
              </a:pPr>
              <a:r>
                <a:rPr lang="en-US" sz="2900">
                  <a:solidFill>
                    <a:srgbClr val="000000"/>
                  </a:solidFill>
                  <a:latin typeface="Open Sauce"/>
                </a:rPr>
                <a:t>It encourages the agent to take actions that maximize cumulative rewards over time.</a:t>
              </a:r>
            </a:p>
            <a:p>
              <a:pPr marL="626112" indent="-313056" lvl="1">
                <a:lnSpc>
                  <a:spcPts val="4756"/>
                </a:lnSpc>
                <a:buFont typeface="Arial"/>
                <a:buChar char="•"/>
              </a:pPr>
              <a:r>
                <a:rPr lang="en-US" sz="2900">
                  <a:solidFill>
                    <a:srgbClr val="000000"/>
                  </a:solidFill>
                  <a:latin typeface="Open Sauce"/>
                </a:rPr>
                <a:t>In our model the reward is computed as the difference between the current portfolio value and the previous portfolio value.</a:t>
              </a:r>
            </a:p>
            <a:p>
              <a:pPr>
                <a:lnSpc>
                  <a:spcPts val="4756"/>
                </a:lnSpc>
              </a:pPr>
            </a:p>
            <a:p>
              <a:pPr>
                <a:lnSpc>
                  <a:spcPts val="4756"/>
                </a:lnSpc>
              </a:pPr>
            </a:p>
            <a:p>
              <a:pPr>
                <a:lnSpc>
                  <a:spcPts val="4756"/>
                </a:lnSpc>
              </a:pPr>
            </a:p>
          </p:txBody>
        </p:sp>
      </p:grpSp>
      <p:sp>
        <p:nvSpPr>
          <p:cNvPr name="TextBox 11" id="11"/>
          <p:cNvSpPr txBox="true"/>
          <p:nvPr/>
        </p:nvSpPr>
        <p:spPr>
          <a:xfrm rot="0">
            <a:off x="384588" y="335634"/>
            <a:ext cx="17903412" cy="1005840"/>
          </a:xfrm>
          <a:prstGeom prst="rect">
            <a:avLst/>
          </a:prstGeom>
        </p:spPr>
        <p:txBody>
          <a:bodyPr anchor="t" rtlCol="false" tIns="0" lIns="0" bIns="0" rIns="0">
            <a:spAutoFit/>
          </a:bodyPr>
          <a:lstStyle/>
          <a:p>
            <a:pPr algn="ctr">
              <a:lnSpc>
                <a:spcPts val="8280"/>
              </a:lnSpc>
            </a:pPr>
            <a:r>
              <a:rPr lang="en-US" sz="6000" spc="588">
                <a:solidFill>
                  <a:srgbClr val="000000"/>
                </a:solidFill>
                <a:latin typeface="Oswald Bold"/>
              </a:rPr>
              <a:t>STOCK TRADING MODEL FORMULATION(contd.)</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384588" y="2369631"/>
            <a:ext cx="17096157" cy="9184850"/>
            <a:chOff x="0" y="0"/>
            <a:chExt cx="3735517" cy="2006894"/>
          </a:xfrm>
        </p:grpSpPr>
        <p:sp>
          <p:nvSpPr>
            <p:cNvPr name="Freeform 9" id="9"/>
            <p:cNvSpPr/>
            <p:nvPr/>
          </p:nvSpPr>
          <p:spPr>
            <a:xfrm flipH="false" flipV="false" rot="0">
              <a:off x="0" y="0"/>
              <a:ext cx="3735517" cy="2006894"/>
            </a:xfrm>
            <a:custGeom>
              <a:avLst/>
              <a:gdLst/>
              <a:ahLst/>
              <a:cxnLst/>
              <a:rect r="r" b="b" t="t" l="l"/>
              <a:pathLst>
                <a:path h="2006894" w="3735517">
                  <a:moveTo>
                    <a:pt x="23095" y="0"/>
                  </a:moveTo>
                  <a:lnTo>
                    <a:pt x="3712422" y="0"/>
                  </a:lnTo>
                  <a:cubicBezTo>
                    <a:pt x="3718547" y="0"/>
                    <a:pt x="3724422" y="2433"/>
                    <a:pt x="3728753" y="6764"/>
                  </a:cubicBezTo>
                  <a:cubicBezTo>
                    <a:pt x="3733084" y="11096"/>
                    <a:pt x="3735517" y="16970"/>
                    <a:pt x="3735517" y="23095"/>
                  </a:cubicBezTo>
                  <a:lnTo>
                    <a:pt x="3735517" y="1983798"/>
                  </a:lnTo>
                  <a:cubicBezTo>
                    <a:pt x="3735517" y="1989924"/>
                    <a:pt x="3733084" y="1995798"/>
                    <a:pt x="3728753" y="2000129"/>
                  </a:cubicBezTo>
                  <a:cubicBezTo>
                    <a:pt x="3724422" y="2004460"/>
                    <a:pt x="3718547" y="2006894"/>
                    <a:pt x="3712422" y="2006894"/>
                  </a:cubicBezTo>
                  <a:lnTo>
                    <a:pt x="23095" y="2006894"/>
                  </a:lnTo>
                  <a:cubicBezTo>
                    <a:pt x="10340" y="2006894"/>
                    <a:pt x="0" y="1996554"/>
                    <a:pt x="0" y="1983798"/>
                  </a:cubicBezTo>
                  <a:lnTo>
                    <a:pt x="0" y="23095"/>
                  </a:lnTo>
                  <a:cubicBezTo>
                    <a:pt x="0" y="10340"/>
                    <a:pt x="10340" y="0"/>
                    <a:pt x="23095" y="0"/>
                  </a:cubicBezTo>
                  <a:close/>
                </a:path>
              </a:pathLst>
            </a:custGeom>
            <a:solidFill>
              <a:srgbClr val="B3B5A9"/>
            </a:solidFill>
          </p:spPr>
        </p:sp>
        <p:sp>
          <p:nvSpPr>
            <p:cNvPr name="TextBox 10" id="10"/>
            <p:cNvSpPr txBox="true"/>
            <p:nvPr/>
          </p:nvSpPr>
          <p:spPr>
            <a:xfrm>
              <a:off x="0" y="-142875"/>
              <a:ext cx="3735517" cy="2149769"/>
            </a:xfrm>
            <a:prstGeom prst="rect">
              <a:avLst/>
            </a:prstGeom>
          </p:spPr>
          <p:txBody>
            <a:bodyPr anchor="t" rtlCol="false" tIns="61233" lIns="61233" bIns="61233" rIns="61233"/>
            <a:lstStyle/>
            <a:p>
              <a:pPr>
                <a:lnSpc>
                  <a:spcPts val="5740"/>
                </a:lnSpc>
              </a:pPr>
              <a:r>
                <a:rPr lang="en-US" sz="3500">
                  <a:solidFill>
                    <a:srgbClr val="000000"/>
                  </a:solidFill>
                  <a:latin typeface="Open Sauce Semi-Bold"/>
                </a:rPr>
                <a:t>     </a:t>
              </a:r>
            </a:p>
            <a:p>
              <a:pPr>
                <a:lnSpc>
                  <a:spcPts val="5740"/>
                </a:lnSpc>
              </a:pPr>
            </a:p>
            <a:p>
              <a:pPr>
                <a:lnSpc>
                  <a:spcPts val="5740"/>
                </a:lnSpc>
              </a:pPr>
              <a:r>
                <a:rPr lang="en-US" sz="3500">
                  <a:solidFill>
                    <a:srgbClr val="000000"/>
                  </a:solidFill>
                  <a:latin typeface="Open Sauce Semi-Bold"/>
                </a:rPr>
                <a:t>  4) Policy (π(s))</a:t>
              </a:r>
              <a:r>
                <a:rPr lang="en-US" sz="3500">
                  <a:solidFill>
                    <a:srgbClr val="000000"/>
                  </a:solidFill>
                  <a:latin typeface="Open Sauce"/>
                </a:rPr>
                <a:t>:</a:t>
              </a:r>
            </a:p>
            <a:p>
              <a:pPr marL="1252224" indent="-417408" lvl="2">
                <a:lnSpc>
                  <a:spcPts val="4756"/>
                </a:lnSpc>
                <a:buFont typeface="Arial"/>
                <a:buChar char="⚬"/>
              </a:pPr>
              <a:r>
                <a:rPr lang="en-US" sz="2900">
                  <a:solidFill>
                    <a:srgbClr val="000000"/>
                  </a:solidFill>
                  <a:latin typeface="Open Sauce"/>
                </a:rPr>
                <a:t>The policy π(s) is implicitly defined by the action selection mechanism in the agent's behavior.</a:t>
              </a:r>
            </a:p>
            <a:p>
              <a:pPr marL="1252224" indent="-417408" lvl="2">
                <a:lnSpc>
                  <a:spcPts val="4756"/>
                </a:lnSpc>
                <a:buFont typeface="Arial"/>
                <a:buChar char="⚬"/>
              </a:pPr>
              <a:r>
                <a:rPr lang="en-US" sz="2900">
                  <a:solidFill>
                    <a:srgbClr val="000000"/>
                  </a:solidFill>
                  <a:latin typeface="Open Sauce"/>
                </a:rPr>
                <a:t>During training, the agent's policy is guided by the exploration-exploitation strategy, where it explores actions with a certain probability ε and exploits the learned policy with probability (1-ε).</a:t>
              </a:r>
            </a:p>
            <a:p>
              <a:pPr marL="1252224" indent="-417408" lvl="2">
                <a:lnSpc>
                  <a:spcPts val="4756"/>
                </a:lnSpc>
                <a:buFont typeface="Arial"/>
                <a:buChar char="⚬"/>
              </a:pPr>
              <a:r>
                <a:rPr lang="en-US" sz="2900">
                  <a:solidFill>
                    <a:srgbClr val="000000"/>
                  </a:solidFill>
                  <a:latin typeface="Open Sauce"/>
                </a:rPr>
                <a:t>During evaluation, the agent's policy is determined by the learned model without exploration.</a:t>
              </a:r>
            </a:p>
            <a:p>
              <a:pPr>
                <a:lnSpc>
                  <a:spcPts val="4756"/>
                </a:lnSpc>
              </a:pPr>
            </a:p>
            <a:p>
              <a:pPr>
                <a:lnSpc>
                  <a:spcPts val="4756"/>
                </a:lnSpc>
              </a:pPr>
            </a:p>
            <a:p>
              <a:pPr>
                <a:lnSpc>
                  <a:spcPts val="4756"/>
                </a:lnSpc>
              </a:pPr>
            </a:p>
            <a:p>
              <a:pPr>
                <a:lnSpc>
                  <a:spcPts val="4756"/>
                </a:lnSpc>
              </a:pPr>
            </a:p>
          </p:txBody>
        </p:sp>
      </p:grpSp>
      <p:sp>
        <p:nvSpPr>
          <p:cNvPr name="TextBox 11" id="11"/>
          <p:cNvSpPr txBox="true"/>
          <p:nvPr/>
        </p:nvSpPr>
        <p:spPr>
          <a:xfrm rot="0">
            <a:off x="384588" y="335634"/>
            <a:ext cx="17903412" cy="1005840"/>
          </a:xfrm>
          <a:prstGeom prst="rect">
            <a:avLst/>
          </a:prstGeom>
        </p:spPr>
        <p:txBody>
          <a:bodyPr anchor="t" rtlCol="false" tIns="0" lIns="0" bIns="0" rIns="0">
            <a:spAutoFit/>
          </a:bodyPr>
          <a:lstStyle/>
          <a:p>
            <a:pPr algn="ctr">
              <a:lnSpc>
                <a:spcPts val="8280"/>
              </a:lnSpc>
            </a:pPr>
            <a:r>
              <a:rPr lang="en-US" sz="6000" spc="588">
                <a:solidFill>
                  <a:srgbClr val="000000"/>
                </a:solidFill>
                <a:latin typeface="Oswald Bold"/>
              </a:rPr>
              <a:t>STOCK TRADING MODEL FORMULATION(contd.)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384588" y="2369631"/>
            <a:ext cx="17096157" cy="9184850"/>
            <a:chOff x="0" y="0"/>
            <a:chExt cx="3735517" cy="2006894"/>
          </a:xfrm>
        </p:grpSpPr>
        <p:sp>
          <p:nvSpPr>
            <p:cNvPr name="Freeform 9" id="9"/>
            <p:cNvSpPr/>
            <p:nvPr/>
          </p:nvSpPr>
          <p:spPr>
            <a:xfrm flipH="false" flipV="false" rot="0">
              <a:off x="0" y="0"/>
              <a:ext cx="3735517" cy="2006894"/>
            </a:xfrm>
            <a:custGeom>
              <a:avLst/>
              <a:gdLst/>
              <a:ahLst/>
              <a:cxnLst/>
              <a:rect r="r" b="b" t="t" l="l"/>
              <a:pathLst>
                <a:path h="2006894" w="3735517">
                  <a:moveTo>
                    <a:pt x="23095" y="0"/>
                  </a:moveTo>
                  <a:lnTo>
                    <a:pt x="3712422" y="0"/>
                  </a:lnTo>
                  <a:cubicBezTo>
                    <a:pt x="3718547" y="0"/>
                    <a:pt x="3724422" y="2433"/>
                    <a:pt x="3728753" y="6764"/>
                  </a:cubicBezTo>
                  <a:cubicBezTo>
                    <a:pt x="3733084" y="11096"/>
                    <a:pt x="3735517" y="16970"/>
                    <a:pt x="3735517" y="23095"/>
                  </a:cubicBezTo>
                  <a:lnTo>
                    <a:pt x="3735517" y="1983798"/>
                  </a:lnTo>
                  <a:cubicBezTo>
                    <a:pt x="3735517" y="1989924"/>
                    <a:pt x="3733084" y="1995798"/>
                    <a:pt x="3728753" y="2000129"/>
                  </a:cubicBezTo>
                  <a:cubicBezTo>
                    <a:pt x="3724422" y="2004460"/>
                    <a:pt x="3718547" y="2006894"/>
                    <a:pt x="3712422" y="2006894"/>
                  </a:cubicBezTo>
                  <a:lnTo>
                    <a:pt x="23095" y="2006894"/>
                  </a:lnTo>
                  <a:cubicBezTo>
                    <a:pt x="10340" y="2006894"/>
                    <a:pt x="0" y="1996554"/>
                    <a:pt x="0" y="1983798"/>
                  </a:cubicBezTo>
                  <a:lnTo>
                    <a:pt x="0" y="23095"/>
                  </a:lnTo>
                  <a:cubicBezTo>
                    <a:pt x="0" y="10340"/>
                    <a:pt x="10340" y="0"/>
                    <a:pt x="23095" y="0"/>
                  </a:cubicBezTo>
                  <a:close/>
                </a:path>
              </a:pathLst>
            </a:custGeom>
            <a:solidFill>
              <a:srgbClr val="B3B5A9"/>
            </a:solidFill>
          </p:spPr>
        </p:sp>
        <p:sp>
          <p:nvSpPr>
            <p:cNvPr name="TextBox 10" id="10"/>
            <p:cNvSpPr txBox="true"/>
            <p:nvPr/>
          </p:nvSpPr>
          <p:spPr>
            <a:xfrm>
              <a:off x="0" y="-142875"/>
              <a:ext cx="3735517" cy="2149769"/>
            </a:xfrm>
            <a:prstGeom prst="rect">
              <a:avLst/>
            </a:prstGeom>
          </p:spPr>
          <p:txBody>
            <a:bodyPr anchor="t" rtlCol="false" tIns="61233" lIns="61233" bIns="61233" rIns="61233"/>
            <a:lstStyle/>
            <a:p>
              <a:pPr>
                <a:lnSpc>
                  <a:spcPts val="5740"/>
                </a:lnSpc>
              </a:pPr>
            </a:p>
            <a:p>
              <a:pPr>
                <a:lnSpc>
                  <a:spcPts val="5740"/>
                </a:lnSpc>
              </a:pPr>
              <a:r>
                <a:rPr lang="en-US" sz="3500">
                  <a:solidFill>
                    <a:srgbClr val="000000"/>
                  </a:solidFill>
                  <a:latin typeface="Open Sauce Semi-Bold"/>
                </a:rPr>
                <a:t>5)  Action-Value Function (Qπ(s, a))</a:t>
              </a:r>
              <a:r>
                <a:rPr lang="en-US" sz="3500">
                  <a:solidFill>
                    <a:srgbClr val="000000"/>
                  </a:solidFill>
                  <a:latin typeface="Open Sauce"/>
                </a:rPr>
                <a:t>:</a:t>
              </a:r>
            </a:p>
            <a:p>
              <a:pPr>
                <a:lnSpc>
                  <a:spcPts val="5740"/>
                </a:lnSpc>
              </a:pPr>
            </a:p>
            <a:p>
              <a:pPr marL="1252221" indent="-417407" lvl="2">
                <a:lnSpc>
                  <a:spcPts val="4756"/>
                </a:lnSpc>
                <a:buFont typeface="Arial"/>
                <a:buChar char="⚬"/>
              </a:pPr>
              <a:r>
                <a:rPr lang="en-US" sz="2900">
                  <a:solidFill>
                    <a:srgbClr val="000000"/>
                  </a:solidFill>
                  <a:latin typeface="Open Sauce"/>
                </a:rPr>
                <a:t>The action-value function Qπ(s, a) is estimated using the Deep Q-Network (DQN).</a:t>
              </a:r>
            </a:p>
            <a:p>
              <a:pPr marL="1252221" indent="-417407" lvl="2">
                <a:lnSpc>
                  <a:spcPts val="4756"/>
                </a:lnSpc>
                <a:buFont typeface="Arial"/>
                <a:buChar char="⚬"/>
              </a:pPr>
              <a:r>
                <a:rPr lang="en-US" sz="2900">
                  <a:solidFill>
                    <a:srgbClr val="000000"/>
                  </a:solidFill>
                  <a:latin typeface="Open Sauce"/>
                </a:rPr>
                <a:t>In the DQN architecture, the neural network approximates the action-value function, where the input is the state representation and the output is the estimated Q-values for each action.</a:t>
              </a:r>
            </a:p>
            <a:p>
              <a:pPr marL="1252221" indent="-417407" lvl="2">
                <a:lnSpc>
                  <a:spcPts val="4756"/>
                </a:lnSpc>
                <a:buFont typeface="Arial"/>
                <a:buChar char="⚬"/>
              </a:pPr>
              <a:r>
                <a:rPr lang="en-US" sz="2900">
                  <a:solidFill>
                    <a:srgbClr val="000000"/>
                  </a:solidFill>
                  <a:latin typeface="Open Sauce"/>
                </a:rPr>
                <a:t>The neural network model architecture and training process are defined in the </a:t>
              </a:r>
              <a:r>
                <a:rPr lang="en-US" sz="2900">
                  <a:solidFill>
                    <a:srgbClr val="000000"/>
                  </a:solidFill>
                  <a:latin typeface="Open Sauce Bold"/>
                </a:rPr>
                <a:t>DQN </a:t>
              </a:r>
              <a:r>
                <a:rPr lang="en-US" sz="2900">
                  <a:solidFill>
                    <a:srgbClr val="000000"/>
                  </a:solidFill>
                  <a:latin typeface="Open Sauce Semi-Bold"/>
                </a:rPr>
                <a:t>Agent</a:t>
              </a:r>
              <a:r>
                <a:rPr lang="en-US" sz="2900">
                  <a:solidFill>
                    <a:srgbClr val="000000"/>
                  </a:solidFill>
                  <a:latin typeface="Open Sauce"/>
                </a:rPr>
                <a:t> class</a:t>
              </a:r>
            </a:p>
            <a:p>
              <a:pPr marL="1252221" indent="-417407" lvl="2">
                <a:lnSpc>
                  <a:spcPts val="4756"/>
                </a:lnSpc>
                <a:buFont typeface="Arial"/>
                <a:buChar char="⚬"/>
              </a:pPr>
              <a:r>
                <a:rPr lang="en-US" sz="2900">
                  <a:solidFill>
                    <a:srgbClr val="000000"/>
                  </a:solidFill>
                  <a:latin typeface="Open Sauce"/>
                </a:rPr>
                <a:t>The Q-values for each action are computed by the neural network during the action selection process </a:t>
              </a:r>
            </a:p>
            <a:p>
              <a:pPr>
                <a:lnSpc>
                  <a:spcPts val="5740"/>
                </a:lnSpc>
              </a:pPr>
            </a:p>
          </p:txBody>
        </p:sp>
      </p:grpSp>
      <p:sp>
        <p:nvSpPr>
          <p:cNvPr name="TextBox 11" id="11"/>
          <p:cNvSpPr txBox="true"/>
          <p:nvPr/>
        </p:nvSpPr>
        <p:spPr>
          <a:xfrm rot="0">
            <a:off x="384588" y="335634"/>
            <a:ext cx="17903412" cy="1005840"/>
          </a:xfrm>
          <a:prstGeom prst="rect">
            <a:avLst/>
          </a:prstGeom>
        </p:spPr>
        <p:txBody>
          <a:bodyPr anchor="t" rtlCol="false" tIns="0" lIns="0" bIns="0" rIns="0">
            <a:spAutoFit/>
          </a:bodyPr>
          <a:lstStyle/>
          <a:p>
            <a:pPr algn="ctr">
              <a:lnSpc>
                <a:spcPts val="8280"/>
              </a:lnSpc>
            </a:pPr>
            <a:r>
              <a:rPr lang="en-US" sz="6000" spc="588">
                <a:solidFill>
                  <a:srgbClr val="000000"/>
                </a:solidFill>
                <a:latin typeface="Oswald Bold"/>
              </a:rPr>
              <a:t>STOCK TRADING MODEL FORMULATION(contd.)</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384588" y="2449022"/>
            <a:ext cx="17096157" cy="8725856"/>
            <a:chOff x="0" y="0"/>
            <a:chExt cx="3735517" cy="1906603"/>
          </a:xfrm>
        </p:grpSpPr>
        <p:sp>
          <p:nvSpPr>
            <p:cNvPr name="Freeform 9" id="9"/>
            <p:cNvSpPr/>
            <p:nvPr/>
          </p:nvSpPr>
          <p:spPr>
            <a:xfrm flipH="false" flipV="false" rot="0">
              <a:off x="0" y="0"/>
              <a:ext cx="3735517" cy="1906603"/>
            </a:xfrm>
            <a:custGeom>
              <a:avLst/>
              <a:gdLst/>
              <a:ahLst/>
              <a:cxnLst/>
              <a:rect r="r" b="b" t="t" l="l"/>
              <a:pathLst>
                <a:path h="1906603" w="3735517">
                  <a:moveTo>
                    <a:pt x="23095" y="0"/>
                  </a:moveTo>
                  <a:lnTo>
                    <a:pt x="3712422" y="0"/>
                  </a:lnTo>
                  <a:cubicBezTo>
                    <a:pt x="3718547" y="0"/>
                    <a:pt x="3724422" y="2433"/>
                    <a:pt x="3728753" y="6764"/>
                  </a:cubicBezTo>
                  <a:cubicBezTo>
                    <a:pt x="3733084" y="11096"/>
                    <a:pt x="3735517" y="16970"/>
                    <a:pt x="3735517" y="23095"/>
                  </a:cubicBezTo>
                  <a:lnTo>
                    <a:pt x="3735517" y="1883508"/>
                  </a:lnTo>
                  <a:cubicBezTo>
                    <a:pt x="3735517" y="1896263"/>
                    <a:pt x="3725177" y="1906603"/>
                    <a:pt x="3712422" y="1906603"/>
                  </a:cubicBezTo>
                  <a:lnTo>
                    <a:pt x="23095" y="1906603"/>
                  </a:lnTo>
                  <a:cubicBezTo>
                    <a:pt x="16970" y="1906603"/>
                    <a:pt x="11096" y="1904170"/>
                    <a:pt x="6764" y="1899839"/>
                  </a:cubicBezTo>
                  <a:cubicBezTo>
                    <a:pt x="2433" y="1895507"/>
                    <a:pt x="0" y="1889633"/>
                    <a:pt x="0" y="1883508"/>
                  </a:cubicBezTo>
                  <a:lnTo>
                    <a:pt x="0" y="23095"/>
                  </a:lnTo>
                  <a:cubicBezTo>
                    <a:pt x="0" y="10340"/>
                    <a:pt x="10340" y="0"/>
                    <a:pt x="23095" y="0"/>
                  </a:cubicBezTo>
                  <a:close/>
                </a:path>
              </a:pathLst>
            </a:custGeom>
            <a:solidFill>
              <a:srgbClr val="B3B5A9"/>
            </a:solidFill>
          </p:spPr>
        </p:sp>
        <p:sp>
          <p:nvSpPr>
            <p:cNvPr name="TextBox 10" id="10"/>
            <p:cNvSpPr txBox="true"/>
            <p:nvPr/>
          </p:nvSpPr>
          <p:spPr>
            <a:xfrm>
              <a:off x="0" y="-123825"/>
              <a:ext cx="3735517" cy="2030428"/>
            </a:xfrm>
            <a:prstGeom prst="rect">
              <a:avLst/>
            </a:prstGeom>
          </p:spPr>
          <p:txBody>
            <a:bodyPr anchor="t" rtlCol="false" tIns="61233" lIns="61233" bIns="61233" rIns="61233"/>
            <a:lstStyle/>
            <a:p>
              <a:pPr marL="626112" indent="-313056" lvl="1">
                <a:lnSpc>
                  <a:spcPts val="4756"/>
                </a:lnSpc>
                <a:buAutoNum type="arabicPeriod" startAt="1"/>
              </a:pPr>
            </a:p>
          </p:txBody>
        </p:sp>
      </p:grpSp>
      <p:sp>
        <p:nvSpPr>
          <p:cNvPr name="TextBox 11" id="11"/>
          <p:cNvSpPr txBox="true"/>
          <p:nvPr/>
        </p:nvSpPr>
        <p:spPr>
          <a:xfrm rot="0">
            <a:off x="1500653" y="297534"/>
            <a:ext cx="14769876" cy="1349947"/>
          </a:xfrm>
          <a:prstGeom prst="rect">
            <a:avLst/>
          </a:prstGeom>
        </p:spPr>
        <p:txBody>
          <a:bodyPr anchor="t" rtlCol="false" tIns="0" lIns="0" bIns="0" rIns="0">
            <a:spAutoFit/>
          </a:bodyPr>
          <a:lstStyle/>
          <a:p>
            <a:pPr algn="ctr">
              <a:lnSpc>
                <a:spcPts val="11082"/>
              </a:lnSpc>
            </a:pPr>
            <a:r>
              <a:rPr lang="en-US" sz="8030" spc="786">
                <a:solidFill>
                  <a:srgbClr val="000000"/>
                </a:solidFill>
                <a:latin typeface="Oswald Bold"/>
              </a:rPr>
              <a:t>TRAINING</a:t>
            </a:r>
          </a:p>
        </p:txBody>
      </p:sp>
      <p:grpSp>
        <p:nvGrpSpPr>
          <p:cNvPr name="Group 12" id="12"/>
          <p:cNvGrpSpPr/>
          <p:nvPr/>
        </p:nvGrpSpPr>
        <p:grpSpPr>
          <a:xfrm rot="0">
            <a:off x="536988" y="2601422"/>
            <a:ext cx="17096157" cy="8725856"/>
            <a:chOff x="0" y="0"/>
            <a:chExt cx="3735517" cy="1906603"/>
          </a:xfrm>
        </p:grpSpPr>
        <p:sp>
          <p:nvSpPr>
            <p:cNvPr name="Freeform 13" id="13"/>
            <p:cNvSpPr/>
            <p:nvPr/>
          </p:nvSpPr>
          <p:spPr>
            <a:xfrm flipH="false" flipV="false" rot="0">
              <a:off x="0" y="0"/>
              <a:ext cx="3735517" cy="1906603"/>
            </a:xfrm>
            <a:custGeom>
              <a:avLst/>
              <a:gdLst/>
              <a:ahLst/>
              <a:cxnLst/>
              <a:rect r="r" b="b" t="t" l="l"/>
              <a:pathLst>
                <a:path h="1906603" w="3735517">
                  <a:moveTo>
                    <a:pt x="23095" y="0"/>
                  </a:moveTo>
                  <a:lnTo>
                    <a:pt x="3712422" y="0"/>
                  </a:lnTo>
                  <a:cubicBezTo>
                    <a:pt x="3718547" y="0"/>
                    <a:pt x="3724422" y="2433"/>
                    <a:pt x="3728753" y="6764"/>
                  </a:cubicBezTo>
                  <a:cubicBezTo>
                    <a:pt x="3733084" y="11096"/>
                    <a:pt x="3735517" y="16970"/>
                    <a:pt x="3735517" y="23095"/>
                  </a:cubicBezTo>
                  <a:lnTo>
                    <a:pt x="3735517" y="1883508"/>
                  </a:lnTo>
                  <a:cubicBezTo>
                    <a:pt x="3735517" y="1896263"/>
                    <a:pt x="3725177" y="1906603"/>
                    <a:pt x="3712422" y="1906603"/>
                  </a:cubicBezTo>
                  <a:lnTo>
                    <a:pt x="23095" y="1906603"/>
                  </a:lnTo>
                  <a:cubicBezTo>
                    <a:pt x="16970" y="1906603"/>
                    <a:pt x="11096" y="1904170"/>
                    <a:pt x="6764" y="1899839"/>
                  </a:cubicBezTo>
                  <a:cubicBezTo>
                    <a:pt x="2433" y="1895507"/>
                    <a:pt x="0" y="1889633"/>
                    <a:pt x="0" y="1883508"/>
                  </a:cubicBezTo>
                  <a:lnTo>
                    <a:pt x="0" y="23095"/>
                  </a:lnTo>
                  <a:cubicBezTo>
                    <a:pt x="0" y="10340"/>
                    <a:pt x="10340" y="0"/>
                    <a:pt x="23095" y="0"/>
                  </a:cubicBezTo>
                  <a:close/>
                </a:path>
              </a:pathLst>
            </a:custGeom>
            <a:solidFill>
              <a:srgbClr val="B3B5A9"/>
            </a:solidFill>
          </p:spPr>
        </p:sp>
        <p:sp>
          <p:nvSpPr>
            <p:cNvPr name="TextBox 14" id="14"/>
            <p:cNvSpPr txBox="true"/>
            <p:nvPr/>
          </p:nvSpPr>
          <p:spPr>
            <a:xfrm>
              <a:off x="0" y="-123825"/>
              <a:ext cx="3735517" cy="2030428"/>
            </a:xfrm>
            <a:prstGeom prst="rect">
              <a:avLst/>
            </a:prstGeom>
          </p:spPr>
          <p:txBody>
            <a:bodyPr anchor="t" rtlCol="false" tIns="61233" lIns="61233" bIns="61233" rIns="61233"/>
            <a:lstStyle/>
            <a:p>
              <a:pPr marL="626112" indent="-313056" lvl="1">
                <a:lnSpc>
                  <a:spcPts val="4756"/>
                </a:lnSpc>
                <a:buAutoNum type="arabicPeriod" startAt="1"/>
              </a:pPr>
            </a:p>
          </p:txBody>
        </p:sp>
      </p:grpSp>
      <p:grpSp>
        <p:nvGrpSpPr>
          <p:cNvPr name="Group 15" id="15"/>
          <p:cNvGrpSpPr/>
          <p:nvPr/>
        </p:nvGrpSpPr>
        <p:grpSpPr>
          <a:xfrm rot="0">
            <a:off x="0" y="2107284"/>
            <a:ext cx="18288000" cy="15209822"/>
            <a:chOff x="0" y="0"/>
            <a:chExt cx="3995936" cy="3323352"/>
          </a:xfrm>
        </p:grpSpPr>
        <p:sp>
          <p:nvSpPr>
            <p:cNvPr name="Freeform 16" id="16"/>
            <p:cNvSpPr/>
            <p:nvPr/>
          </p:nvSpPr>
          <p:spPr>
            <a:xfrm flipH="false" flipV="false" rot="0">
              <a:off x="0" y="0"/>
              <a:ext cx="3995936" cy="3323352"/>
            </a:xfrm>
            <a:custGeom>
              <a:avLst/>
              <a:gdLst/>
              <a:ahLst/>
              <a:cxnLst/>
              <a:rect r="r" b="b" t="t" l="l"/>
              <a:pathLst>
                <a:path h="3323352" w="3995936">
                  <a:moveTo>
                    <a:pt x="21590" y="0"/>
                  </a:moveTo>
                  <a:lnTo>
                    <a:pt x="3974345" y="0"/>
                  </a:lnTo>
                  <a:cubicBezTo>
                    <a:pt x="3986269" y="0"/>
                    <a:pt x="3995936" y="9666"/>
                    <a:pt x="3995936" y="21590"/>
                  </a:cubicBezTo>
                  <a:lnTo>
                    <a:pt x="3995936" y="3301762"/>
                  </a:lnTo>
                  <a:cubicBezTo>
                    <a:pt x="3995936" y="3313686"/>
                    <a:pt x="3986269" y="3323352"/>
                    <a:pt x="3974345" y="3323352"/>
                  </a:cubicBezTo>
                  <a:lnTo>
                    <a:pt x="21590" y="3323352"/>
                  </a:lnTo>
                  <a:cubicBezTo>
                    <a:pt x="15864" y="3323352"/>
                    <a:pt x="10372" y="3321078"/>
                    <a:pt x="6324" y="3317029"/>
                  </a:cubicBezTo>
                  <a:cubicBezTo>
                    <a:pt x="2275" y="3312980"/>
                    <a:pt x="0" y="3307488"/>
                    <a:pt x="0" y="3301762"/>
                  </a:cubicBezTo>
                  <a:lnTo>
                    <a:pt x="0" y="21590"/>
                  </a:lnTo>
                  <a:cubicBezTo>
                    <a:pt x="0" y="9666"/>
                    <a:pt x="9666" y="0"/>
                    <a:pt x="21590" y="0"/>
                  </a:cubicBezTo>
                  <a:close/>
                </a:path>
              </a:pathLst>
            </a:custGeom>
            <a:solidFill>
              <a:srgbClr val="B3B5A9"/>
            </a:solidFill>
          </p:spPr>
        </p:sp>
        <p:sp>
          <p:nvSpPr>
            <p:cNvPr name="TextBox 17" id="17"/>
            <p:cNvSpPr txBox="true"/>
            <p:nvPr/>
          </p:nvSpPr>
          <p:spPr>
            <a:xfrm>
              <a:off x="0" y="-123825"/>
              <a:ext cx="3995936" cy="3447177"/>
            </a:xfrm>
            <a:prstGeom prst="rect">
              <a:avLst/>
            </a:prstGeom>
          </p:spPr>
          <p:txBody>
            <a:bodyPr anchor="t" rtlCol="false" tIns="61233" lIns="61233" bIns="61233" rIns="61233"/>
            <a:lstStyle/>
            <a:p>
              <a:pPr marL="626112" indent="-313056" lvl="1">
                <a:lnSpc>
                  <a:spcPts val="4756"/>
                </a:lnSpc>
                <a:buAutoNum type="arabicPeriod" startAt="1"/>
              </a:pPr>
              <a:r>
                <a:rPr lang="en-US" sz="2900">
                  <a:solidFill>
                    <a:srgbClr val="000000"/>
                  </a:solidFill>
                  <a:latin typeface="Open Sauce"/>
                </a:rPr>
                <a:t>The training loop consisted of iterating through each episode and within each episode, iterating through each trading window.</a:t>
              </a:r>
            </a:p>
            <a:p>
              <a:pPr marL="626112" indent="-313056" lvl="1">
                <a:lnSpc>
                  <a:spcPts val="4756"/>
                </a:lnSpc>
                <a:buAutoNum type="arabicPeriod" startAt="1"/>
              </a:pPr>
              <a:r>
                <a:rPr lang="en-US" sz="2900">
                  <a:solidFill>
                    <a:srgbClr val="000000"/>
                  </a:solidFill>
                  <a:latin typeface="Open Sauce"/>
                </a:rPr>
                <a:t>At each time step, the agent observed the state, selected an action, executed the action in the market, received a reward, and updated its strategy.</a:t>
              </a:r>
            </a:p>
            <a:p>
              <a:pPr marL="626112" indent="-313056" lvl="1">
                <a:lnSpc>
                  <a:spcPts val="4756"/>
                </a:lnSpc>
                <a:buAutoNum type="arabicPeriod" startAt="1"/>
              </a:pPr>
              <a:r>
                <a:rPr lang="en-US" sz="2900">
                  <a:solidFill>
                    <a:srgbClr val="000000"/>
                  </a:solidFill>
                  <a:latin typeface="Open Sauce"/>
                </a:rPr>
                <a:t>The agent's decision-making process was influenced by the current state of the market and the agent's learned strategy.</a:t>
              </a:r>
            </a:p>
            <a:p>
              <a:pPr marL="626112" indent="-313056" lvl="1">
                <a:lnSpc>
                  <a:spcPts val="4756"/>
                </a:lnSpc>
                <a:buAutoNum type="arabicPeriod" startAt="1"/>
              </a:pPr>
              <a:r>
                <a:rPr lang="en-US" sz="2900">
                  <a:solidFill>
                    <a:srgbClr val="000000"/>
                  </a:solidFill>
                  <a:latin typeface="Open Sauce"/>
                </a:rPr>
                <a:t>Rewards were calculated based on the change in portfolio value between consecutive time steps.</a:t>
              </a:r>
            </a:p>
            <a:p>
              <a:pPr marL="626112" indent="-313056" lvl="1">
                <a:lnSpc>
                  <a:spcPts val="4756"/>
                </a:lnSpc>
                <a:buAutoNum type="arabicPeriod" startAt="1"/>
              </a:pPr>
              <a:r>
                <a:rPr lang="en-US" sz="2900">
                  <a:solidFill>
                    <a:srgbClr val="000000"/>
                  </a:solidFill>
                  <a:latin typeface="Open Sauce Italics"/>
                </a:rPr>
                <a:t>Experience replay</a:t>
              </a:r>
              <a:r>
                <a:rPr lang="en-US" sz="2900">
                  <a:solidFill>
                    <a:srgbClr val="000000"/>
                  </a:solidFill>
                  <a:latin typeface="Open Sauce"/>
                </a:rPr>
                <a:t> was employed to train the agent using past experiences stored in a memory buffer.</a:t>
              </a:r>
            </a:p>
            <a:p>
              <a:pPr marL="626112" indent="-313056" lvl="1">
                <a:lnSpc>
                  <a:spcPts val="4756"/>
                </a:lnSpc>
                <a:buAutoNum type="arabicPeriod" startAt="1"/>
              </a:pPr>
              <a:r>
                <a:rPr lang="en-US" sz="2900">
                  <a:solidFill>
                    <a:srgbClr val="000000"/>
                  </a:solidFill>
                  <a:latin typeface="Open Sauce"/>
                </a:rPr>
                <a:t>This technique helps stabilize the training process and improve the agent's policy over time.</a:t>
              </a:r>
            </a:p>
            <a:p>
              <a:pPr marL="626112" indent="-313056" lvl="1">
                <a:lnSpc>
                  <a:spcPts val="4756"/>
                </a:lnSpc>
                <a:buAutoNum type="arabicPeriod" startAt="1"/>
              </a:pPr>
              <a:r>
                <a:rPr lang="en-US" sz="2900">
                  <a:solidFill>
                    <a:srgbClr val="000000"/>
                  </a:solidFill>
                  <a:latin typeface="Open Sauce"/>
                </a:rPr>
                <a:t>The training progress was monitored by tracking portfolio returns across episodes.</a:t>
              </a: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016940" y="1973934"/>
            <a:ext cx="8700170" cy="8313066"/>
          </a:xfrm>
          <a:custGeom>
            <a:avLst/>
            <a:gdLst/>
            <a:ahLst/>
            <a:cxnLst/>
            <a:rect r="r" b="b" t="t" l="l"/>
            <a:pathLst>
              <a:path h="8313066" w="8700170">
                <a:moveTo>
                  <a:pt x="0" y="0"/>
                </a:moveTo>
                <a:lnTo>
                  <a:pt x="8700170" y="0"/>
                </a:lnTo>
                <a:lnTo>
                  <a:pt x="8700170" y="8313066"/>
                </a:lnTo>
                <a:lnTo>
                  <a:pt x="0" y="8313066"/>
                </a:lnTo>
                <a:lnTo>
                  <a:pt x="0" y="0"/>
                </a:lnTo>
                <a:close/>
              </a:path>
            </a:pathLst>
          </a:custGeom>
          <a:blipFill>
            <a:blip r:embed="rId5"/>
            <a:stretch>
              <a:fillRect l="0" t="0" r="0" b="0"/>
            </a:stretch>
          </a:blipFill>
        </p:spPr>
      </p:sp>
      <p:sp>
        <p:nvSpPr>
          <p:cNvPr name="TextBox 9" id="9"/>
          <p:cNvSpPr txBox="true"/>
          <p:nvPr/>
        </p:nvSpPr>
        <p:spPr>
          <a:xfrm rot="0">
            <a:off x="986000" y="297534"/>
            <a:ext cx="16270528" cy="1349947"/>
          </a:xfrm>
          <a:prstGeom prst="rect">
            <a:avLst/>
          </a:prstGeom>
        </p:spPr>
        <p:txBody>
          <a:bodyPr anchor="t" rtlCol="false" tIns="0" lIns="0" bIns="0" rIns="0">
            <a:spAutoFit/>
          </a:bodyPr>
          <a:lstStyle/>
          <a:p>
            <a:pPr algn="ctr">
              <a:lnSpc>
                <a:spcPts val="11082"/>
              </a:lnSpc>
            </a:pPr>
            <a:r>
              <a:rPr lang="en-US" sz="8030" spc="786">
                <a:solidFill>
                  <a:srgbClr val="000000"/>
                </a:solidFill>
                <a:latin typeface="Oswald Bold"/>
              </a:rPr>
              <a:t>TRAINING AND BUILDING MODEL</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384588" y="2449022"/>
            <a:ext cx="17096157" cy="8725856"/>
            <a:chOff x="0" y="0"/>
            <a:chExt cx="3735517" cy="1906603"/>
          </a:xfrm>
        </p:grpSpPr>
        <p:sp>
          <p:nvSpPr>
            <p:cNvPr name="Freeform 9" id="9"/>
            <p:cNvSpPr/>
            <p:nvPr/>
          </p:nvSpPr>
          <p:spPr>
            <a:xfrm flipH="false" flipV="false" rot="0">
              <a:off x="0" y="0"/>
              <a:ext cx="3735517" cy="1906603"/>
            </a:xfrm>
            <a:custGeom>
              <a:avLst/>
              <a:gdLst/>
              <a:ahLst/>
              <a:cxnLst/>
              <a:rect r="r" b="b" t="t" l="l"/>
              <a:pathLst>
                <a:path h="1906603" w="3735517">
                  <a:moveTo>
                    <a:pt x="23095" y="0"/>
                  </a:moveTo>
                  <a:lnTo>
                    <a:pt x="3712422" y="0"/>
                  </a:lnTo>
                  <a:cubicBezTo>
                    <a:pt x="3718547" y="0"/>
                    <a:pt x="3724422" y="2433"/>
                    <a:pt x="3728753" y="6764"/>
                  </a:cubicBezTo>
                  <a:cubicBezTo>
                    <a:pt x="3733084" y="11096"/>
                    <a:pt x="3735517" y="16970"/>
                    <a:pt x="3735517" y="23095"/>
                  </a:cubicBezTo>
                  <a:lnTo>
                    <a:pt x="3735517" y="1883508"/>
                  </a:lnTo>
                  <a:cubicBezTo>
                    <a:pt x="3735517" y="1896263"/>
                    <a:pt x="3725177" y="1906603"/>
                    <a:pt x="3712422" y="1906603"/>
                  </a:cubicBezTo>
                  <a:lnTo>
                    <a:pt x="23095" y="1906603"/>
                  </a:lnTo>
                  <a:cubicBezTo>
                    <a:pt x="16970" y="1906603"/>
                    <a:pt x="11096" y="1904170"/>
                    <a:pt x="6764" y="1899839"/>
                  </a:cubicBezTo>
                  <a:cubicBezTo>
                    <a:pt x="2433" y="1895507"/>
                    <a:pt x="0" y="1889633"/>
                    <a:pt x="0" y="1883508"/>
                  </a:cubicBezTo>
                  <a:lnTo>
                    <a:pt x="0" y="23095"/>
                  </a:lnTo>
                  <a:cubicBezTo>
                    <a:pt x="0" y="10340"/>
                    <a:pt x="10340" y="0"/>
                    <a:pt x="23095" y="0"/>
                  </a:cubicBezTo>
                  <a:close/>
                </a:path>
              </a:pathLst>
            </a:custGeom>
            <a:solidFill>
              <a:srgbClr val="B3B5A9"/>
            </a:solidFill>
          </p:spPr>
        </p:sp>
        <p:sp>
          <p:nvSpPr>
            <p:cNvPr name="TextBox 10" id="10"/>
            <p:cNvSpPr txBox="true"/>
            <p:nvPr/>
          </p:nvSpPr>
          <p:spPr>
            <a:xfrm>
              <a:off x="0" y="-123825"/>
              <a:ext cx="3735517" cy="2030428"/>
            </a:xfrm>
            <a:prstGeom prst="rect">
              <a:avLst/>
            </a:prstGeom>
          </p:spPr>
          <p:txBody>
            <a:bodyPr anchor="t" rtlCol="false" tIns="61233" lIns="61233" bIns="61233" rIns="61233"/>
            <a:lstStyle/>
            <a:p>
              <a:pPr marL="626112" indent="-313056" lvl="1">
                <a:lnSpc>
                  <a:spcPts val="4756"/>
                </a:lnSpc>
                <a:buAutoNum type="arabicPeriod" startAt="1"/>
              </a:pPr>
            </a:p>
          </p:txBody>
        </p:sp>
      </p:grpSp>
      <p:sp>
        <p:nvSpPr>
          <p:cNvPr name="TextBox 11" id="11"/>
          <p:cNvSpPr txBox="true"/>
          <p:nvPr/>
        </p:nvSpPr>
        <p:spPr>
          <a:xfrm rot="0">
            <a:off x="1500653" y="297534"/>
            <a:ext cx="14769876" cy="1349947"/>
          </a:xfrm>
          <a:prstGeom prst="rect">
            <a:avLst/>
          </a:prstGeom>
        </p:spPr>
        <p:txBody>
          <a:bodyPr anchor="t" rtlCol="false" tIns="0" lIns="0" bIns="0" rIns="0">
            <a:spAutoFit/>
          </a:bodyPr>
          <a:lstStyle/>
          <a:p>
            <a:pPr algn="ctr">
              <a:lnSpc>
                <a:spcPts val="11082"/>
              </a:lnSpc>
            </a:pPr>
            <a:r>
              <a:rPr lang="en-US" sz="8030" spc="786">
                <a:solidFill>
                  <a:srgbClr val="000000"/>
                </a:solidFill>
                <a:latin typeface="Oswald Bold"/>
              </a:rPr>
              <a:t>EVALUATION PROCEDURE</a:t>
            </a:r>
          </a:p>
        </p:txBody>
      </p:sp>
      <p:grpSp>
        <p:nvGrpSpPr>
          <p:cNvPr name="Group 12" id="12"/>
          <p:cNvGrpSpPr/>
          <p:nvPr/>
        </p:nvGrpSpPr>
        <p:grpSpPr>
          <a:xfrm rot="0">
            <a:off x="536988" y="2601422"/>
            <a:ext cx="17096157" cy="8725856"/>
            <a:chOff x="0" y="0"/>
            <a:chExt cx="3735517" cy="1906603"/>
          </a:xfrm>
        </p:grpSpPr>
        <p:sp>
          <p:nvSpPr>
            <p:cNvPr name="Freeform 13" id="13"/>
            <p:cNvSpPr/>
            <p:nvPr/>
          </p:nvSpPr>
          <p:spPr>
            <a:xfrm flipH="false" flipV="false" rot="0">
              <a:off x="0" y="0"/>
              <a:ext cx="3735517" cy="1906603"/>
            </a:xfrm>
            <a:custGeom>
              <a:avLst/>
              <a:gdLst/>
              <a:ahLst/>
              <a:cxnLst/>
              <a:rect r="r" b="b" t="t" l="l"/>
              <a:pathLst>
                <a:path h="1906603" w="3735517">
                  <a:moveTo>
                    <a:pt x="23095" y="0"/>
                  </a:moveTo>
                  <a:lnTo>
                    <a:pt x="3712422" y="0"/>
                  </a:lnTo>
                  <a:cubicBezTo>
                    <a:pt x="3718547" y="0"/>
                    <a:pt x="3724422" y="2433"/>
                    <a:pt x="3728753" y="6764"/>
                  </a:cubicBezTo>
                  <a:cubicBezTo>
                    <a:pt x="3733084" y="11096"/>
                    <a:pt x="3735517" y="16970"/>
                    <a:pt x="3735517" y="23095"/>
                  </a:cubicBezTo>
                  <a:lnTo>
                    <a:pt x="3735517" y="1883508"/>
                  </a:lnTo>
                  <a:cubicBezTo>
                    <a:pt x="3735517" y="1896263"/>
                    <a:pt x="3725177" y="1906603"/>
                    <a:pt x="3712422" y="1906603"/>
                  </a:cubicBezTo>
                  <a:lnTo>
                    <a:pt x="23095" y="1906603"/>
                  </a:lnTo>
                  <a:cubicBezTo>
                    <a:pt x="16970" y="1906603"/>
                    <a:pt x="11096" y="1904170"/>
                    <a:pt x="6764" y="1899839"/>
                  </a:cubicBezTo>
                  <a:cubicBezTo>
                    <a:pt x="2433" y="1895507"/>
                    <a:pt x="0" y="1889633"/>
                    <a:pt x="0" y="1883508"/>
                  </a:cubicBezTo>
                  <a:lnTo>
                    <a:pt x="0" y="23095"/>
                  </a:lnTo>
                  <a:cubicBezTo>
                    <a:pt x="0" y="10340"/>
                    <a:pt x="10340" y="0"/>
                    <a:pt x="23095" y="0"/>
                  </a:cubicBezTo>
                  <a:close/>
                </a:path>
              </a:pathLst>
            </a:custGeom>
            <a:solidFill>
              <a:srgbClr val="B3B5A9"/>
            </a:solidFill>
          </p:spPr>
        </p:sp>
        <p:sp>
          <p:nvSpPr>
            <p:cNvPr name="TextBox 14" id="14"/>
            <p:cNvSpPr txBox="true"/>
            <p:nvPr/>
          </p:nvSpPr>
          <p:spPr>
            <a:xfrm>
              <a:off x="0" y="-123825"/>
              <a:ext cx="3735517" cy="2030428"/>
            </a:xfrm>
            <a:prstGeom prst="rect">
              <a:avLst/>
            </a:prstGeom>
          </p:spPr>
          <p:txBody>
            <a:bodyPr anchor="t" rtlCol="false" tIns="61233" lIns="61233" bIns="61233" rIns="61233"/>
            <a:lstStyle/>
            <a:p>
              <a:pPr marL="626112" indent="-313056" lvl="1">
                <a:lnSpc>
                  <a:spcPts val="4756"/>
                </a:lnSpc>
                <a:buAutoNum type="arabicPeriod" startAt="1"/>
              </a:pPr>
            </a:p>
          </p:txBody>
        </p:sp>
      </p:grpSp>
      <p:grpSp>
        <p:nvGrpSpPr>
          <p:cNvPr name="Group 15" id="15"/>
          <p:cNvGrpSpPr/>
          <p:nvPr/>
        </p:nvGrpSpPr>
        <p:grpSpPr>
          <a:xfrm rot="0">
            <a:off x="708438" y="2753822"/>
            <a:ext cx="17096157" cy="8725856"/>
            <a:chOff x="0" y="0"/>
            <a:chExt cx="3735517" cy="1906603"/>
          </a:xfrm>
        </p:grpSpPr>
        <p:sp>
          <p:nvSpPr>
            <p:cNvPr name="Freeform 16" id="16"/>
            <p:cNvSpPr/>
            <p:nvPr/>
          </p:nvSpPr>
          <p:spPr>
            <a:xfrm flipH="false" flipV="false" rot="0">
              <a:off x="0" y="0"/>
              <a:ext cx="3735517" cy="1906603"/>
            </a:xfrm>
            <a:custGeom>
              <a:avLst/>
              <a:gdLst/>
              <a:ahLst/>
              <a:cxnLst/>
              <a:rect r="r" b="b" t="t" l="l"/>
              <a:pathLst>
                <a:path h="1906603" w="3735517">
                  <a:moveTo>
                    <a:pt x="23095" y="0"/>
                  </a:moveTo>
                  <a:lnTo>
                    <a:pt x="3712422" y="0"/>
                  </a:lnTo>
                  <a:cubicBezTo>
                    <a:pt x="3718547" y="0"/>
                    <a:pt x="3724422" y="2433"/>
                    <a:pt x="3728753" y="6764"/>
                  </a:cubicBezTo>
                  <a:cubicBezTo>
                    <a:pt x="3733084" y="11096"/>
                    <a:pt x="3735517" y="16970"/>
                    <a:pt x="3735517" y="23095"/>
                  </a:cubicBezTo>
                  <a:lnTo>
                    <a:pt x="3735517" y="1883508"/>
                  </a:lnTo>
                  <a:cubicBezTo>
                    <a:pt x="3735517" y="1896263"/>
                    <a:pt x="3725177" y="1906603"/>
                    <a:pt x="3712422" y="1906603"/>
                  </a:cubicBezTo>
                  <a:lnTo>
                    <a:pt x="23095" y="1906603"/>
                  </a:lnTo>
                  <a:cubicBezTo>
                    <a:pt x="16970" y="1906603"/>
                    <a:pt x="11096" y="1904170"/>
                    <a:pt x="6764" y="1899839"/>
                  </a:cubicBezTo>
                  <a:cubicBezTo>
                    <a:pt x="2433" y="1895507"/>
                    <a:pt x="0" y="1889633"/>
                    <a:pt x="0" y="1883508"/>
                  </a:cubicBezTo>
                  <a:lnTo>
                    <a:pt x="0" y="23095"/>
                  </a:lnTo>
                  <a:cubicBezTo>
                    <a:pt x="0" y="10340"/>
                    <a:pt x="10340" y="0"/>
                    <a:pt x="23095" y="0"/>
                  </a:cubicBezTo>
                  <a:close/>
                </a:path>
              </a:pathLst>
            </a:custGeom>
            <a:solidFill>
              <a:srgbClr val="B3B5A9"/>
            </a:solidFill>
          </p:spPr>
        </p:sp>
        <p:sp>
          <p:nvSpPr>
            <p:cNvPr name="TextBox 17" id="17"/>
            <p:cNvSpPr txBox="true"/>
            <p:nvPr/>
          </p:nvSpPr>
          <p:spPr>
            <a:xfrm>
              <a:off x="0" y="-123825"/>
              <a:ext cx="3735517" cy="2030428"/>
            </a:xfrm>
            <a:prstGeom prst="rect">
              <a:avLst/>
            </a:prstGeom>
          </p:spPr>
          <p:txBody>
            <a:bodyPr anchor="t" rtlCol="false" tIns="61233" lIns="61233" bIns="61233" rIns="61233"/>
            <a:lstStyle/>
            <a:p>
              <a:pPr>
                <a:lnSpc>
                  <a:spcPts val="4756"/>
                </a:lnSpc>
              </a:pPr>
            </a:p>
            <a:p>
              <a:pPr marL="626112" indent="-313056" lvl="1">
                <a:lnSpc>
                  <a:spcPts val="4756"/>
                </a:lnSpc>
                <a:buFont typeface="Arial"/>
                <a:buChar char="•"/>
              </a:pPr>
              <a:r>
                <a:rPr lang="en-US" sz="2900">
                  <a:solidFill>
                    <a:srgbClr val="000000"/>
                  </a:solidFill>
                  <a:latin typeface="Open Sauce"/>
                </a:rPr>
                <a:t>The testing procedure involves simulating trading decisions based on the learned policy of the trained model.</a:t>
              </a:r>
            </a:p>
            <a:p>
              <a:pPr>
                <a:lnSpc>
                  <a:spcPts val="4756"/>
                </a:lnSpc>
              </a:pPr>
            </a:p>
            <a:p>
              <a:pPr marL="626112" indent="-313056" lvl="1">
                <a:lnSpc>
                  <a:spcPts val="4756"/>
                </a:lnSpc>
                <a:buFont typeface="Arial"/>
                <a:buChar char="•"/>
              </a:pPr>
              <a:r>
                <a:rPr lang="en-US" sz="2900">
                  <a:solidFill>
                    <a:srgbClr val="000000"/>
                  </a:solidFill>
                  <a:latin typeface="Open Sauce"/>
                </a:rPr>
                <a:t>At </a:t>
              </a:r>
              <a:r>
                <a:rPr lang="en-US" sz="2900">
                  <a:solidFill>
                    <a:srgbClr val="000000"/>
                  </a:solidFill>
                  <a:latin typeface="Open Sauce"/>
                </a:rPr>
                <a:t>each time step, the model observes the current state of the market and selects an action (Hold, Buy, or Sell) accordingly.</a:t>
              </a:r>
            </a:p>
            <a:p>
              <a:pPr>
                <a:lnSpc>
                  <a:spcPts val="4756"/>
                </a:lnSpc>
              </a:pPr>
            </a:p>
            <a:p>
              <a:pPr marL="626112" indent="-313056" lvl="1">
                <a:lnSpc>
                  <a:spcPts val="4756"/>
                </a:lnSpc>
                <a:buFont typeface="Arial"/>
                <a:buChar char="•"/>
              </a:pPr>
              <a:r>
                <a:rPr lang="en-US" sz="2900">
                  <a:solidFill>
                    <a:srgbClr val="000000"/>
                  </a:solidFill>
                  <a:latin typeface="Open Sauce"/>
                </a:rPr>
                <a:t>Actions are executed in the market, and the portfolio's performance is tracked over the trading period.</a:t>
              </a:r>
            </a:p>
            <a:p>
              <a:pPr>
                <a:lnSpc>
                  <a:spcPts val="4756"/>
                </a:lnSpc>
              </a:pPr>
            </a:p>
            <a:p>
              <a:pPr marL="626112" indent="-313056" lvl="1">
                <a:lnSpc>
                  <a:spcPts val="4756"/>
                </a:lnSpc>
                <a:buFont typeface="Arial"/>
                <a:buChar char="•"/>
              </a:pPr>
              <a:r>
                <a:rPr lang="en-US" sz="2900">
                  <a:solidFill>
                    <a:srgbClr val="000000"/>
                  </a:solidFill>
                  <a:latin typeface="Open Sauce"/>
                </a:rPr>
                <a:t>The evaluation is based on how well the model's actions align with profitable trading strategies and the overall performance of the portfolio.</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649629" y="6022877"/>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670948" y="-516959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2962464" y="2570793"/>
            <a:ext cx="12848809" cy="5811796"/>
            <a:chOff x="0" y="0"/>
            <a:chExt cx="2481314" cy="1122352"/>
          </a:xfrm>
        </p:grpSpPr>
        <p:sp>
          <p:nvSpPr>
            <p:cNvPr name="Freeform 6" id="6"/>
            <p:cNvSpPr/>
            <p:nvPr/>
          </p:nvSpPr>
          <p:spPr>
            <a:xfrm flipH="false" flipV="false" rot="0">
              <a:off x="0" y="0"/>
              <a:ext cx="2481314" cy="1122352"/>
            </a:xfrm>
            <a:custGeom>
              <a:avLst/>
              <a:gdLst/>
              <a:ahLst/>
              <a:cxnLst/>
              <a:rect r="r" b="b" t="t" l="l"/>
              <a:pathLst>
                <a:path h="1122352" w="2481314">
                  <a:moveTo>
                    <a:pt x="0" y="0"/>
                  </a:moveTo>
                  <a:lnTo>
                    <a:pt x="2481314" y="0"/>
                  </a:lnTo>
                  <a:lnTo>
                    <a:pt x="2481314" y="1122352"/>
                  </a:lnTo>
                  <a:lnTo>
                    <a:pt x="0" y="1122352"/>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481314" cy="1141402"/>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467072" y="2656024"/>
            <a:ext cx="10319578" cy="1300312"/>
          </a:xfrm>
          <a:prstGeom prst="rect">
            <a:avLst/>
          </a:prstGeom>
        </p:spPr>
        <p:txBody>
          <a:bodyPr anchor="t" rtlCol="false" tIns="0" lIns="0" bIns="0" rIns="0">
            <a:spAutoFit/>
          </a:bodyPr>
          <a:lstStyle/>
          <a:p>
            <a:pPr algn="ctr">
              <a:lnSpc>
                <a:spcPts val="10625"/>
              </a:lnSpc>
            </a:pPr>
            <a:r>
              <a:rPr lang="en-US" sz="7699" spc="754">
                <a:solidFill>
                  <a:srgbClr val="231F20"/>
                </a:solidFill>
                <a:latin typeface="Oswald Bold"/>
              </a:rPr>
              <a:t>PROBLEM STATEMENT</a:t>
            </a:r>
          </a:p>
        </p:txBody>
      </p:sp>
      <p:sp>
        <p:nvSpPr>
          <p:cNvPr name="TextBox 9" id="9"/>
          <p:cNvSpPr txBox="true"/>
          <p:nvPr/>
        </p:nvSpPr>
        <p:spPr>
          <a:xfrm rot="0">
            <a:off x="4448022" y="4440149"/>
            <a:ext cx="10319578" cy="2700656"/>
          </a:xfrm>
          <a:prstGeom prst="rect">
            <a:avLst/>
          </a:prstGeom>
        </p:spPr>
        <p:txBody>
          <a:bodyPr anchor="t" rtlCol="false" tIns="0" lIns="0" bIns="0" rIns="0">
            <a:spAutoFit/>
          </a:bodyPr>
          <a:lstStyle/>
          <a:p>
            <a:pPr algn="ctr">
              <a:lnSpc>
                <a:spcPts val="5329"/>
              </a:lnSpc>
              <a:spcBef>
                <a:spcPct val="0"/>
              </a:spcBef>
            </a:pPr>
            <a:r>
              <a:rPr lang="en-US" sz="4099">
                <a:solidFill>
                  <a:srgbClr val="231F20"/>
                </a:solidFill>
                <a:latin typeface="Open Sauce"/>
              </a:rPr>
              <a:t>The problem is to predict the market and find the best moments to buy and sell to maximize profit using deep reinforcement learning</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689388" y="2507718"/>
            <a:ext cx="17096157" cy="8725856"/>
            <a:chOff x="0" y="0"/>
            <a:chExt cx="3735517" cy="1906603"/>
          </a:xfrm>
        </p:grpSpPr>
        <p:sp>
          <p:nvSpPr>
            <p:cNvPr name="Freeform 9" id="9"/>
            <p:cNvSpPr/>
            <p:nvPr/>
          </p:nvSpPr>
          <p:spPr>
            <a:xfrm flipH="false" flipV="false" rot="0">
              <a:off x="0" y="0"/>
              <a:ext cx="3735517" cy="1906603"/>
            </a:xfrm>
            <a:custGeom>
              <a:avLst/>
              <a:gdLst/>
              <a:ahLst/>
              <a:cxnLst/>
              <a:rect r="r" b="b" t="t" l="l"/>
              <a:pathLst>
                <a:path h="1906603" w="3735517">
                  <a:moveTo>
                    <a:pt x="23095" y="0"/>
                  </a:moveTo>
                  <a:lnTo>
                    <a:pt x="3712422" y="0"/>
                  </a:lnTo>
                  <a:cubicBezTo>
                    <a:pt x="3718547" y="0"/>
                    <a:pt x="3724422" y="2433"/>
                    <a:pt x="3728753" y="6764"/>
                  </a:cubicBezTo>
                  <a:cubicBezTo>
                    <a:pt x="3733084" y="11096"/>
                    <a:pt x="3735517" y="16970"/>
                    <a:pt x="3735517" y="23095"/>
                  </a:cubicBezTo>
                  <a:lnTo>
                    <a:pt x="3735517" y="1883508"/>
                  </a:lnTo>
                  <a:cubicBezTo>
                    <a:pt x="3735517" y="1896263"/>
                    <a:pt x="3725177" y="1906603"/>
                    <a:pt x="3712422" y="1906603"/>
                  </a:cubicBezTo>
                  <a:lnTo>
                    <a:pt x="23095" y="1906603"/>
                  </a:lnTo>
                  <a:cubicBezTo>
                    <a:pt x="16970" y="1906603"/>
                    <a:pt x="11096" y="1904170"/>
                    <a:pt x="6764" y="1899839"/>
                  </a:cubicBezTo>
                  <a:cubicBezTo>
                    <a:pt x="2433" y="1895507"/>
                    <a:pt x="0" y="1889633"/>
                    <a:pt x="0" y="1883508"/>
                  </a:cubicBezTo>
                  <a:lnTo>
                    <a:pt x="0" y="23095"/>
                  </a:lnTo>
                  <a:cubicBezTo>
                    <a:pt x="0" y="10340"/>
                    <a:pt x="10340" y="0"/>
                    <a:pt x="23095" y="0"/>
                  </a:cubicBezTo>
                  <a:close/>
                </a:path>
              </a:pathLst>
            </a:custGeom>
            <a:solidFill>
              <a:srgbClr val="B3B5A9"/>
            </a:solidFill>
          </p:spPr>
        </p:sp>
        <p:sp>
          <p:nvSpPr>
            <p:cNvPr name="TextBox 10" id="10"/>
            <p:cNvSpPr txBox="true"/>
            <p:nvPr/>
          </p:nvSpPr>
          <p:spPr>
            <a:xfrm>
              <a:off x="0" y="-123825"/>
              <a:ext cx="3735517" cy="2030428"/>
            </a:xfrm>
            <a:prstGeom prst="rect">
              <a:avLst/>
            </a:prstGeom>
          </p:spPr>
          <p:txBody>
            <a:bodyPr anchor="t" rtlCol="false" tIns="61233" lIns="61233" bIns="61233" rIns="61233"/>
            <a:lstStyle/>
            <a:p>
              <a:pPr marL="626112" indent="-313056" lvl="1">
                <a:lnSpc>
                  <a:spcPts val="4756"/>
                </a:lnSpc>
                <a:buAutoNum type="arabicPeriod" startAt="1"/>
              </a:pPr>
            </a:p>
          </p:txBody>
        </p:sp>
      </p:grpSp>
      <p:sp>
        <p:nvSpPr>
          <p:cNvPr name="TextBox 11" id="11"/>
          <p:cNvSpPr txBox="true"/>
          <p:nvPr/>
        </p:nvSpPr>
        <p:spPr>
          <a:xfrm rot="0">
            <a:off x="1500653" y="297534"/>
            <a:ext cx="14769876" cy="1349947"/>
          </a:xfrm>
          <a:prstGeom prst="rect">
            <a:avLst/>
          </a:prstGeom>
        </p:spPr>
        <p:txBody>
          <a:bodyPr anchor="t" rtlCol="false" tIns="0" lIns="0" bIns="0" rIns="0">
            <a:spAutoFit/>
          </a:bodyPr>
          <a:lstStyle/>
          <a:p>
            <a:pPr algn="ctr">
              <a:lnSpc>
                <a:spcPts val="11082"/>
              </a:lnSpc>
            </a:pPr>
            <a:r>
              <a:rPr lang="en-US" sz="8030" spc="786">
                <a:solidFill>
                  <a:srgbClr val="000000"/>
                </a:solidFill>
                <a:latin typeface="Oswald Bold"/>
              </a:rPr>
              <a:t>EVALUATION METRICS</a:t>
            </a:r>
          </a:p>
        </p:txBody>
      </p:sp>
      <p:grpSp>
        <p:nvGrpSpPr>
          <p:cNvPr name="Group 12" id="12"/>
          <p:cNvGrpSpPr/>
          <p:nvPr/>
        </p:nvGrpSpPr>
        <p:grpSpPr>
          <a:xfrm rot="0">
            <a:off x="536988" y="2601422"/>
            <a:ext cx="17096157" cy="8725856"/>
            <a:chOff x="0" y="0"/>
            <a:chExt cx="3735517" cy="1906603"/>
          </a:xfrm>
        </p:grpSpPr>
        <p:sp>
          <p:nvSpPr>
            <p:cNvPr name="Freeform 13" id="13"/>
            <p:cNvSpPr/>
            <p:nvPr/>
          </p:nvSpPr>
          <p:spPr>
            <a:xfrm flipH="false" flipV="false" rot="0">
              <a:off x="0" y="0"/>
              <a:ext cx="3735517" cy="1906603"/>
            </a:xfrm>
            <a:custGeom>
              <a:avLst/>
              <a:gdLst/>
              <a:ahLst/>
              <a:cxnLst/>
              <a:rect r="r" b="b" t="t" l="l"/>
              <a:pathLst>
                <a:path h="1906603" w="3735517">
                  <a:moveTo>
                    <a:pt x="23095" y="0"/>
                  </a:moveTo>
                  <a:lnTo>
                    <a:pt x="3712422" y="0"/>
                  </a:lnTo>
                  <a:cubicBezTo>
                    <a:pt x="3718547" y="0"/>
                    <a:pt x="3724422" y="2433"/>
                    <a:pt x="3728753" y="6764"/>
                  </a:cubicBezTo>
                  <a:cubicBezTo>
                    <a:pt x="3733084" y="11096"/>
                    <a:pt x="3735517" y="16970"/>
                    <a:pt x="3735517" y="23095"/>
                  </a:cubicBezTo>
                  <a:lnTo>
                    <a:pt x="3735517" y="1883508"/>
                  </a:lnTo>
                  <a:cubicBezTo>
                    <a:pt x="3735517" y="1896263"/>
                    <a:pt x="3725177" y="1906603"/>
                    <a:pt x="3712422" y="1906603"/>
                  </a:cubicBezTo>
                  <a:lnTo>
                    <a:pt x="23095" y="1906603"/>
                  </a:lnTo>
                  <a:cubicBezTo>
                    <a:pt x="16970" y="1906603"/>
                    <a:pt x="11096" y="1904170"/>
                    <a:pt x="6764" y="1899839"/>
                  </a:cubicBezTo>
                  <a:cubicBezTo>
                    <a:pt x="2433" y="1895507"/>
                    <a:pt x="0" y="1889633"/>
                    <a:pt x="0" y="1883508"/>
                  </a:cubicBezTo>
                  <a:lnTo>
                    <a:pt x="0" y="23095"/>
                  </a:lnTo>
                  <a:cubicBezTo>
                    <a:pt x="0" y="10340"/>
                    <a:pt x="10340" y="0"/>
                    <a:pt x="23095" y="0"/>
                  </a:cubicBezTo>
                  <a:close/>
                </a:path>
              </a:pathLst>
            </a:custGeom>
            <a:solidFill>
              <a:srgbClr val="B3B5A9"/>
            </a:solidFill>
          </p:spPr>
        </p:sp>
        <p:sp>
          <p:nvSpPr>
            <p:cNvPr name="TextBox 14" id="14"/>
            <p:cNvSpPr txBox="true"/>
            <p:nvPr/>
          </p:nvSpPr>
          <p:spPr>
            <a:xfrm>
              <a:off x="0" y="-123825"/>
              <a:ext cx="3735517" cy="2030428"/>
            </a:xfrm>
            <a:prstGeom prst="rect">
              <a:avLst/>
            </a:prstGeom>
          </p:spPr>
          <p:txBody>
            <a:bodyPr anchor="t" rtlCol="false" tIns="61233" lIns="61233" bIns="61233" rIns="61233"/>
            <a:lstStyle/>
            <a:p>
              <a:pPr marL="626112" indent="-313056" lvl="1">
                <a:lnSpc>
                  <a:spcPts val="4756"/>
                </a:lnSpc>
                <a:buAutoNum type="arabicPeriod" startAt="1"/>
              </a:pPr>
            </a:p>
          </p:txBody>
        </p:sp>
      </p:grpSp>
      <p:grpSp>
        <p:nvGrpSpPr>
          <p:cNvPr name="Group 15" id="15"/>
          <p:cNvGrpSpPr/>
          <p:nvPr/>
        </p:nvGrpSpPr>
        <p:grpSpPr>
          <a:xfrm rot="0">
            <a:off x="689388" y="2753822"/>
            <a:ext cx="17096157" cy="9629333"/>
            <a:chOff x="0" y="0"/>
            <a:chExt cx="3735517" cy="2104013"/>
          </a:xfrm>
        </p:grpSpPr>
        <p:sp>
          <p:nvSpPr>
            <p:cNvPr name="Freeform 16" id="16"/>
            <p:cNvSpPr/>
            <p:nvPr/>
          </p:nvSpPr>
          <p:spPr>
            <a:xfrm flipH="false" flipV="false" rot="0">
              <a:off x="0" y="0"/>
              <a:ext cx="3735517" cy="2104013"/>
            </a:xfrm>
            <a:custGeom>
              <a:avLst/>
              <a:gdLst/>
              <a:ahLst/>
              <a:cxnLst/>
              <a:rect r="r" b="b" t="t" l="l"/>
              <a:pathLst>
                <a:path h="2104013" w="3735517">
                  <a:moveTo>
                    <a:pt x="23095" y="0"/>
                  </a:moveTo>
                  <a:lnTo>
                    <a:pt x="3712422" y="0"/>
                  </a:lnTo>
                  <a:cubicBezTo>
                    <a:pt x="3718547" y="0"/>
                    <a:pt x="3724422" y="2433"/>
                    <a:pt x="3728753" y="6764"/>
                  </a:cubicBezTo>
                  <a:cubicBezTo>
                    <a:pt x="3733084" y="11096"/>
                    <a:pt x="3735517" y="16970"/>
                    <a:pt x="3735517" y="23095"/>
                  </a:cubicBezTo>
                  <a:lnTo>
                    <a:pt x="3735517" y="2080918"/>
                  </a:lnTo>
                  <a:cubicBezTo>
                    <a:pt x="3735517" y="2093673"/>
                    <a:pt x="3725177" y="2104013"/>
                    <a:pt x="3712422" y="2104013"/>
                  </a:cubicBezTo>
                  <a:lnTo>
                    <a:pt x="23095" y="2104013"/>
                  </a:lnTo>
                  <a:cubicBezTo>
                    <a:pt x="16970" y="2104013"/>
                    <a:pt x="11096" y="2101580"/>
                    <a:pt x="6764" y="2097249"/>
                  </a:cubicBezTo>
                  <a:cubicBezTo>
                    <a:pt x="2433" y="2092918"/>
                    <a:pt x="0" y="2087043"/>
                    <a:pt x="0" y="2080918"/>
                  </a:cubicBezTo>
                  <a:lnTo>
                    <a:pt x="0" y="23095"/>
                  </a:lnTo>
                  <a:cubicBezTo>
                    <a:pt x="0" y="10340"/>
                    <a:pt x="10340" y="0"/>
                    <a:pt x="23095" y="0"/>
                  </a:cubicBezTo>
                  <a:close/>
                </a:path>
              </a:pathLst>
            </a:custGeom>
            <a:solidFill>
              <a:srgbClr val="B3B5A9"/>
            </a:solidFill>
          </p:spPr>
        </p:sp>
        <p:sp>
          <p:nvSpPr>
            <p:cNvPr name="TextBox 17" id="17"/>
            <p:cNvSpPr txBox="true"/>
            <p:nvPr/>
          </p:nvSpPr>
          <p:spPr>
            <a:xfrm>
              <a:off x="0" y="-123825"/>
              <a:ext cx="3735517" cy="2227838"/>
            </a:xfrm>
            <a:prstGeom prst="rect">
              <a:avLst/>
            </a:prstGeom>
          </p:spPr>
          <p:txBody>
            <a:bodyPr anchor="t" rtlCol="false" tIns="61233" lIns="61233" bIns="61233" rIns="61233"/>
            <a:lstStyle/>
            <a:p>
              <a:pPr>
                <a:lnSpc>
                  <a:spcPts val="4756"/>
                </a:lnSpc>
              </a:pPr>
            </a:p>
            <a:p>
              <a:pPr marL="1252224" indent="-417408" lvl="2">
                <a:lnSpc>
                  <a:spcPts val="4756"/>
                </a:lnSpc>
                <a:buFont typeface="Arial"/>
                <a:buChar char="⚬"/>
              </a:pPr>
              <a:r>
                <a:rPr lang="en-US" sz="2900">
                  <a:solidFill>
                    <a:srgbClr val="000000"/>
                  </a:solidFill>
                  <a:latin typeface="Open Sauce Semi-Bold"/>
                </a:rPr>
                <a:t>Profit per Trade: </a:t>
              </a:r>
              <a:r>
                <a:rPr lang="en-US" sz="2900">
                  <a:solidFill>
                    <a:srgbClr val="000000"/>
                  </a:solidFill>
                  <a:latin typeface="Open Sauce"/>
                </a:rPr>
                <a:t>This metric evaluates the profit earned or loss incurred for each individual trade made by the agent during the evaluation period.</a:t>
              </a:r>
            </a:p>
            <a:p>
              <a:pPr>
                <a:lnSpc>
                  <a:spcPts val="4756"/>
                </a:lnSpc>
              </a:pPr>
            </a:p>
            <a:p>
              <a:pPr marL="1252224" indent="-417408" lvl="2">
                <a:lnSpc>
                  <a:spcPts val="4756"/>
                </a:lnSpc>
                <a:buFont typeface="Arial"/>
                <a:buChar char="⚬"/>
              </a:pPr>
              <a:r>
                <a:rPr lang="en-US" sz="2900">
                  <a:solidFill>
                    <a:srgbClr val="000000"/>
                  </a:solidFill>
                  <a:latin typeface="Open Sauce Bold"/>
                </a:rPr>
                <a:t>Cumulative Profit: </a:t>
              </a:r>
              <a:r>
                <a:rPr lang="en-US" sz="2900">
                  <a:solidFill>
                    <a:srgbClr val="000000"/>
                  </a:solidFill>
                  <a:latin typeface="Open Sauce"/>
                </a:rPr>
                <a:t>Cumulative profit measures the aggregated profit or loss over the entire evaluation period.</a:t>
              </a:r>
            </a:p>
            <a:p>
              <a:pPr>
                <a:lnSpc>
                  <a:spcPts val="4756"/>
                </a:lnSpc>
              </a:pPr>
            </a:p>
            <a:p>
              <a:pPr marL="1252224" indent="-417408" lvl="2">
                <a:lnSpc>
                  <a:spcPts val="4756"/>
                </a:lnSpc>
                <a:buFont typeface="Arial"/>
                <a:buChar char="⚬"/>
              </a:pPr>
              <a:r>
                <a:rPr lang="en-US" sz="2900">
                  <a:solidFill>
                    <a:srgbClr val="000000"/>
                  </a:solidFill>
                  <a:latin typeface="Open Sauce Semi-Bold"/>
                </a:rPr>
                <a:t>S</a:t>
              </a:r>
              <a:r>
                <a:rPr lang="en-US" sz="2900">
                  <a:solidFill>
                    <a:srgbClr val="000000"/>
                  </a:solidFill>
                  <a:latin typeface="Open Sauce Semi-Bold"/>
                </a:rPr>
                <a:t>harpe Ratio</a:t>
              </a:r>
              <a:r>
                <a:rPr lang="en-US" sz="2900">
                  <a:solidFill>
                    <a:srgbClr val="000000"/>
                  </a:solidFill>
                  <a:latin typeface="Open Sauce"/>
                </a:rPr>
                <a:t>: A measure of risk-adjusted return, calculated as the portfolio return divided by the standard deviation of returns.</a:t>
              </a:r>
            </a:p>
            <a:p>
              <a:pPr>
                <a:lnSpc>
                  <a:spcPts val="4756"/>
                </a:lnSpc>
              </a:pPr>
            </a:p>
            <a:p>
              <a:pPr marL="1252224" indent="-417408" lvl="2">
                <a:lnSpc>
                  <a:spcPts val="4756"/>
                </a:lnSpc>
                <a:buFont typeface="Arial"/>
                <a:buChar char="⚬"/>
              </a:pPr>
              <a:r>
                <a:rPr lang="en-US" sz="2900">
                  <a:solidFill>
                    <a:srgbClr val="000000"/>
                  </a:solidFill>
                  <a:latin typeface="Open Sauce Semi-Bold"/>
                </a:rPr>
                <a:t>Max</a:t>
              </a:r>
              <a:r>
                <a:rPr lang="en-US" sz="2900">
                  <a:solidFill>
                    <a:srgbClr val="000000"/>
                  </a:solidFill>
                  <a:latin typeface="Open Sauce Semi-Bold"/>
                </a:rPr>
                <a:t>imum Drawdown</a:t>
              </a:r>
              <a:r>
                <a:rPr lang="en-US" sz="2900">
                  <a:solidFill>
                    <a:srgbClr val="000000"/>
                  </a:solidFill>
                  <a:latin typeface="Open Sauce"/>
                </a:rPr>
                <a:t>: The maximum loss experienced by the portfolio from a peak to a trough during the testing period.</a:t>
              </a: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739553" y="1973934"/>
            <a:ext cx="10159056" cy="8313066"/>
          </a:xfrm>
          <a:custGeom>
            <a:avLst/>
            <a:gdLst/>
            <a:ahLst/>
            <a:cxnLst/>
            <a:rect r="r" b="b" t="t" l="l"/>
            <a:pathLst>
              <a:path h="8313066" w="10159056">
                <a:moveTo>
                  <a:pt x="0" y="0"/>
                </a:moveTo>
                <a:lnTo>
                  <a:pt x="10159056" y="0"/>
                </a:lnTo>
                <a:lnTo>
                  <a:pt x="10159056" y="8313066"/>
                </a:lnTo>
                <a:lnTo>
                  <a:pt x="0" y="8313066"/>
                </a:lnTo>
                <a:lnTo>
                  <a:pt x="0" y="0"/>
                </a:lnTo>
                <a:close/>
              </a:path>
            </a:pathLst>
          </a:custGeom>
          <a:blipFill>
            <a:blip r:embed="rId5"/>
            <a:stretch>
              <a:fillRect l="0" t="0" r="0" b="0"/>
            </a:stretch>
          </a:blipFill>
        </p:spPr>
      </p:sp>
      <p:sp>
        <p:nvSpPr>
          <p:cNvPr name="TextBox 9" id="9"/>
          <p:cNvSpPr txBox="true"/>
          <p:nvPr/>
        </p:nvSpPr>
        <p:spPr>
          <a:xfrm rot="0">
            <a:off x="1500653" y="297534"/>
            <a:ext cx="14769876" cy="1349947"/>
          </a:xfrm>
          <a:prstGeom prst="rect">
            <a:avLst/>
          </a:prstGeom>
        </p:spPr>
        <p:txBody>
          <a:bodyPr anchor="t" rtlCol="false" tIns="0" lIns="0" bIns="0" rIns="0">
            <a:spAutoFit/>
          </a:bodyPr>
          <a:lstStyle/>
          <a:p>
            <a:pPr algn="ctr">
              <a:lnSpc>
                <a:spcPts val="11082"/>
              </a:lnSpc>
            </a:pPr>
            <a:r>
              <a:rPr lang="en-US" sz="8030" spc="786">
                <a:solidFill>
                  <a:srgbClr val="000000"/>
                </a:solidFill>
                <a:latin typeface="Oswald Bold"/>
              </a:rPr>
              <a:t>EVALUATION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455078" y="2443709"/>
            <a:ext cx="12818086" cy="7661664"/>
          </a:xfrm>
          <a:custGeom>
            <a:avLst/>
            <a:gdLst/>
            <a:ahLst/>
            <a:cxnLst/>
            <a:rect r="r" b="b" t="t" l="l"/>
            <a:pathLst>
              <a:path h="7661664" w="12818086">
                <a:moveTo>
                  <a:pt x="0" y="0"/>
                </a:moveTo>
                <a:lnTo>
                  <a:pt x="12818086" y="0"/>
                </a:lnTo>
                <a:lnTo>
                  <a:pt x="12818086" y="7661664"/>
                </a:lnTo>
                <a:lnTo>
                  <a:pt x="0" y="7661664"/>
                </a:lnTo>
                <a:lnTo>
                  <a:pt x="0" y="0"/>
                </a:lnTo>
                <a:close/>
              </a:path>
            </a:pathLst>
          </a:custGeom>
          <a:blipFill>
            <a:blip r:embed="rId5"/>
            <a:stretch>
              <a:fillRect l="0" t="0" r="0" b="0"/>
            </a:stretch>
          </a:blipFill>
        </p:spPr>
      </p:sp>
      <p:sp>
        <p:nvSpPr>
          <p:cNvPr name="TextBox 9" id="9"/>
          <p:cNvSpPr txBox="true"/>
          <p:nvPr/>
        </p:nvSpPr>
        <p:spPr>
          <a:xfrm rot="0">
            <a:off x="1723745" y="326109"/>
            <a:ext cx="14500495" cy="1014663"/>
          </a:xfrm>
          <a:prstGeom prst="rect">
            <a:avLst/>
          </a:prstGeom>
        </p:spPr>
        <p:txBody>
          <a:bodyPr anchor="t" rtlCol="false" tIns="0" lIns="0" bIns="0" rIns="0">
            <a:spAutoFit/>
          </a:bodyPr>
          <a:lstStyle/>
          <a:p>
            <a:pPr algn="ctr">
              <a:lnSpc>
                <a:spcPts val="8322"/>
              </a:lnSpc>
            </a:pPr>
            <a:r>
              <a:rPr lang="en-US" sz="6030" spc="591">
                <a:solidFill>
                  <a:srgbClr val="000000"/>
                </a:solidFill>
                <a:latin typeface="Oswald Bold"/>
              </a:rPr>
              <a:t>RESULTS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194440" y="1973934"/>
            <a:ext cx="11559104" cy="7284366"/>
          </a:xfrm>
          <a:custGeom>
            <a:avLst/>
            <a:gdLst/>
            <a:ahLst/>
            <a:cxnLst/>
            <a:rect r="r" b="b" t="t" l="l"/>
            <a:pathLst>
              <a:path h="7284366" w="11559104">
                <a:moveTo>
                  <a:pt x="0" y="0"/>
                </a:moveTo>
                <a:lnTo>
                  <a:pt x="11559104" y="0"/>
                </a:lnTo>
                <a:lnTo>
                  <a:pt x="11559104" y="7284366"/>
                </a:lnTo>
                <a:lnTo>
                  <a:pt x="0" y="7284366"/>
                </a:lnTo>
                <a:lnTo>
                  <a:pt x="0" y="0"/>
                </a:lnTo>
                <a:close/>
              </a:path>
            </a:pathLst>
          </a:custGeom>
          <a:blipFill>
            <a:blip r:embed="rId5"/>
            <a:stretch>
              <a:fillRect l="0" t="0" r="0" b="0"/>
            </a:stretch>
          </a:blipFill>
        </p:spPr>
      </p:sp>
      <p:sp>
        <p:nvSpPr>
          <p:cNvPr name="TextBox 9" id="9"/>
          <p:cNvSpPr txBox="true"/>
          <p:nvPr/>
        </p:nvSpPr>
        <p:spPr>
          <a:xfrm rot="0">
            <a:off x="1723745" y="326109"/>
            <a:ext cx="14500495" cy="1014663"/>
          </a:xfrm>
          <a:prstGeom prst="rect">
            <a:avLst/>
          </a:prstGeom>
        </p:spPr>
        <p:txBody>
          <a:bodyPr anchor="t" rtlCol="false" tIns="0" lIns="0" bIns="0" rIns="0">
            <a:spAutoFit/>
          </a:bodyPr>
          <a:lstStyle/>
          <a:p>
            <a:pPr algn="ctr">
              <a:lnSpc>
                <a:spcPts val="8322"/>
              </a:lnSpc>
            </a:pPr>
            <a:r>
              <a:rPr lang="en-US" sz="6030" spc="591">
                <a:solidFill>
                  <a:srgbClr val="000000"/>
                </a:solidFill>
                <a:latin typeface="Oswald Bold"/>
              </a:rPr>
              <a:t>RESULTS</a:t>
            </a:r>
          </a:p>
        </p:txBody>
      </p:sp>
      <p:sp>
        <p:nvSpPr>
          <p:cNvPr name="TextBox 10" id="10"/>
          <p:cNvSpPr txBox="true"/>
          <p:nvPr/>
        </p:nvSpPr>
        <p:spPr>
          <a:xfrm rot="0">
            <a:off x="7840650" y="9500360"/>
            <a:ext cx="3309994" cy="412293"/>
          </a:xfrm>
          <a:prstGeom prst="rect">
            <a:avLst/>
          </a:prstGeom>
        </p:spPr>
        <p:txBody>
          <a:bodyPr anchor="t" rtlCol="false" tIns="0" lIns="0" bIns="0" rIns="0">
            <a:spAutoFit/>
          </a:bodyPr>
          <a:lstStyle/>
          <a:p>
            <a:pPr algn="ctr">
              <a:lnSpc>
                <a:spcPts val="3367"/>
              </a:lnSpc>
              <a:spcBef>
                <a:spcPct val="0"/>
              </a:spcBef>
            </a:pPr>
            <a:r>
              <a:rPr lang="en-US" sz="2590">
                <a:solidFill>
                  <a:srgbClr val="000000"/>
                </a:solidFill>
                <a:latin typeface="Open Sauce"/>
              </a:rPr>
              <a:t>Fig : 2010-2015 data </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348753" y="1973934"/>
            <a:ext cx="11590493" cy="7304147"/>
          </a:xfrm>
          <a:custGeom>
            <a:avLst/>
            <a:gdLst/>
            <a:ahLst/>
            <a:cxnLst/>
            <a:rect r="r" b="b" t="t" l="l"/>
            <a:pathLst>
              <a:path h="7304147" w="11590493">
                <a:moveTo>
                  <a:pt x="0" y="0"/>
                </a:moveTo>
                <a:lnTo>
                  <a:pt x="11590494" y="0"/>
                </a:lnTo>
                <a:lnTo>
                  <a:pt x="11590494" y="7304147"/>
                </a:lnTo>
                <a:lnTo>
                  <a:pt x="0" y="7304147"/>
                </a:lnTo>
                <a:lnTo>
                  <a:pt x="0" y="0"/>
                </a:lnTo>
                <a:close/>
              </a:path>
            </a:pathLst>
          </a:custGeom>
          <a:blipFill>
            <a:blip r:embed="rId5"/>
            <a:stretch>
              <a:fillRect l="0" t="0" r="0" b="0"/>
            </a:stretch>
          </a:blipFill>
        </p:spPr>
      </p:sp>
      <p:sp>
        <p:nvSpPr>
          <p:cNvPr name="TextBox 9" id="9"/>
          <p:cNvSpPr txBox="true"/>
          <p:nvPr/>
        </p:nvSpPr>
        <p:spPr>
          <a:xfrm rot="0">
            <a:off x="1723745" y="326109"/>
            <a:ext cx="14500495" cy="1014663"/>
          </a:xfrm>
          <a:prstGeom prst="rect">
            <a:avLst/>
          </a:prstGeom>
        </p:spPr>
        <p:txBody>
          <a:bodyPr anchor="t" rtlCol="false" tIns="0" lIns="0" bIns="0" rIns="0">
            <a:spAutoFit/>
          </a:bodyPr>
          <a:lstStyle/>
          <a:p>
            <a:pPr algn="ctr">
              <a:lnSpc>
                <a:spcPts val="8322"/>
              </a:lnSpc>
            </a:pPr>
            <a:r>
              <a:rPr lang="en-US" sz="6030" spc="591">
                <a:solidFill>
                  <a:srgbClr val="000000"/>
                </a:solidFill>
                <a:latin typeface="Oswald Bold"/>
              </a:rPr>
              <a:t>RESULTS</a:t>
            </a:r>
          </a:p>
        </p:txBody>
      </p:sp>
      <p:sp>
        <p:nvSpPr>
          <p:cNvPr name="TextBox 10" id="10"/>
          <p:cNvSpPr txBox="true"/>
          <p:nvPr/>
        </p:nvSpPr>
        <p:spPr>
          <a:xfrm rot="0">
            <a:off x="6683281" y="9500360"/>
            <a:ext cx="5624733" cy="412293"/>
          </a:xfrm>
          <a:prstGeom prst="rect">
            <a:avLst/>
          </a:prstGeom>
        </p:spPr>
        <p:txBody>
          <a:bodyPr anchor="t" rtlCol="false" tIns="0" lIns="0" bIns="0" rIns="0">
            <a:spAutoFit/>
          </a:bodyPr>
          <a:lstStyle/>
          <a:p>
            <a:pPr algn="ctr">
              <a:lnSpc>
                <a:spcPts val="3367"/>
              </a:lnSpc>
              <a:spcBef>
                <a:spcPct val="0"/>
              </a:spcBef>
            </a:pPr>
            <a:r>
              <a:rPr lang="en-US" sz="2590">
                <a:solidFill>
                  <a:srgbClr val="000000"/>
                </a:solidFill>
                <a:latin typeface="Open Sauce"/>
              </a:rPr>
              <a:t>Fig : sharpe ratio test on 2010-2015</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474860" y="1973934"/>
            <a:ext cx="11894679" cy="7402036"/>
          </a:xfrm>
          <a:custGeom>
            <a:avLst/>
            <a:gdLst/>
            <a:ahLst/>
            <a:cxnLst/>
            <a:rect r="r" b="b" t="t" l="l"/>
            <a:pathLst>
              <a:path h="7402036" w="11894679">
                <a:moveTo>
                  <a:pt x="0" y="0"/>
                </a:moveTo>
                <a:lnTo>
                  <a:pt x="11894679" y="0"/>
                </a:lnTo>
                <a:lnTo>
                  <a:pt x="11894679" y="7402036"/>
                </a:lnTo>
                <a:lnTo>
                  <a:pt x="0" y="7402036"/>
                </a:lnTo>
                <a:lnTo>
                  <a:pt x="0" y="0"/>
                </a:lnTo>
                <a:close/>
              </a:path>
            </a:pathLst>
          </a:custGeom>
          <a:blipFill>
            <a:blip r:embed="rId5"/>
            <a:stretch>
              <a:fillRect l="0" t="0" r="0" b="0"/>
            </a:stretch>
          </a:blipFill>
        </p:spPr>
      </p:sp>
      <p:sp>
        <p:nvSpPr>
          <p:cNvPr name="TextBox 9" id="9"/>
          <p:cNvSpPr txBox="true"/>
          <p:nvPr/>
        </p:nvSpPr>
        <p:spPr>
          <a:xfrm rot="0">
            <a:off x="1723745" y="326109"/>
            <a:ext cx="14500495" cy="1014663"/>
          </a:xfrm>
          <a:prstGeom prst="rect">
            <a:avLst/>
          </a:prstGeom>
        </p:spPr>
        <p:txBody>
          <a:bodyPr anchor="t" rtlCol="false" tIns="0" lIns="0" bIns="0" rIns="0">
            <a:spAutoFit/>
          </a:bodyPr>
          <a:lstStyle/>
          <a:p>
            <a:pPr algn="ctr">
              <a:lnSpc>
                <a:spcPts val="8322"/>
              </a:lnSpc>
            </a:pPr>
            <a:r>
              <a:rPr lang="en-US" sz="6030" spc="591">
                <a:solidFill>
                  <a:srgbClr val="000000"/>
                </a:solidFill>
                <a:latin typeface="Oswald Bold"/>
              </a:rPr>
              <a:t>RESULTS</a:t>
            </a:r>
          </a:p>
        </p:txBody>
      </p:sp>
      <p:sp>
        <p:nvSpPr>
          <p:cNvPr name="TextBox 10" id="10"/>
          <p:cNvSpPr txBox="true"/>
          <p:nvPr/>
        </p:nvSpPr>
        <p:spPr>
          <a:xfrm rot="0">
            <a:off x="5932284" y="9500360"/>
            <a:ext cx="7126727" cy="412293"/>
          </a:xfrm>
          <a:prstGeom prst="rect">
            <a:avLst/>
          </a:prstGeom>
        </p:spPr>
        <p:txBody>
          <a:bodyPr anchor="t" rtlCol="false" tIns="0" lIns="0" bIns="0" rIns="0">
            <a:spAutoFit/>
          </a:bodyPr>
          <a:lstStyle/>
          <a:p>
            <a:pPr algn="ctr">
              <a:lnSpc>
                <a:spcPts val="3367"/>
              </a:lnSpc>
              <a:spcBef>
                <a:spcPct val="0"/>
              </a:spcBef>
            </a:pPr>
            <a:r>
              <a:rPr lang="en-US" sz="2590">
                <a:solidFill>
                  <a:srgbClr val="000000"/>
                </a:solidFill>
                <a:latin typeface="Open Sauce"/>
              </a:rPr>
              <a:t>Fig : maximum drawdown for 2010-2015 data</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267242" y="2251186"/>
            <a:ext cx="15753515" cy="8473964"/>
            <a:chOff x="0" y="0"/>
            <a:chExt cx="3442150" cy="1851565"/>
          </a:xfrm>
        </p:grpSpPr>
        <p:sp>
          <p:nvSpPr>
            <p:cNvPr name="Freeform 9" id="9"/>
            <p:cNvSpPr/>
            <p:nvPr/>
          </p:nvSpPr>
          <p:spPr>
            <a:xfrm flipH="false" flipV="false" rot="0">
              <a:off x="0" y="0"/>
              <a:ext cx="3442150" cy="1851565"/>
            </a:xfrm>
            <a:custGeom>
              <a:avLst/>
              <a:gdLst/>
              <a:ahLst/>
              <a:cxnLst/>
              <a:rect r="r" b="b" t="t" l="l"/>
              <a:pathLst>
                <a:path h="1851565" w="3442150">
                  <a:moveTo>
                    <a:pt x="25063" y="0"/>
                  </a:moveTo>
                  <a:lnTo>
                    <a:pt x="3417086" y="0"/>
                  </a:lnTo>
                  <a:cubicBezTo>
                    <a:pt x="3423733" y="0"/>
                    <a:pt x="3430108" y="2641"/>
                    <a:pt x="3434809" y="7341"/>
                  </a:cubicBezTo>
                  <a:cubicBezTo>
                    <a:pt x="3439509" y="12041"/>
                    <a:pt x="3442150" y="18416"/>
                    <a:pt x="3442150" y="25063"/>
                  </a:cubicBezTo>
                  <a:lnTo>
                    <a:pt x="3442150" y="1826501"/>
                  </a:lnTo>
                  <a:cubicBezTo>
                    <a:pt x="3442150" y="1833148"/>
                    <a:pt x="3439509" y="1839523"/>
                    <a:pt x="3434809" y="1844224"/>
                  </a:cubicBezTo>
                  <a:cubicBezTo>
                    <a:pt x="3430108" y="1848924"/>
                    <a:pt x="3423733" y="1851565"/>
                    <a:pt x="3417086" y="1851565"/>
                  </a:cubicBezTo>
                  <a:lnTo>
                    <a:pt x="25063" y="1851565"/>
                  </a:lnTo>
                  <a:cubicBezTo>
                    <a:pt x="18416" y="1851565"/>
                    <a:pt x="12041" y="1848924"/>
                    <a:pt x="7341" y="1844224"/>
                  </a:cubicBezTo>
                  <a:cubicBezTo>
                    <a:pt x="2641" y="1839523"/>
                    <a:pt x="0" y="1833148"/>
                    <a:pt x="0" y="1826501"/>
                  </a:cubicBezTo>
                  <a:lnTo>
                    <a:pt x="0" y="25063"/>
                  </a:lnTo>
                  <a:cubicBezTo>
                    <a:pt x="0" y="18416"/>
                    <a:pt x="2641" y="12041"/>
                    <a:pt x="7341" y="7341"/>
                  </a:cubicBezTo>
                  <a:cubicBezTo>
                    <a:pt x="12041" y="2641"/>
                    <a:pt x="18416" y="0"/>
                    <a:pt x="25063" y="0"/>
                  </a:cubicBezTo>
                  <a:close/>
                </a:path>
              </a:pathLst>
            </a:custGeom>
            <a:solidFill>
              <a:srgbClr val="B3B5A9"/>
            </a:solidFill>
          </p:spPr>
        </p:sp>
        <p:sp>
          <p:nvSpPr>
            <p:cNvPr name="TextBox 10" id="10"/>
            <p:cNvSpPr txBox="true"/>
            <p:nvPr/>
          </p:nvSpPr>
          <p:spPr>
            <a:xfrm>
              <a:off x="0" y="-28575"/>
              <a:ext cx="3442150" cy="1880140"/>
            </a:xfrm>
            <a:prstGeom prst="rect">
              <a:avLst/>
            </a:prstGeom>
          </p:spPr>
          <p:txBody>
            <a:bodyPr anchor="t" rtlCol="false" tIns="61233" lIns="61233" bIns="61233" rIns="61233"/>
            <a:lstStyle/>
            <a:p>
              <a:pPr>
                <a:lnSpc>
                  <a:spcPts val="3510"/>
                </a:lnSpc>
              </a:pPr>
            </a:p>
            <a:p>
              <a:pPr marL="582933" indent="-291467" lvl="1">
                <a:lnSpc>
                  <a:spcPts val="3510"/>
                </a:lnSpc>
                <a:buFont typeface="Arial"/>
                <a:buChar char="•"/>
              </a:pPr>
              <a:r>
                <a:rPr lang="en-US" sz="2700">
                  <a:solidFill>
                    <a:srgbClr val="000000"/>
                  </a:solidFill>
                  <a:latin typeface="Open Sauce"/>
                </a:rPr>
                <a:t>A DQN based paradigm is proposed for stock price trend prediction and stock trading in this work. It shows that the deep learning architecture with CNN layers in policy network is capable of exploring and extracting the latent dependency in the stock data.The experiment also indicates that the DQN reduces overestimation and improves the stability of the model. It also shows that the method does well in pursuing high revenue via transaction strategy generated from DRL agent.  It also reveals the difference between the DRL method and traditional machine learning methods through the comparison of the objective function, explaining why DQN could gain high revenue with relatively low hit rate.</a:t>
              </a:r>
            </a:p>
            <a:p>
              <a:pPr>
                <a:lnSpc>
                  <a:spcPts val="3510"/>
                </a:lnSpc>
              </a:pPr>
            </a:p>
            <a:p>
              <a:pPr marL="582933" indent="-291467" lvl="1">
                <a:lnSpc>
                  <a:spcPts val="3510"/>
                </a:lnSpc>
                <a:buFont typeface="Arial"/>
                <a:buChar char="•"/>
              </a:pPr>
              <a:r>
                <a:rPr lang="en-US" sz="2700">
                  <a:solidFill>
                    <a:srgbClr val="000000"/>
                  </a:solidFill>
                  <a:latin typeface="Open Sauce"/>
                </a:rPr>
                <a:t>Also, there are still some limitations in this work. It can be extended to the application of other reinforcement algorithms like DDPG</a:t>
              </a:r>
            </a:p>
            <a:p>
              <a:pPr>
                <a:lnSpc>
                  <a:spcPts val="3510"/>
                </a:lnSpc>
              </a:pPr>
            </a:p>
            <a:p>
              <a:pPr marL="582933" indent="-291467" lvl="1">
                <a:lnSpc>
                  <a:spcPts val="3510"/>
                </a:lnSpc>
                <a:buFont typeface="Arial"/>
                <a:buChar char="•"/>
              </a:pPr>
              <a:r>
                <a:rPr lang="en-US" sz="2700">
                  <a:solidFill>
                    <a:srgbClr val="000000"/>
                  </a:solidFill>
                  <a:latin typeface="Open Sauce"/>
                </a:rPr>
                <a:t>More stock data are supposed to be tested in the experiment; And it is advisable to compare the performances of models with different reward functions.</a:t>
              </a:r>
            </a:p>
          </p:txBody>
        </p:sp>
      </p:grpSp>
      <p:sp>
        <p:nvSpPr>
          <p:cNvPr name="TextBox 11" id="11"/>
          <p:cNvSpPr txBox="true"/>
          <p:nvPr/>
        </p:nvSpPr>
        <p:spPr>
          <a:xfrm rot="0">
            <a:off x="1723745" y="326109"/>
            <a:ext cx="14500495" cy="1014663"/>
          </a:xfrm>
          <a:prstGeom prst="rect">
            <a:avLst/>
          </a:prstGeom>
        </p:spPr>
        <p:txBody>
          <a:bodyPr anchor="t" rtlCol="false" tIns="0" lIns="0" bIns="0" rIns="0">
            <a:spAutoFit/>
          </a:bodyPr>
          <a:lstStyle/>
          <a:p>
            <a:pPr algn="ctr">
              <a:lnSpc>
                <a:spcPts val="8322"/>
              </a:lnSpc>
            </a:pPr>
            <a:r>
              <a:rPr lang="en-US" sz="6030" spc="591">
                <a:solidFill>
                  <a:srgbClr val="000000"/>
                </a:solidFill>
                <a:latin typeface="Oswald Bold"/>
              </a:rPr>
              <a:t>CONCLUSION</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505785" y="3067060"/>
            <a:ext cx="15753515" cy="6191240"/>
            <a:chOff x="0" y="0"/>
            <a:chExt cx="3442150" cy="1352789"/>
          </a:xfrm>
        </p:grpSpPr>
        <p:sp>
          <p:nvSpPr>
            <p:cNvPr name="Freeform 9" id="9"/>
            <p:cNvSpPr/>
            <p:nvPr/>
          </p:nvSpPr>
          <p:spPr>
            <a:xfrm flipH="false" flipV="false" rot="0">
              <a:off x="0" y="0"/>
              <a:ext cx="3442150" cy="1352789"/>
            </a:xfrm>
            <a:custGeom>
              <a:avLst/>
              <a:gdLst/>
              <a:ahLst/>
              <a:cxnLst/>
              <a:rect r="r" b="b" t="t" l="l"/>
              <a:pathLst>
                <a:path h="1352789" w="3442150">
                  <a:moveTo>
                    <a:pt x="25063" y="0"/>
                  </a:moveTo>
                  <a:lnTo>
                    <a:pt x="3417086" y="0"/>
                  </a:lnTo>
                  <a:cubicBezTo>
                    <a:pt x="3423733" y="0"/>
                    <a:pt x="3430108" y="2641"/>
                    <a:pt x="3434809" y="7341"/>
                  </a:cubicBezTo>
                  <a:cubicBezTo>
                    <a:pt x="3439509" y="12041"/>
                    <a:pt x="3442150" y="18416"/>
                    <a:pt x="3442150" y="25063"/>
                  </a:cubicBezTo>
                  <a:lnTo>
                    <a:pt x="3442150" y="1327725"/>
                  </a:lnTo>
                  <a:cubicBezTo>
                    <a:pt x="3442150" y="1334372"/>
                    <a:pt x="3439509" y="1340747"/>
                    <a:pt x="3434809" y="1345448"/>
                  </a:cubicBezTo>
                  <a:cubicBezTo>
                    <a:pt x="3430108" y="1350148"/>
                    <a:pt x="3423733" y="1352789"/>
                    <a:pt x="3417086" y="1352789"/>
                  </a:cubicBezTo>
                  <a:lnTo>
                    <a:pt x="25063" y="1352789"/>
                  </a:lnTo>
                  <a:cubicBezTo>
                    <a:pt x="18416" y="1352789"/>
                    <a:pt x="12041" y="1350148"/>
                    <a:pt x="7341" y="1345448"/>
                  </a:cubicBezTo>
                  <a:cubicBezTo>
                    <a:pt x="2641" y="1340747"/>
                    <a:pt x="0" y="1334372"/>
                    <a:pt x="0" y="1327725"/>
                  </a:cubicBezTo>
                  <a:lnTo>
                    <a:pt x="0" y="25063"/>
                  </a:lnTo>
                  <a:cubicBezTo>
                    <a:pt x="0" y="18416"/>
                    <a:pt x="2641" y="12041"/>
                    <a:pt x="7341" y="7341"/>
                  </a:cubicBezTo>
                  <a:cubicBezTo>
                    <a:pt x="12041" y="2641"/>
                    <a:pt x="18416" y="0"/>
                    <a:pt x="25063" y="0"/>
                  </a:cubicBezTo>
                  <a:close/>
                </a:path>
              </a:pathLst>
            </a:custGeom>
            <a:solidFill>
              <a:srgbClr val="B3B5A9"/>
            </a:solidFill>
          </p:spPr>
        </p:sp>
        <p:sp>
          <p:nvSpPr>
            <p:cNvPr name="TextBox 10" id="10"/>
            <p:cNvSpPr txBox="true"/>
            <p:nvPr/>
          </p:nvSpPr>
          <p:spPr>
            <a:xfrm>
              <a:off x="0" y="-66675"/>
              <a:ext cx="3442150" cy="1419464"/>
            </a:xfrm>
            <a:prstGeom prst="rect">
              <a:avLst/>
            </a:prstGeom>
          </p:spPr>
          <p:txBody>
            <a:bodyPr anchor="t" rtlCol="false" tIns="61233" lIns="61233" bIns="61233" rIns="61233"/>
            <a:lstStyle/>
            <a:p>
              <a:pPr>
                <a:lnSpc>
                  <a:spcPts val="4370"/>
                </a:lnSpc>
              </a:pPr>
            </a:p>
            <a:p>
              <a:pPr marL="669289" indent="-334645" lvl="1">
                <a:lnSpc>
                  <a:spcPts val="4370"/>
                </a:lnSpc>
                <a:buFont typeface="Arial"/>
                <a:buChar char="•"/>
              </a:pPr>
              <a:r>
                <a:rPr lang="en-US" sz="3099">
                  <a:solidFill>
                    <a:srgbClr val="000000"/>
                  </a:solidFill>
                  <a:latin typeface="Open Sauce Bold"/>
                </a:rPr>
                <a:t>Static Dataset:</a:t>
              </a:r>
              <a:r>
                <a:rPr lang="en-US" sz="3099">
                  <a:solidFill>
                    <a:srgbClr val="000000"/>
                  </a:solidFill>
                  <a:latin typeface="Open Sauce"/>
                </a:rPr>
                <a:t> One significant limitation is the reliance on a static dataset. New data needs to be manually collected and incorporated into the dataset.</a:t>
              </a:r>
            </a:p>
            <a:p>
              <a:pPr marL="669289" indent="-334645" lvl="1">
                <a:lnSpc>
                  <a:spcPts val="4370"/>
                </a:lnSpc>
                <a:buFont typeface="Arial"/>
                <a:buChar char="•"/>
              </a:pPr>
              <a:r>
                <a:rPr lang="en-US" sz="3099">
                  <a:solidFill>
                    <a:srgbClr val="000000"/>
                  </a:solidFill>
                  <a:latin typeface="Open Sauce Bold"/>
                </a:rPr>
                <a:t>High Dimensionality and Feature Engineering</a:t>
              </a:r>
              <a:r>
                <a:rPr lang="en-US" sz="3099">
                  <a:solidFill>
                    <a:srgbClr val="000000"/>
                  </a:solidFill>
                  <a:latin typeface="Open Sauce"/>
                </a:rPr>
                <a:t>: Stock market data typically involves a high-dimensional feature space, including various financial indicators, technical indicators, and market sentiment data.</a:t>
              </a:r>
            </a:p>
            <a:p>
              <a:pPr marL="669289" indent="-334645" lvl="1">
                <a:lnSpc>
                  <a:spcPts val="4370"/>
                </a:lnSpc>
                <a:buFont typeface="Arial"/>
                <a:buChar char="•"/>
              </a:pPr>
              <a:r>
                <a:rPr lang="en-US" sz="3099">
                  <a:solidFill>
                    <a:srgbClr val="000000"/>
                  </a:solidFill>
                  <a:latin typeface="Open Sauce Bold"/>
                </a:rPr>
                <a:t>Limited Generalization</a:t>
              </a:r>
              <a:r>
                <a:rPr lang="en-US" sz="3099">
                  <a:solidFill>
                    <a:srgbClr val="000000"/>
                  </a:solidFill>
                  <a:latin typeface="Open Sauce"/>
                </a:rPr>
                <a:t>: DQL models trained on historical data may struggle to generalize well to unseen market conditions or unforeseen events.</a:t>
              </a:r>
            </a:p>
            <a:p>
              <a:pPr marL="669289" indent="-334645" lvl="1">
                <a:lnSpc>
                  <a:spcPts val="4370"/>
                </a:lnSpc>
                <a:buFont typeface="Arial"/>
                <a:buChar char="•"/>
              </a:pPr>
              <a:r>
                <a:rPr lang="en-US" sz="3099">
                  <a:solidFill>
                    <a:srgbClr val="000000"/>
                  </a:solidFill>
                  <a:latin typeface="Open Sauce Bold"/>
                </a:rPr>
                <a:t>Transaction Costs and Slippage</a:t>
              </a:r>
              <a:r>
                <a:rPr lang="en-US" sz="3099">
                  <a:solidFill>
                    <a:srgbClr val="000000"/>
                  </a:solidFill>
                  <a:latin typeface="Open Sauce"/>
                </a:rPr>
                <a:t>: In real-world trading scenarios, transaction costs such as brokerage fees, taxes, and market impact costs can significantly impact the profitability of trading strategies.</a:t>
              </a:r>
            </a:p>
          </p:txBody>
        </p:sp>
      </p:grpSp>
      <p:sp>
        <p:nvSpPr>
          <p:cNvPr name="TextBox 11" id="11"/>
          <p:cNvSpPr txBox="true"/>
          <p:nvPr/>
        </p:nvSpPr>
        <p:spPr>
          <a:xfrm rot="0">
            <a:off x="1723745" y="326109"/>
            <a:ext cx="14500495" cy="1014663"/>
          </a:xfrm>
          <a:prstGeom prst="rect">
            <a:avLst/>
          </a:prstGeom>
        </p:spPr>
        <p:txBody>
          <a:bodyPr anchor="t" rtlCol="false" tIns="0" lIns="0" bIns="0" rIns="0">
            <a:spAutoFit/>
          </a:bodyPr>
          <a:lstStyle/>
          <a:p>
            <a:pPr algn="ctr">
              <a:lnSpc>
                <a:spcPts val="8322"/>
              </a:lnSpc>
            </a:pPr>
            <a:r>
              <a:rPr lang="en-US" sz="6030" spc="591">
                <a:solidFill>
                  <a:srgbClr val="000000"/>
                </a:solidFill>
                <a:latin typeface="Oswald Bold"/>
              </a:rPr>
              <a:t>LIMITATIONS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400308" y="2256133"/>
            <a:ext cx="17487384" cy="7702982"/>
            <a:chOff x="0" y="0"/>
            <a:chExt cx="3821001" cy="1683105"/>
          </a:xfrm>
        </p:grpSpPr>
        <p:sp>
          <p:nvSpPr>
            <p:cNvPr name="Freeform 9" id="9"/>
            <p:cNvSpPr/>
            <p:nvPr/>
          </p:nvSpPr>
          <p:spPr>
            <a:xfrm flipH="false" flipV="false" rot="0">
              <a:off x="0" y="0"/>
              <a:ext cx="3821001" cy="1683105"/>
            </a:xfrm>
            <a:custGeom>
              <a:avLst/>
              <a:gdLst/>
              <a:ahLst/>
              <a:cxnLst/>
              <a:rect r="r" b="b" t="t" l="l"/>
              <a:pathLst>
                <a:path h="1683105" w="3821001">
                  <a:moveTo>
                    <a:pt x="22578" y="0"/>
                  </a:moveTo>
                  <a:lnTo>
                    <a:pt x="3798422" y="0"/>
                  </a:lnTo>
                  <a:cubicBezTo>
                    <a:pt x="3810892" y="0"/>
                    <a:pt x="3821001" y="10109"/>
                    <a:pt x="3821001" y="22578"/>
                  </a:cubicBezTo>
                  <a:lnTo>
                    <a:pt x="3821001" y="1660526"/>
                  </a:lnTo>
                  <a:cubicBezTo>
                    <a:pt x="3821001" y="1672996"/>
                    <a:pt x="3810892" y="1683105"/>
                    <a:pt x="3798422" y="1683105"/>
                  </a:cubicBezTo>
                  <a:lnTo>
                    <a:pt x="22578" y="1683105"/>
                  </a:lnTo>
                  <a:cubicBezTo>
                    <a:pt x="10109" y="1683105"/>
                    <a:pt x="0" y="1672996"/>
                    <a:pt x="0" y="1660526"/>
                  </a:cubicBezTo>
                  <a:lnTo>
                    <a:pt x="0" y="22578"/>
                  </a:lnTo>
                  <a:cubicBezTo>
                    <a:pt x="0" y="10109"/>
                    <a:pt x="10109" y="0"/>
                    <a:pt x="22578" y="0"/>
                  </a:cubicBezTo>
                  <a:close/>
                </a:path>
              </a:pathLst>
            </a:custGeom>
            <a:solidFill>
              <a:srgbClr val="B3B5A9"/>
            </a:solidFill>
          </p:spPr>
        </p:sp>
        <p:sp>
          <p:nvSpPr>
            <p:cNvPr name="TextBox 10" id="10"/>
            <p:cNvSpPr txBox="true"/>
            <p:nvPr/>
          </p:nvSpPr>
          <p:spPr>
            <a:xfrm>
              <a:off x="0" y="-28575"/>
              <a:ext cx="3821001" cy="1711680"/>
            </a:xfrm>
            <a:prstGeom prst="rect">
              <a:avLst/>
            </a:prstGeom>
          </p:spPr>
          <p:txBody>
            <a:bodyPr anchor="t" rtlCol="false" tIns="61233" lIns="61233" bIns="61233" rIns="61233"/>
            <a:lstStyle/>
            <a:p>
              <a:pPr marL="582933" indent="-291467" lvl="1">
                <a:lnSpc>
                  <a:spcPts val="3510"/>
                </a:lnSpc>
                <a:buFont typeface="Arial"/>
                <a:buChar char="•"/>
              </a:pPr>
              <a:r>
                <a:rPr lang="en-US" sz="2700">
                  <a:solidFill>
                    <a:srgbClr val="000000"/>
                  </a:solidFill>
                  <a:latin typeface="Open Sauce Bold"/>
                </a:rPr>
                <a:t>Understanding Market Dynamics</a:t>
              </a:r>
              <a:r>
                <a:rPr lang="en-US" sz="2700">
                  <a:solidFill>
                    <a:srgbClr val="000000"/>
                  </a:solidFill>
                  <a:latin typeface="Open Sauce"/>
                </a:rPr>
                <a:t>: Developing a stock market prediction model provides valuable insights into the dynamics of financial markets</a:t>
              </a:r>
            </a:p>
            <a:p>
              <a:pPr>
                <a:lnSpc>
                  <a:spcPts val="3510"/>
                </a:lnSpc>
              </a:pPr>
            </a:p>
            <a:p>
              <a:pPr marL="582933" indent="-291467" lvl="1">
                <a:lnSpc>
                  <a:spcPts val="3510"/>
                </a:lnSpc>
                <a:buFont typeface="Arial"/>
                <a:buChar char="•"/>
              </a:pPr>
              <a:r>
                <a:rPr lang="en-US" sz="2700">
                  <a:solidFill>
                    <a:srgbClr val="000000"/>
                  </a:solidFill>
                  <a:latin typeface="Open Sauce Bold"/>
                </a:rPr>
                <a:t>Importance of Data Preprocessing</a:t>
              </a:r>
              <a:r>
                <a:rPr lang="en-US" sz="2700">
                  <a:solidFill>
                    <a:srgbClr val="000000"/>
                  </a:solidFill>
                  <a:latin typeface="Open Sauce"/>
                </a:rPr>
                <a:t>: Preprocessing and cleaning the dataset are critical steps in preparing the data for model training.</a:t>
              </a:r>
            </a:p>
            <a:p>
              <a:pPr>
                <a:lnSpc>
                  <a:spcPts val="3510"/>
                </a:lnSpc>
              </a:pPr>
            </a:p>
            <a:p>
              <a:pPr marL="582933" indent="-291467" lvl="1">
                <a:lnSpc>
                  <a:spcPts val="3510"/>
                </a:lnSpc>
                <a:buFont typeface="Arial"/>
                <a:buChar char="•"/>
              </a:pPr>
              <a:r>
                <a:rPr lang="en-US" sz="2700">
                  <a:solidFill>
                    <a:srgbClr val="000000"/>
                  </a:solidFill>
                  <a:latin typeface="Open Sauce Bold"/>
                </a:rPr>
                <a:t>Reward Design and Reinforcement Learning</a:t>
              </a:r>
              <a:r>
                <a:rPr lang="en-US" sz="2700">
                  <a:solidFill>
                    <a:srgbClr val="000000"/>
                  </a:solidFill>
                  <a:latin typeface="Open Sauce"/>
                </a:rPr>
                <a:t>: Designing appropriate reward functions is crucial in RL. In the context of stock market prediction, defining meaningful rewards that incentivize desirable behaviors (e.g., maximizing profit, minimising risk) is essential. </a:t>
              </a:r>
            </a:p>
            <a:p>
              <a:pPr>
                <a:lnSpc>
                  <a:spcPts val="3510"/>
                </a:lnSpc>
              </a:pPr>
            </a:p>
            <a:p>
              <a:pPr marL="582933" indent="-291467" lvl="1">
                <a:lnSpc>
                  <a:spcPts val="3510"/>
                </a:lnSpc>
                <a:buFont typeface="Arial"/>
                <a:buChar char="•"/>
              </a:pPr>
              <a:r>
                <a:rPr lang="en-US" sz="2700">
                  <a:solidFill>
                    <a:srgbClr val="000000"/>
                  </a:solidFill>
                  <a:latin typeface="Open Sauce Bold"/>
                </a:rPr>
                <a:t>Data Augmentation and Feature Engineering</a:t>
              </a:r>
              <a:r>
                <a:rPr lang="en-US" sz="2700">
                  <a:solidFill>
                    <a:srgbClr val="000000"/>
                  </a:solidFill>
                  <a:latin typeface="Open Sauce"/>
                </a:rPr>
                <a:t>: Data augmentation techniques can be beneficial in enhancing the diversity and richness of training data for DQL models.</a:t>
              </a:r>
            </a:p>
            <a:p>
              <a:pPr>
                <a:lnSpc>
                  <a:spcPts val="3510"/>
                </a:lnSpc>
              </a:pPr>
            </a:p>
            <a:p>
              <a:pPr marL="582933" indent="-291467" lvl="1">
                <a:lnSpc>
                  <a:spcPts val="3510"/>
                </a:lnSpc>
                <a:buFont typeface="Arial"/>
                <a:buChar char="•"/>
              </a:pPr>
              <a:r>
                <a:rPr lang="en-US" sz="2700">
                  <a:solidFill>
                    <a:srgbClr val="000000"/>
                  </a:solidFill>
                  <a:latin typeface="Open Sauce Bold"/>
                </a:rPr>
                <a:t>Model Deployment and Real-world Considerations</a:t>
              </a:r>
              <a:r>
                <a:rPr lang="en-US" sz="2700">
                  <a:solidFill>
                    <a:srgbClr val="000000"/>
                  </a:solidFill>
                  <a:latin typeface="Open Sauce"/>
                </a:rPr>
                <a:t>: Deploying RL models in real-world applications requires careful consideration of various factors, including computational resources, latency constraints, and regulatory compliance</a:t>
              </a:r>
            </a:p>
          </p:txBody>
        </p:sp>
      </p:grpSp>
      <p:sp>
        <p:nvSpPr>
          <p:cNvPr name="TextBox 11" id="11"/>
          <p:cNvSpPr txBox="true"/>
          <p:nvPr/>
        </p:nvSpPr>
        <p:spPr>
          <a:xfrm rot="0">
            <a:off x="1723745" y="326109"/>
            <a:ext cx="14500495" cy="1014663"/>
          </a:xfrm>
          <a:prstGeom prst="rect">
            <a:avLst/>
          </a:prstGeom>
        </p:spPr>
        <p:txBody>
          <a:bodyPr anchor="t" rtlCol="false" tIns="0" lIns="0" bIns="0" rIns="0">
            <a:spAutoFit/>
          </a:bodyPr>
          <a:lstStyle/>
          <a:p>
            <a:pPr algn="ctr">
              <a:lnSpc>
                <a:spcPts val="8322"/>
              </a:lnSpc>
            </a:pPr>
            <a:r>
              <a:rPr lang="en-US" sz="6030" spc="591">
                <a:solidFill>
                  <a:srgbClr val="000000"/>
                </a:solidFill>
                <a:latin typeface="Oswald Bold"/>
              </a:rPr>
              <a:t>Key Learnings</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595200" y="2587304"/>
            <a:ext cx="17328582" cy="7075585"/>
            <a:chOff x="0" y="0"/>
            <a:chExt cx="3786302" cy="1546018"/>
          </a:xfrm>
        </p:grpSpPr>
        <p:sp>
          <p:nvSpPr>
            <p:cNvPr name="Freeform 9" id="9"/>
            <p:cNvSpPr/>
            <p:nvPr/>
          </p:nvSpPr>
          <p:spPr>
            <a:xfrm flipH="false" flipV="false" rot="0">
              <a:off x="0" y="0"/>
              <a:ext cx="3786302" cy="1546018"/>
            </a:xfrm>
            <a:custGeom>
              <a:avLst/>
              <a:gdLst/>
              <a:ahLst/>
              <a:cxnLst/>
              <a:rect r="r" b="b" t="t" l="l"/>
              <a:pathLst>
                <a:path h="1546018" w="3786302">
                  <a:moveTo>
                    <a:pt x="22785" y="0"/>
                  </a:moveTo>
                  <a:lnTo>
                    <a:pt x="3763517" y="0"/>
                  </a:lnTo>
                  <a:cubicBezTo>
                    <a:pt x="3776101" y="0"/>
                    <a:pt x="3786302" y="10201"/>
                    <a:pt x="3786302" y="22785"/>
                  </a:cubicBezTo>
                  <a:lnTo>
                    <a:pt x="3786302" y="1523233"/>
                  </a:lnTo>
                  <a:cubicBezTo>
                    <a:pt x="3786302" y="1529276"/>
                    <a:pt x="3783902" y="1535072"/>
                    <a:pt x="3779629" y="1539345"/>
                  </a:cubicBezTo>
                  <a:cubicBezTo>
                    <a:pt x="3775356" y="1543618"/>
                    <a:pt x="3769560" y="1546018"/>
                    <a:pt x="3763517" y="1546018"/>
                  </a:cubicBezTo>
                  <a:lnTo>
                    <a:pt x="22785" y="1546018"/>
                  </a:lnTo>
                  <a:cubicBezTo>
                    <a:pt x="16742" y="1546018"/>
                    <a:pt x="10947" y="1543618"/>
                    <a:pt x="6674" y="1539345"/>
                  </a:cubicBezTo>
                  <a:cubicBezTo>
                    <a:pt x="2401" y="1535072"/>
                    <a:pt x="0" y="1529276"/>
                    <a:pt x="0" y="1523233"/>
                  </a:cubicBezTo>
                  <a:lnTo>
                    <a:pt x="0" y="22785"/>
                  </a:lnTo>
                  <a:cubicBezTo>
                    <a:pt x="0" y="10201"/>
                    <a:pt x="10201" y="0"/>
                    <a:pt x="22785" y="0"/>
                  </a:cubicBezTo>
                  <a:close/>
                </a:path>
              </a:pathLst>
            </a:custGeom>
            <a:solidFill>
              <a:srgbClr val="B3B5A9"/>
            </a:solidFill>
          </p:spPr>
        </p:sp>
        <p:sp>
          <p:nvSpPr>
            <p:cNvPr name="TextBox 10" id="10"/>
            <p:cNvSpPr txBox="true"/>
            <p:nvPr/>
          </p:nvSpPr>
          <p:spPr>
            <a:xfrm>
              <a:off x="0" y="-28575"/>
              <a:ext cx="3786302" cy="1574593"/>
            </a:xfrm>
            <a:prstGeom prst="rect">
              <a:avLst/>
            </a:prstGeom>
          </p:spPr>
          <p:txBody>
            <a:bodyPr anchor="t" rtlCol="false" tIns="61233" lIns="61233" bIns="61233" rIns="61233"/>
            <a:lstStyle/>
            <a:p>
              <a:pPr>
                <a:lnSpc>
                  <a:spcPts val="3510"/>
                </a:lnSpc>
              </a:pPr>
            </a:p>
            <a:p>
              <a:pPr>
                <a:lnSpc>
                  <a:spcPts val="3510"/>
                </a:lnSpc>
              </a:pPr>
            </a:p>
            <a:p>
              <a:pPr>
                <a:lnSpc>
                  <a:spcPts val="3510"/>
                </a:lnSpc>
              </a:pPr>
            </a:p>
            <a:p>
              <a:pPr>
                <a:lnSpc>
                  <a:spcPts val="3510"/>
                </a:lnSpc>
              </a:pPr>
            </a:p>
            <a:p>
              <a:pPr marL="582933" indent="-291467" lvl="1">
                <a:lnSpc>
                  <a:spcPts val="3510"/>
                </a:lnSpc>
                <a:buFont typeface="Arial"/>
                <a:buChar char="•"/>
              </a:pPr>
              <a:r>
                <a:rPr lang="en-US" sz="2700" u="sng">
                  <a:solidFill>
                    <a:srgbClr val="000000"/>
                  </a:solidFill>
                  <a:latin typeface="Open Sauce"/>
                  <a:hlinkClick r:id="rId5" tooltip="https://keon.io/deep-q-learning/"/>
                </a:rPr>
                <a:t>DEEP Q-LEARNING WITH KERAS AND GYM</a:t>
              </a:r>
            </a:p>
            <a:p>
              <a:pPr marL="582933" indent="-291467" lvl="1">
                <a:lnSpc>
                  <a:spcPts val="3510"/>
                </a:lnSpc>
                <a:buFont typeface="Arial"/>
                <a:buChar char="•"/>
              </a:pPr>
              <a:r>
                <a:rPr lang="en-US" sz="2700" u="sng">
                  <a:solidFill>
                    <a:srgbClr val="000000"/>
                  </a:solidFill>
                  <a:latin typeface="Open Sauce"/>
                  <a:hlinkClick r:id="rId6" tooltip="https://towardsdatascience.com/double-deep-q-networks-905dd8325412"/>
                </a:rPr>
                <a:t>DOUBLE DEEP Q NETWORKS</a:t>
              </a:r>
            </a:p>
            <a:p>
              <a:pPr marL="582933" indent="-291467" lvl="1">
                <a:lnSpc>
                  <a:spcPts val="3510"/>
                </a:lnSpc>
                <a:buFont typeface="Arial"/>
                <a:buChar char="•"/>
              </a:pPr>
              <a:r>
                <a:rPr lang="en-US" sz="2700" u="sng">
                  <a:solidFill>
                    <a:srgbClr val="000000"/>
                  </a:solidFill>
                  <a:latin typeface="Open Sauce"/>
                  <a:hlinkClick r:id="rId7" tooltip="https://arxiv.org/abs/1811.07522"/>
                </a:rPr>
                <a:t>PRACTICAL DEEP REINFORCEMENT LEARNING APPROACH FOR STOCK TRADING</a:t>
              </a:r>
            </a:p>
            <a:p>
              <a:pPr marL="582933" indent="-291467" lvl="1">
                <a:lnSpc>
                  <a:spcPts val="3510"/>
                </a:lnSpc>
                <a:buFont typeface="Arial"/>
                <a:buChar char="•"/>
              </a:pPr>
              <a:r>
                <a:rPr lang="en-US" sz="2700" u="sng">
                  <a:solidFill>
                    <a:srgbClr val="000000"/>
                  </a:solidFill>
                  <a:latin typeface="Open Sauce"/>
                  <a:hlinkClick r:id="rId8" tooltip="http://www.wildml.com"/>
                </a:rPr>
                <a:t>INTRODUCTION TO LEARNING TO TRADE WITH REINFORCEMENT LEARNING</a:t>
              </a:r>
            </a:p>
            <a:p>
              <a:pPr marL="582933" indent="-291467" lvl="1">
                <a:lnSpc>
                  <a:spcPts val="3510"/>
                </a:lnSpc>
                <a:buFont typeface="Arial"/>
                <a:buChar char="•"/>
              </a:pPr>
              <a:r>
                <a:rPr lang="en-US" sz="2700" u="sng">
                  <a:solidFill>
                    <a:srgbClr val="000000"/>
                  </a:solidFill>
                  <a:latin typeface="Open Sauce"/>
                  <a:hlinkClick r:id="rId9" tooltip="https://arxiv.org/abs/1706.10059"/>
                </a:rPr>
                <a:t>A DEEP REINFORCEMENT LEARNING FRAMEWORK FOR </a:t>
              </a:r>
              <a:r>
                <a:rPr lang="en-US" sz="2700" u="sng">
                  <a:solidFill>
                    <a:srgbClr val="000000"/>
                  </a:solidFill>
                  <a:latin typeface="Open Sauce"/>
                </a:rPr>
                <a:t>THE FINANCIAL PORTFOLIO MANAGEMENT PROBLEM</a:t>
              </a:r>
            </a:p>
            <a:p>
              <a:pPr>
                <a:lnSpc>
                  <a:spcPts val="3510"/>
                </a:lnSpc>
              </a:pPr>
            </a:p>
          </p:txBody>
        </p:sp>
      </p:grpSp>
      <p:sp>
        <p:nvSpPr>
          <p:cNvPr name="TextBox 11" id="11"/>
          <p:cNvSpPr txBox="true"/>
          <p:nvPr/>
        </p:nvSpPr>
        <p:spPr>
          <a:xfrm rot="0">
            <a:off x="1723745" y="326109"/>
            <a:ext cx="14500495" cy="1014663"/>
          </a:xfrm>
          <a:prstGeom prst="rect">
            <a:avLst/>
          </a:prstGeom>
        </p:spPr>
        <p:txBody>
          <a:bodyPr anchor="t" rtlCol="false" tIns="0" lIns="0" bIns="0" rIns="0">
            <a:spAutoFit/>
          </a:bodyPr>
          <a:lstStyle/>
          <a:p>
            <a:pPr algn="ctr">
              <a:lnSpc>
                <a:spcPts val="8322"/>
              </a:lnSpc>
            </a:pPr>
            <a:r>
              <a:rPr lang="en-US" sz="6030" spc="591">
                <a:solidFill>
                  <a:srgbClr val="000000"/>
                </a:solidFill>
                <a:latin typeface="Oswald Bold"/>
              </a:rPr>
              <a:t>REFERENCES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4796" r="0" b="-4796"/>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595922" y="1973934"/>
            <a:ext cx="17096157" cy="274433858"/>
            <a:chOff x="0" y="0"/>
            <a:chExt cx="3735517" cy="59963911"/>
          </a:xfrm>
        </p:grpSpPr>
        <p:sp>
          <p:nvSpPr>
            <p:cNvPr name="Freeform 9" id="9"/>
            <p:cNvSpPr/>
            <p:nvPr/>
          </p:nvSpPr>
          <p:spPr>
            <a:xfrm flipH="false" flipV="false" rot="0">
              <a:off x="0" y="0"/>
              <a:ext cx="3735517" cy="59963912"/>
            </a:xfrm>
            <a:custGeom>
              <a:avLst/>
              <a:gdLst/>
              <a:ahLst/>
              <a:cxnLst/>
              <a:rect r="r" b="b" t="t" l="l"/>
              <a:pathLst>
                <a:path h="59963912" w="3735517">
                  <a:moveTo>
                    <a:pt x="23095" y="0"/>
                  </a:moveTo>
                  <a:lnTo>
                    <a:pt x="3712422" y="0"/>
                  </a:lnTo>
                  <a:cubicBezTo>
                    <a:pt x="3718547" y="0"/>
                    <a:pt x="3724422" y="2433"/>
                    <a:pt x="3728753" y="6764"/>
                  </a:cubicBezTo>
                  <a:cubicBezTo>
                    <a:pt x="3733084" y="11096"/>
                    <a:pt x="3735517" y="16970"/>
                    <a:pt x="3735517" y="23095"/>
                  </a:cubicBezTo>
                  <a:lnTo>
                    <a:pt x="3735517" y="59940819"/>
                  </a:lnTo>
                  <a:cubicBezTo>
                    <a:pt x="3735517" y="59953575"/>
                    <a:pt x="3725177" y="59963912"/>
                    <a:pt x="3712422" y="59963912"/>
                  </a:cubicBezTo>
                  <a:lnTo>
                    <a:pt x="23095" y="59963912"/>
                  </a:lnTo>
                  <a:cubicBezTo>
                    <a:pt x="16970" y="59963912"/>
                    <a:pt x="11096" y="59961481"/>
                    <a:pt x="6764" y="59957146"/>
                  </a:cubicBezTo>
                  <a:cubicBezTo>
                    <a:pt x="2433" y="59952818"/>
                    <a:pt x="0" y="59946939"/>
                    <a:pt x="0" y="59940819"/>
                  </a:cubicBezTo>
                  <a:lnTo>
                    <a:pt x="0" y="23095"/>
                  </a:lnTo>
                  <a:cubicBezTo>
                    <a:pt x="0" y="10340"/>
                    <a:pt x="10340" y="0"/>
                    <a:pt x="23095" y="0"/>
                  </a:cubicBezTo>
                  <a:close/>
                </a:path>
              </a:pathLst>
            </a:custGeom>
            <a:solidFill>
              <a:srgbClr val="B3B5A9"/>
            </a:solidFill>
          </p:spPr>
        </p:sp>
        <p:sp>
          <p:nvSpPr>
            <p:cNvPr name="TextBox 10" id="10"/>
            <p:cNvSpPr txBox="true"/>
            <p:nvPr/>
          </p:nvSpPr>
          <p:spPr>
            <a:xfrm>
              <a:off x="0" y="-133350"/>
              <a:ext cx="3735517" cy="60097261"/>
            </a:xfrm>
            <a:prstGeom prst="rect">
              <a:avLst/>
            </a:prstGeom>
          </p:spPr>
          <p:txBody>
            <a:bodyPr anchor="t" rtlCol="false" tIns="61233" lIns="61233" bIns="61233" rIns="61233"/>
            <a:lstStyle/>
            <a:p>
              <a:pPr>
                <a:lnSpc>
                  <a:spcPts val="5248"/>
                </a:lnSpc>
              </a:pPr>
              <a:r>
                <a:rPr lang="en-US" sz="3200">
                  <a:solidFill>
                    <a:srgbClr val="000000"/>
                  </a:solidFill>
                  <a:latin typeface="Open Sauce Semi-Bold"/>
                </a:rPr>
                <a:t>   DRL in stock trading offers three key advantages:  </a:t>
              </a:r>
            </a:p>
            <a:p>
              <a:pPr marL="626112" indent="-313056" lvl="1">
                <a:lnSpc>
                  <a:spcPts val="4756"/>
                </a:lnSpc>
                <a:buAutoNum type="arabicPeriod" startAt="1"/>
              </a:pPr>
              <a:r>
                <a:rPr lang="en-US" sz="2900">
                  <a:solidFill>
                    <a:srgbClr val="000000"/>
                  </a:solidFill>
                  <a:latin typeface="Open Sauce Semi-Bold"/>
                </a:rPr>
                <a:t>Market-driven Intelligence</a:t>
              </a:r>
              <a:r>
                <a:rPr lang="en-US" sz="2900">
                  <a:solidFill>
                    <a:srgbClr val="000000"/>
                  </a:solidFill>
                  <a:latin typeface="Open Sauce"/>
                </a:rPr>
                <a:t>:</a:t>
              </a:r>
            </a:p>
            <a:p>
              <a:pPr marL="1122681" indent="-374227" lvl="2">
                <a:lnSpc>
                  <a:spcPts val="4264"/>
                </a:lnSpc>
                <a:buFont typeface="Arial"/>
                <a:buChar char="⚬"/>
              </a:pPr>
              <a:r>
                <a:rPr lang="en-US" sz="2600">
                  <a:solidFill>
                    <a:srgbClr val="000000"/>
                  </a:solidFill>
                  <a:latin typeface="Open Sauce"/>
                </a:rPr>
                <a:t>DRL uses market data as input and outputs allocation vectors. It's a fully AI-driven method in trading, avoiding manual strategies. This approach continuously self-improves without relying on human-designed predictors of future stock prices.</a:t>
              </a:r>
            </a:p>
            <a:p>
              <a:pPr marL="626112" indent="-313056" lvl="1">
                <a:lnSpc>
                  <a:spcPts val="4756"/>
                </a:lnSpc>
                <a:buAutoNum type="arabicPeriod" startAt="1"/>
              </a:pPr>
              <a:r>
                <a:rPr lang="en-US" sz="2900">
                  <a:solidFill>
                    <a:srgbClr val="000000"/>
                  </a:solidFill>
                  <a:latin typeface="Open Sauce Semi-Bold"/>
                </a:rPr>
                <a:t>Avoidance of Explicit Predictions</a:t>
              </a:r>
              <a:r>
                <a:rPr lang="en-US" sz="2900">
                  <a:solidFill>
                    <a:srgbClr val="000000"/>
                  </a:solidFill>
                  <a:latin typeface="Open Sauce"/>
                </a:rPr>
                <a:t>:</a:t>
              </a:r>
            </a:p>
            <a:p>
              <a:pPr marL="1122681" indent="-374227" lvl="2">
                <a:lnSpc>
                  <a:spcPts val="4264"/>
                </a:lnSpc>
                <a:buFont typeface="Arial"/>
                <a:buChar char="⚬"/>
              </a:pPr>
              <a:r>
                <a:rPr lang="en-US" sz="2600">
                  <a:solidFill>
                    <a:srgbClr val="000000"/>
                  </a:solidFill>
                  <a:latin typeface="Open Sauce"/>
                </a:rPr>
                <a:t>Unlike traditional methods, DRL doesn't directly predict stock performance, a notoriously challenging task. This circumvents obstacles in reinforcement learning, leading to smoother performance improvements.</a:t>
              </a:r>
            </a:p>
            <a:p>
              <a:pPr marL="626112" indent="-313056" lvl="1">
                <a:lnSpc>
                  <a:spcPts val="4756"/>
                </a:lnSpc>
                <a:buAutoNum type="arabicPeriod" startAt="1"/>
              </a:pPr>
              <a:r>
                <a:rPr lang="en-US" sz="2900">
                  <a:solidFill>
                    <a:srgbClr val="000000"/>
                  </a:solidFill>
                  <a:latin typeface="Open Sauce Semi-Bold"/>
                </a:rPr>
                <a:t>Neural Network Flexibility</a:t>
              </a:r>
              <a:r>
                <a:rPr lang="en-US" sz="2900">
                  <a:solidFill>
                    <a:srgbClr val="000000"/>
                  </a:solidFill>
                  <a:latin typeface="Open Sauce"/>
                </a:rPr>
                <a:t>:</a:t>
              </a:r>
            </a:p>
            <a:p>
              <a:pPr marL="1122681" indent="-374227" lvl="2">
                <a:lnSpc>
                  <a:spcPts val="4264"/>
                </a:lnSpc>
                <a:buFont typeface="Arial"/>
                <a:buChar char="⚬"/>
              </a:pPr>
              <a:r>
                <a:rPr lang="en-US" sz="2600">
                  <a:solidFill>
                    <a:srgbClr val="000000"/>
                  </a:solidFill>
                  <a:latin typeface="Open Sauce"/>
                </a:rPr>
                <a:t>DRL approximates strategies or value functions with neural networks. This offers flexibility in designing network structures while overcoming the "curse of dimensionality." Consequently, it's effective for large-scale portfolio management.</a:t>
              </a:r>
            </a:p>
            <a:p>
              <a:pPr>
                <a:lnSpc>
                  <a:spcPts val="4756"/>
                </a:lnSpc>
              </a:pPr>
            </a:p>
          </p:txBody>
        </p:sp>
      </p:grpSp>
      <p:sp>
        <p:nvSpPr>
          <p:cNvPr name="TextBox 11" id="11"/>
          <p:cNvSpPr txBox="true"/>
          <p:nvPr/>
        </p:nvSpPr>
        <p:spPr>
          <a:xfrm rot="0">
            <a:off x="3690980" y="297534"/>
            <a:ext cx="10906040" cy="1349947"/>
          </a:xfrm>
          <a:prstGeom prst="rect">
            <a:avLst/>
          </a:prstGeom>
        </p:spPr>
        <p:txBody>
          <a:bodyPr anchor="t" rtlCol="false" tIns="0" lIns="0" bIns="0" rIns="0">
            <a:spAutoFit/>
          </a:bodyPr>
          <a:lstStyle/>
          <a:p>
            <a:pPr algn="ctr">
              <a:lnSpc>
                <a:spcPts val="11082"/>
              </a:lnSpc>
            </a:pPr>
            <a:r>
              <a:rPr lang="en-US" sz="8030" spc="786">
                <a:solidFill>
                  <a:srgbClr val="000000"/>
                </a:solidFill>
                <a:latin typeface="Oswald Bold"/>
              </a:rPr>
              <a:t>WHY DRL? </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649629" y="6022877"/>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670948" y="-516959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2962464" y="2570793"/>
            <a:ext cx="12848809" cy="5811796"/>
            <a:chOff x="0" y="0"/>
            <a:chExt cx="2481314" cy="1122352"/>
          </a:xfrm>
        </p:grpSpPr>
        <p:sp>
          <p:nvSpPr>
            <p:cNvPr name="Freeform 6" id="6"/>
            <p:cNvSpPr/>
            <p:nvPr/>
          </p:nvSpPr>
          <p:spPr>
            <a:xfrm flipH="false" flipV="false" rot="0">
              <a:off x="0" y="0"/>
              <a:ext cx="2481314" cy="1122352"/>
            </a:xfrm>
            <a:custGeom>
              <a:avLst/>
              <a:gdLst/>
              <a:ahLst/>
              <a:cxnLst/>
              <a:rect r="r" b="b" t="t" l="l"/>
              <a:pathLst>
                <a:path h="1122352" w="2481314">
                  <a:moveTo>
                    <a:pt x="0" y="0"/>
                  </a:moveTo>
                  <a:lnTo>
                    <a:pt x="2481314" y="0"/>
                  </a:lnTo>
                  <a:lnTo>
                    <a:pt x="2481314" y="1122352"/>
                  </a:lnTo>
                  <a:lnTo>
                    <a:pt x="0" y="1122352"/>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481314" cy="1141402"/>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3660871" y="4490085"/>
            <a:ext cx="11451994" cy="1183006"/>
          </a:xfrm>
          <a:prstGeom prst="rect">
            <a:avLst/>
          </a:prstGeom>
        </p:spPr>
        <p:txBody>
          <a:bodyPr anchor="t" rtlCol="false" tIns="0" lIns="0" bIns="0" rIns="0">
            <a:spAutoFit/>
          </a:bodyPr>
          <a:lstStyle/>
          <a:p>
            <a:pPr algn="ctr">
              <a:lnSpc>
                <a:spcPts val="9659"/>
              </a:lnSpc>
              <a:spcBef>
                <a:spcPct val="0"/>
              </a:spcBef>
            </a:pPr>
            <a:r>
              <a:rPr lang="en-US" sz="6999" spc="69">
                <a:solidFill>
                  <a:srgbClr val="231F20"/>
                </a:solidFill>
                <a:latin typeface="Open Sauce Bold"/>
              </a:rPr>
              <a:t>THANK YOU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1112166"/>
            <a:ext cx="18288000" cy="3086100"/>
            <a:chOff x="0" y="0"/>
            <a:chExt cx="4816593" cy="812800"/>
          </a:xfrm>
        </p:grpSpPr>
        <p:sp>
          <p:nvSpPr>
            <p:cNvPr name="Freeform 3" id="3"/>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4" id="4"/>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035949" y="1973934"/>
            <a:ext cx="13855110" cy="8313066"/>
          </a:xfrm>
          <a:custGeom>
            <a:avLst/>
            <a:gdLst/>
            <a:ahLst/>
            <a:cxnLst/>
            <a:rect r="r" b="b" t="t" l="l"/>
            <a:pathLst>
              <a:path h="8313066" w="13855110">
                <a:moveTo>
                  <a:pt x="0" y="0"/>
                </a:moveTo>
                <a:lnTo>
                  <a:pt x="13855110" y="0"/>
                </a:lnTo>
                <a:lnTo>
                  <a:pt x="13855110" y="8313066"/>
                </a:lnTo>
                <a:lnTo>
                  <a:pt x="0" y="8313066"/>
                </a:lnTo>
                <a:lnTo>
                  <a:pt x="0" y="0"/>
                </a:lnTo>
                <a:close/>
              </a:path>
            </a:pathLst>
          </a:custGeom>
          <a:blipFill>
            <a:blip r:embed="rId4"/>
            <a:stretch>
              <a:fillRect l="0" t="0" r="0" b="0"/>
            </a:stretch>
          </a:blipFill>
        </p:spPr>
      </p:sp>
      <p:sp>
        <p:nvSpPr>
          <p:cNvPr name="TextBox 8" id="8"/>
          <p:cNvSpPr txBox="true"/>
          <p:nvPr/>
        </p:nvSpPr>
        <p:spPr>
          <a:xfrm rot="0">
            <a:off x="384588" y="297534"/>
            <a:ext cx="17069007" cy="1349947"/>
          </a:xfrm>
          <a:prstGeom prst="rect">
            <a:avLst/>
          </a:prstGeom>
        </p:spPr>
        <p:txBody>
          <a:bodyPr anchor="t" rtlCol="false" tIns="0" lIns="0" bIns="0" rIns="0">
            <a:spAutoFit/>
          </a:bodyPr>
          <a:lstStyle/>
          <a:p>
            <a:pPr algn="ctr">
              <a:lnSpc>
                <a:spcPts val="11082"/>
              </a:lnSpc>
            </a:pPr>
            <a:r>
              <a:rPr lang="en-US" sz="8030" spc="786">
                <a:solidFill>
                  <a:srgbClr val="000000"/>
                </a:solidFill>
                <a:latin typeface="Oswald Bold"/>
              </a:rPr>
              <a:t> DRL SCHEMATIC STRUCTURE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0" y="1973934"/>
            <a:ext cx="18288000" cy="13104797"/>
            <a:chOff x="0" y="0"/>
            <a:chExt cx="3995936" cy="2863403"/>
          </a:xfrm>
        </p:grpSpPr>
        <p:sp>
          <p:nvSpPr>
            <p:cNvPr name="Freeform 9" id="9"/>
            <p:cNvSpPr/>
            <p:nvPr/>
          </p:nvSpPr>
          <p:spPr>
            <a:xfrm flipH="false" flipV="false" rot="0">
              <a:off x="0" y="0"/>
              <a:ext cx="3995936" cy="2863404"/>
            </a:xfrm>
            <a:custGeom>
              <a:avLst/>
              <a:gdLst/>
              <a:ahLst/>
              <a:cxnLst/>
              <a:rect r="r" b="b" t="t" l="l"/>
              <a:pathLst>
                <a:path h="2863404" w="3995936">
                  <a:moveTo>
                    <a:pt x="21590" y="0"/>
                  </a:moveTo>
                  <a:lnTo>
                    <a:pt x="3974345" y="0"/>
                  </a:lnTo>
                  <a:cubicBezTo>
                    <a:pt x="3986269" y="0"/>
                    <a:pt x="3995936" y="9666"/>
                    <a:pt x="3995936" y="21590"/>
                  </a:cubicBezTo>
                  <a:lnTo>
                    <a:pt x="3995936" y="2841814"/>
                  </a:lnTo>
                  <a:cubicBezTo>
                    <a:pt x="3995936" y="2847540"/>
                    <a:pt x="3993661" y="2853031"/>
                    <a:pt x="3989612" y="2857080"/>
                  </a:cubicBezTo>
                  <a:cubicBezTo>
                    <a:pt x="3985563" y="2861129"/>
                    <a:pt x="3980071" y="2863404"/>
                    <a:pt x="3974345" y="2863404"/>
                  </a:cubicBezTo>
                  <a:lnTo>
                    <a:pt x="21590" y="2863404"/>
                  </a:lnTo>
                  <a:cubicBezTo>
                    <a:pt x="9666" y="2863404"/>
                    <a:pt x="0" y="2853737"/>
                    <a:pt x="0" y="2841814"/>
                  </a:cubicBezTo>
                  <a:lnTo>
                    <a:pt x="0" y="21590"/>
                  </a:lnTo>
                  <a:cubicBezTo>
                    <a:pt x="0" y="9666"/>
                    <a:pt x="9666" y="0"/>
                    <a:pt x="21590" y="0"/>
                  </a:cubicBezTo>
                  <a:close/>
                </a:path>
              </a:pathLst>
            </a:custGeom>
            <a:solidFill>
              <a:srgbClr val="B3B5A9"/>
            </a:solidFill>
          </p:spPr>
        </p:sp>
        <p:sp>
          <p:nvSpPr>
            <p:cNvPr name="TextBox 10" id="10"/>
            <p:cNvSpPr txBox="true"/>
            <p:nvPr/>
          </p:nvSpPr>
          <p:spPr>
            <a:xfrm>
              <a:off x="0" y="-123825"/>
              <a:ext cx="3995936" cy="2987228"/>
            </a:xfrm>
            <a:prstGeom prst="rect">
              <a:avLst/>
            </a:prstGeom>
          </p:spPr>
          <p:txBody>
            <a:bodyPr anchor="t" rtlCol="false" tIns="61233" lIns="61233" bIns="61233" rIns="61233"/>
            <a:lstStyle/>
            <a:p>
              <a:pPr marL="626112" indent="-313056" lvl="1">
                <a:lnSpc>
                  <a:spcPts val="4756"/>
                </a:lnSpc>
                <a:buFont typeface="Arial"/>
                <a:buChar char="•"/>
              </a:pPr>
              <a:r>
                <a:rPr lang="en-US" sz="2900">
                  <a:solidFill>
                    <a:srgbClr val="000000"/>
                  </a:solidFill>
                  <a:latin typeface="Open Sauce Semi-Bold"/>
                </a:rPr>
                <a:t>Modeling Nonlinear Relationships: </a:t>
              </a:r>
            </a:p>
            <a:p>
              <a:pPr marL="1122681" indent="-374227" lvl="2">
                <a:lnSpc>
                  <a:spcPts val="4264"/>
                </a:lnSpc>
                <a:buFont typeface="Arial"/>
                <a:buChar char="⚬"/>
              </a:pPr>
              <a:r>
                <a:rPr lang="en-US" sz="2600">
                  <a:solidFill>
                    <a:srgbClr val="000000"/>
                  </a:solidFill>
                  <a:latin typeface="Open Sauce"/>
                </a:rPr>
                <a:t>DQN's deep neural network architecture effectively captures complex and nonlinear patterns in stock price movements, enhancing prediction accuracy.</a:t>
              </a:r>
            </a:p>
            <a:p>
              <a:pPr marL="626112" indent="-313056" lvl="1">
                <a:lnSpc>
                  <a:spcPts val="4756"/>
                </a:lnSpc>
                <a:buFont typeface="Arial"/>
                <a:buChar char="•"/>
              </a:pPr>
              <a:r>
                <a:rPr lang="en-US" sz="2900">
                  <a:solidFill>
                    <a:srgbClr val="000000"/>
                  </a:solidFill>
                  <a:latin typeface="Open Sauce Semi-Bold"/>
                </a:rPr>
                <a:t>Temporal Dependencies: </a:t>
              </a:r>
            </a:p>
            <a:p>
              <a:pPr marL="1122681" indent="-374227" lvl="2">
                <a:lnSpc>
                  <a:spcPts val="4264"/>
                </a:lnSpc>
                <a:buFont typeface="Arial"/>
                <a:buChar char="⚬"/>
              </a:pPr>
              <a:r>
                <a:rPr lang="en-US" sz="2600">
                  <a:solidFill>
                    <a:srgbClr val="000000"/>
                  </a:solidFill>
                  <a:latin typeface="Open Sauce"/>
                </a:rPr>
                <a:t>Stock prices exhibit time-series dependencies. DQN leverages historical data to learn from past price movements, making it adept at sequential decision-making tasks.</a:t>
              </a:r>
            </a:p>
            <a:p>
              <a:pPr marL="626112" indent="-313056" lvl="1">
                <a:lnSpc>
                  <a:spcPts val="4756"/>
                </a:lnSpc>
                <a:buFont typeface="Arial"/>
                <a:buChar char="•"/>
              </a:pPr>
              <a:r>
                <a:rPr lang="en-US" sz="2900">
                  <a:solidFill>
                    <a:srgbClr val="000000"/>
                  </a:solidFill>
                  <a:latin typeface="Open Sauce Semi-Bold"/>
                </a:rPr>
                <a:t>Memory Replay: </a:t>
              </a:r>
            </a:p>
            <a:p>
              <a:pPr marL="1122681" indent="-374227" lvl="2">
                <a:lnSpc>
                  <a:spcPts val="4264"/>
                </a:lnSpc>
                <a:buFont typeface="Arial"/>
                <a:buChar char="⚬"/>
              </a:pPr>
              <a:r>
                <a:rPr lang="en-US" sz="2600">
                  <a:solidFill>
                    <a:srgbClr val="000000"/>
                  </a:solidFill>
                  <a:latin typeface="Open Sauce"/>
                </a:rPr>
                <a:t>Incorporating experience replay, DQN stores and samples past experiences during training, stabilizing learning and preventing forgetting of crucial information.</a:t>
              </a:r>
            </a:p>
            <a:p>
              <a:pPr marL="626112" indent="-313056" lvl="1">
                <a:lnSpc>
                  <a:spcPts val="4756"/>
                </a:lnSpc>
                <a:buFont typeface="Arial"/>
                <a:buChar char="•"/>
              </a:pPr>
              <a:r>
                <a:rPr lang="en-US" sz="2900">
                  <a:solidFill>
                    <a:srgbClr val="000000"/>
                  </a:solidFill>
                  <a:latin typeface="Open Sauce Semi-Bold"/>
                </a:rPr>
                <a:t>Exploration-Exploitation Tradeoff: </a:t>
              </a:r>
            </a:p>
            <a:p>
              <a:pPr marL="1122681" indent="-374227" lvl="2">
                <a:lnSpc>
                  <a:spcPts val="4264"/>
                </a:lnSpc>
                <a:buFont typeface="Arial"/>
                <a:buChar char="⚬"/>
              </a:pPr>
              <a:r>
                <a:rPr lang="en-US" sz="2600">
                  <a:solidFill>
                    <a:srgbClr val="000000"/>
                  </a:solidFill>
                  <a:latin typeface="Open Sauce"/>
                </a:rPr>
                <a:t>DQN balances exploration and exploitation using an epsilon-greedy strategy, gradually shifting from exploration to exploitation as it learns, ensuring effective learning without overfitting.</a:t>
              </a:r>
            </a:p>
            <a:p>
              <a:pPr marL="626112" indent="-313056" lvl="1">
                <a:lnSpc>
                  <a:spcPts val="4756"/>
                </a:lnSpc>
                <a:buFont typeface="Arial"/>
                <a:buChar char="•"/>
              </a:pPr>
              <a:r>
                <a:rPr lang="en-US" sz="2900">
                  <a:solidFill>
                    <a:srgbClr val="000000"/>
                  </a:solidFill>
                  <a:latin typeface="Open Sauce Semi-Bold"/>
                </a:rPr>
                <a:t>Scalability: </a:t>
              </a:r>
            </a:p>
            <a:p>
              <a:pPr marL="1122681" indent="-374227" lvl="2">
                <a:lnSpc>
                  <a:spcPts val="4264"/>
                </a:lnSpc>
                <a:buFont typeface="Arial"/>
                <a:buChar char="⚬"/>
              </a:pPr>
              <a:r>
                <a:rPr lang="en-US" sz="2600">
                  <a:solidFill>
                    <a:srgbClr val="000000"/>
                  </a:solidFill>
                  <a:latin typeface="Open Sauce"/>
                </a:rPr>
                <a:t>DQN handles high-dimensional input spaces and large-scale datasets commonly encountered in stock trading</a:t>
              </a:r>
            </a:p>
          </p:txBody>
        </p:sp>
      </p:grpSp>
      <p:sp>
        <p:nvSpPr>
          <p:cNvPr name="TextBox 11" id="11"/>
          <p:cNvSpPr txBox="true"/>
          <p:nvPr/>
        </p:nvSpPr>
        <p:spPr>
          <a:xfrm rot="0">
            <a:off x="1279159" y="297534"/>
            <a:ext cx="15980141" cy="1349947"/>
          </a:xfrm>
          <a:prstGeom prst="rect">
            <a:avLst/>
          </a:prstGeom>
        </p:spPr>
        <p:txBody>
          <a:bodyPr anchor="t" rtlCol="false" tIns="0" lIns="0" bIns="0" rIns="0">
            <a:spAutoFit/>
          </a:bodyPr>
          <a:lstStyle/>
          <a:p>
            <a:pPr algn="ctr">
              <a:lnSpc>
                <a:spcPts val="11082"/>
              </a:lnSpc>
            </a:pPr>
            <a:r>
              <a:rPr lang="en-US" sz="8030" spc="786">
                <a:solidFill>
                  <a:srgbClr val="000000"/>
                </a:solidFill>
                <a:latin typeface="Oswald Bold"/>
              </a:rPr>
              <a:t>WHY DQN AS AN AGENT?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287600" y="1973934"/>
            <a:ext cx="11195982" cy="8313066"/>
          </a:xfrm>
          <a:custGeom>
            <a:avLst/>
            <a:gdLst/>
            <a:ahLst/>
            <a:cxnLst/>
            <a:rect r="r" b="b" t="t" l="l"/>
            <a:pathLst>
              <a:path h="8313066" w="11195982">
                <a:moveTo>
                  <a:pt x="0" y="0"/>
                </a:moveTo>
                <a:lnTo>
                  <a:pt x="11195982" y="0"/>
                </a:lnTo>
                <a:lnTo>
                  <a:pt x="11195982" y="8313066"/>
                </a:lnTo>
                <a:lnTo>
                  <a:pt x="0" y="8313066"/>
                </a:lnTo>
                <a:lnTo>
                  <a:pt x="0" y="0"/>
                </a:lnTo>
                <a:close/>
              </a:path>
            </a:pathLst>
          </a:custGeom>
          <a:blipFill>
            <a:blip r:embed="rId5"/>
            <a:stretch>
              <a:fillRect l="0" t="0" r="0" b="0"/>
            </a:stretch>
          </a:blipFill>
        </p:spPr>
      </p:sp>
      <p:sp>
        <p:nvSpPr>
          <p:cNvPr name="TextBox 9" id="9"/>
          <p:cNvSpPr txBox="true"/>
          <p:nvPr/>
        </p:nvSpPr>
        <p:spPr>
          <a:xfrm rot="0">
            <a:off x="1500653" y="297534"/>
            <a:ext cx="14769876" cy="1349947"/>
          </a:xfrm>
          <a:prstGeom prst="rect">
            <a:avLst/>
          </a:prstGeom>
        </p:spPr>
        <p:txBody>
          <a:bodyPr anchor="t" rtlCol="false" tIns="0" lIns="0" bIns="0" rIns="0">
            <a:spAutoFit/>
          </a:bodyPr>
          <a:lstStyle/>
          <a:p>
            <a:pPr algn="ctr">
              <a:lnSpc>
                <a:spcPts val="11082"/>
              </a:lnSpc>
            </a:pPr>
            <a:r>
              <a:rPr lang="en-US" sz="8030" spc="786">
                <a:solidFill>
                  <a:srgbClr val="000000"/>
                </a:solidFill>
                <a:latin typeface="Oswald Bold"/>
              </a:rPr>
              <a:t>DQN FRAMEWORK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28700" y="2449022"/>
            <a:ext cx="7213211" cy="7837978"/>
          </a:xfrm>
          <a:custGeom>
            <a:avLst/>
            <a:gdLst/>
            <a:ahLst/>
            <a:cxnLst/>
            <a:rect r="r" b="b" t="t" l="l"/>
            <a:pathLst>
              <a:path h="7837978" w="7213211">
                <a:moveTo>
                  <a:pt x="0" y="0"/>
                </a:moveTo>
                <a:lnTo>
                  <a:pt x="7213211" y="0"/>
                </a:lnTo>
                <a:lnTo>
                  <a:pt x="7213211" y="7837978"/>
                </a:lnTo>
                <a:lnTo>
                  <a:pt x="0" y="7837978"/>
                </a:lnTo>
                <a:lnTo>
                  <a:pt x="0" y="0"/>
                </a:lnTo>
                <a:close/>
              </a:path>
            </a:pathLst>
          </a:custGeom>
          <a:blipFill>
            <a:blip r:embed="rId5"/>
            <a:stretch>
              <a:fillRect l="0" t="0" r="0" b="0"/>
            </a:stretch>
          </a:blipFill>
        </p:spPr>
      </p:sp>
      <p:sp>
        <p:nvSpPr>
          <p:cNvPr name="Freeform 9" id="9"/>
          <p:cNvSpPr/>
          <p:nvPr/>
        </p:nvSpPr>
        <p:spPr>
          <a:xfrm flipH="false" flipV="false" rot="0">
            <a:off x="7311596" y="4523380"/>
            <a:ext cx="10703387" cy="2864528"/>
          </a:xfrm>
          <a:custGeom>
            <a:avLst/>
            <a:gdLst/>
            <a:ahLst/>
            <a:cxnLst/>
            <a:rect r="r" b="b" t="t" l="l"/>
            <a:pathLst>
              <a:path h="2864528" w="10703387">
                <a:moveTo>
                  <a:pt x="0" y="0"/>
                </a:moveTo>
                <a:lnTo>
                  <a:pt x="10703387" y="0"/>
                </a:lnTo>
                <a:lnTo>
                  <a:pt x="10703387" y="2864528"/>
                </a:lnTo>
                <a:lnTo>
                  <a:pt x="0" y="2864528"/>
                </a:lnTo>
                <a:lnTo>
                  <a:pt x="0" y="0"/>
                </a:lnTo>
                <a:close/>
              </a:path>
            </a:pathLst>
          </a:custGeom>
          <a:blipFill>
            <a:blip r:embed="rId6"/>
            <a:stretch>
              <a:fillRect l="0" t="0" r="0" b="0"/>
            </a:stretch>
          </a:blipFill>
        </p:spPr>
      </p:sp>
      <p:sp>
        <p:nvSpPr>
          <p:cNvPr name="TextBox 10" id="10"/>
          <p:cNvSpPr txBox="true"/>
          <p:nvPr/>
        </p:nvSpPr>
        <p:spPr>
          <a:xfrm rot="0">
            <a:off x="1500653" y="297534"/>
            <a:ext cx="14769876" cy="1349947"/>
          </a:xfrm>
          <a:prstGeom prst="rect">
            <a:avLst/>
          </a:prstGeom>
        </p:spPr>
        <p:txBody>
          <a:bodyPr anchor="t" rtlCol="false" tIns="0" lIns="0" bIns="0" rIns="0">
            <a:spAutoFit/>
          </a:bodyPr>
          <a:lstStyle/>
          <a:p>
            <a:pPr algn="ctr">
              <a:lnSpc>
                <a:spcPts val="11082"/>
              </a:lnSpc>
            </a:pPr>
            <a:r>
              <a:rPr lang="en-US" sz="8030" spc="786">
                <a:solidFill>
                  <a:srgbClr val="000000"/>
                </a:solidFill>
                <a:latin typeface="Oswald Bold"/>
              </a:rPr>
              <a:t>DQN NETWORK STRUCTURE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208942" y="1973934"/>
            <a:ext cx="9870116" cy="8313066"/>
          </a:xfrm>
          <a:custGeom>
            <a:avLst/>
            <a:gdLst/>
            <a:ahLst/>
            <a:cxnLst/>
            <a:rect r="r" b="b" t="t" l="l"/>
            <a:pathLst>
              <a:path h="8313066" w="9870116">
                <a:moveTo>
                  <a:pt x="0" y="0"/>
                </a:moveTo>
                <a:lnTo>
                  <a:pt x="9870116" y="0"/>
                </a:lnTo>
                <a:lnTo>
                  <a:pt x="9870116" y="8313066"/>
                </a:lnTo>
                <a:lnTo>
                  <a:pt x="0" y="8313066"/>
                </a:lnTo>
                <a:lnTo>
                  <a:pt x="0" y="0"/>
                </a:lnTo>
                <a:close/>
              </a:path>
            </a:pathLst>
          </a:custGeom>
          <a:blipFill>
            <a:blip r:embed="rId5"/>
            <a:stretch>
              <a:fillRect l="0" t="0" r="0" b="0"/>
            </a:stretch>
          </a:blipFill>
        </p:spPr>
      </p:sp>
      <p:sp>
        <p:nvSpPr>
          <p:cNvPr name="TextBox 9" id="9"/>
          <p:cNvSpPr txBox="true"/>
          <p:nvPr/>
        </p:nvSpPr>
        <p:spPr>
          <a:xfrm rot="0">
            <a:off x="1500653" y="297534"/>
            <a:ext cx="14769876" cy="1349947"/>
          </a:xfrm>
          <a:prstGeom prst="rect">
            <a:avLst/>
          </a:prstGeom>
        </p:spPr>
        <p:txBody>
          <a:bodyPr anchor="t" rtlCol="false" tIns="0" lIns="0" bIns="0" rIns="0">
            <a:spAutoFit/>
          </a:bodyPr>
          <a:lstStyle/>
          <a:p>
            <a:pPr algn="ctr">
              <a:lnSpc>
                <a:spcPts val="11082"/>
              </a:lnSpc>
            </a:pPr>
            <a:r>
              <a:rPr lang="en-US" sz="8030" spc="786">
                <a:solidFill>
                  <a:srgbClr val="000000"/>
                </a:solidFill>
                <a:latin typeface="Oswald Bold"/>
              </a:rPr>
              <a:t>DQN AGENT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1112166"/>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B3B5A9"/>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645316" y="-6168016"/>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970378" y="-49112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384588" y="2449022"/>
            <a:ext cx="17416092" cy="10229408"/>
            <a:chOff x="0" y="0"/>
            <a:chExt cx="3805423" cy="2235130"/>
          </a:xfrm>
        </p:grpSpPr>
        <p:sp>
          <p:nvSpPr>
            <p:cNvPr name="Freeform 9" id="9"/>
            <p:cNvSpPr/>
            <p:nvPr/>
          </p:nvSpPr>
          <p:spPr>
            <a:xfrm flipH="false" flipV="false" rot="0">
              <a:off x="0" y="0"/>
              <a:ext cx="3805423" cy="2235130"/>
            </a:xfrm>
            <a:custGeom>
              <a:avLst/>
              <a:gdLst/>
              <a:ahLst/>
              <a:cxnLst/>
              <a:rect r="r" b="b" t="t" l="l"/>
              <a:pathLst>
                <a:path h="2235130" w="3805423">
                  <a:moveTo>
                    <a:pt x="22671" y="0"/>
                  </a:moveTo>
                  <a:lnTo>
                    <a:pt x="3782752" y="0"/>
                  </a:lnTo>
                  <a:cubicBezTo>
                    <a:pt x="3788765" y="0"/>
                    <a:pt x="3794532" y="2389"/>
                    <a:pt x="3798783" y="6640"/>
                  </a:cubicBezTo>
                  <a:cubicBezTo>
                    <a:pt x="3803035" y="10892"/>
                    <a:pt x="3805423" y="16658"/>
                    <a:pt x="3805423" y="22671"/>
                  </a:cubicBezTo>
                  <a:lnTo>
                    <a:pt x="3805423" y="2212459"/>
                  </a:lnTo>
                  <a:cubicBezTo>
                    <a:pt x="3805423" y="2218472"/>
                    <a:pt x="3803035" y="2224238"/>
                    <a:pt x="3798783" y="2228490"/>
                  </a:cubicBezTo>
                  <a:cubicBezTo>
                    <a:pt x="3794532" y="2232741"/>
                    <a:pt x="3788765" y="2235130"/>
                    <a:pt x="3782752" y="2235130"/>
                  </a:cubicBezTo>
                  <a:lnTo>
                    <a:pt x="22671" y="2235130"/>
                  </a:lnTo>
                  <a:cubicBezTo>
                    <a:pt x="10150" y="2235130"/>
                    <a:pt x="0" y="2224980"/>
                    <a:pt x="0" y="2212459"/>
                  </a:cubicBezTo>
                  <a:lnTo>
                    <a:pt x="0" y="22671"/>
                  </a:lnTo>
                  <a:cubicBezTo>
                    <a:pt x="0" y="16658"/>
                    <a:pt x="2389" y="10892"/>
                    <a:pt x="6640" y="6640"/>
                  </a:cubicBezTo>
                  <a:cubicBezTo>
                    <a:pt x="10892" y="2389"/>
                    <a:pt x="16658" y="0"/>
                    <a:pt x="22671" y="0"/>
                  </a:cubicBezTo>
                  <a:close/>
                </a:path>
              </a:pathLst>
            </a:custGeom>
            <a:solidFill>
              <a:srgbClr val="B3B5A9"/>
            </a:solidFill>
          </p:spPr>
        </p:sp>
        <p:sp>
          <p:nvSpPr>
            <p:cNvPr name="TextBox 10" id="10"/>
            <p:cNvSpPr txBox="true"/>
            <p:nvPr/>
          </p:nvSpPr>
          <p:spPr>
            <a:xfrm>
              <a:off x="0" y="-123825"/>
              <a:ext cx="3805423" cy="2358955"/>
            </a:xfrm>
            <a:prstGeom prst="rect">
              <a:avLst/>
            </a:prstGeom>
          </p:spPr>
          <p:txBody>
            <a:bodyPr anchor="t" rtlCol="false" tIns="61233" lIns="61233" bIns="61233" rIns="61233"/>
            <a:lstStyle/>
            <a:p>
              <a:pPr marL="626112" indent="-313056" lvl="1">
                <a:lnSpc>
                  <a:spcPts val="4756"/>
                </a:lnSpc>
                <a:buFont typeface="Arial"/>
                <a:buChar char="•"/>
              </a:pPr>
              <a:r>
                <a:rPr lang="en-US" sz="2900">
                  <a:solidFill>
                    <a:srgbClr val="000000"/>
                  </a:solidFill>
                  <a:latin typeface="Open Sauce Bold"/>
                </a:rPr>
                <a:t>Da</a:t>
              </a:r>
              <a:r>
                <a:rPr lang="en-US" sz="2900">
                  <a:solidFill>
                    <a:srgbClr val="000000"/>
                  </a:solidFill>
                  <a:latin typeface="Open Sauce Bold"/>
                </a:rPr>
                <a:t>taset Description:</a:t>
              </a:r>
            </a:p>
            <a:p>
              <a:pPr marL="1252224" indent="-417408" lvl="2">
                <a:lnSpc>
                  <a:spcPts val="4756"/>
                </a:lnSpc>
                <a:buFont typeface="Arial"/>
                <a:buChar char="⚬"/>
              </a:pPr>
              <a:r>
                <a:rPr lang="en-US" sz="2900">
                  <a:solidFill>
                    <a:srgbClr val="000000"/>
                  </a:solidFill>
                  <a:latin typeface="Open Sauce"/>
                </a:rPr>
                <a:t>The dataset comprises stock market data for various companies </a:t>
              </a:r>
              <a:r>
                <a:rPr lang="en-US" sz="2900">
                  <a:solidFill>
                    <a:srgbClr val="000000"/>
                  </a:solidFill>
                  <a:latin typeface="Open Sauce"/>
                </a:rPr>
                <a:t>over different years.</a:t>
              </a:r>
            </a:p>
            <a:p>
              <a:pPr marL="1252224" indent="-417408" lvl="2">
                <a:lnSpc>
                  <a:spcPts val="4756"/>
                </a:lnSpc>
                <a:buFont typeface="Arial"/>
                <a:buChar char="⚬"/>
              </a:pPr>
              <a:r>
                <a:rPr lang="en-US" sz="2900">
                  <a:solidFill>
                    <a:srgbClr val="000000"/>
                  </a:solidFill>
                  <a:latin typeface="Open Sauce"/>
                </a:rPr>
                <a:t>Each dataset is stored in a CSV (Comm</a:t>
              </a:r>
              <a:r>
                <a:rPr lang="en-US" sz="2900">
                  <a:solidFill>
                    <a:srgbClr val="000000"/>
                  </a:solidFill>
                  <a:latin typeface="Open Sauce"/>
                </a:rPr>
                <a:t>a</a:t>
              </a:r>
              <a:r>
                <a:rPr lang="en-US" sz="2900">
                  <a:solidFill>
                    <a:srgbClr val="000000"/>
                  </a:solidFill>
                  <a:latin typeface="Open Sauce"/>
                </a:rPr>
                <a:t>-S</a:t>
              </a:r>
              <a:r>
                <a:rPr lang="en-US" sz="2900">
                  <a:solidFill>
                    <a:srgbClr val="000000"/>
                  </a:solidFill>
                  <a:latin typeface="Open Sauce"/>
                </a:rPr>
                <a:t>ep</a:t>
              </a:r>
              <a:r>
                <a:rPr lang="en-US" sz="2900">
                  <a:solidFill>
                    <a:srgbClr val="000000"/>
                  </a:solidFill>
                  <a:latin typeface="Open Sauce"/>
                </a:rPr>
                <a:t>a</a:t>
              </a:r>
              <a:r>
                <a:rPr lang="en-US" sz="2900">
                  <a:solidFill>
                    <a:srgbClr val="000000"/>
                  </a:solidFill>
                  <a:latin typeface="Open Sauce"/>
                </a:rPr>
                <a:t>rate</a:t>
              </a:r>
              <a:r>
                <a:rPr lang="en-US" sz="2900">
                  <a:solidFill>
                    <a:srgbClr val="000000"/>
                  </a:solidFill>
                  <a:latin typeface="Open Sauce"/>
                </a:rPr>
                <a:t>d Values) format.</a:t>
              </a:r>
            </a:p>
            <a:p>
              <a:pPr marL="1252224" indent="-417408" lvl="2">
                <a:lnSpc>
                  <a:spcPts val="4756"/>
                </a:lnSpc>
                <a:buFont typeface="Arial"/>
                <a:buChar char="⚬"/>
              </a:pPr>
              <a:r>
                <a:rPr lang="en-US" sz="2900">
                  <a:solidFill>
                    <a:srgbClr val="000000"/>
                  </a:solidFill>
                  <a:latin typeface="Open Sauce"/>
                </a:rPr>
                <a:t>Each row represents a single trading day and includes the below data fields.</a:t>
              </a:r>
            </a:p>
            <a:p>
              <a:pPr marL="626112" indent="-313056" lvl="1">
                <a:lnSpc>
                  <a:spcPts val="4756"/>
                </a:lnSpc>
                <a:buFont typeface="Arial"/>
                <a:buChar char="•"/>
              </a:pPr>
              <a:r>
                <a:rPr lang="en-US" sz="2900">
                  <a:solidFill>
                    <a:srgbClr val="000000"/>
                  </a:solidFill>
                  <a:latin typeface="Open Sauce Bold"/>
                </a:rPr>
                <a:t>Data Fields:</a:t>
              </a:r>
            </a:p>
            <a:p>
              <a:pPr marL="1252224" indent="-417408" lvl="2">
                <a:lnSpc>
                  <a:spcPts val="4756"/>
                </a:lnSpc>
                <a:buFont typeface="Arial"/>
                <a:buChar char="⚬"/>
              </a:pPr>
              <a:r>
                <a:rPr lang="en-US" sz="2900">
                  <a:solidFill>
                    <a:srgbClr val="000000"/>
                  </a:solidFill>
                  <a:latin typeface="Open Sauce Italics"/>
                </a:rPr>
                <a:t>Date</a:t>
              </a:r>
              <a:r>
                <a:rPr lang="en-US" sz="2900">
                  <a:solidFill>
                    <a:srgbClr val="000000"/>
                  </a:solidFill>
                  <a:latin typeface="Open Sauce"/>
                </a:rPr>
                <a:t>: The date of the trading day.</a:t>
              </a:r>
            </a:p>
            <a:p>
              <a:pPr marL="1252224" indent="-417408" lvl="2">
                <a:lnSpc>
                  <a:spcPts val="4756"/>
                </a:lnSpc>
                <a:buFont typeface="Arial"/>
                <a:buChar char="⚬"/>
              </a:pPr>
              <a:r>
                <a:rPr lang="en-US" sz="2900">
                  <a:solidFill>
                    <a:srgbClr val="000000"/>
                  </a:solidFill>
                  <a:latin typeface="Open Sauce Italics"/>
                </a:rPr>
                <a:t>Open</a:t>
              </a:r>
              <a:r>
                <a:rPr lang="en-US" sz="2900">
                  <a:solidFill>
                    <a:srgbClr val="000000"/>
                  </a:solidFill>
                  <a:latin typeface="Open Sauce"/>
                </a:rPr>
                <a:t>: The opening price of the stock on that day.</a:t>
              </a:r>
            </a:p>
            <a:p>
              <a:pPr marL="1252224" indent="-417408" lvl="2">
                <a:lnSpc>
                  <a:spcPts val="4756"/>
                </a:lnSpc>
                <a:buFont typeface="Arial"/>
                <a:buChar char="⚬"/>
              </a:pPr>
              <a:r>
                <a:rPr lang="en-US" sz="2900">
                  <a:solidFill>
                    <a:srgbClr val="000000"/>
                  </a:solidFill>
                  <a:latin typeface="Open Sauce Italics"/>
                </a:rPr>
                <a:t>High</a:t>
              </a:r>
              <a:r>
                <a:rPr lang="en-US" sz="2900">
                  <a:solidFill>
                    <a:srgbClr val="000000"/>
                  </a:solidFill>
                  <a:latin typeface="Open Sauce"/>
                </a:rPr>
                <a:t>: The highest price the stock reached during the trading day.</a:t>
              </a:r>
            </a:p>
            <a:p>
              <a:pPr marL="1252224" indent="-417408" lvl="2">
                <a:lnSpc>
                  <a:spcPts val="4756"/>
                </a:lnSpc>
                <a:buFont typeface="Arial"/>
                <a:buChar char="⚬"/>
              </a:pPr>
              <a:r>
                <a:rPr lang="en-US" sz="2900">
                  <a:solidFill>
                    <a:srgbClr val="000000"/>
                  </a:solidFill>
                  <a:latin typeface="Open Sauce Italics"/>
                </a:rPr>
                <a:t>Low</a:t>
              </a:r>
              <a:r>
                <a:rPr lang="en-US" sz="2900">
                  <a:solidFill>
                    <a:srgbClr val="000000"/>
                  </a:solidFill>
                  <a:latin typeface="Open Sauce"/>
                </a:rPr>
                <a:t>: The lowest price the stock reached during the trading day.</a:t>
              </a:r>
            </a:p>
            <a:p>
              <a:pPr marL="1252224" indent="-417408" lvl="2">
                <a:lnSpc>
                  <a:spcPts val="4756"/>
                </a:lnSpc>
                <a:buFont typeface="Arial"/>
                <a:buChar char="⚬"/>
              </a:pPr>
              <a:r>
                <a:rPr lang="en-US" sz="2900">
                  <a:solidFill>
                    <a:srgbClr val="000000"/>
                  </a:solidFill>
                  <a:latin typeface="Open Sauce Italics"/>
                </a:rPr>
                <a:t>Close</a:t>
              </a:r>
              <a:r>
                <a:rPr lang="en-US" sz="2900">
                  <a:solidFill>
                    <a:srgbClr val="000000"/>
                  </a:solidFill>
                  <a:latin typeface="Open Sauce"/>
                </a:rPr>
                <a:t>: The closing price of the stock on that day.</a:t>
              </a:r>
            </a:p>
            <a:p>
              <a:pPr marL="1252224" indent="-417408" lvl="2">
                <a:lnSpc>
                  <a:spcPts val="4756"/>
                </a:lnSpc>
                <a:buFont typeface="Arial"/>
                <a:buChar char="⚬"/>
              </a:pPr>
              <a:r>
                <a:rPr lang="en-US" sz="2900">
                  <a:solidFill>
                    <a:srgbClr val="000000"/>
                  </a:solidFill>
                  <a:latin typeface="Open Sauce Italics"/>
                </a:rPr>
                <a:t>Adj Close</a:t>
              </a:r>
              <a:r>
                <a:rPr lang="en-US" sz="2900">
                  <a:solidFill>
                    <a:srgbClr val="000000"/>
                  </a:solidFill>
                  <a:latin typeface="Open Sauce"/>
                </a:rPr>
                <a:t>: The adjusted closing price of the stock, considering factors such as dividends and stock splits.</a:t>
              </a:r>
            </a:p>
            <a:p>
              <a:pPr marL="1252224" indent="-417408" lvl="2">
                <a:lnSpc>
                  <a:spcPts val="4756"/>
                </a:lnSpc>
                <a:buFont typeface="Arial"/>
                <a:buChar char="⚬"/>
              </a:pPr>
              <a:r>
                <a:rPr lang="en-US" sz="2900">
                  <a:solidFill>
                    <a:srgbClr val="000000"/>
                  </a:solidFill>
                  <a:latin typeface="Open Sauce Italics"/>
                </a:rPr>
                <a:t>Volume</a:t>
              </a:r>
              <a:r>
                <a:rPr lang="en-US" sz="2900">
                  <a:solidFill>
                    <a:srgbClr val="000000"/>
                  </a:solidFill>
                  <a:latin typeface="Open Sauce"/>
                </a:rPr>
                <a:t>: The total trading volume (number of shares traded) on that day.</a:t>
              </a:r>
            </a:p>
            <a:p>
              <a:pPr>
                <a:lnSpc>
                  <a:spcPts val="4756"/>
                </a:lnSpc>
              </a:pPr>
            </a:p>
          </p:txBody>
        </p:sp>
      </p:grpSp>
      <p:sp>
        <p:nvSpPr>
          <p:cNvPr name="TextBox 11" id="11"/>
          <p:cNvSpPr txBox="true"/>
          <p:nvPr/>
        </p:nvSpPr>
        <p:spPr>
          <a:xfrm rot="0">
            <a:off x="384588" y="335634"/>
            <a:ext cx="17903412" cy="1005840"/>
          </a:xfrm>
          <a:prstGeom prst="rect">
            <a:avLst/>
          </a:prstGeom>
        </p:spPr>
        <p:txBody>
          <a:bodyPr anchor="t" rtlCol="false" tIns="0" lIns="0" bIns="0" rIns="0">
            <a:spAutoFit/>
          </a:bodyPr>
          <a:lstStyle/>
          <a:p>
            <a:pPr algn="ctr">
              <a:lnSpc>
                <a:spcPts val="8280"/>
              </a:lnSpc>
            </a:pPr>
            <a:r>
              <a:rPr lang="en-US" sz="6000" spc="588">
                <a:solidFill>
                  <a:srgbClr val="000000"/>
                </a:solidFill>
                <a:latin typeface="Oswald Bold"/>
              </a:rPr>
              <a:t>DATA OVERVIEW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DAGD0pJ3FYo</dc:identifier>
  <dcterms:modified xsi:type="dcterms:W3CDTF">2011-08-01T06:04:30Z</dcterms:modified>
  <cp:revision>1</cp:revision>
  <dc:title>stock_trading_using_DRL</dc:title>
</cp:coreProperties>
</file>