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d72b03b46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d72b03b46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139ab560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139ab560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139ab560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139ab560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d72b03b4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d72b03b4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d72b03b46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1d72b03b46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1d72b03b46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1d72b03b46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d72b03b4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d72b03b4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d72b03b46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d72b03b46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d72b03b46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d72b03b4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d72b03b46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d72b03b46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d0f26b8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d0f26b8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d72b03b46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d72b03b46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d72b03b46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d72b03b46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d72b03b46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d72b03b46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901875" y="1089800"/>
            <a:ext cx="6910500" cy="1578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Unveiling the Secrets of Google Play Store: An EDA Case Study</a:t>
            </a:r>
            <a:endParaRPr/>
          </a:p>
        </p:txBody>
      </p:sp>
      <p:sp>
        <p:nvSpPr>
          <p:cNvPr id="129" name="Google Shape;129;p13"/>
          <p:cNvSpPr txBox="1"/>
          <p:nvPr>
            <p:ph idx="1" type="subTitle"/>
          </p:nvPr>
        </p:nvSpPr>
        <p:spPr>
          <a:xfrm>
            <a:off x="3678725" y="3164475"/>
            <a:ext cx="4875900" cy="126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Chirag Patil - 201060005</a:t>
            </a:r>
            <a:endParaRPr/>
          </a:p>
          <a:p>
            <a:pPr indent="0" lvl="0" marL="0" rtl="0" algn="ctr">
              <a:spcBef>
                <a:spcPts val="0"/>
              </a:spcBef>
              <a:spcAft>
                <a:spcPts val="0"/>
              </a:spcAft>
              <a:buNone/>
            </a:pPr>
            <a:r>
              <a:rPr lang="en"/>
              <a:t>Atharva Bendre -201060064</a:t>
            </a:r>
            <a:endParaRPr/>
          </a:p>
          <a:p>
            <a:pPr indent="0" lvl="0" marL="0" rtl="0" algn="ctr">
              <a:spcBef>
                <a:spcPts val="0"/>
              </a:spcBef>
              <a:spcAft>
                <a:spcPts val="0"/>
              </a:spcAft>
              <a:buNone/>
            </a:pPr>
            <a:r>
              <a:rPr lang="en"/>
              <a:t>Yash Deshpande - 201060013</a:t>
            </a:r>
            <a:endParaRPr/>
          </a:p>
          <a:p>
            <a:pPr indent="0" lvl="0" marL="0" rtl="0" algn="ctr">
              <a:spcBef>
                <a:spcPts val="0"/>
              </a:spcBef>
              <a:spcAft>
                <a:spcPts val="0"/>
              </a:spcAft>
              <a:buNone/>
            </a:pPr>
            <a:r>
              <a:rPr lang="en"/>
              <a:t>Shreyas Bhatlawande -201060062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366200"/>
            <a:ext cx="7505700" cy="60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 plot and Histogram when outliers present</a:t>
            </a:r>
            <a:endParaRPr/>
          </a:p>
        </p:txBody>
      </p:sp>
      <p:sp>
        <p:nvSpPr>
          <p:cNvPr id="183" name="Google Shape;183;p22"/>
          <p:cNvSpPr txBox="1"/>
          <p:nvPr>
            <p:ph idx="1" type="body"/>
          </p:nvPr>
        </p:nvSpPr>
        <p:spPr>
          <a:xfrm>
            <a:off x="819150" y="1139050"/>
            <a:ext cx="3686100" cy="329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4" name="Google Shape;184;p22"/>
          <p:cNvSpPr txBox="1"/>
          <p:nvPr>
            <p:ph idx="2" type="body"/>
          </p:nvPr>
        </p:nvSpPr>
        <p:spPr>
          <a:xfrm>
            <a:off x="4638675" y="1201225"/>
            <a:ext cx="3686100" cy="323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22"/>
          <p:cNvPicPr preferRelativeResize="0"/>
          <p:nvPr/>
        </p:nvPicPr>
        <p:blipFill>
          <a:blip r:embed="rId3">
            <a:alphaModFix/>
          </a:blip>
          <a:stretch>
            <a:fillRect/>
          </a:stretch>
        </p:blipFill>
        <p:spPr>
          <a:xfrm>
            <a:off x="214600" y="1139050"/>
            <a:ext cx="4290650" cy="3299700"/>
          </a:xfrm>
          <a:prstGeom prst="rect">
            <a:avLst/>
          </a:prstGeom>
          <a:noFill/>
          <a:ln>
            <a:noFill/>
          </a:ln>
        </p:spPr>
      </p:pic>
      <p:pic>
        <p:nvPicPr>
          <p:cNvPr id="186" name="Google Shape;186;p22"/>
          <p:cNvPicPr preferRelativeResize="0"/>
          <p:nvPr/>
        </p:nvPicPr>
        <p:blipFill>
          <a:blip r:embed="rId4">
            <a:alphaModFix/>
          </a:blip>
          <a:stretch>
            <a:fillRect/>
          </a:stretch>
        </p:blipFill>
        <p:spPr>
          <a:xfrm>
            <a:off x="4677750" y="970400"/>
            <a:ext cx="4206650" cy="350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3"/>
          <p:cNvPicPr preferRelativeResize="0"/>
          <p:nvPr/>
        </p:nvPicPr>
        <p:blipFill>
          <a:blip r:embed="rId3">
            <a:alphaModFix/>
          </a:blip>
          <a:stretch>
            <a:fillRect/>
          </a:stretch>
        </p:blipFill>
        <p:spPr>
          <a:xfrm>
            <a:off x="325625" y="1788825"/>
            <a:ext cx="8492748" cy="1912600"/>
          </a:xfrm>
          <a:prstGeom prst="rect">
            <a:avLst/>
          </a:prstGeom>
          <a:noFill/>
          <a:ln>
            <a:noFill/>
          </a:ln>
        </p:spPr>
      </p:pic>
      <p:sp>
        <p:nvSpPr>
          <p:cNvPr id="192" name="Google Shape;192;p23"/>
          <p:cNvSpPr txBox="1"/>
          <p:nvPr/>
        </p:nvSpPr>
        <p:spPr>
          <a:xfrm>
            <a:off x="481750" y="757575"/>
            <a:ext cx="7822800" cy="421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536">
                <a:solidFill>
                  <a:srgbClr val="273239"/>
                </a:solidFill>
                <a:highlight>
                  <a:schemeClr val="dk1"/>
                </a:highlight>
              </a:rPr>
              <a:t>We find Point Outlier in our dataset by giving the condition of Ratings greater than 5</a:t>
            </a:r>
            <a:endParaRPr sz="2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4"/>
          <p:cNvPicPr preferRelativeResize="0"/>
          <p:nvPr/>
        </p:nvPicPr>
        <p:blipFill rotWithShape="1">
          <a:blip r:embed="rId3">
            <a:alphaModFix/>
          </a:blip>
          <a:srcRect b="9590" l="0" r="0" t="-9590"/>
          <a:stretch/>
        </p:blipFill>
        <p:spPr>
          <a:xfrm>
            <a:off x="244675" y="928200"/>
            <a:ext cx="8654627" cy="3741651"/>
          </a:xfrm>
          <a:prstGeom prst="rect">
            <a:avLst/>
          </a:prstGeom>
          <a:noFill/>
          <a:ln>
            <a:noFill/>
          </a:ln>
        </p:spPr>
      </p:pic>
      <p:sp>
        <p:nvSpPr>
          <p:cNvPr id="198" name="Google Shape;198;p24"/>
          <p:cNvSpPr txBox="1"/>
          <p:nvPr/>
        </p:nvSpPr>
        <p:spPr>
          <a:xfrm>
            <a:off x="786138" y="616550"/>
            <a:ext cx="7571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latin typeface="Calibri"/>
                <a:ea typeface="Calibri"/>
                <a:cs typeface="Calibri"/>
                <a:sym typeface="Calibri"/>
              </a:rPr>
              <a:t>Removing Outlier</a:t>
            </a:r>
            <a:endParaRPr sz="22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819150" y="2948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 plot and Histogram when outliers removed</a:t>
            </a:r>
            <a:endParaRPr/>
          </a:p>
        </p:txBody>
      </p:sp>
      <p:sp>
        <p:nvSpPr>
          <p:cNvPr id="204" name="Google Shape;204;p25"/>
          <p:cNvSpPr txBox="1"/>
          <p:nvPr>
            <p:ph idx="1" type="body"/>
          </p:nvPr>
        </p:nvSpPr>
        <p:spPr>
          <a:xfrm>
            <a:off x="819150" y="1370025"/>
            <a:ext cx="3686100" cy="306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05" name="Google Shape;205;p25"/>
          <p:cNvSpPr txBox="1"/>
          <p:nvPr>
            <p:ph idx="2" type="body"/>
          </p:nvPr>
        </p:nvSpPr>
        <p:spPr>
          <a:xfrm>
            <a:off x="4638675" y="1370025"/>
            <a:ext cx="3686100" cy="306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25"/>
          <p:cNvPicPr preferRelativeResize="0"/>
          <p:nvPr/>
        </p:nvPicPr>
        <p:blipFill>
          <a:blip r:embed="rId3">
            <a:alphaModFix/>
          </a:blip>
          <a:stretch>
            <a:fillRect/>
          </a:stretch>
        </p:blipFill>
        <p:spPr>
          <a:xfrm>
            <a:off x="489575" y="1120025"/>
            <a:ext cx="4149100" cy="3568700"/>
          </a:xfrm>
          <a:prstGeom prst="rect">
            <a:avLst/>
          </a:prstGeom>
          <a:noFill/>
          <a:ln>
            <a:noFill/>
          </a:ln>
        </p:spPr>
      </p:pic>
      <p:pic>
        <p:nvPicPr>
          <p:cNvPr id="207" name="Google Shape;207;p25"/>
          <p:cNvPicPr preferRelativeResize="0"/>
          <p:nvPr/>
        </p:nvPicPr>
        <p:blipFill>
          <a:blip r:embed="rId4">
            <a:alphaModFix/>
          </a:blip>
          <a:stretch>
            <a:fillRect/>
          </a:stretch>
        </p:blipFill>
        <p:spPr>
          <a:xfrm>
            <a:off x="4638675" y="1147800"/>
            <a:ext cx="4149100" cy="3513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406050" y="278525"/>
            <a:ext cx="7505700" cy="53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a:t>
            </a:r>
            <a:endParaRPr/>
          </a:p>
        </p:txBody>
      </p:sp>
      <p:sp>
        <p:nvSpPr>
          <p:cNvPr id="213" name="Google Shape;213;p26"/>
          <p:cNvSpPr txBox="1"/>
          <p:nvPr>
            <p:ph idx="1" type="body"/>
          </p:nvPr>
        </p:nvSpPr>
        <p:spPr>
          <a:xfrm>
            <a:off x="406050" y="890325"/>
            <a:ext cx="8331900" cy="388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231F20"/>
                </a:solidFill>
                <a:latin typeface="Arial"/>
                <a:ea typeface="Arial"/>
                <a:cs typeface="Arial"/>
                <a:sym typeface="Arial"/>
              </a:rPr>
              <a:t>In simple terms, Data Visualization is the process of generating graphical representations of data for various purposes. These graphical representations are commonly known as plots or charts in data science terminology.</a:t>
            </a:r>
            <a:endParaRPr sz="1500">
              <a:solidFill>
                <a:srgbClr val="231F20"/>
              </a:solidFill>
              <a:latin typeface="Arial"/>
              <a:ea typeface="Arial"/>
              <a:cs typeface="Arial"/>
              <a:sym typeface="Arial"/>
            </a:endParaRPr>
          </a:p>
          <a:p>
            <a:pPr indent="0" lvl="0" marL="0" rtl="0" algn="l">
              <a:spcBef>
                <a:spcPts val="1200"/>
              </a:spcBef>
              <a:spcAft>
                <a:spcPts val="0"/>
              </a:spcAft>
              <a:buNone/>
            </a:pPr>
            <a:r>
              <a:rPr lang="en" sz="1500">
                <a:solidFill>
                  <a:srgbClr val="231F20"/>
                </a:solidFill>
                <a:latin typeface="Arial"/>
                <a:ea typeface="Arial"/>
                <a:cs typeface="Arial"/>
                <a:sym typeface="Arial"/>
              </a:rPr>
              <a:t>There are many reasons for data visualization in data science. Data visualization benefits</a:t>
            </a:r>
            <a:r>
              <a:rPr lang="en" sz="1500">
                <a:solidFill>
                  <a:srgbClr val="273239"/>
                </a:solidFill>
                <a:latin typeface="Arial"/>
                <a:ea typeface="Arial"/>
                <a:cs typeface="Arial"/>
                <a:sym typeface="Arial"/>
              </a:rPr>
              <a:t> </a:t>
            </a:r>
            <a:r>
              <a:rPr lang="en" sz="1500">
                <a:solidFill>
                  <a:srgbClr val="231F20"/>
                </a:solidFill>
                <a:latin typeface="Arial"/>
                <a:ea typeface="Arial"/>
                <a:cs typeface="Arial"/>
                <a:sym typeface="Arial"/>
              </a:rPr>
              <a:t>include communicating your results or findings, monitoring the model’s performance at the evaluation stage, hyperparameter tuning, identifying trends, patterns and correlation between dataset features, data cleaning such as outlier detection, and validating model assumptions.</a:t>
            </a:r>
            <a:endParaRPr sz="1500">
              <a:solidFill>
                <a:srgbClr val="231F20"/>
              </a:solidFill>
              <a:latin typeface="Arial"/>
              <a:ea typeface="Arial"/>
              <a:cs typeface="Arial"/>
              <a:sym typeface="Arial"/>
            </a:endParaRPr>
          </a:p>
          <a:p>
            <a:pPr indent="0" lvl="0" marL="0" rtl="0" algn="l">
              <a:spcBef>
                <a:spcPts val="1200"/>
              </a:spcBef>
              <a:spcAft>
                <a:spcPts val="0"/>
              </a:spcAft>
              <a:buNone/>
            </a:pPr>
            <a:r>
              <a:rPr lang="en" sz="1500">
                <a:solidFill>
                  <a:srgbClr val="231F20"/>
                </a:solidFill>
                <a:latin typeface="Arial"/>
                <a:ea typeface="Arial"/>
                <a:cs typeface="Arial"/>
                <a:sym typeface="Arial"/>
              </a:rPr>
              <a:t>In this case study we generate three graphical representations-</a:t>
            </a:r>
            <a:endParaRPr sz="1500">
              <a:solidFill>
                <a:srgbClr val="231F20"/>
              </a:solidFill>
              <a:latin typeface="Arial"/>
              <a:ea typeface="Arial"/>
              <a:cs typeface="Arial"/>
              <a:sym typeface="Arial"/>
            </a:endParaRPr>
          </a:p>
          <a:p>
            <a:pPr indent="0" lvl="0" marL="0" rtl="0" algn="l">
              <a:spcBef>
                <a:spcPts val="1200"/>
              </a:spcBef>
              <a:spcAft>
                <a:spcPts val="0"/>
              </a:spcAft>
              <a:buNone/>
            </a:pPr>
            <a:r>
              <a:rPr lang="en" sz="1500">
                <a:solidFill>
                  <a:srgbClr val="231F20"/>
                </a:solidFill>
                <a:latin typeface="Arial"/>
                <a:ea typeface="Arial"/>
                <a:cs typeface="Arial"/>
                <a:sym typeface="Arial"/>
              </a:rPr>
              <a:t>1.Category VS Install</a:t>
            </a:r>
            <a:endParaRPr sz="1500">
              <a:solidFill>
                <a:srgbClr val="231F20"/>
              </a:solidFill>
              <a:latin typeface="Arial"/>
              <a:ea typeface="Arial"/>
              <a:cs typeface="Arial"/>
              <a:sym typeface="Arial"/>
            </a:endParaRPr>
          </a:p>
          <a:p>
            <a:pPr indent="0" lvl="0" marL="0" rtl="0" algn="l">
              <a:spcBef>
                <a:spcPts val="1200"/>
              </a:spcBef>
              <a:spcAft>
                <a:spcPts val="0"/>
              </a:spcAft>
              <a:buNone/>
            </a:pPr>
            <a:r>
              <a:rPr lang="en" sz="1500">
                <a:solidFill>
                  <a:srgbClr val="231F20"/>
                </a:solidFill>
                <a:latin typeface="Arial"/>
                <a:ea typeface="Arial"/>
                <a:cs typeface="Arial"/>
                <a:sym typeface="Arial"/>
              </a:rPr>
              <a:t>2.Category VS Pricing</a:t>
            </a:r>
            <a:endParaRPr sz="1500">
              <a:solidFill>
                <a:srgbClr val="231F20"/>
              </a:solidFill>
              <a:latin typeface="Arial"/>
              <a:ea typeface="Arial"/>
              <a:cs typeface="Arial"/>
              <a:sym typeface="Arial"/>
            </a:endParaRPr>
          </a:p>
          <a:p>
            <a:pPr indent="0" lvl="0" marL="0" rtl="0" algn="l">
              <a:spcBef>
                <a:spcPts val="1200"/>
              </a:spcBef>
              <a:spcAft>
                <a:spcPts val="1200"/>
              </a:spcAft>
              <a:buNone/>
            </a:pPr>
            <a:r>
              <a:rPr lang="en" sz="1500">
                <a:solidFill>
                  <a:srgbClr val="231F20"/>
                </a:solidFill>
                <a:latin typeface="Arial"/>
                <a:ea typeface="Arial"/>
                <a:cs typeface="Arial"/>
                <a:sym typeface="Arial"/>
              </a:rPr>
              <a:t>3.Category VS Reviews</a:t>
            </a:r>
            <a:endParaRPr sz="1500">
              <a:solidFill>
                <a:srgbClr val="231F2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819150" y="401475"/>
            <a:ext cx="7505700" cy="77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19" name="Google Shape;219;p27"/>
          <p:cNvSpPr txBox="1"/>
          <p:nvPr>
            <p:ph idx="1" type="body"/>
          </p:nvPr>
        </p:nvSpPr>
        <p:spPr>
          <a:xfrm>
            <a:off x="819150" y="1174575"/>
            <a:ext cx="7781400" cy="3530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2499">
                <a:solidFill>
                  <a:srgbClr val="1F2328"/>
                </a:solidFill>
                <a:highlight>
                  <a:srgbClr val="FFFFFF"/>
                </a:highlight>
                <a:latin typeface="Arial"/>
                <a:ea typeface="Arial"/>
                <a:cs typeface="Arial"/>
                <a:sym typeface="Arial"/>
              </a:rPr>
              <a:t>Most of the apps are free so developers should focus on creating free apps to have a huge customer base. More Apps should be in the category like</a:t>
            </a:r>
            <a:r>
              <a:rPr lang="en" sz="2499">
                <a:solidFill>
                  <a:srgbClr val="1F2328"/>
                </a:solidFill>
                <a:highlight>
                  <a:srgbClr val="FFFFFF"/>
                </a:highlight>
                <a:latin typeface="Arial"/>
                <a:ea typeface="Arial"/>
                <a:cs typeface="Arial"/>
                <a:sym typeface="Arial"/>
              </a:rPr>
              <a:t> </a:t>
            </a:r>
            <a:r>
              <a:rPr lang="en" sz="2499">
                <a:solidFill>
                  <a:srgbClr val="1F2328"/>
                </a:solidFill>
                <a:highlight>
                  <a:srgbClr val="FFFFFF"/>
                </a:highlight>
                <a:latin typeface="Arial"/>
                <a:ea typeface="Arial"/>
                <a:cs typeface="Arial"/>
                <a:sym typeface="Arial"/>
              </a:rPr>
              <a:t>Events,Beauty,Parenting as they have not been explored much but still quite popular with huge installations. In order to retain the customer base apps should be updated regularly Developers should develop apps such that their content is available for everyone. </a:t>
            </a:r>
            <a:endParaRPr sz="2599"/>
          </a:p>
          <a:p>
            <a:pPr indent="0" lvl="0" marL="0" rtl="0" algn="l">
              <a:spcBef>
                <a:spcPts val="1200"/>
              </a:spcBef>
              <a:spcAft>
                <a:spcPts val="0"/>
              </a:spcAft>
              <a:buNone/>
            </a:pPr>
            <a:r>
              <a:rPr lang="en" sz="2599"/>
              <a:t>1. </a:t>
            </a:r>
            <a:r>
              <a:rPr lang="en" sz="2499">
                <a:solidFill>
                  <a:srgbClr val="1F2328"/>
                </a:solidFill>
                <a:highlight>
                  <a:srgbClr val="FFFFFF"/>
                </a:highlight>
                <a:latin typeface="Arial"/>
                <a:ea typeface="Arial"/>
                <a:cs typeface="Arial"/>
                <a:sym typeface="Arial"/>
              </a:rPr>
              <a:t>Most common category of apps</a:t>
            </a:r>
            <a:r>
              <a:rPr lang="en" sz="2499">
                <a:solidFill>
                  <a:srgbClr val="1F2328"/>
                </a:solidFill>
                <a:highlight>
                  <a:srgbClr val="FFFFFF"/>
                </a:highlight>
                <a:latin typeface="Arial"/>
                <a:ea typeface="Arial"/>
                <a:cs typeface="Arial"/>
                <a:sym typeface="Arial"/>
              </a:rPr>
              <a:t> on the Play Store is: </a:t>
            </a:r>
            <a:r>
              <a:rPr b="1" lang="en" sz="2499">
                <a:solidFill>
                  <a:srgbClr val="1F2328"/>
                </a:solidFill>
                <a:highlight>
                  <a:srgbClr val="FFFFFF"/>
                </a:highlight>
                <a:latin typeface="Arial"/>
                <a:ea typeface="Arial"/>
                <a:cs typeface="Arial"/>
                <a:sym typeface="Arial"/>
              </a:rPr>
              <a:t>Family</a:t>
            </a:r>
            <a:endParaRPr b="1" sz="2499">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lang="en" sz="2599"/>
              <a:t>2. </a:t>
            </a:r>
            <a:r>
              <a:rPr lang="en" sz="2499">
                <a:solidFill>
                  <a:srgbClr val="1F2328"/>
                </a:solidFill>
                <a:highlight>
                  <a:srgbClr val="FFFFFF"/>
                </a:highlight>
                <a:latin typeface="Arial"/>
                <a:ea typeface="Arial"/>
                <a:cs typeface="Arial"/>
                <a:sym typeface="Arial"/>
              </a:rPr>
              <a:t>Percentage of free apps on the Play Store is: </a:t>
            </a:r>
            <a:r>
              <a:rPr b="1" lang="en" sz="2499">
                <a:solidFill>
                  <a:srgbClr val="1F2328"/>
                </a:solidFill>
                <a:highlight>
                  <a:srgbClr val="FFFFFF"/>
                </a:highlight>
                <a:latin typeface="Arial"/>
                <a:ea typeface="Arial"/>
                <a:cs typeface="Arial"/>
                <a:sym typeface="Arial"/>
              </a:rPr>
              <a:t>~92%</a:t>
            </a:r>
            <a:endParaRPr b="1" sz="2499">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lang="en" sz="2499">
                <a:solidFill>
                  <a:srgbClr val="1F2328"/>
                </a:solidFill>
                <a:highlight>
                  <a:srgbClr val="FFFFFF"/>
                </a:highlight>
                <a:latin typeface="Arial"/>
                <a:ea typeface="Arial"/>
                <a:cs typeface="Arial"/>
                <a:sym typeface="Arial"/>
              </a:rPr>
              <a:t>3. Category with most number of app installs on the Play Store is: </a:t>
            </a:r>
            <a:r>
              <a:rPr b="1" lang="en" sz="2499">
                <a:solidFill>
                  <a:srgbClr val="1F2328"/>
                </a:solidFill>
                <a:highlight>
                  <a:srgbClr val="FFFFFF"/>
                </a:highlight>
                <a:latin typeface="Arial"/>
                <a:ea typeface="Arial"/>
                <a:cs typeface="Arial"/>
                <a:sym typeface="Arial"/>
              </a:rPr>
              <a:t>Communication</a:t>
            </a:r>
            <a:endParaRPr b="1" sz="2499">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lang="en" sz="2499">
                <a:solidFill>
                  <a:srgbClr val="1F2328"/>
                </a:solidFill>
                <a:highlight>
                  <a:srgbClr val="FFFFFF"/>
                </a:highlight>
                <a:latin typeface="Arial"/>
                <a:ea typeface="Arial"/>
                <a:cs typeface="Arial"/>
                <a:sym typeface="Arial"/>
              </a:rPr>
              <a:t>4. Category with the most number of reviews is: </a:t>
            </a:r>
            <a:r>
              <a:rPr b="1" lang="en" sz="2499">
                <a:solidFill>
                  <a:srgbClr val="1F2328"/>
                </a:solidFill>
                <a:highlight>
                  <a:srgbClr val="FFFFFF"/>
                </a:highlight>
                <a:latin typeface="Arial"/>
                <a:ea typeface="Arial"/>
                <a:cs typeface="Arial"/>
                <a:sym typeface="Arial"/>
              </a:rPr>
              <a:t>Communication</a:t>
            </a:r>
            <a:endParaRPr b="1" sz="2499">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lang="en" sz="2499">
                <a:solidFill>
                  <a:srgbClr val="1F2328"/>
                </a:solidFill>
                <a:highlight>
                  <a:srgbClr val="FFFFFF"/>
                </a:highlight>
                <a:latin typeface="Arial"/>
                <a:ea typeface="Arial"/>
                <a:cs typeface="Arial"/>
                <a:sym typeface="Arial"/>
              </a:rPr>
              <a:t>5. Category with the most expensive apps on the Play Store is: </a:t>
            </a:r>
            <a:r>
              <a:rPr b="1" lang="en" sz="2499">
                <a:solidFill>
                  <a:srgbClr val="1F2328"/>
                </a:solidFill>
                <a:highlight>
                  <a:srgbClr val="FFFFFF"/>
                </a:highlight>
                <a:latin typeface="Arial"/>
                <a:ea typeface="Arial"/>
                <a:cs typeface="Arial"/>
                <a:sym typeface="Arial"/>
              </a:rPr>
              <a:t>Finance</a:t>
            </a:r>
            <a:endParaRPr sz="2091">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49225" y="3894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135" name="Google Shape;135;p14"/>
          <p:cNvSpPr txBox="1"/>
          <p:nvPr>
            <p:ph idx="1" type="body"/>
          </p:nvPr>
        </p:nvSpPr>
        <p:spPr>
          <a:xfrm>
            <a:off x="169775" y="1027675"/>
            <a:ext cx="8847600" cy="411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1F2328"/>
                </a:solidFill>
                <a:highlight>
                  <a:srgbClr val="FFFFFF"/>
                </a:highlight>
                <a:latin typeface="Arial"/>
                <a:ea typeface="Arial"/>
                <a:cs typeface="Arial"/>
                <a:sym typeface="Arial"/>
              </a:rPr>
              <a:t>In today’s scenario we can see that mobile apps playing an important role in any individual’s life. With enormous challenge from everywhere throughout the globe, it is important for a designer to realize that he/she is continuing in the right way or not. </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1F2328"/>
                </a:solidFill>
                <a:highlight>
                  <a:srgbClr val="FFFFFF"/>
                </a:highlight>
                <a:latin typeface="Arial"/>
                <a:ea typeface="Arial"/>
                <a:cs typeface="Arial"/>
                <a:sym typeface="Arial"/>
              </a:rPr>
              <a:t>A few thousands of new applications are regularly uploaded on Google play store. A huge number of designers working freely on designing the apps and making them successful. With the enormous challenge from everywhere throughout the globe, it is important for a developer to know whether he/she is continuing the correct way or not. Since most Play Store applications are free, the income model is very obscure and inaccessible regarding how the in-application buys, in-application adverts and memberships add to the achievement of an application.</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rPr lang="en" sz="1400">
                <a:solidFill>
                  <a:srgbClr val="1F2328"/>
                </a:solidFill>
                <a:highlight>
                  <a:srgbClr val="FFFFFF"/>
                </a:highlight>
                <a:latin typeface="Arial"/>
                <a:ea typeface="Arial"/>
                <a:cs typeface="Arial"/>
                <a:sym typeface="Arial"/>
              </a:rPr>
              <a:t>In this way, an application's prosperity is normally dictated by the quantity of installation of the application and the client appraisals that it has gotten over its lifetime instead of the income is created. </a:t>
            </a:r>
            <a:endParaRPr sz="1400">
              <a:solidFill>
                <a:srgbClr val="1F2328"/>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338550" y="268475"/>
            <a:ext cx="7505700" cy="4443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SzPts val="990"/>
              <a:buNone/>
            </a:pPr>
            <a:r>
              <a:rPr b="1" lang="en" sz="1785">
                <a:solidFill>
                  <a:srgbClr val="1F2328"/>
                </a:solidFill>
                <a:highlight>
                  <a:srgbClr val="FFFFFF"/>
                </a:highlight>
                <a:latin typeface="Arial"/>
                <a:ea typeface="Arial"/>
                <a:cs typeface="Arial"/>
                <a:sym typeface="Arial"/>
              </a:rPr>
              <a:t>The contents of Play Store Data are:</a:t>
            </a:r>
            <a:endParaRPr b="1" sz="1785">
              <a:solidFill>
                <a:srgbClr val="1F2328"/>
              </a:solidFill>
              <a:highlight>
                <a:srgbClr val="FFFFFF"/>
              </a:highlight>
              <a:latin typeface="Arial"/>
              <a:ea typeface="Arial"/>
              <a:cs typeface="Arial"/>
              <a:sym typeface="Arial"/>
            </a:endParaRPr>
          </a:p>
          <a:p>
            <a:pPr indent="0" lvl="0" marL="0" rtl="0" algn="l">
              <a:spcBef>
                <a:spcPts val="1200"/>
              </a:spcBef>
              <a:spcAft>
                <a:spcPts val="0"/>
              </a:spcAft>
              <a:buSzPts val="990"/>
              <a:buNone/>
            </a:pPr>
            <a:r>
              <a:t/>
            </a:r>
            <a:endParaRPr sz="2700"/>
          </a:p>
        </p:txBody>
      </p:sp>
      <p:sp>
        <p:nvSpPr>
          <p:cNvPr id="141" name="Google Shape;141;p15"/>
          <p:cNvSpPr txBox="1"/>
          <p:nvPr>
            <p:ph idx="1" type="body"/>
          </p:nvPr>
        </p:nvSpPr>
        <p:spPr>
          <a:xfrm>
            <a:off x="338550" y="632700"/>
            <a:ext cx="8510400" cy="4201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1F2328"/>
              </a:buClr>
              <a:buSzPts val="1500"/>
              <a:buFont typeface="Arial"/>
              <a:buChar char="●"/>
            </a:pPr>
            <a:r>
              <a:rPr lang="en" sz="1500">
                <a:solidFill>
                  <a:srgbClr val="1F2328"/>
                </a:solidFill>
                <a:highlight>
                  <a:srgbClr val="FFFFFF"/>
                </a:highlight>
                <a:latin typeface="Arial"/>
                <a:ea typeface="Arial"/>
                <a:cs typeface="Arial"/>
                <a:sym typeface="Arial"/>
              </a:rPr>
              <a:t>App: It contains the name of the app with a short description (optional).</a:t>
            </a:r>
            <a:endParaRPr sz="1500">
              <a:solidFill>
                <a:srgbClr val="1F2328"/>
              </a:solidFill>
              <a:highlight>
                <a:srgbClr val="FFFFFF"/>
              </a:highlight>
              <a:latin typeface="Arial"/>
              <a:ea typeface="Arial"/>
              <a:cs typeface="Arial"/>
              <a:sym typeface="Arial"/>
            </a:endParaRPr>
          </a:p>
          <a:p>
            <a:pPr indent="-323850" lvl="0" marL="457200" rtl="0" algn="l">
              <a:spcBef>
                <a:spcPts val="0"/>
              </a:spcBef>
              <a:spcAft>
                <a:spcPts val="0"/>
              </a:spcAft>
              <a:buClr>
                <a:srgbClr val="1F2328"/>
              </a:buClr>
              <a:buSzPts val="1500"/>
              <a:buFont typeface="Arial"/>
              <a:buChar char="●"/>
            </a:pPr>
            <a:r>
              <a:rPr lang="en" sz="1500">
                <a:solidFill>
                  <a:srgbClr val="1F2328"/>
                </a:solidFill>
                <a:highlight>
                  <a:srgbClr val="FFFFFF"/>
                </a:highlight>
                <a:latin typeface="Arial"/>
                <a:ea typeface="Arial"/>
                <a:cs typeface="Arial"/>
                <a:sym typeface="Arial"/>
              </a:rPr>
              <a:t>Category: This section gives the category to which an app belongs. In this dataset, the apps are divided among 33 categories.</a:t>
            </a:r>
            <a:endParaRPr sz="1500">
              <a:solidFill>
                <a:srgbClr val="1F2328"/>
              </a:solidFill>
              <a:highlight>
                <a:srgbClr val="FFFFFF"/>
              </a:highlight>
              <a:latin typeface="Arial"/>
              <a:ea typeface="Arial"/>
              <a:cs typeface="Arial"/>
              <a:sym typeface="Arial"/>
            </a:endParaRPr>
          </a:p>
          <a:p>
            <a:pPr indent="-323850" lvl="0" marL="457200" rtl="0" algn="l">
              <a:spcBef>
                <a:spcPts val="0"/>
              </a:spcBef>
              <a:spcAft>
                <a:spcPts val="0"/>
              </a:spcAft>
              <a:buClr>
                <a:srgbClr val="1F2328"/>
              </a:buClr>
              <a:buSzPts val="1500"/>
              <a:buFont typeface="Arial"/>
              <a:buChar char="●"/>
            </a:pPr>
            <a:r>
              <a:rPr lang="en" sz="1500">
                <a:solidFill>
                  <a:srgbClr val="1F2328"/>
                </a:solidFill>
                <a:highlight>
                  <a:srgbClr val="FFFFFF"/>
                </a:highlight>
                <a:latin typeface="Arial"/>
                <a:ea typeface="Arial"/>
                <a:cs typeface="Arial"/>
                <a:sym typeface="Arial"/>
              </a:rPr>
              <a:t>Size: The disk space required to install the respective app.</a:t>
            </a:r>
            <a:endParaRPr sz="1500">
              <a:solidFill>
                <a:srgbClr val="1F2328"/>
              </a:solidFill>
              <a:highlight>
                <a:srgbClr val="FFFFFF"/>
              </a:highlight>
              <a:latin typeface="Arial"/>
              <a:ea typeface="Arial"/>
              <a:cs typeface="Arial"/>
              <a:sym typeface="Arial"/>
            </a:endParaRPr>
          </a:p>
          <a:p>
            <a:pPr indent="-323850" lvl="0" marL="457200" rtl="0" algn="l">
              <a:spcBef>
                <a:spcPts val="0"/>
              </a:spcBef>
              <a:spcAft>
                <a:spcPts val="0"/>
              </a:spcAft>
              <a:buClr>
                <a:srgbClr val="1F2328"/>
              </a:buClr>
              <a:buSzPts val="1500"/>
              <a:buFont typeface="Arial"/>
              <a:buChar char="●"/>
            </a:pPr>
            <a:r>
              <a:rPr lang="en" sz="1500">
                <a:solidFill>
                  <a:srgbClr val="1F2328"/>
                </a:solidFill>
                <a:highlight>
                  <a:srgbClr val="FFFFFF"/>
                </a:highlight>
                <a:latin typeface="Arial"/>
                <a:ea typeface="Arial"/>
                <a:cs typeface="Arial"/>
                <a:sym typeface="Arial"/>
              </a:rPr>
              <a:t>Rating: The average rating given by the users for the respective app. It can be in between 1 and 5.</a:t>
            </a:r>
            <a:endParaRPr sz="1500">
              <a:solidFill>
                <a:srgbClr val="1F2328"/>
              </a:solidFill>
              <a:highlight>
                <a:srgbClr val="FFFFFF"/>
              </a:highlight>
              <a:latin typeface="Arial"/>
              <a:ea typeface="Arial"/>
              <a:cs typeface="Arial"/>
              <a:sym typeface="Arial"/>
            </a:endParaRPr>
          </a:p>
          <a:p>
            <a:pPr indent="-323850" lvl="0" marL="457200" rtl="0" algn="l">
              <a:spcBef>
                <a:spcPts val="0"/>
              </a:spcBef>
              <a:spcAft>
                <a:spcPts val="0"/>
              </a:spcAft>
              <a:buClr>
                <a:srgbClr val="1F2328"/>
              </a:buClr>
              <a:buSzPts val="1500"/>
              <a:buFont typeface="Arial"/>
              <a:buChar char="●"/>
            </a:pPr>
            <a:r>
              <a:rPr lang="en" sz="1500">
                <a:solidFill>
                  <a:srgbClr val="1F2328"/>
                </a:solidFill>
                <a:highlight>
                  <a:srgbClr val="FFFFFF"/>
                </a:highlight>
                <a:latin typeface="Arial"/>
                <a:ea typeface="Arial"/>
                <a:cs typeface="Arial"/>
                <a:sym typeface="Arial"/>
              </a:rPr>
              <a:t>Reviews: The number of users that have dropped a review for the respective app.</a:t>
            </a:r>
            <a:endParaRPr sz="1500">
              <a:solidFill>
                <a:srgbClr val="1F2328"/>
              </a:solidFill>
              <a:highlight>
                <a:srgbClr val="FFFFFF"/>
              </a:highlight>
              <a:latin typeface="Arial"/>
              <a:ea typeface="Arial"/>
              <a:cs typeface="Arial"/>
              <a:sym typeface="Arial"/>
            </a:endParaRPr>
          </a:p>
          <a:p>
            <a:pPr indent="-323850" lvl="0" marL="457200" rtl="0" algn="l">
              <a:spcBef>
                <a:spcPts val="0"/>
              </a:spcBef>
              <a:spcAft>
                <a:spcPts val="0"/>
              </a:spcAft>
              <a:buClr>
                <a:srgbClr val="1F2328"/>
              </a:buClr>
              <a:buSzPts val="1500"/>
              <a:buFont typeface="Arial"/>
              <a:buChar char="●"/>
            </a:pPr>
            <a:r>
              <a:rPr lang="en" sz="1500">
                <a:solidFill>
                  <a:srgbClr val="1F2328"/>
                </a:solidFill>
                <a:highlight>
                  <a:srgbClr val="FFFFFF"/>
                </a:highlight>
                <a:latin typeface="Arial"/>
                <a:ea typeface="Arial"/>
                <a:cs typeface="Arial"/>
                <a:sym typeface="Arial"/>
              </a:rPr>
              <a:t>Installs: The approximate number of times the respective app was installed.</a:t>
            </a:r>
            <a:endParaRPr sz="1500">
              <a:solidFill>
                <a:srgbClr val="1F2328"/>
              </a:solidFill>
              <a:highlight>
                <a:srgbClr val="FFFFFF"/>
              </a:highlight>
              <a:latin typeface="Arial"/>
              <a:ea typeface="Arial"/>
              <a:cs typeface="Arial"/>
              <a:sym typeface="Arial"/>
            </a:endParaRPr>
          </a:p>
          <a:p>
            <a:pPr indent="-323850" lvl="0" marL="457200" rtl="0" algn="l">
              <a:spcBef>
                <a:spcPts val="0"/>
              </a:spcBef>
              <a:spcAft>
                <a:spcPts val="0"/>
              </a:spcAft>
              <a:buClr>
                <a:srgbClr val="1F2328"/>
              </a:buClr>
              <a:buSzPts val="1500"/>
              <a:buFont typeface="Arial"/>
              <a:buChar char="●"/>
            </a:pPr>
            <a:r>
              <a:rPr lang="en" sz="1500">
                <a:solidFill>
                  <a:srgbClr val="1F2328"/>
                </a:solidFill>
                <a:highlight>
                  <a:srgbClr val="FFFFFF"/>
                </a:highlight>
                <a:latin typeface="Arial"/>
                <a:ea typeface="Arial"/>
                <a:cs typeface="Arial"/>
                <a:sym typeface="Arial"/>
              </a:rPr>
              <a:t>Type: It states whether an app is free to use or paid.</a:t>
            </a:r>
            <a:endParaRPr sz="1500">
              <a:solidFill>
                <a:srgbClr val="1F2328"/>
              </a:solidFill>
              <a:highlight>
                <a:srgbClr val="FFFFFF"/>
              </a:highlight>
              <a:latin typeface="Arial"/>
              <a:ea typeface="Arial"/>
              <a:cs typeface="Arial"/>
              <a:sym typeface="Arial"/>
            </a:endParaRPr>
          </a:p>
          <a:p>
            <a:pPr indent="-323850" lvl="0" marL="457200" rtl="0" algn="l">
              <a:spcBef>
                <a:spcPts val="0"/>
              </a:spcBef>
              <a:spcAft>
                <a:spcPts val="0"/>
              </a:spcAft>
              <a:buClr>
                <a:srgbClr val="1F2328"/>
              </a:buClr>
              <a:buSzPts val="1500"/>
              <a:buFont typeface="Arial"/>
              <a:buChar char="●"/>
            </a:pPr>
            <a:r>
              <a:rPr lang="en" sz="1500">
                <a:solidFill>
                  <a:srgbClr val="1F2328"/>
                </a:solidFill>
                <a:highlight>
                  <a:srgbClr val="FFFFFF"/>
                </a:highlight>
                <a:latin typeface="Arial"/>
                <a:ea typeface="Arial"/>
                <a:cs typeface="Arial"/>
                <a:sym typeface="Arial"/>
              </a:rPr>
              <a:t>Price: It gives the price payable to install the app. For free type apps, the price is zero.</a:t>
            </a:r>
            <a:endParaRPr sz="1500">
              <a:solidFill>
                <a:srgbClr val="1F2328"/>
              </a:solidFill>
              <a:highlight>
                <a:srgbClr val="FFFFFF"/>
              </a:highlight>
              <a:latin typeface="Arial"/>
              <a:ea typeface="Arial"/>
              <a:cs typeface="Arial"/>
              <a:sym typeface="Arial"/>
            </a:endParaRPr>
          </a:p>
          <a:p>
            <a:pPr indent="-323850" lvl="0" marL="457200" rtl="0" algn="l">
              <a:spcBef>
                <a:spcPts val="0"/>
              </a:spcBef>
              <a:spcAft>
                <a:spcPts val="0"/>
              </a:spcAft>
              <a:buClr>
                <a:srgbClr val="1F2328"/>
              </a:buClr>
              <a:buSzPts val="1500"/>
              <a:buFont typeface="Arial"/>
              <a:buChar char="●"/>
            </a:pPr>
            <a:r>
              <a:rPr lang="en" sz="1500">
                <a:solidFill>
                  <a:srgbClr val="1F2328"/>
                </a:solidFill>
                <a:highlight>
                  <a:srgbClr val="FFFFFF"/>
                </a:highlight>
                <a:latin typeface="Arial"/>
                <a:ea typeface="Arial"/>
                <a:cs typeface="Arial"/>
                <a:sym typeface="Arial"/>
              </a:rPr>
              <a:t>Content rating: It states which age group is suitable to consume the content of the respective app.</a:t>
            </a:r>
            <a:endParaRPr sz="1500">
              <a:solidFill>
                <a:srgbClr val="1F2328"/>
              </a:solidFill>
              <a:highlight>
                <a:srgbClr val="FFFFFF"/>
              </a:highlight>
              <a:latin typeface="Arial"/>
              <a:ea typeface="Arial"/>
              <a:cs typeface="Arial"/>
              <a:sym typeface="Arial"/>
            </a:endParaRPr>
          </a:p>
          <a:p>
            <a:pPr indent="-323850" lvl="0" marL="457200" rtl="0" algn="l">
              <a:spcBef>
                <a:spcPts val="0"/>
              </a:spcBef>
              <a:spcAft>
                <a:spcPts val="0"/>
              </a:spcAft>
              <a:buClr>
                <a:srgbClr val="1F2328"/>
              </a:buClr>
              <a:buSzPts val="1500"/>
              <a:buFont typeface="Arial"/>
              <a:buChar char="●"/>
            </a:pPr>
            <a:r>
              <a:rPr lang="en" sz="1500">
                <a:solidFill>
                  <a:srgbClr val="1F2328"/>
                </a:solidFill>
                <a:highlight>
                  <a:srgbClr val="FFFFFF"/>
                </a:highlight>
                <a:latin typeface="Arial"/>
                <a:ea typeface="Arial"/>
                <a:cs typeface="Arial"/>
                <a:sym typeface="Arial"/>
              </a:rPr>
              <a:t>Genres: It gives the genre(s) to which the respective app belongs.</a:t>
            </a:r>
            <a:endParaRPr sz="1500">
              <a:solidFill>
                <a:srgbClr val="1F2328"/>
              </a:solidFill>
              <a:highlight>
                <a:srgbClr val="FFFFFF"/>
              </a:highlight>
              <a:latin typeface="Arial"/>
              <a:ea typeface="Arial"/>
              <a:cs typeface="Arial"/>
              <a:sym typeface="Arial"/>
            </a:endParaRPr>
          </a:p>
          <a:p>
            <a:pPr indent="-323850" lvl="0" marL="457200" rtl="0" algn="l">
              <a:spcBef>
                <a:spcPts val="0"/>
              </a:spcBef>
              <a:spcAft>
                <a:spcPts val="0"/>
              </a:spcAft>
              <a:buClr>
                <a:srgbClr val="1F2328"/>
              </a:buClr>
              <a:buSzPts val="1500"/>
              <a:buFont typeface="Arial"/>
              <a:buChar char="●"/>
            </a:pPr>
            <a:r>
              <a:rPr lang="en" sz="1500">
                <a:solidFill>
                  <a:srgbClr val="1F2328"/>
                </a:solidFill>
                <a:highlight>
                  <a:srgbClr val="FFFFFF"/>
                </a:highlight>
                <a:latin typeface="Arial"/>
                <a:ea typeface="Arial"/>
                <a:cs typeface="Arial"/>
                <a:sym typeface="Arial"/>
              </a:rPr>
              <a:t>Last updated: It gives the day in which the latest update for the respective app was released.</a:t>
            </a:r>
            <a:endParaRPr sz="1500">
              <a:solidFill>
                <a:srgbClr val="1F2328"/>
              </a:solidFill>
              <a:highlight>
                <a:srgbClr val="FFFFFF"/>
              </a:highlight>
              <a:latin typeface="Arial"/>
              <a:ea typeface="Arial"/>
              <a:cs typeface="Arial"/>
              <a:sym typeface="Arial"/>
            </a:endParaRPr>
          </a:p>
          <a:p>
            <a:pPr indent="-323850" lvl="0" marL="457200" rtl="0" algn="l">
              <a:spcBef>
                <a:spcPts val="0"/>
              </a:spcBef>
              <a:spcAft>
                <a:spcPts val="0"/>
              </a:spcAft>
              <a:buClr>
                <a:srgbClr val="1F2328"/>
              </a:buClr>
              <a:buSzPts val="1500"/>
              <a:buFont typeface="Arial"/>
              <a:buChar char="●"/>
            </a:pPr>
            <a:r>
              <a:rPr lang="en" sz="1500">
                <a:solidFill>
                  <a:srgbClr val="1F2328"/>
                </a:solidFill>
                <a:highlight>
                  <a:srgbClr val="FFFFFF"/>
                </a:highlight>
                <a:latin typeface="Arial"/>
                <a:ea typeface="Arial"/>
                <a:cs typeface="Arial"/>
                <a:sym typeface="Arial"/>
              </a:rPr>
              <a:t>Current Ver: It gives the current version of the respective app.</a:t>
            </a:r>
            <a:endParaRPr sz="1500">
              <a:solidFill>
                <a:srgbClr val="1F2328"/>
              </a:solidFill>
              <a:highlight>
                <a:srgbClr val="FFFFFF"/>
              </a:highlight>
              <a:latin typeface="Arial"/>
              <a:ea typeface="Arial"/>
              <a:cs typeface="Arial"/>
              <a:sym typeface="Arial"/>
            </a:endParaRPr>
          </a:p>
          <a:p>
            <a:pPr indent="-323850" lvl="0" marL="457200" rtl="0" algn="l">
              <a:spcBef>
                <a:spcPts val="0"/>
              </a:spcBef>
              <a:spcAft>
                <a:spcPts val="0"/>
              </a:spcAft>
              <a:buClr>
                <a:srgbClr val="1F2328"/>
              </a:buClr>
              <a:buSzPts val="1500"/>
              <a:buFont typeface="Arial"/>
              <a:buChar char="●"/>
            </a:pPr>
            <a:r>
              <a:rPr lang="en" sz="1500">
                <a:solidFill>
                  <a:srgbClr val="1F2328"/>
                </a:solidFill>
                <a:highlight>
                  <a:srgbClr val="FFFFFF"/>
                </a:highlight>
                <a:latin typeface="Arial"/>
                <a:ea typeface="Arial"/>
                <a:cs typeface="Arial"/>
                <a:sym typeface="Arial"/>
              </a:rPr>
              <a:t>Android Ver: It gives the android version of the respective app.</a:t>
            </a:r>
            <a:endParaRPr sz="15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650350" y="294825"/>
            <a:ext cx="7505700" cy="506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Problem Statement</a:t>
            </a:r>
            <a:endParaRPr/>
          </a:p>
        </p:txBody>
      </p:sp>
      <p:sp>
        <p:nvSpPr>
          <p:cNvPr id="147" name="Google Shape;147;p16"/>
          <p:cNvSpPr txBox="1"/>
          <p:nvPr>
            <p:ph idx="1" type="body"/>
          </p:nvPr>
        </p:nvSpPr>
        <p:spPr>
          <a:xfrm>
            <a:off x="303025" y="908075"/>
            <a:ext cx="8528100" cy="38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1F2328"/>
                </a:solidFill>
                <a:highlight>
                  <a:srgbClr val="FFFFFF"/>
                </a:highlight>
                <a:latin typeface="Arial"/>
                <a:ea typeface="Arial"/>
                <a:cs typeface="Arial"/>
                <a:sym typeface="Arial"/>
              </a:rPr>
              <a:t>The objective of this experiment is to deliver insights to understand customer demands better and thus help developers to popularize the product. </a:t>
            </a:r>
            <a:endParaRPr sz="19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lang="en" sz="1900">
                <a:solidFill>
                  <a:srgbClr val="1F2328"/>
                </a:solidFill>
                <a:highlight>
                  <a:srgbClr val="FFFFFF"/>
                </a:highlight>
                <a:latin typeface="Arial"/>
                <a:ea typeface="Arial"/>
                <a:cs typeface="Arial"/>
                <a:sym typeface="Arial"/>
              </a:rPr>
              <a:t>In this project we examine the different attributes present in the data set that affect the popularity of the application. We focused on to answer the questions like,</a:t>
            </a:r>
            <a:endParaRPr sz="1900">
              <a:solidFill>
                <a:srgbClr val="1F2328"/>
              </a:solidFill>
              <a:highlight>
                <a:srgbClr val="FFFFFF"/>
              </a:highlight>
              <a:latin typeface="Arial"/>
              <a:ea typeface="Arial"/>
              <a:cs typeface="Arial"/>
              <a:sym typeface="Arial"/>
            </a:endParaRPr>
          </a:p>
          <a:p>
            <a:pPr indent="-349250" lvl="0" marL="457200" rtl="0" algn="l">
              <a:spcBef>
                <a:spcPts val="1200"/>
              </a:spcBef>
              <a:spcAft>
                <a:spcPts val="0"/>
              </a:spcAft>
              <a:buClr>
                <a:srgbClr val="1F2328"/>
              </a:buClr>
              <a:buSzPts val="1900"/>
              <a:buFont typeface="Arial"/>
              <a:buAutoNum type="arabicPeriod"/>
            </a:pPr>
            <a:r>
              <a:rPr lang="en" sz="1900">
                <a:solidFill>
                  <a:srgbClr val="1F2328"/>
                </a:solidFill>
                <a:highlight>
                  <a:srgbClr val="FFFFFF"/>
                </a:highlight>
                <a:latin typeface="Arial"/>
                <a:ea typeface="Arial"/>
                <a:cs typeface="Arial"/>
                <a:sym typeface="Arial"/>
              </a:rPr>
              <a:t>Which category has the most number of installations?</a:t>
            </a:r>
            <a:endParaRPr sz="1900">
              <a:solidFill>
                <a:srgbClr val="1F2328"/>
              </a:solidFill>
              <a:highlight>
                <a:srgbClr val="FFFFFF"/>
              </a:highlight>
              <a:latin typeface="Arial"/>
              <a:ea typeface="Arial"/>
              <a:cs typeface="Arial"/>
              <a:sym typeface="Arial"/>
            </a:endParaRPr>
          </a:p>
          <a:p>
            <a:pPr indent="-349250" lvl="0" marL="457200" rtl="0" algn="l">
              <a:spcBef>
                <a:spcPts val="0"/>
              </a:spcBef>
              <a:spcAft>
                <a:spcPts val="0"/>
              </a:spcAft>
              <a:buClr>
                <a:srgbClr val="1F2328"/>
              </a:buClr>
              <a:buSzPts val="1900"/>
              <a:buFont typeface="Arial"/>
              <a:buAutoNum type="arabicPeriod"/>
            </a:pPr>
            <a:r>
              <a:rPr lang="en" sz="1900">
                <a:solidFill>
                  <a:srgbClr val="1F2328"/>
                </a:solidFill>
                <a:highlight>
                  <a:srgbClr val="FFFFFF"/>
                </a:highlight>
                <a:latin typeface="Arial"/>
                <a:ea typeface="Arial"/>
                <a:cs typeface="Arial"/>
                <a:sym typeface="Arial"/>
              </a:rPr>
              <a:t>How many free apps does the Play Store have?</a:t>
            </a:r>
            <a:endParaRPr sz="1900">
              <a:solidFill>
                <a:srgbClr val="1F2328"/>
              </a:solidFill>
              <a:highlight>
                <a:srgbClr val="FFFFFF"/>
              </a:highlight>
              <a:latin typeface="Arial"/>
              <a:ea typeface="Arial"/>
              <a:cs typeface="Arial"/>
              <a:sym typeface="Arial"/>
            </a:endParaRPr>
          </a:p>
          <a:p>
            <a:pPr indent="-349250" lvl="0" marL="457200" rtl="0" algn="l">
              <a:spcBef>
                <a:spcPts val="0"/>
              </a:spcBef>
              <a:spcAft>
                <a:spcPts val="0"/>
              </a:spcAft>
              <a:buClr>
                <a:srgbClr val="1F2328"/>
              </a:buClr>
              <a:buSzPts val="1900"/>
              <a:buFont typeface="Arial"/>
              <a:buAutoNum type="arabicPeriod"/>
            </a:pPr>
            <a:r>
              <a:rPr lang="en" sz="1900">
                <a:solidFill>
                  <a:srgbClr val="1F2328"/>
                </a:solidFill>
                <a:highlight>
                  <a:srgbClr val="FFFFFF"/>
                </a:highlight>
                <a:latin typeface="Arial"/>
                <a:ea typeface="Arial"/>
                <a:cs typeface="Arial"/>
                <a:sym typeface="Arial"/>
              </a:rPr>
              <a:t>Which is the most common category of apps on Play Store?</a:t>
            </a:r>
            <a:endParaRPr sz="1900">
              <a:solidFill>
                <a:srgbClr val="1F2328"/>
              </a:solidFill>
              <a:highlight>
                <a:srgbClr val="FFFFFF"/>
              </a:highlight>
              <a:latin typeface="Arial"/>
              <a:ea typeface="Arial"/>
              <a:cs typeface="Arial"/>
              <a:sym typeface="Arial"/>
            </a:endParaRPr>
          </a:p>
          <a:p>
            <a:pPr indent="-349250" lvl="0" marL="457200" rtl="0" algn="l">
              <a:spcBef>
                <a:spcPts val="0"/>
              </a:spcBef>
              <a:spcAft>
                <a:spcPts val="0"/>
              </a:spcAft>
              <a:buClr>
                <a:srgbClr val="1F2328"/>
              </a:buClr>
              <a:buSzPts val="1900"/>
              <a:buFont typeface="Arial"/>
              <a:buAutoNum type="arabicPeriod"/>
            </a:pPr>
            <a:r>
              <a:rPr lang="en" sz="1900">
                <a:solidFill>
                  <a:srgbClr val="1F2328"/>
                </a:solidFill>
                <a:highlight>
                  <a:srgbClr val="FFFFFF"/>
                </a:highlight>
                <a:latin typeface="Arial"/>
                <a:ea typeface="Arial"/>
                <a:cs typeface="Arial"/>
                <a:sym typeface="Arial"/>
              </a:rPr>
              <a:t>Which is the most expensive category?</a:t>
            </a:r>
            <a:endParaRPr sz="1900">
              <a:solidFill>
                <a:srgbClr val="1F2328"/>
              </a:solidFill>
              <a:highlight>
                <a:srgbClr val="FFFFFF"/>
              </a:highlight>
              <a:latin typeface="Arial"/>
              <a:ea typeface="Arial"/>
              <a:cs typeface="Arial"/>
              <a:sym typeface="Arial"/>
            </a:endParaRPr>
          </a:p>
          <a:p>
            <a:pPr indent="-349250" lvl="0" marL="457200" rtl="0" algn="l">
              <a:spcBef>
                <a:spcPts val="0"/>
              </a:spcBef>
              <a:spcAft>
                <a:spcPts val="0"/>
              </a:spcAft>
              <a:buClr>
                <a:srgbClr val="1F2328"/>
              </a:buClr>
              <a:buSzPts val="1900"/>
              <a:buFont typeface="Arial"/>
              <a:buAutoNum type="arabicPeriod"/>
            </a:pPr>
            <a:r>
              <a:rPr lang="en" sz="1900">
                <a:solidFill>
                  <a:srgbClr val="1F2328"/>
                </a:solidFill>
                <a:highlight>
                  <a:srgbClr val="FFFFFF"/>
                </a:highlight>
                <a:latin typeface="Arial"/>
                <a:ea typeface="Arial"/>
                <a:cs typeface="Arial"/>
                <a:sym typeface="Arial"/>
              </a:rPr>
              <a:t>Which category has the highest number of reviews on Play Store?</a:t>
            </a:r>
            <a:endParaRPr sz="1900">
              <a:solidFill>
                <a:srgbClr val="1F2328"/>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900">
              <a:solidFill>
                <a:srgbClr val="1F2328"/>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330825"/>
            <a:ext cx="7505700" cy="67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is Exploratory Data Analysis</a:t>
            </a:r>
            <a:endParaRPr/>
          </a:p>
        </p:txBody>
      </p:sp>
      <p:sp>
        <p:nvSpPr>
          <p:cNvPr id="153" name="Google Shape;153;p17"/>
          <p:cNvSpPr txBox="1"/>
          <p:nvPr>
            <p:ph idx="1" type="body"/>
          </p:nvPr>
        </p:nvSpPr>
        <p:spPr>
          <a:xfrm>
            <a:off x="272400" y="1155675"/>
            <a:ext cx="8599200" cy="273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1F2328"/>
                </a:solidFill>
                <a:highlight>
                  <a:srgbClr val="FFFFFF"/>
                </a:highlight>
                <a:latin typeface="Arial"/>
                <a:ea typeface="Arial"/>
                <a:cs typeface="Arial"/>
                <a:sym typeface="Arial"/>
              </a:rPr>
              <a:t>Exploratory data analysis (EDA) is used by data scientists to analyze and investigate data sets for patterns, and anomalies (outliers), and form hypotheses based on our understanding of the dataset and summarize their main characteristics, often employing data visualization methods. It is an important step in any Data Analysis or Data Science project. It helps determine how best to manipulate data sources to get the answers you need.</a:t>
            </a:r>
            <a:endParaRPr sz="16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rPr lang="en" sz="1600">
                <a:solidFill>
                  <a:srgbClr val="1F2328"/>
                </a:solidFill>
                <a:highlight>
                  <a:srgbClr val="FFFFFF"/>
                </a:highlight>
                <a:latin typeface="Arial"/>
                <a:ea typeface="Arial"/>
                <a:cs typeface="Arial"/>
                <a:sym typeface="Arial"/>
              </a:rPr>
              <a:t>EDA involves generating summary statistics for numerical data in the dataset and creating various graphical representations to understand the data better and make it more attractive and appealing.</a:t>
            </a:r>
            <a:endParaRPr sz="1600">
              <a:solidFill>
                <a:srgbClr val="1F2328"/>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721425" y="321475"/>
            <a:ext cx="7505700" cy="786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2"/>
                </a:solidFill>
                <a:latin typeface="Arial"/>
                <a:ea typeface="Arial"/>
                <a:cs typeface="Arial"/>
                <a:sym typeface="Arial"/>
              </a:rPr>
              <a:t>Types of EDA</a:t>
            </a:r>
            <a:endParaRPr>
              <a:solidFill>
                <a:schemeClr val="dk2"/>
              </a:solidFill>
              <a:latin typeface="Arial"/>
              <a:ea typeface="Arial"/>
              <a:cs typeface="Arial"/>
              <a:sym typeface="Arial"/>
            </a:endParaRPr>
          </a:p>
        </p:txBody>
      </p:sp>
      <p:sp>
        <p:nvSpPr>
          <p:cNvPr id="159" name="Google Shape;159;p18"/>
          <p:cNvSpPr txBox="1"/>
          <p:nvPr>
            <p:ph idx="1" type="body"/>
          </p:nvPr>
        </p:nvSpPr>
        <p:spPr>
          <a:xfrm>
            <a:off x="721425" y="1210475"/>
            <a:ext cx="7505700" cy="33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1.Univariate Analysis - It is the simplest form of analyzing the data. In this we would initially pick up a single attribute and study it in and out. It doesn't deal with any sort of correlation and its major purpose is to describe. It takes data, summarizes that data and finds patterns in the data.</a:t>
            </a:r>
            <a:endParaRPr sz="1600">
              <a:latin typeface="Arial"/>
              <a:ea typeface="Arial"/>
              <a:cs typeface="Arial"/>
              <a:sym typeface="Arial"/>
            </a:endParaRPr>
          </a:p>
          <a:p>
            <a:pPr indent="0" lvl="0" marL="0" rtl="0" algn="l">
              <a:spcBef>
                <a:spcPts val="1200"/>
              </a:spcBef>
              <a:spcAft>
                <a:spcPts val="0"/>
              </a:spcAft>
              <a:buNone/>
            </a:pPr>
            <a:r>
              <a:rPr lang="en" sz="1600">
                <a:latin typeface="Arial"/>
                <a:ea typeface="Arial"/>
                <a:cs typeface="Arial"/>
                <a:sym typeface="Arial"/>
              </a:rPr>
              <a:t>2.Bivariate Analysis - This analysis is related to cause and the relationship between the two attributes. We will try to understand the dependency of attributes on each other.</a:t>
            </a:r>
            <a:endParaRPr sz="1600">
              <a:latin typeface="Arial"/>
              <a:ea typeface="Arial"/>
              <a:cs typeface="Arial"/>
              <a:sym typeface="Arial"/>
            </a:endParaRPr>
          </a:p>
          <a:p>
            <a:pPr indent="0" lvl="0" marL="0" rtl="0" algn="l">
              <a:spcBef>
                <a:spcPts val="1200"/>
              </a:spcBef>
              <a:spcAft>
                <a:spcPts val="0"/>
              </a:spcAft>
              <a:buNone/>
            </a:pPr>
            <a:r>
              <a:rPr lang="en" sz="1600">
                <a:latin typeface="Arial"/>
                <a:ea typeface="Arial"/>
                <a:cs typeface="Arial"/>
                <a:sym typeface="Arial"/>
              </a:rPr>
              <a:t>3.Multivariate Analysis - This is done when more than two variables have to be analyzed simultaneously.</a:t>
            </a:r>
            <a:endParaRPr sz="1600">
              <a:latin typeface="Arial"/>
              <a:ea typeface="Arial"/>
              <a:cs typeface="Arial"/>
              <a:sym typeface="Arial"/>
            </a:endParaRPr>
          </a:p>
          <a:p>
            <a:pPr indent="0" lvl="0" marL="0" rtl="0" algn="l">
              <a:spcBef>
                <a:spcPts val="1200"/>
              </a:spcBef>
              <a:spcAft>
                <a:spcPts val="1200"/>
              </a:spcAft>
              <a:buNone/>
            </a:pPr>
            <a:r>
              <a:t/>
            </a:r>
            <a:endParaRPr sz="16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339450" y="293675"/>
            <a:ext cx="7505700" cy="63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1979">
                <a:solidFill>
                  <a:srgbClr val="1F2328"/>
                </a:solidFill>
                <a:highlight>
                  <a:srgbClr val="FFFFFF"/>
                </a:highlight>
                <a:latin typeface="Arial"/>
                <a:ea typeface="Arial"/>
                <a:cs typeface="Arial"/>
                <a:sym typeface="Arial"/>
              </a:rPr>
              <a:t>The following are steps involved in EDA</a:t>
            </a:r>
            <a:endParaRPr b="1" sz="1979">
              <a:solidFill>
                <a:srgbClr val="1F2328"/>
              </a:solidFill>
              <a:highlight>
                <a:srgbClr val="FFFFFF"/>
              </a:highlight>
              <a:latin typeface="Arial"/>
              <a:ea typeface="Arial"/>
              <a:cs typeface="Arial"/>
              <a:sym typeface="Arial"/>
            </a:endParaRPr>
          </a:p>
          <a:p>
            <a:pPr indent="0" lvl="0" marL="0" rtl="0" algn="l">
              <a:spcBef>
                <a:spcPts val="1200"/>
              </a:spcBef>
              <a:spcAft>
                <a:spcPts val="0"/>
              </a:spcAft>
              <a:buSzPts val="990"/>
              <a:buNone/>
            </a:pPr>
            <a:r>
              <a:t/>
            </a:r>
            <a:endParaRPr sz="2700"/>
          </a:p>
        </p:txBody>
      </p:sp>
      <p:sp>
        <p:nvSpPr>
          <p:cNvPr id="165" name="Google Shape;165;p19"/>
          <p:cNvSpPr txBox="1"/>
          <p:nvPr>
            <p:ph idx="1" type="body"/>
          </p:nvPr>
        </p:nvSpPr>
        <p:spPr>
          <a:xfrm>
            <a:off x="339450" y="863675"/>
            <a:ext cx="8491500" cy="392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473">
                <a:solidFill>
                  <a:srgbClr val="273239"/>
                </a:solidFill>
                <a:highlight>
                  <a:srgbClr val="FFFFFF"/>
                </a:highlight>
                <a:latin typeface="Arial"/>
                <a:ea typeface="Arial"/>
                <a:cs typeface="Arial"/>
                <a:sym typeface="Arial"/>
              </a:rPr>
              <a:t>1.Problem Statement - We shall brainstorm and understand the given data set. We shall study the attributes present in it and try to do a philosophical analysis about their meaning and importance for this problem.</a:t>
            </a:r>
            <a:endParaRPr sz="1473">
              <a:solidFill>
                <a:srgbClr val="273239"/>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275"/>
              <a:buNone/>
            </a:pPr>
            <a:r>
              <a:rPr lang="en" sz="1473">
                <a:solidFill>
                  <a:srgbClr val="273239"/>
                </a:solidFill>
                <a:highlight>
                  <a:srgbClr val="FFFFFF"/>
                </a:highlight>
                <a:latin typeface="Arial"/>
                <a:ea typeface="Arial"/>
                <a:cs typeface="Arial"/>
                <a:sym typeface="Arial"/>
              </a:rPr>
              <a:t>2.Data Collection - Every business knows the importance of using data beneficially by properly analyzing it. However, this depends on collecting the required data from various sources through surveys, social media, and customer reviews, to name a few. </a:t>
            </a:r>
            <a:endParaRPr sz="1473">
              <a:solidFill>
                <a:srgbClr val="273239"/>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275"/>
              <a:buNone/>
            </a:pPr>
            <a:r>
              <a:rPr lang="en" sz="1473">
                <a:solidFill>
                  <a:srgbClr val="273239"/>
                </a:solidFill>
                <a:highlight>
                  <a:srgbClr val="FFFFFF"/>
                </a:highlight>
                <a:latin typeface="Arial"/>
                <a:ea typeface="Arial"/>
                <a:cs typeface="Arial"/>
                <a:sym typeface="Arial"/>
              </a:rPr>
              <a:t>3.Data Cleaning - We shall clean the dataset and handle the missing data, outliers and categorical variables.</a:t>
            </a:r>
            <a:endParaRPr sz="1473">
              <a:solidFill>
                <a:srgbClr val="273239"/>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275"/>
              <a:buNone/>
            </a:pPr>
            <a:r>
              <a:rPr lang="en" sz="1473">
                <a:solidFill>
                  <a:srgbClr val="273239"/>
                </a:solidFill>
                <a:highlight>
                  <a:srgbClr val="FFFFFF"/>
                </a:highlight>
                <a:latin typeface="Arial"/>
                <a:ea typeface="Arial"/>
                <a:cs typeface="Arial"/>
                <a:sym typeface="Arial"/>
              </a:rPr>
              <a:t>4.Identify correlated variables-Finding a correlation between variables helps to know how a particular variable is related to another.</a:t>
            </a:r>
            <a:endParaRPr sz="1473">
              <a:solidFill>
                <a:srgbClr val="273239"/>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275"/>
              <a:buNone/>
            </a:pPr>
            <a:r>
              <a:rPr lang="en" sz="1473">
                <a:solidFill>
                  <a:srgbClr val="273239"/>
                </a:solidFill>
                <a:highlight>
                  <a:srgbClr val="FFFFFF"/>
                </a:highlight>
                <a:latin typeface="Arial"/>
                <a:ea typeface="Arial"/>
                <a:cs typeface="Arial"/>
                <a:sym typeface="Arial"/>
              </a:rPr>
              <a:t>5.Visualizing and Analyzing Results-Once the analysis is over, the findings are to be observed cautiously and carefully so that proper interpretation can be made. The trends in the spread of data and correlation between variables give good insights for making suitable changes in the data parameters. </a:t>
            </a:r>
            <a:endParaRPr sz="1473">
              <a:solidFill>
                <a:srgbClr val="273239"/>
              </a:solidFill>
              <a:highlight>
                <a:srgbClr val="FFFFFF"/>
              </a:highlight>
              <a:latin typeface="Arial"/>
              <a:ea typeface="Arial"/>
              <a:cs typeface="Arial"/>
              <a:sym typeface="Arial"/>
            </a:endParaRPr>
          </a:p>
          <a:p>
            <a:pPr indent="0" lvl="0" marL="457200" rtl="0" algn="l">
              <a:lnSpc>
                <a:spcPct val="95000"/>
              </a:lnSpc>
              <a:spcBef>
                <a:spcPts val="1200"/>
              </a:spcBef>
              <a:spcAft>
                <a:spcPts val="0"/>
              </a:spcAft>
              <a:buSzPts val="275"/>
              <a:buNone/>
            </a:pPr>
            <a:r>
              <a:t/>
            </a:r>
            <a:endParaRPr sz="1108">
              <a:solidFill>
                <a:srgbClr val="1F2328"/>
              </a:solidFill>
              <a:highlight>
                <a:srgbClr val="FFFFFF"/>
              </a:highlight>
              <a:latin typeface="Arial"/>
              <a:ea typeface="Arial"/>
              <a:cs typeface="Arial"/>
              <a:sym typeface="Arial"/>
            </a:endParaRPr>
          </a:p>
          <a:p>
            <a:pPr indent="0" lvl="0" marL="457200" rtl="0" algn="l">
              <a:lnSpc>
                <a:spcPct val="95000"/>
              </a:lnSpc>
              <a:spcBef>
                <a:spcPts val="1200"/>
              </a:spcBef>
              <a:spcAft>
                <a:spcPts val="1200"/>
              </a:spcAft>
              <a:buSzPts val="275"/>
              <a:buNone/>
            </a:pPr>
            <a:r>
              <a:t/>
            </a:r>
            <a:endParaRPr sz="400">
              <a:solidFill>
                <a:srgbClr val="1F2328"/>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338550" y="330350"/>
            <a:ext cx="7505700" cy="68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Involved</a:t>
            </a:r>
            <a:endParaRPr/>
          </a:p>
        </p:txBody>
      </p:sp>
      <p:sp>
        <p:nvSpPr>
          <p:cNvPr id="171" name="Google Shape;171;p20"/>
          <p:cNvSpPr txBox="1"/>
          <p:nvPr>
            <p:ph idx="1" type="body"/>
          </p:nvPr>
        </p:nvSpPr>
        <p:spPr>
          <a:xfrm>
            <a:off x="338550" y="1147925"/>
            <a:ext cx="8483700" cy="356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1F2328"/>
                </a:solidFill>
                <a:highlight>
                  <a:srgbClr val="FFFFFF"/>
                </a:highlight>
                <a:latin typeface="Arial"/>
                <a:ea typeface="Arial"/>
                <a:cs typeface="Arial"/>
                <a:sym typeface="Arial"/>
              </a:rPr>
              <a:t>After loading the dataset, we can start the exploration but before that, we need to check and see that the dataset is ready for performing several exploration operations or not, so let’s first have a look at the structure and the manner in which the data is organized.</a:t>
            </a:r>
            <a:endParaRPr sz="1600">
              <a:solidFill>
                <a:srgbClr val="1F2328"/>
              </a:solidFill>
              <a:highlight>
                <a:srgbClr val="FFFFFF"/>
              </a:highlight>
              <a:latin typeface="Arial"/>
              <a:ea typeface="Arial"/>
              <a:cs typeface="Arial"/>
              <a:sym typeface="Arial"/>
            </a:endParaRPr>
          </a:p>
          <a:p>
            <a:pPr indent="0" lvl="0" marL="0" marR="38100" rtl="0" algn="l">
              <a:lnSpc>
                <a:spcPct val="100000"/>
              </a:lnSpc>
              <a:spcBef>
                <a:spcPts val="1800"/>
              </a:spcBef>
              <a:spcAft>
                <a:spcPts val="0"/>
              </a:spcAft>
              <a:buNone/>
            </a:pPr>
            <a:r>
              <a:rPr b="1" lang="en" sz="2050">
                <a:solidFill>
                  <a:srgbClr val="1F2328"/>
                </a:solidFill>
                <a:highlight>
                  <a:srgbClr val="FFFFFF"/>
                </a:highlight>
                <a:latin typeface="Arial"/>
                <a:ea typeface="Arial"/>
                <a:cs typeface="Arial"/>
                <a:sym typeface="Arial"/>
              </a:rPr>
              <a:t>Data Cleaning</a:t>
            </a:r>
            <a:endParaRPr b="1" sz="205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1F2328"/>
                </a:solidFill>
                <a:highlight>
                  <a:srgbClr val="FFFFFF"/>
                </a:highlight>
                <a:latin typeface="Arial"/>
                <a:ea typeface="Arial"/>
                <a:cs typeface="Arial"/>
                <a:sym typeface="Arial"/>
              </a:rPr>
              <a:t>Our data set contains a large number of null values in the rating column, so we drop them. Some of the columns have a smaller number of null values, so we replace the null values in these columns with the mode value of that particular column. Our data set also contain the duplicate rows for a single application. We also drop the duplicate rows because the rows contain the identical data. Also drop the rows, which have rating greater than 5.</a:t>
            </a:r>
            <a:endParaRPr sz="16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615775" y="1233900"/>
            <a:ext cx="7505700" cy="403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1933">
                <a:solidFill>
                  <a:srgbClr val="1F2328"/>
                </a:solidFill>
                <a:highlight>
                  <a:schemeClr val="dk1"/>
                </a:highlight>
                <a:latin typeface="Arial"/>
                <a:ea typeface="Arial"/>
                <a:cs typeface="Arial"/>
                <a:sym typeface="Arial"/>
              </a:rPr>
              <a:t>Checking how many Outliers are there and Removing them</a:t>
            </a:r>
            <a:endParaRPr b="1" sz="1933">
              <a:solidFill>
                <a:srgbClr val="1F2328"/>
              </a:solidFill>
              <a:highlight>
                <a:schemeClr val="dk1"/>
              </a:highlight>
              <a:latin typeface="Arial"/>
              <a:ea typeface="Arial"/>
              <a:cs typeface="Arial"/>
              <a:sym typeface="Arial"/>
            </a:endParaRPr>
          </a:p>
          <a:p>
            <a:pPr indent="0" lvl="0" marL="0" rtl="0" algn="l">
              <a:lnSpc>
                <a:spcPct val="125000"/>
              </a:lnSpc>
              <a:spcBef>
                <a:spcPts val="1800"/>
              </a:spcBef>
              <a:spcAft>
                <a:spcPts val="1200"/>
              </a:spcAft>
              <a:buNone/>
            </a:pPr>
            <a:r>
              <a:t/>
            </a:r>
            <a:endParaRPr b="1" sz="1650">
              <a:solidFill>
                <a:srgbClr val="1F2328"/>
              </a:solidFill>
              <a:highlight>
                <a:srgbClr val="FFFFFF"/>
              </a:highlight>
              <a:latin typeface="Arial"/>
              <a:ea typeface="Arial"/>
              <a:cs typeface="Arial"/>
              <a:sym typeface="Arial"/>
            </a:endParaRPr>
          </a:p>
        </p:txBody>
      </p:sp>
      <p:sp>
        <p:nvSpPr>
          <p:cNvPr id="177" name="Google Shape;177;p21"/>
          <p:cNvSpPr txBox="1"/>
          <p:nvPr>
            <p:ph idx="1" type="body"/>
          </p:nvPr>
        </p:nvSpPr>
        <p:spPr>
          <a:xfrm>
            <a:off x="615775" y="1701050"/>
            <a:ext cx="7505700" cy="22290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2736">
                <a:solidFill>
                  <a:srgbClr val="273239"/>
                </a:solidFill>
                <a:highlight>
                  <a:schemeClr val="dk1"/>
                </a:highlight>
                <a:latin typeface="Arial"/>
                <a:ea typeface="Arial"/>
                <a:cs typeface="Arial"/>
                <a:sym typeface="Arial"/>
              </a:rPr>
              <a:t>Outlier is a data object that deviates significantly from the rest of the data objects and behaves in a different  manner. They can be caused by measurement or execution errors. The analysis of outlier data is referred to as outlier analysis or outlier mining.</a:t>
            </a:r>
            <a:endParaRPr sz="2736">
              <a:solidFill>
                <a:srgbClr val="273239"/>
              </a:solidFill>
              <a:highlight>
                <a:schemeClr val="dk1"/>
              </a:highlight>
              <a:latin typeface="Arial"/>
              <a:ea typeface="Arial"/>
              <a:cs typeface="Arial"/>
              <a:sym typeface="Arial"/>
            </a:endParaRPr>
          </a:p>
          <a:p>
            <a:pPr indent="0" lvl="0" marL="0" rtl="0" algn="ctr">
              <a:spcBef>
                <a:spcPts val="1200"/>
              </a:spcBef>
              <a:spcAft>
                <a:spcPts val="0"/>
              </a:spcAft>
              <a:buNone/>
            </a:pPr>
            <a:r>
              <a:t/>
            </a:r>
            <a:endParaRPr sz="2736">
              <a:solidFill>
                <a:srgbClr val="1F2328"/>
              </a:solidFill>
              <a:highlight>
                <a:srgbClr val="FFFFFF"/>
              </a:highlight>
              <a:latin typeface="Arial"/>
              <a:ea typeface="Arial"/>
              <a:cs typeface="Arial"/>
              <a:sym typeface="Arial"/>
            </a:endParaRPr>
          </a:p>
          <a:p>
            <a:pPr indent="0" lvl="0" marL="0" rtl="0" algn="ctr">
              <a:spcBef>
                <a:spcPts val="1200"/>
              </a:spcBef>
              <a:spcAft>
                <a:spcPts val="0"/>
              </a:spcAft>
              <a:buNone/>
            </a:pPr>
            <a:r>
              <a:t/>
            </a:r>
            <a:endParaRPr sz="2736">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