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handoutMasterIdLst>
    <p:handoutMasterId r:id="rId28"/>
  </p:handoutMasterIdLst>
  <p:sldIdLst>
    <p:sldId id="257" r:id="rId5"/>
    <p:sldId id="268" r:id="rId6"/>
    <p:sldId id="282" r:id="rId7"/>
    <p:sldId id="271" r:id="rId8"/>
    <p:sldId id="273" r:id="rId9"/>
    <p:sldId id="281" r:id="rId10"/>
    <p:sldId id="291" r:id="rId11"/>
    <p:sldId id="283" r:id="rId12"/>
    <p:sldId id="279" r:id="rId13"/>
    <p:sldId id="275" r:id="rId14"/>
    <p:sldId id="286" r:id="rId15"/>
    <p:sldId id="285" r:id="rId16"/>
    <p:sldId id="274" r:id="rId17"/>
    <p:sldId id="287" r:id="rId18"/>
    <p:sldId id="276" r:id="rId19"/>
    <p:sldId id="272" r:id="rId20"/>
    <p:sldId id="277" r:id="rId21"/>
    <p:sldId id="278" r:id="rId22"/>
    <p:sldId id="280" r:id="rId23"/>
    <p:sldId id="288" r:id="rId24"/>
    <p:sldId id="290" r:id="rId25"/>
    <p:sldId id="289" r:id="rId2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743226-1376-4B29-9356-DF17A378B3A3}" v="3" dt="2023-06-21T17:40:47.6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92" d="100"/>
          <a:sy n="92" d="100"/>
        </p:scale>
        <p:origin x="336" y="53"/>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6/21/2023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6/21/2023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6/21/2023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6/21/2023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6/21/2023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6/21/2023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6/21/2023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6/21/2023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6/21/2023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4.mp4"/><Relationship Id="rId1" Type="http://schemas.microsoft.com/office/2007/relationships/media" Target="../media/media4.mp4"/><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546771" y="404664"/>
            <a:ext cx="11642053" cy="5688632"/>
          </a:xfrm>
        </p:spPr>
        <p:txBody>
          <a:bodyPr>
            <a:normAutofit/>
          </a:bodyPr>
          <a:lstStyle/>
          <a:p>
            <a:pPr algn="ctr"/>
            <a:r>
              <a:rPr lang="en-US" sz="2000" dirty="0" err="1"/>
              <a:t>InFormation</a:t>
            </a:r>
            <a:r>
              <a:rPr lang="en-US" sz="2000" dirty="0"/>
              <a:t> and communication</a:t>
            </a:r>
          </a:p>
          <a:p>
            <a:pPr algn="ctr"/>
            <a:r>
              <a:rPr lang="en-US" b="1" dirty="0"/>
              <a:t>Project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-&gt; Aryaman Mahajan (2022102034)</a:t>
            </a:r>
          </a:p>
          <a:p>
            <a:r>
              <a:rPr lang="en-US" sz="2000" dirty="0"/>
              <a:t>-&gt; Yash </a:t>
            </a:r>
            <a:r>
              <a:rPr lang="en-US" sz="2000" dirty="0" err="1"/>
              <a:t>nitin</a:t>
            </a:r>
            <a:r>
              <a:rPr lang="en-US" sz="2000" dirty="0"/>
              <a:t> Dusane (2022102078)</a:t>
            </a:r>
          </a:p>
        </p:txBody>
      </p:sp>
      <p:sp>
        <p:nvSpPr>
          <p:cNvPr id="3" name="Rectangle 2">
            <a:extLst>
              <a:ext uri="{FF2B5EF4-FFF2-40B4-BE49-F238E27FC236}">
                <a16:creationId xmlns:a16="http://schemas.microsoft.com/office/drawing/2014/main" id="{F0CC7C08-3937-8012-8A48-A80294A0F9BF}"/>
              </a:ext>
            </a:extLst>
          </p:cNvPr>
          <p:cNvSpPr/>
          <p:nvPr/>
        </p:nvSpPr>
        <p:spPr>
          <a:xfrm>
            <a:off x="837828" y="1700808"/>
            <a:ext cx="10804226" cy="2400657"/>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FUNDAMENTAL LIMITS OF </a:t>
            </a:r>
            <a:r>
              <a:rPr 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CACHING</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B78A3-3CB3-039F-987D-A43FBC90A5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52110D-FDED-AC61-672B-B267F96ECDBF}"/>
              </a:ext>
            </a:extLst>
          </p:cNvPr>
          <p:cNvSpPr>
            <a:spLocks noGrp="1"/>
          </p:cNvSpPr>
          <p:nvPr>
            <p:ph idx="1"/>
          </p:nvPr>
        </p:nvSpPr>
        <p:spPr/>
        <p:txBody>
          <a:bodyPr>
            <a:normAutofit fontScale="85000" lnSpcReduction="10000"/>
          </a:bodyPr>
          <a:lstStyle/>
          <a:p>
            <a:pPr algn="l"/>
            <a:r>
              <a:rPr lang="en-US" b="0" i="0" dirty="0">
                <a:effectLst/>
                <a:latin typeface="Century" panose="02040604050505020304" pitchFamily="18" charset="0"/>
              </a:rPr>
              <a:t>The expression K · (1 − M/N) represents the rate of conventional uncoded caching schemes in the delivery phase. The rate is a measure of the amount of data that needs to be transmitted over the shared link in order to satisfy all user requests.</a:t>
            </a:r>
          </a:p>
          <a:p>
            <a:pPr algn="l"/>
            <a:r>
              <a:rPr lang="en-US" b="0" i="0" dirty="0">
                <a:effectLst/>
                <a:latin typeface="Century" panose="02040604050505020304" pitchFamily="18" charset="0"/>
              </a:rPr>
              <a:t>In this expression, K is the number of users, M is the size of the file that each user caches, and N is the total number of files. The term (1 − M/N) is known as the local caching gain. It represents the fraction of the files that each user can satisfy from its own cache.</a:t>
            </a:r>
          </a:p>
          <a:p>
            <a:pPr algn="l"/>
            <a:r>
              <a:rPr lang="en-US" i="1" u="sng" dirty="0">
                <a:effectLst/>
                <a:latin typeface="Century" panose="02040604050505020304" pitchFamily="18" charset="0"/>
              </a:rPr>
              <a:t>The rate of conventional uncoded caching schemes is simply the number of users multiplied by the local caching gain. This means that the rate is equal to the number of users that cannot satisfy their requests from their own cache and need to be served by the shared link.</a:t>
            </a:r>
          </a:p>
          <a:p>
            <a:endParaRPr lang="en-IN" dirty="0"/>
          </a:p>
        </p:txBody>
      </p:sp>
    </p:spTree>
    <p:extLst>
      <p:ext uri="{BB962C8B-B14F-4D97-AF65-F5344CB8AC3E}">
        <p14:creationId xmlns:p14="http://schemas.microsoft.com/office/powerpoint/2010/main" val="308558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1023028"/>
            <a:ext cx="4062942" cy="1930401"/>
          </a:xfrm>
        </p:spPr>
        <p:txBody>
          <a:bodyPr/>
          <a:lstStyle/>
          <a:p>
            <a:r>
              <a:rPr lang="en-US" dirty="0"/>
              <a:t>Is local caching enough?</a:t>
            </a:r>
          </a:p>
        </p:txBody>
      </p:sp>
      <p:sp>
        <p:nvSpPr>
          <p:cNvPr id="4" name="Text Placeholder 3"/>
          <p:cNvSpPr>
            <a:spLocks noGrp="1"/>
          </p:cNvSpPr>
          <p:nvPr>
            <p:ph type="body" sz="half" idx="2"/>
          </p:nvPr>
        </p:nvSpPr>
        <p:spPr>
          <a:xfrm>
            <a:off x="1211777" y="2991854"/>
            <a:ext cx="4062942" cy="3101442"/>
          </a:xfrm>
        </p:spPr>
        <p:txBody>
          <a:bodyPr>
            <a:normAutofit/>
          </a:bodyPr>
          <a:lstStyle/>
          <a:p>
            <a:endParaRPr lang="en-US" dirty="0"/>
          </a:p>
          <a:p>
            <a:r>
              <a:rPr lang="en-US" dirty="0"/>
              <a:t> Lets find out </a:t>
            </a:r>
            <a:r>
              <a:rPr lang="en-US" dirty="0">
                <a:sym typeface="Wingdings" panose="05000000000000000000" pitchFamily="2" charset="2"/>
              </a:rPr>
              <a:t></a:t>
            </a:r>
            <a:endParaRPr lang="en-US" dirty="0"/>
          </a:p>
        </p:txBody>
      </p:sp>
      <p:pic>
        <p:nvPicPr>
          <p:cNvPr id="1026" name="Picture 2" descr="5G Cell Towers: Why You See Them and How They Work">
            <a:extLst>
              <a:ext uri="{FF2B5EF4-FFF2-40B4-BE49-F238E27FC236}">
                <a16:creationId xmlns:a16="http://schemas.microsoft.com/office/drawing/2014/main" id="{662BBF19-428E-DBDE-B4CA-BBBD4D46E812}"/>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310436" y="1804859"/>
            <a:ext cx="5023233" cy="3348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51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87C8-1908-F5EC-2C16-3A49A26A0EC1}"/>
              </a:ext>
            </a:extLst>
          </p:cNvPr>
          <p:cNvSpPr>
            <a:spLocks noGrp="1"/>
          </p:cNvSpPr>
          <p:nvPr>
            <p:ph type="title"/>
          </p:nvPr>
        </p:nvSpPr>
        <p:spPr/>
        <p:txBody>
          <a:bodyPr/>
          <a:lstStyle/>
          <a:p>
            <a:r>
              <a:rPr lang="en-IN" dirty="0"/>
              <a:t>Global Caching</a:t>
            </a:r>
          </a:p>
        </p:txBody>
      </p:sp>
      <p:pic>
        <p:nvPicPr>
          <p:cNvPr id="4" name="server_user">
            <a:hlinkClick r:id="" action="ppaction://media"/>
            <a:extLst>
              <a:ext uri="{FF2B5EF4-FFF2-40B4-BE49-F238E27FC236}">
                <a16:creationId xmlns:a16="http://schemas.microsoft.com/office/drawing/2014/main" id="{8002A0CA-96E2-8D4E-1D66-D412F1084905}"/>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422004" y="1700808"/>
            <a:ext cx="7939087" cy="4462463"/>
          </a:xfrm>
        </p:spPr>
      </p:pic>
    </p:spTree>
    <p:extLst>
      <p:ext uri="{BB962C8B-B14F-4D97-AF65-F5344CB8AC3E}">
        <p14:creationId xmlns:p14="http://schemas.microsoft.com/office/powerpoint/2010/main" val="223320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C4440-895F-F715-CCF6-E88BEB109D63}"/>
              </a:ext>
            </a:extLst>
          </p:cNvPr>
          <p:cNvSpPr>
            <a:spLocks noGrp="1"/>
          </p:cNvSpPr>
          <p:nvPr>
            <p:ph type="title"/>
          </p:nvPr>
        </p:nvSpPr>
        <p:spPr/>
        <p:txBody>
          <a:bodyPr/>
          <a:lstStyle/>
          <a:p>
            <a:r>
              <a:rPr lang="en-IN" dirty="0"/>
              <a:t>Global Caching Gain</a:t>
            </a:r>
          </a:p>
        </p:txBody>
      </p:sp>
      <p:sp>
        <p:nvSpPr>
          <p:cNvPr id="3" name="Content Placeholder 2">
            <a:extLst>
              <a:ext uri="{FF2B5EF4-FFF2-40B4-BE49-F238E27FC236}">
                <a16:creationId xmlns:a16="http://schemas.microsoft.com/office/drawing/2014/main" id="{1C0309B2-B01D-C7AC-D691-65F5AACE9AB4}"/>
              </a:ext>
            </a:extLst>
          </p:cNvPr>
          <p:cNvSpPr>
            <a:spLocks noGrp="1"/>
          </p:cNvSpPr>
          <p:nvPr>
            <p:ph idx="1"/>
          </p:nvPr>
        </p:nvSpPr>
        <p:spPr/>
        <p:txBody>
          <a:bodyPr>
            <a:normAutofit/>
          </a:bodyPr>
          <a:lstStyle/>
          <a:p>
            <a:r>
              <a:rPr lang="en-IN" dirty="0"/>
              <a:t>The local caching gain being employed traditionally involves exploiting  the historical statistics of the user demands.</a:t>
            </a:r>
          </a:p>
          <a:p>
            <a:r>
              <a:rPr lang="en-IN" dirty="0"/>
              <a:t>However, in the global caching ,</a:t>
            </a:r>
            <a:r>
              <a:rPr lang="en-US" dirty="0"/>
              <a:t> gain derives from jointly optimizing both the placement and delivery phases, ensuring that in the delivery phase several different demands can be satisfied with a single coded multicast transmission. </a:t>
            </a:r>
          </a:p>
          <a:p>
            <a:r>
              <a:rPr lang="en-US" dirty="0"/>
              <a:t>This implies, even though we use the single coded multicast transmission, which involves sending the same data stream to all the recipients at the same time, we can still ensure to meet their demands of different data each.</a:t>
            </a:r>
            <a:endParaRPr lang="en-IN" dirty="0"/>
          </a:p>
          <a:p>
            <a:endParaRPr lang="en-US" dirty="0"/>
          </a:p>
        </p:txBody>
      </p:sp>
    </p:spTree>
    <p:extLst>
      <p:ext uri="{BB962C8B-B14F-4D97-AF65-F5344CB8AC3E}">
        <p14:creationId xmlns:p14="http://schemas.microsoft.com/office/powerpoint/2010/main" val="2858048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18BA-3A28-6C38-C6B9-83786512C1B9}"/>
              </a:ext>
            </a:extLst>
          </p:cNvPr>
          <p:cNvSpPr>
            <a:spLocks noGrp="1"/>
          </p:cNvSpPr>
          <p:nvPr>
            <p:ph type="title"/>
          </p:nvPr>
        </p:nvSpPr>
        <p:spPr>
          <a:xfrm>
            <a:off x="1190037" y="3758208"/>
            <a:ext cx="4062942" cy="2438400"/>
          </a:xfrm>
        </p:spPr>
        <p:txBody>
          <a:bodyPr/>
          <a:lstStyle/>
          <a:p>
            <a:r>
              <a:rPr lang="en-IN" dirty="0"/>
              <a:t>example</a:t>
            </a:r>
            <a:br>
              <a:rPr lang="en-IN" dirty="0"/>
            </a:br>
            <a:endParaRPr lang="en-IN" dirty="0"/>
          </a:p>
        </p:txBody>
      </p:sp>
      <p:sp>
        <p:nvSpPr>
          <p:cNvPr id="3" name="Text Placeholder 2">
            <a:extLst>
              <a:ext uri="{FF2B5EF4-FFF2-40B4-BE49-F238E27FC236}">
                <a16:creationId xmlns:a16="http://schemas.microsoft.com/office/drawing/2014/main" id="{A26ACF6B-7506-7A0A-B64F-C83FC3F0EEA0}"/>
              </a:ext>
            </a:extLst>
          </p:cNvPr>
          <p:cNvSpPr>
            <a:spLocks noGrp="1"/>
          </p:cNvSpPr>
          <p:nvPr>
            <p:ph type="body" sz="half" idx="2"/>
          </p:nvPr>
        </p:nvSpPr>
        <p:spPr/>
        <p:txBody>
          <a:bodyPr/>
          <a:lstStyle/>
          <a:p>
            <a:endParaRPr lang="en-IN" dirty="0"/>
          </a:p>
        </p:txBody>
      </p:sp>
      <p:pic>
        <p:nvPicPr>
          <p:cNvPr id="6" name="Content Placeholder 5">
            <a:extLst>
              <a:ext uri="{FF2B5EF4-FFF2-40B4-BE49-F238E27FC236}">
                <a16:creationId xmlns:a16="http://schemas.microsoft.com/office/drawing/2014/main" id="{4B5FFAEE-A90A-2B8F-42F1-E415BB6EC0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8240" y="1137411"/>
            <a:ext cx="4350974" cy="4583177"/>
          </a:xfrm>
        </p:spPr>
      </p:pic>
    </p:spTree>
    <p:extLst>
      <p:ext uri="{BB962C8B-B14F-4D97-AF65-F5344CB8AC3E}">
        <p14:creationId xmlns:p14="http://schemas.microsoft.com/office/powerpoint/2010/main" val="228553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0B88B-9B89-4105-6D87-2110CFB8E8D0}"/>
              </a:ext>
            </a:extLst>
          </p:cNvPr>
          <p:cNvSpPr>
            <a:spLocks noGrp="1"/>
          </p:cNvSpPr>
          <p:nvPr>
            <p:ph idx="1"/>
          </p:nvPr>
        </p:nvSpPr>
        <p:spPr>
          <a:xfrm>
            <a:off x="1218883" y="1701797"/>
            <a:ext cx="10360501" cy="4881566"/>
          </a:xfrm>
        </p:spPr>
        <p:txBody>
          <a:bodyPr>
            <a:normAutofit fontScale="85000" lnSpcReduction="20000"/>
          </a:bodyPr>
          <a:lstStyle/>
          <a:p>
            <a:pPr algn="l"/>
            <a:r>
              <a:rPr lang="en-US" b="0" i="0" dirty="0">
                <a:effectLst/>
                <a:latin typeface="Century" panose="02040604050505020304" pitchFamily="18" charset="0"/>
              </a:rPr>
              <a:t>The expression K · (1 − M/N) · 1/(1 + KM/N) represents the rate of the coded caching scheme proposed in the paper. The rate is a measure of the amount of data that needs to be transmitted over the shared link in order to satisfy all user requests.</a:t>
            </a:r>
          </a:p>
          <a:p>
            <a:pPr algn="l"/>
            <a:r>
              <a:rPr lang="en-US" b="0" i="0" dirty="0">
                <a:effectLst/>
                <a:latin typeface="Century" panose="02040604050505020304" pitchFamily="18" charset="0"/>
              </a:rPr>
              <a:t>The expression has two terms. The first term, K · (1 − M/N), is the same as the rate of conventional uncoded caching schemes. This term represents the local caching gain. The second term, 1/(1 + KM/N), is known as the global caching gain. It represents the fraction of the files that can be satisfied by all users from the coded transmissions.</a:t>
            </a:r>
          </a:p>
          <a:p>
            <a:pPr algn="l"/>
            <a:r>
              <a:rPr lang="en-US" b="0" i="1" dirty="0">
                <a:effectLst/>
                <a:latin typeface="Century" panose="02040604050505020304" pitchFamily="18" charset="0"/>
              </a:rPr>
              <a:t>The global caching gain is a significant improvement over the local caching gain. For example, if there are 10 users, each of which caches 50% of the files, then the local caching gain is 0.5 and the global caching gain is 0.75. This means that the coded caching scheme can satisfy 75% of the user requests from the coded transmissions, which is a significant improvement over the 50% that can be satisfied from the user's own caches.</a:t>
            </a:r>
          </a:p>
          <a:p>
            <a:endParaRPr lang="en-IN" dirty="0"/>
          </a:p>
        </p:txBody>
      </p:sp>
    </p:spTree>
    <p:extLst>
      <p:ext uri="{BB962C8B-B14F-4D97-AF65-F5344CB8AC3E}">
        <p14:creationId xmlns:p14="http://schemas.microsoft.com/office/powerpoint/2010/main" val="338322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635A-C7B6-2CCC-59EE-DA0EC073B7B4}"/>
              </a:ext>
            </a:extLst>
          </p:cNvPr>
          <p:cNvSpPr>
            <a:spLocks noGrp="1"/>
          </p:cNvSpPr>
          <p:nvPr>
            <p:ph type="title"/>
          </p:nvPr>
        </p:nvSpPr>
        <p:spPr/>
        <p:txBody>
          <a:bodyPr/>
          <a:lstStyle/>
          <a:p>
            <a:r>
              <a:rPr lang="en-US" sz="4800" b="1" dirty="0"/>
              <a:t>GAIN</a:t>
            </a:r>
            <a:r>
              <a:rPr lang="en-US" dirty="0"/>
              <a:t> OBTAINED BY CACHING</a:t>
            </a:r>
            <a:endParaRPr lang="en-IN" dirty="0"/>
          </a:p>
        </p:txBody>
      </p:sp>
      <p:sp>
        <p:nvSpPr>
          <p:cNvPr id="5" name="Text Placeholder 4">
            <a:extLst>
              <a:ext uri="{FF2B5EF4-FFF2-40B4-BE49-F238E27FC236}">
                <a16:creationId xmlns:a16="http://schemas.microsoft.com/office/drawing/2014/main" id="{B6EA54B1-CA85-6EF5-9246-8F67B4167229}"/>
              </a:ext>
            </a:extLst>
          </p:cNvPr>
          <p:cNvSpPr>
            <a:spLocks noGrp="1"/>
          </p:cNvSpPr>
          <p:nvPr>
            <p:ph type="body" idx="1"/>
          </p:nvPr>
        </p:nvSpPr>
        <p:spPr>
          <a:xfrm>
            <a:off x="1218883" y="1701800"/>
            <a:ext cx="5082740" cy="647080"/>
          </a:xfrm>
        </p:spPr>
        <p:txBody>
          <a:bodyPr/>
          <a:lstStyle/>
          <a:p>
            <a:r>
              <a:rPr lang="en-US" dirty="0"/>
              <a:t>Local gain	</a:t>
            </a:r>
            <a:endParaRPr lang="en-IN" dirty="0"/>
          </a:p>
        </p:txBody>
      </p:sp>
      <p:sp>
        <p:nvSpPr>
          <p:cNvPr id="6" name="Content Placeholder 5">
            <a:extLst>
              <a:ext uri="{FF2B5EF4-FFF2-40B4-BE49-F238E27FC236}">
                <a16:creationId xmlns:a16="http://schemas.microsoft.com/office/drawing/2014/main" id="{DCECFB05-0F91-455D-770D-A621FB2666FF}"/>
              </a:ext>
            </a:extLst>
          </p:cNvPr>
          <p:cNvSpPr>
            <a:spLocks noGrp="1"/>
          </p:cNvSpPr>
          <p:nvPr>
            <p:ph sz="half" idx="2"/>
          </p:nvPr>
        </p:nvSpPr>
        <p:spPr>
          <a:xfrm>
            <a:off x="1023862" y="2276872"/>
            <a:ext cx="5078677" cy="4464496"/>
          </a:xfrm>
        </p:spPr>
        <p:txBody>
          <a:bodyPr/>
          <a:lstStyle/>
          <a:p>
            <a:r>
              <a:rPr lang="en-US" dirty="0"/>
              <a:t>The gain offered by this approach, which we term local caching gain, depends on the local cache size (i.e., the memory available at each individual user)</a:t>
            </a:r>
          </a:p>
        </p:txBody>
      </p:sp>
      <p:sp>
        <p:nvSpPr>
          <p:cNvPr id="7" name="Text Placeholder 6">
            <a:extLst>
              <a:ext uri="{FF2B5EF4-FFF2-40B4-BE49-F238E27FC236}">
                <a16:creationId xmlns:a16="http://schemas.microsoft.com/office/drawing/2014/main" id="{651E3CFF-B2A7-FFDB-00B6-7FC8AAC57024}"/>
              </a:ext>
            </a:extLst>
          </p:cNvPr>
          <p:cNvSpPr>
            <a:spLocks noGrp="1"/>
          </p:cNvSpPr>
          <p:nvPr>
            <p:ph type="body" sz="quarter" idx="3"/>
          </p:nvPr>
        </p:nvSpPr>
        <p:spPr>
          <a:xfrm>
            <a:off x="6498675" y="1528499"/>
            <a:ext cx="5082740" cy="914400"/>
          </a:xfrm>
        </p:spPr>
        <p:txBody>
          <a:bodyPr/>
          <a:lstStyle/>
          <a:p>
            <a:r>
              <a:rPr lang="en-US" dirty="0"/>
              <a:t>Global gain</a:t>
            </a:r>
            <a:endParaRPr lang="en-IN" dirty="0"/>
          </a:p>
        </p:txBody>
      </p:sp>
      <p:sp>
        <p:nvSpPr>
          <p:cNvPr id="8" name="Content Placeholder 7">
            <a:extLst>
              <a:ext uri="{FF2B5EF4-FFF2-40B4-BE49-F238E27FC236}">
                <a16:creationId xmlns:a16="http://schemas.microsoft.com/office/drawing/2014/main" id="{95673E7A-A331-722D-6E36-668D57A747AE}"/>
              </a:ext>
            </a:extLst>
          </p:cNvPr>
          <p:cNvSpPr>
            <a:spLocks noGrp="1"/>
          </p:cNvSpPr>
          <p:nvPr>
            <p:ph sz="quarter" idx="4"/>
          </p:nvPr>
        </p:nvSpPr>
        <p:spPr>
          <a:xfrm>
            <a:off x="6463447" y="2348880"/>
            <a:ext cx="5078677" cy="7488832"/>
          </a:xfrm>
        </p:spPr>
        <p:txBody>
          <a:bodyPr/>
          <a:lstStyle/>
          <a:p>
            <a:r>
              <a:rPr lang="en-US" dirty="0"/>
              <a:t>This gain depends on the aggregate global cache size (i.e., the cumulative memory available at all users), even though there is no cooperation among the users.</a:t>
            </a:r>
          </a:p>
        </p:txBody>
      </p:sp>
    </p:spTree>
    <p:extLst>
      <p:ext uri="{BB962C8B-B14F-4D97-AF65-F5344CB8AC3E}">
        <p14:creationId xmlns:p14="http://schemas.microsoft.com/office/powerpoint/2010/main" val="24974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DCABB-B9A7-C7F8-ACB7-86CC1E32B8F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F85E223-5E94-7C15-A958-FF393AA0DA40}"/>
              </a:ext>
            </a:extLst>
          </p:cNvPr>
          <p:cNvSpPr>
            <a:spLocks noGrp="1"/>
          </p:cNvSpPr>
          <p:nvPr>
            <p:ph type="body" idx="1"/>
          </p:nvPr>
        </p:nvSpPr>
        <p:spPr/>
        <p:txBody>
          <a:bodyPr/>
          <a:lstStyle/>
          <a:p>
            <a:endParaRPr lang="en-IN"/>
          </a:p>
        </p:txBody>
      </p:sp>
      <p:sp>
        <p:nvSpPr>
          <p:cNvPr id="4" name="Content Placeholder 3">
            <a:extLst>
              <a:ext uri="{FF2B5EF4-FFF2-40B4-BE49-F238E27FC236}">
                <a16:creationId xmlns:a16="http://schemas.microsoft.com/office/drawing/2014/main" id="{705B8BFD-E243-8BE8-D592-2250E39B5288}"/>
              </a:ext>
            </a:extLst>
          </p:cNvPr>
          <p:cNvSpPr>
            <a:spLocks noGrp="1"/>
          </p:cNvSpPr>
          <p:nvPr>
            <p:ph sz="half" idx="2"/>
          </p:nvPr>
        </p:nvSpPr>
        <p:spPr/>
        <p:txBody>
          <a:bodyPr/>
          <a:lstStyle/>
          <a:p>
            <a:r>
              <a:rPr lang="en-US" dirty="0"/>
              <a:t>This gain is relevant if the local cache memory is large enough such that a sizable fraction of the total (popular) content can be stored locally</a:t>
            </a:r>
            <a:endParaRPr lang="en-IN" dirty="0"/>
          </a:p>
          <a:p>
            <a:endParaRPr lang="en-IN" dirty="0"/>
          </a:p>
        </p:txBody>
      </p:sp>
      <p:sp>
        <p:nvSpPr>
          <p:cNvPr id="5" name="Text Placeholder 4">
            <a:extLst>
              <a:ext uri="{FF2B5EF4-FFF2-40B4-BE49-F238E27FC236}">
                <a16:creationId xmlns:a16="http://schemas.microsoft.com/office/drawing/2014/main" id="{FE7F6267-0708-57E8-ED02-C6A098905B04}"/>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E1CD26E1-5FBD-DD2F-0595-4F15DD1F3FEC}"/>
              </a:ext>
            </a:extLst>
          </p:cNvPr>
          <p:cNvSpPr>
            <a:spLocks noGrp="1"/>
          </p:cNvSpPr>
          <p:nvPr>
            <p:ph sz="quarter" idx="4"/>
          </p:nvPr>
        </p:nvSpPr>
        <p:spPr>
          <a:xfrm>
            <a:off x="6420241" y="2307323"/>
            <a:ext cx="5078677" cy="4311600"/>
          </a:xfrm>
        </p:spPr>
        <p:txBody>
          <a:bodyPr/>
          <a:lstStyle/>
          <a:p>
            <a:r>
              <a:rPr lang="en-US" b="0" i="0" dirty="0">
                <a:effectLst/>
                <a:latin typeface="Google Sans"/>
              </a:rPr>
              <a:t>The global caching gain is achieved by exploiting the broadcast nature of the shared link. The coded transmissions are designed such that they can be decoded by multiple users. This allows the server to transmit less data overall, since it does not need to transmit the same data to multiple users.</a:t>
            </a:r>
          </a:p>
          <a:p>
            <a:endParaRPr lang="en-IN" dirty="0"/>
          </a:p>
        </p:txBody>
      </p:sp>
    </p:spTree>
    <p:extLst>
      <p:ext uri="{BB962C8B-B14F-4D97-AF65-F5344CB8AC3E}">
        <p14:creationId xmlns:p14="http://schemas.microsoft.com/office/powerpoint/2010/main" val="149931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B135E-2ADD-F70A-84FC-CDFD0A2A0648}"/>
              </a:ext>
            </a:extLst>
          </p:cNvPr>
          <p:cNvSpPr>
            <a:spLocks noGrp="1"/>
          </p:cNvSpPr>
          <p:nvPr>
            <p:ph type="ctrTitle"/>
          </p:nvPr>
        </p:nvSpPr>
        <p:spPr/>
        <p:txBody>
          <a:bodyPr/>
          <a:lstStyle/>
          <a:p>
            <a:r>
              <a:rPr lang="en-IN" dirty="0"/>
              <a:t>The mathematics of global vs  Local caching gain</a:t>
            </a:r>
          </a:p>
        </p:txBody>
      </p:sp>
      <p:sp>
        <p:nvSpPr>
          <p:cNvPr id="3" name="Subtitle 2">
            <a:extLst>
              <a:ext uri="{FF2B5EF4-FFF2-40B4-BE49-F238E27FC236}">
                <a16:creationId xmlns:a16="http://schemas.microsoft.com/office/drawing/2014/main" id="{F540C51D-5CAC-245D-009A-13989E699FEF}"/>
              </a:ext>
            </a:extLst>
          </p:cNvPr>
          <p:cNvSpPr>
            <a:spLocks noGrp="1"/>
          </p:cNvSpPr>
          <p:nvPr>
            <p:ph type="subTitle" idx="1"/>
          </p:nvPr>
        </p:nvSpPr>
        <p:spPr/>
        <p:txBody>
          <a:bodyPr/>
          <a:lstStyle/>
          <a:p>
            <a:r>
              <a:rPr lang="en-IN" dirty="0"/>
              <a:t>The local caching gain animation is up next.</a:t>
            </a:r>
          </a:p>
        </p:txBody>
      </p:sp>
    </p:spTree>
    <p:extLst>
      <p:ext uri="{BB962C8B-B14F-4D97-AF65-F5344CB8AC3E}">
        <p14:creationId xmlns:p14="http://schemas.microsoft.com/office/powerpoint/2010/main" val="272800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AA5C1-5697-7F99-4F04-111ABB1825E2}"/>
              </a:ext>
            </a:extLst>
          </p:cNvPr>
          <p:cNvSpPr>
            <a:spLocks noGrp="1"/>
          </p:cNvSpPr>
          <p:nvPr>
            <p:ph type="title"/>
          </p:nvPr>
        </p:nvSpPr>
        <p:spPr/>
        <p:txBody>
          <a:bodyPr/>
          <a:lstStyle/>
          <a:p>
            <a:endParaRPr lang="en-IN"/>
          </a:p>
        </p:txBody>
      </p:sp>
      <p:pic>
        <p:nvPicPr>
          <p:cNvPr id="4" name="download (2)">
            <a:hlinkClick r:id="" action="ppaction://media"/>
            <a:extLst>
              <a:ext uri="{FF2B5EF4-FFF2-40B4-BE49-F238E27FC236}">
                <a16:creationId xmlns:a16="http://schemas.microsoft.com/office/drawing/2014/main" id="{1E26607B-0BC8-48BB-B18A-19D389D473C2}"/>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430463" y="1701800"/>
            <a:ext cx="7939087" cy="4462463"/>
          </a:xfrm>
        </p:spPr>
      </p:pic>
    </p:spTree>
    <p:extLst>
      <p:ext uri="{BB962C8B-B14F-4D97-AF65-F5344CB8AC3E}">
        <p14:creationId xmlns:p14="http://schemas.microsoft.com/office/powerpoint/2010/main" val="201656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6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60648"/>
            <a:ext cx="10360501" cy="1223963"/>
          </a:xfrm>
        </p:spPr>
        <p:txBody>
          <a:bodyPr/>
          <a:lstStyle/>
          <a:p>
            <a:r>
              <a:rPr lang="en-US" dirty="0"/>
              <a:t>What is CACHING ?</a:t>
            </a:r>
          </a:p>
        </p:txBody>
      </p:sp>
      <p:sp>
        <p:nvSpPr>
          <p:cNvPr id="14" name="Content Placeholder 13"/>
          <p:cNvSpPr>
            <a:spLocks noGrp="1"/>
          </p:cNvSpPr>
          <p:nvPr>
            <p:ph idx="1"/>
          </p:nvPr>
        </p:nvSpPr>
        <p:spPr>
          <a:xfrm>
            <a:off x="1218883" y="1701796"/>
            <a:ext cx="10360501" cy="4895555"/>
          </a:xfrm>
        </p:spPr>
        <p:txBody>
          <a:bodyPr>
            <a:normAutofit/>
          </a:bodyPr>
          <a:lstStyle/>
          <a:p>
            <a:r>
              <a:rPr lang="en-US" dirty="0"/>
              <a:t>Caching is a technique employed to reduce peak traffic rates by prefetching popular content into memories at the end users.</a:t>
            </a:r>
          </a:p>
          <a:p>
            <a:r>
              <a:rPr lang="en-US" dirty="0"/>
              <a:t>The frequently accessed data is stored in the local memory of the users, so that the rate of transmission of files from server to user is increased. Thus, this signifies a </a:t>
            </a:r>
            <a:r>
              <a:rPr lang="en-US" i="1" u="sng" dirty="0"/>
              <a:t>trade-off</a:t>
            </a:r>
            <a:r>
              <a:rPr lang="en-US" dirty="0"/>
              <a:t> between memory and rate.</a:t>
            </a:r>
          </a:p>
          <a:p>
            <a:endParaRPr lang="en-US" dirty="0"/>
          </a:p>
          <a:p>
            <a:pPr marL="0" indent="0">
              <a:buNone/>
            </a:pPr>
            <a:endParaRPr lang="en-US" b="0" i="0" dirty="0">
              <a:effectLst/>
              <a:latin typeface="Söhne"/>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06A18-0CDE-8240-4C3C-94A32772E588}"/>
              </a:ext>
            </a:extLst>
          </p:cNvPr>
          <p:cNvSpPr>
            <a:spLocks noGrp="1"/>
          </p:cNvSpPr>
          <p:nvPr>
            <p:ph type="title"/>
          </p:nvPr>
        </p:nvSpPr>
        <p:spPr/>
        <p:txBody>
          <a:bodyPr/>
          <a:lstStyle/>
          <a:p>
            <a:r>
              <a:rPr lang="en-US" b="1" dirty="0">
                <a:solidFill>
                  <a:schemeClr val="accent5"/>
                </a:solidFill>
              </a:rPr>
              <a:t>Main Results of the Paper:</a:t>
            </a:r>
            <a:endParaRPr lang="en-IN" b="1" dirty="0">
              <a:solidFill>
                <a:schemeClr val="accent5"/>
              </a:solidFill>
            </a:endParaRPr>
          </a:p>
        </p:txBody>
      </p:sp>
      <p:pic>
        <p:nvPicPr>
          <p:cNvPr id="5" name="Content Placeholder 4">
            <a:extLst>
              <a:ext uri="{FF2B5EF4-FFF2-40B4-BE49-F238E27FC236}">
                <a16:creationId xmlns:a16="http://schemas.microsoft.com/office/drawing/2014/main" id="{8C8EE27A-DB19-CB05-740A-D8E3E11C4DC9}"/>
              </a:ext>
            </a:extLst>
          </p:cNvPr>
          <p:cNvPicPr>
            <a:picLocks noGrp="1" noChangeAspect="1"/>
          </p:cNvPicPr>
          <p:nvPr>
            <p:ph idx="1"/>
          </p:nvPr>
        </p:nvPicPr>
        <p:blipFill>
          <a:blip r:embed="rId2"/>
          <a:stretch>
            <a:fillRect/>
          </a:stretch>
        </p:blipFill>
        <p:spPr>
          <a:xfrm>
            <a:off x="1554842" y="2852936"/>
            <a:ext cx="3027401" cy="383314"/>
          </a:xfrm>
        </p:spPr>
      </p:pic>
      <p:pic>
        <p:nvPicPr>
          <p:cNvPr id="9" name="Picture 8">
            <a:extLst>
              <a:ext uri="{FF2B5EF4-FFF2-40B4-BE49-F238E27FC236}">
                <a16:creationId xmlns:a16="http://schemas.microsoft.com/office/drawing/2014/main" id="{BEB511CB-0FFE-E43A-CC9C-DEEFD2B80580}"/>
              </a:ext>
            </a:extLst>
          </p:cNvPr>
          <p:cNvPicPr>
            <a:picLocks noChangeAspect="1"/>
          </p:cNvPicPr>
          <p:nvPr/>
        </p:nvPicPr>
        <p:blipFill>
          <a:blip r:embed="rId3"/>
          <a:stretch>
            <a:fillRect/>
          </a:stretch>
        </p:blipFill>
        <p:spPr>
          <a:xfrm>
            <a:off x="1554843" y="2374387"/>
            <a:ext cx="3246401" cy="381033"/>
          </a:xfrm>
          <a:prstGeom prst="rect">
            <a:avLst/>
          </a:prstGeom>
        </p:spPr>
      </p:pic>
    </p:spTree>
    <p:extLst>
      <p:ext uri="{BB962C8B-B14F-4D97-AF65-F5344CB8AC3E}">
        <p14:creationId xmlns:p14="http://schemas.microsoft.com/office/powerpoint/2010/main" val="2460190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5634E8-939A-13EB-F5F3-E3C9A6E975BE}"/>
              </a:ext>
            </a:extLst>
          </p:cNvPr>
          <p:cNvSpPr>
            <a:spLocks noGrp="1"/>
          </p:cNvSpPr>
          <p:nvPr>
            <p:ph type="title"/>
          </p:nvPr>
        </p:nvSpPr>
        <p:spPr/>
        <p:txBody>
          <a:bodyPr/>
          <a:lstStyle/>
          <a:p>
            <a:r>
              <a:rPr lang="en-US" dirty="0"/>
              <a:t> </a:t>
            </a:r>
            <a:endParaRPr lang="en-IN" dirty="0"/>
          </a:p>
        </p:txBody>
      </p:sp>
      <p:pic>
        <p:nvPicPr>
          <p:cNvPr id="5" name="download">
            <a:hlinkClick r:id="" action="ppaction://media"/>
            <a:extLst>
              <a:ext uri="{FF2B5EF4-FFF2-40B4-BE49-F238E27FC236}">
                <a16:creationId xmlns:a16="http://schemas.microsoft.com/office/drawing/2014/main" id="{8919DCE6-50F9-A372-ADF8-02A2A3855804}"/>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430463" y="1701800"/>
            <a:ext cx="7939087" cy="4462463"/>
          </a:xfrm>
        </p:spPr>
      </p:pic>
    </p:spTree>
    <p:extLst>
      <p:ext uri="{BB962C8B-B14F-4D97-AF65-F5344CB8AC3E}">
        <p14:creationId xmlns:p14="http://schemas.microsoft.com/office/powerpoint/2010/main" val="99897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y Saying &quot;Thank You&quot; Matters - Crown Connect">
            <a:extLst>
              <a:ext uri="{FF2B5EF4-FFF2-40B4-BE49-F238E27FC236}">
                <a16:creationId xmlns:a16="http://schemas.microsoft.com/office/drawing/2014/main" id="{12E7CE1A-3971-6125-1727-D23F4042D2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083" y="519641"/>
            <a:ext cx="8736657" cy="5818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34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D90C-FE68-8236-2AC8-FE17EE1232D5}"/>
              </a:ext>
            </a:extLst>
          </p:cNvPr>
          <p:cNvSpPr>
            <a:spLocks noGrp="1"/>
          </p:cNvSpPr>
          <p:nvPr>
            <p:ph type="title"/>
          </p:nvPr>
        </p:nvSpPr>
        <p:spPr/>
        <p:txBody>
          <a:bodyPr/>
          <a:lstStyle/>
          <a:p>
            <a:r>
              <a:rPr lang="en-IN" b="1" u="sng" dirty="0"/>
              <a:t>Examples of  caching:</a:t>
            </a:r>
          </a:p>
        </p:txBody>
      </p:sp>
      <p:sp>
        <p:nvSpPr>
          <p:cNvPr id="3" name="Content Placeholder 2">
            <a:extLst>
              <a:ext uri="{FF2B5EF4-FFF2-40B4-BE49-F238E27FC236}">
                <a16:creationId xmlns:a16="http://schemas.microsoft.com/office/drawing/2014/main" id="{C7093429-35F5-5453-44FB-B980F1E62B70}"/>
              </a:ext>
            </a:extLst>
          </p:cNvPr>
          <p:cNvSpPr>
            <a:spLocks noGrp="1"/>
          </p:cNvSpPr>
          <p:nvPr>
            <p:ph idx="1"/>
          </p:nvPr>
        </p:nvSpPr>
        <p:spPr/>
        <p:txBody>
          <a:bodyPr>
            <a:normAutofit fontScale="77500" lnSpcReduction="20000"/>
          </a:bodyPr>
          <a:lstStyle/>
          <a:p>
            <a:r>
              <a:rPr lang="en-US" b="1" u="sng" dirty="0"/>
              <a:t>Basic Example : </a:t>
            </a:r>
          </a:p>
          <a:p>
            <a:r>
              <a:rPr lang="en-US" dirty="0">
                <a:latin typeface="Söhne"/>
              </a:rPr>
              <a:t>Web browser:</a:t>
            </a:r>
          </a:p>
          <a:p>
            <a:r>
              <a:rPr lang="en-US" sz="2800" b="0" i="0" dirty="0">
                <a:solidFill>
                  <a:schemeClr val="tx1">
                    <a:lumMod val="95000"/>
                  </a:schemeClr>
                </a:solidFill>
                <a:effectLst/>
                <a:latin typeface="Calibri" panose="020F0502020204030204" pitchFamily="34" charset="0"/>
                <a:ea typeface="Calibri" panose="020F0502020204030204" pitchFamily="34" charset="0"/>
                <a:cs typeface="Calibri" panose="020F0502020204030204" pitchFamily="34" charset="0"/>
              </a:rPr>
              <a:t>In a web browser, the </a:t>
            </a:r>
            <a:r>
              <a:rPr lang="en-US" sz="2800" b="1" i="1" u="sng" dirty="0">
                <a:solidFill>
                  <a:schemeClr val="tx1">
                    <a:lumMod val="95000"/>
                  </a:schemeClr>
                </a:solidFill>
                <a:effectLst/>
                <a:latin typeface="Calibri" panose="020F0502020204030204" pitchFamily="34" charset="0"/>
                <a:ea typeface="Calibri" panose="020F0502020204030204" pitchFamily="34" charset="0"/>
                <a:cs typeface="Calibri" panose="020F0502020204030204" pitchFamily="34" charset="0"/>
              </a:rPr>
              <a:t>cache stores copies of web pages that have been recently visited</a:t>
            </a:r>
            <a:r>
              <a:rPr lang="en-US" sz="2800" b="0" i="0" dirty="0">
                <a:solidFill>
                  <a:schemeClr val="tx1">
                    <a:lumMod val="95000"/>
                  </a:schemeClr>
                </a:solidFill>
                <a:effectLst/>
                <a:latin typeface="Calibri" panose="020F0502020204030204" pitchFamily="34" charset="0"/>
                <a:ea typeface="Calibri" panose="020F0502020204030204" pitchFamily="34" charset="0"/>
                <a:cs typeface="Calibri" panose="020F0502020204030204" pitchFamily="34" charset="0"/>
              </a:rPr>
              <a:t>. This allows the browser to deliver web pages to users faster. The amount of memory that the browser cache can store is a trade-off between the speed at which web pages can be delivered and the amount of memory that the browser uses.</a:t>
            </a:r>
          </a:p>
          <a:p>
            <a:endParaRPr lang="en-US" dirty="0"/>
          </a:p>
          <a:p>
            <a:r>
              <a:rPr lang="en-US" dirty="0"/>
              <a:t>Algorithmic computation , such as Fibonacci Series : </a:t>
            </a:r>
          </a:p>
          <a:p>
            <a:r>
              <a:rPr lang="en-US" b="0" i="0" dirty="0">
                <a:effectLst/>
                <a:latin typeface="Söhne"/>
              </a:rPr>
              <a:t>Caching can be employed. The basic idea is to store previously computed Fibonacci numbers in a cache (such as a dictionary or an array), so that they can be quickly retrieved when needed again. The cache keeps track of Fibonacci numbers that have already been calculated, avoiding redundant computations.</a:t>
            </a:r>
          </a:p>
          <a:p>
            <a:pPr marL="0" indent="0">
              <a:buNone/>
            </a:pPr>
            <a:endParaRPr lang="en-US" b="0" i="0" dirty="0">
              <a:effectLst/>
              <a:latin typeface="Söhne"/>
            </a:endParaRPr>
          </a:p>
          <a:p>
            <a:endParaRPr lang="en-US" dirty="0">
              <a:latin typeface="Söhne"/>
            </a:endParaRPr>
          </a:p>
          <a:p>
            <a:pPr marL="0" indent="0">
              <a:buNone/>
            </a:pPr>
            <a:endParaRPr lang="en-IN" dirty="0"/>
          </a:p>
        </p:txBody>
      </p:sp>
    </p:spTree>
    <p:extLst>
      <p:ext uri="{BB962C8B-B14F-4D97-AF65-F5344CB8AC3E}">
        <p14:creationId xmlns:p14="http://schemas.microsoft.com/office/powerpoint/2010/main" val="113958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1023028"/>
            <a:ext cx="4062942" cy="1930401"/>
          </a:xfrm>
        </p:spPr>
        <p:txBody>
          <a:bodyPr/>
          <a:lstStyle/>
          <a:p>
            <a:r>
              <a:rPr lang="en-US" dirty="0"/>
              <a:t>Why is caching required in information and communication</a:t>
            </a:r>
            <a:r>
              <a:rPr lang="en-US" sz="3200" dirty="0"/>
              <a:t> ?</a:t>
            </a:r>
            <a:endParaRPr lang="en-US" dirty="0"/>
          </a:p>
        </p:txBody>
      </p:sp>
      <p:sp>
        <p:nvSpPr>
          <p:cNvPr id="4" name="Text Placeholder 3"/>
          <p:cNvSpPr>
            <a:spLocks noGrp="1"/>
          </p:cNvSpPr>
          <p:nvPr>
            <p:ph type="body" sz="half" idx="2"/>
          </p:nvPr>
        </p:nvSpPr>
        <p:spPr>
          <a:xfrm>
            <a:off x="1211777" y="2991854"/>
            <a:ext cx="4062942" cy="3101442"/>
          </a:xfrm>
        </p:spPr>
        <p:txBody>
          <a:bodyPr>
            <a:normAutofit/>
          </a:bodyPr>
          <a:lstStyle/>
          <a:p>
            <a:endParaRPr lang="en-US" dirty="0"/>
          </a:p>
          <a:p>
            <a:r>
              <a:rPr lang="en-US" dirty="0"/>
              <a:t> Main requirement is in :-</a:t>
            </a:r>
          </a:p>
          <a:p>
            <a:r>
              <a:rPr lang="en-US" dirty="0"/>
              <a:t>Reducing Signal Traffic by memory management algorithms during its ON-Peak and </a:t>
            </a:r>
            <a:r>
              <a:rPr lang="en-US" dirty="0" err="1"/>
              <a:t>OFF-Peak</a:t>
            </a:r>
            <a:r>
              <a:rPr lang="en-US" dirty="0"/>
              <a:t> hours.</a:t>
            </a:r>
          </a:p>
        </p:txBody>
      </p:sp>
      <p:pic>
        <p:nvPicPr>
          <p:cNvPr id="1026" name="Picture 2" descr="5G Cell Towers: Why You See Them and How They Work">
            <a:extLst>
              <a:ext uri="{FF2B5EF4-FFF2-40B4-BE49-F238E27FC236}">
                <a16:creationId xmlns:a16="http://schemas.microsoft.com/office/drawing/2014/main" id="{662BBF19-428E-DBDE-B4CA-BBBD4D46E812}"/>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310436" y="1804859"/>
            <a:ext cx="5023233" cy="3348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12BC9-4CE9-5612-521B-70FE1BA0C403}"/>
              </a:ext>
            </a:extLst>
          </p:cNvPr>
          <p:cNvSpPr>
            <a:spLocks noGrp="1"/>
          </p:cNvSpPr>
          <p:nvPr>
            <p:ph type="title"/>
          </p:nvPr>
        </p:nvSpPr>
        <p:spPr/>
        <p:txBody>
          <a:bodyPr/>
          <a:lstStyle/>
          <a:p>
            <a:r>
              <a:rPr lang="en-IN" b="1" dirty="0">
                <a:solidFill>
                  <a:schemeClr val="accent5"/>
                </a:solidFill>
              </a:rPr>
              <a:t>Aim of the research paper:</a:t>
            </a:r>
          </a:p>
        </p:txBody>
      </p:sp>
      <p:sp>
        <p:nvSpPr>
          <p:cNvPr id="3" name="Content Placeholder 2">
            <a:extLst>
              <a:ext uri="{FF2B5EF4-FFF2-40B4-BE49-F238E27FC236}">
                <a16:creationId xmlns:a16="http://schemas.microsoft.com/office/drawing/2014/main" id="{0A1EA603-B69F-D546-7F17-1533C5EA0982}"/>
              </a:ext>
            </a:extLst>
          </p:cNvPr>
          <p:cNvSpPr>
            <a:spLocks noGrp="1"/>
          </p:cNvSpPr>
          <p:nvPr>
            <p:ph idx="1"/>
          </p:nvPr>
        </p:nvSpPr>
        <p:spPr/>
        <p:txBody>
          <a:bodyPr>
            <a:normAutofit/>
          </a:bodyPr>
          <a:lstStyle/>
          <a:p>
            <a:r>
              <a:rPr lang="en-IN" dirty="0"/>
              <a:t>The basic goal of this research paper is to introduce a new novel coded caching approach, which in addition to the ‘</a:t>
            </a:r>
            <a:r>
              <a:rPr lang="en-IN" i="1" dirty="0"/>
              <a:t>local caching gain</a:t>
            </a:r>
            <a:r>
              <a:rPr lang="en-IN" dirty="0"/>
              <a:t>’, is able to achieve a – ‘</a:t>
            </a:r>
            <a:r>
              <a:rPr lang="en-IN" i="1" dirty="0"/>
              <a:t>global caching gain</a:t>
            </a:r>
            <a:r>
              <a:rPr lang="en-IN" dirty="0"/>
              <a:t>’.</a:t>
            </a:r>
          </a:p>
          <a:p>
            <a:endParaRPr lang="en-IN" dirty="0"/>
          </a:p>
          <a:p>
            <a:r>
              <a:rPr lang="en-US" dirty="0"/>
              <a:t>Adhering to the title, the authors show the </a:t>
            </a:r>
            <a:r>
              <a:rPr lang="en-US" dirty="0" err="1"/>
              <a:t>upperbounds</a:t>
            </a:r>
            <a:r>
              <a:rPr lang="en-US" dirty="0"/>
              <a:t> and </a:t>
            </a:r>
            <a:r>
              <a:rPr lang="en-US" dirty="0" err="1"/>
              <a:t>lowerbounds</a:t>
            </a:r>
            <a:r>
              <a:rPr lang="en-US" dirty="0"/>
              <a:t> on the rate, as well as the memory constraints of using this advanced coded caching approach. </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368513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9643-3F69-275E-7631-59FCF9B88E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2FB7EE-3524-E217-D8D9-A0CBFEBA8CA3}"/>
              </a:ext>
            </a:extLst>
          </p:cNvPr>
          <p:cNvSpPr>
            <a:spLocks noGrp="1"/>
          </p:cNvSpPr>
          <p:nvPr>
            <p:ph idx="1"/>
          </p:nvPr>
        </p:nvSpPr>
        <p:spPr/>
        <p:txBody>
          <a:bodyPr>
            <a:normAutofit/>
          </a:bodyPr>
          <a:lstStyle/>
          <a:p>
            <a:r>
              <a:rPr lang="en-US" dirty="0"/>
              <a:t>The aim of this paper is to characterize the </a:t>
            </a:r>
            <a:r>
              <a:rPr lang="en-US" i="1" dirty="0"/>
              <a:t>memory-rate tradeoff</a:t>
            </a:r>
            <a:r>
              <a:rPr lang="en-US" dirty="0"/>
              <a:t>. In other words, the authors aim to find the minimum rate of communication over the shared client-server link at which all possible demand tuples of users from the server database can be satisfied.</a:t>
            </a:r>
          </a:p>
          <a:p>
            <a:r>
              <a:rPr lang="en-US" dirty="0"/>
              <a:t>Aim is also to show that this global caching gain is relevant if the aggregate global cache size is large enough compared to the total amount of content.</a:t>
            </a:r>
            <a:endParaRPr lang="en-IN" dirty="0"/>
          </a:p>
        </p:txBody>
      </p:sp>
    </p:spTree>
    <p:extLst>
      <p:ext uri="{BB962C8B-B14F-4D97-AF65-F5344CB8AC3E}">
        <p14:creationId xmlns:p14="http://schemas.microsoft.com/office/powerpoint/2010/main" val="73169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9F8B-7F4F-CEA0-D7ED-76DFAF44BE71}"/>
              </a:ext>
            </a:extLst>
          </p:cNvPr>
          <p:cNvSpPr>
            <a:spLocks noGrp="1"/>
          </p:cNvSpPr>
          <p:nvPr>
            <p:ph type="title"/>
          </p:nvPr>
        </p:nvSpPr>
        <p:spPr/>
        <p:txBody>
          <a:bodyPr/>
          <a:lstStyle/>
          <a:p>
            <a:r>
              <a:rPr lang="en-IN" b="1" dirty="0">
                <a:solidFill>
                  <a:schemeClr val="accent5"/>
                </a:solidFill>
              </a:rPr>
              <a:t>The model for the System assumed in the paper :</a:t>
            </a:r>
          </a:p>
        </p:txBody>
      </p:sp>
      <p:sp>
        <p:nvSpPr>
          <p:cNvPr id="3" name="Content Placeholder 2">
            <a:extLst>
              <a:ext uri="{FF2B5EF4-FFF2-40B4-BE49-F238E27FC236}">
                <a16:creationId xmlns:a16="http://schemas.microsoft.com/office/drawing/2014/main" id="{49BFDD23-852C-4E19-FDAA-2D9CF1B97591}"/>
              </a:ext>
            </a:extLst>
          </p:cNvPr>
          <p:cNvSpPr>
            <a:spLocks noGrp="1"/>
          </p:cNvSpPr>
          <p:nvPr>
            <p:ph idx="1"/>
          </p:nvPr>
        </p:nvSpPr>
        <p:spPr/>
        <p:txBody>
          <a:bodyPr/>
          <a:lstStyle/>
          <a:p>
            <a:r>
              <a:rPr lang="en-IN" dirty="0"/>
              <a:t>There exists a shared link between the  users and the server, and the link is error-free.</a:t>
            </a:r>
          </a:p>
        </p:txBody>
      </p:sp>
    </p:spTree>
    <p:extLst>
      <p:ext uri="{BB962C8B-B14F-4D97-AF65-F5344CB8AC3E}">
        <p14:creationId xmlns:p14="http://schemas.microsoft.com/office/powerpoint/2010/main" val="95053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40B3A-0FF3-8012-026D-85C56BCEA8CE}"/>
              </a:ext>
            </a:extLst>
          </p:cNvPr>
          <p:cNvSpPr>
            <a:spLocks noGrp="1"/>
          </p:cNvSpPr>
          <p:nvPr>
            <p:ph type="title"/>
          </p:nvPr>
        </p:nvSpPr>
        <p:spPr/>
        <p:txBody>
          <a:bodyPr/>
          <a:lstStyle/>
          <a:p>
            <a:r>
              <a:rPr lang="en-IN" dirty="0"/>
              <a:t>Local Caching</a:t>
            </a:r>
          </a:p>
        </p:txBody>
      </p:sp>
      <p:pic>
        <p:nvPicPr>
          <p:cNvPr id="4" name="download (3)">
            <a:hlinkClick r:id="" action="ppaction://media"/>
            <a:extLst>
              <a:ext uri="{FF2B5EF4-FFF2-40B4-BE49-F238E27FC236}">
                <a16:creationId xmlns:a16="http://schemas.microsoft.com/office/drawing/2014/main" id="{BBDEDE4B-4CC9-9AC3-FFFE-AEE0A9A6D0DE}"/>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430463" y="1701800"/>
            <a:ext cx="7939087" cy="4462463"/>
          </a:xfrm>
        </p:spPr>
      </p:pic>
    </p:spTree>
    <p:extLst>
      <p:ext uri="{BB962C8B-B14F-4D97-AF65-F5344CB8AC3E}">
        <p14:creationId xmlns:p14="http://schemas.microsoft.com/office/powerpoint/2010/main" val="301746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8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8919C-B361-C0E3-DC5D-A16AE037CB8A}"/>
              </a:ext>
            </a:extLst>
          </p:cNvPr>
          <p:cNvSpPr>
            <a:spLocks noGrp="1"/>
          </p:cNvSpPr>
          <p:nvPr>
            <p:ph type="title"/>
          </p:nvPr>
        </p:nvSpPr>
        <p:spPr/>
        <p:txBody>
          <a:bodyPr/>
          <a:lstStyle/>
          <a:p>
            <a:r>
              <a:rPr lang="en-IN" dirty="0"/>
              <a:t>The client-server architecture set up, used in communication of information.</a:t>
            </a:r>
          </a:p>
        </p:txBody>
      </p:sp>
      <p:pic>
        <p:nvPicPr>
          <p:cNvPr id="5" name="Content Placeholder 4">
            <a:extLst>
              <a:ext uri="{FF2B5EF4-FFF2-40B4-BE49-F238E27FC236}">
                <a16:creationId xmlns:a16="http://schemas.microsoft.com/office/drawing/2014/main" id="{573A08F1-38F3-06E3-D54C-B3105CEEBA3D}"/>
              </a:ext>
            </a:extLst>
          </p:cNvPr>
          <p:cNvPicPr>
            <a:picLocks noGrp="1" noChangeAspect="1"/>
          </p:cNvPicPr>
          <p:nvPr>
            <p:ph idx="1"/>
          </p:nvPr>
        </p:nvPicPr>
        <p:blipFill>
          <a:blip r:embed="rId2"/>
          <a:stretch>
            <a:fillRect/>
          </a:stretch>
        </p:blipFill>
        <p:spPr>
          <a:xfrm>
            <a:off x="2112617" y="1700808"/>
            <a:ext cx="7963590" cy="4435224"/>
          </a:xfrm>
        </p:spPr>
      </p:pic>
    </p:spTree>
    <p:extLst>
      <p:ext uri="{BB962C8B-B14F-4D97-AF65-F5344CB8AC3E}">
        <p14:creationId xmlns:p14="http://schemas.microsoft.com/office/powerpoint/2010/main" val="270798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1078</TotalTime>
  <Words>1131</Words>
  <Application>Microsoft Office PowerPoint</Application>
  <PresentationFormat>Custom</PresentationFormat>
  <Paragraphs>72</Paragraphs>
  <Slides>22</Slides>
  <Notes>0</Notes>
  <HiddenSlides>0</HiddenSlides>
  <MMClips>4</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vt:lpstr>
      <vt:lpstr>Google Sans</vt:lpstr>
      <vt:lpstr>Söhne</vt:lpstr>
      <vt:lpstr>Tech 16x9</vt:lpstr>
      <vt:lpstr>PowerPoint Presentation</vt:lpstr>
      <vt:lpstr>What is CACHING ?</vt:lpstr>
      <vt:lpstr>Examples of  caching:</vt:lpstr>
      <vt:lpstr>Why is caching required in information and communication ?</vt:lpstr>
      <vt:lpstr>Aim of the research paper:</vt:lpstr>
      <vt:lpstr>PowerPoint Presentation</vt:lpstr>
      <vt:lpstr>The model for the System assumed in the paper :</vt:lpstr>
      <vt:lpstr>Local Caching</vt:lpstr>
      <vt:lpstr>The client-server architecture set up, used in communication of information.</vt:lpstr>
      <vt:lpstr>PowerPoint Presentation</vt:lpstr>
      <vt:lpstr>Is local caching enough?</vt:lpstr>
      <vt:lpstr>Global Caching</vt:lpstr>
      <vt:lpstr>Global Caching Gain</vt:lpstr>
      <vt:lpstr>example </vt:lpstr>
      <vt:lpstr>PowerPoint Presentation</vt:lpstr>
      <vt:lpstr>GAIN OBTAINED BY CACHING</vt:lpstr>
      <vt:lpstr>PowerPoint Presentation</vt:lpstr>
      <vt:lpstr>The mathematics of global vs  Local caching gain</vt:lpstr>
      <vt:lpstr>PowerPoint Presentation</vt:lpstr>
      <vt:lpstr>Main Results of the Paper:</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Dusane</dc:creator>
  <cp:lastModifiedBy>Yash Dusane</cp:lastModifiedBy>
  <cp:revision>5</cp:revision>
  <dcterms:created xsi:type="dcterms:W3CDTF">2023-06-11T09:01:54Z</dcterms:created>
  <dcterms:modified xsi:type="dcterms:W3CDTF">2023-06-21T19:43:56Z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