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Berthold Block" charset="1" panose="02000506040000020004"/>
      <p:regular r:id="rId18"/>
    </p:embeddedFont>
    <p:embeddedFont>
      <p:font typeface="Garet" charset="1" panose="00000000000000000000"/>
      <p:regular r:id="rId19"/>
    </p:embeddedFont>
    <p:embeddedFont>
      <p:font typeface="Garet Bold" charset="1" panose="000000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30.png" Type="http://schemas.openxmlformats.org/officeDocument/2006/relationships/image"/><Relationship Id="rId7" Target="../media/image31.svg" Type="http://schemas.openxmlformats.org/officeDocument/2006/relationships/image"/><Relationship Id="rId8" Target="../media/image32.png" Type="http://schemas.openxmlformats.org/officeDocument/2006/relationships/image"/><Relationship Id="rId9" Target="../media/image3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https://archive.ics.uci.edu/ml/datasets/Drug+Review+Dataset+%28Drugs.com%29" TargetMode="External" Type="http://schemas.openxmlformats.org/officeDocument/2006/relationships/hyperlink"/></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7F1F4"/>
        </a:solidFill>
      </p:bgPr>
    </p:bg>
    <p:spTree>
      <p:nvGrpSpPr>
        <p:cNvPr id="1" name=""/>
        <p:cNvGrpSpPr/>
        <p:nvPr/>
      </p:nvGrpSpPr>
      <p:grpSpPr>
        <a:xfrm>
          <a:off x="0" y="0"/>
          <a:ext cx="0" cy="0"/>
          <a:chOff x="0" y="0"/>
          <a:chExt cx="0" cy="0"/>
        </a:xfrm>
      </p:grpSpPr>
      <p:grpSp>
        <p:nvGrpSpPr>
          <p:cNvPr name="Group 2" id="2"/>
          <p:cNvGrpSpPr/>
          <p:nvPr/>
        </p:nvGrpSpPr>
        <p:grpSpPr>
          <a:xfrm rot="0">
            <a:off x="11920055" y="0"/>
            <a:ext cx="6367945" cy="6981139"/>
            <a:chOff x="0" y="0"/>
            <a:chExt cx="1677154" cy="1838654"/>
          </a:xfrm>
        </p:grpSpPr>
        <p:sp>
          <p:nvSpPr>
            <p:cNvPr name="Freeform 3" id="3"/>
            <p:cNvSpPr/>
            <p:nvPr/>
          </p:nvSpPr>
          <p:spPr>
            <a:xfrm flipH="false" flipV="false" rot="0">
              <a:off x="0" y="0"/>
              <a:ext cx="1677154" cy="1838654"/>
            </a:xfrm>
            <a:custGeom>
              <a:avLst/>
              <a:gdLst/>
              <a:ahLst/>
              <a:cxnLst/>
              <a:rect r="r" b="b" t="t" l="l"/>
              <a:pathLst>
                <a:path h="1838654" w="1677154">
                  <a:moveTo>
                    <a:pt x="0" y="0"/>
                  </a:moveTo>
                  <a:lnTo>
                    <a:pt x="1677154" y="0"/>
                  </a:lnTo>
                  <a:lnTo>
                    <a:pt x="1677154" y="1838654"/>
                  </a:lnTo>
                  <a:lnTo>
                    <a:pt x="0" y="1838654"/>
                  </a:lnTo>
                  <a:close/>
                </a:path>
              </a:pathLst>
            </a:custGeom>
            <a:solidFill>
              <a:srgbClr val="A1D4E1"/>
            </a:solidFill>
          </p:spPr>
        </p:sp>
        <p:sp>
          <p:nvSpPr>
            <p:cNvPr name="TextBox 4" id="4"/>
            <p:cNvSpPr txBox="true"/>
            <p:nvPr/>
          </p:nvSpPr>
          <p:spPr>
            <a:xfrm>
              <a:off x="0" y="0"/>
              <a:ext cx="1677154" cy="1838654"/>
            </a:xfrm>
            <a:prstGeom prst="rect">
              <a:avLst/>
            </a:prstGeom>
          </p:spPr>
          <p:txBody>
            <a:bodyPr anchor="ctr" rtlCol="false" tIns="50800" lIns="50800" bIns="50800" rIns="50800"/>
            <a:lstStyle/>
            <a:p>
              <a:pPr algn="ctr">
                <a:lnSpc>
                  <a:spcPts val="2639"/>
                </a:lnSpc>
              </a:pPr>
            </a:p>
          </p:txBody>
        </p:sp>
      </p:grpSp>
      <p:grpSp>
        <p:nvGrpSpPr>
          <p:cNvPr name="Group 5" id="5"/>
          <p:cNvGrpSpPr/>
          <p:nvPr/>
        </p:nvGrpSpPr>
        <p:grpSpPr>
          <a:xfrm rot="0">
            <a:off x="0" y="6954023"/>
            <a:ext cx="3973352" cy="3332977"/>
            <a:chOff x="0" y="0"/>
            <a:chExt cx="1046479" cy="877821"/>
          </a:xfrm>
        </p:grpSpPr>
        <p:sp>
          <p:nvSpPr>
            <p:cNvPr name="Freeform 6" id="6"/>
            <p:cNvSpPr/>
            <p:nvPr/>
          </p:nvSpPr>
          <p:spPr>
            <a:xfrm flipH="false" flipV="false" rot="0">
              <a:off x="0" y="0"/>
              <a:ext cx="1046479" cy="877821"/>
            </a:xfrm>
            <a:custGeom>
              <a:avLst/>
              <a:gdLst/>
              <a:ahLst/>
              <a:cxnLst/>
              <a:rect r="r" b="b" t="t" l="l"/>
              <a:pathLst>
                <a:path h="877821" w="1046479">
                  <a:moveTo>
                    <a:pt x="0" y="0"/>
                  </a:moveTo>
                  <a:lnTo>
                    <a:pt x="1046479" y="0"/>
                  </a:lnTo>
                  <a:lnTo>
                    <a:pt x="1046479" y="877821"/>
                  </a:lnTo>
                  <a:lnTo>
                    <a:pt x="0" y="877821"/>
                  </a:lnTo>
                  <a:close/>
                </a:path>
              </a:pathLst>
            </a:custGeom>
            <a:solidFill>
              <a:srgbClr val="F1B756"/>
            </a:solidFill>
            <a:ln cap="sq">
              <a:noFill/>
              <a:prstDash val="solid"/>
              <a:miter/>
            </a:ln>
          </p:spPr>
        </p:sp>
        <p:sp>
          <p:nvSpPr>
            <p:cNvPr name="TextBox 7" id="7"/>
            <p:cNvSpPr txBox="true"/>
            <p:nvPr/>
          </p:nvSpPr>
          <p:spPr>
            <a:xfrm>
              <a:off x="0" y="0"/>
              <a:ext cx="1046479" cy="877821"/>
            </a:xfrm>
            <a:prstGeom prst="rect">
              <a:avLst/>
            </a:prstGeom>
          </p:spPr>
          <p:txBody>
            <a:bodyPr anchor="ctr" rtlCol="false" tIns="50800" lIns="50800" bIns="50800" rIns="50800"/>
            <a:lstStyle/>
            <a:p>
              <a:pPr algn="ctr" marL="0" indent="0" lvl="0">
                <a:lnSpc>
                  <a:spcPts val="2639"/>
                </a:lnSpc>
                <a:spcBef>
                  <a:spcPct val="0"/>
                </a:spcBef>
              </a:pPr>
            </a:p>
          </p:txBody>
        </p:sp>
      </p:grpSp>
      <p:grpSp>
        <p:nvGrpSpPr>
          <p:cNvPr name="Group 8" id="8"/>
          <p:cNvGrpSpPr/>
          <p:nvPr/>
        </p:nvGrpSpPr>
        <p:grpSpPr>
          <a:xfrm rot="0">
            <a:off x="3973352" y="6954023"/>
            <a:ext cx="3973352" cy="3332977"/>
            <a:chOff x="0" y="0"/>
            <a:chExt cx="1046479" cy="877821"/>
          </a:xfrm>
        </p:grpSpPr>
        <p:sp>
          <p:nvSpPr>
            <p:cNvPr name="Freeform 9" id="9"/>
            <p:cNvSpPr/>
            <p:nvPr/>
          </p:nvSpPr>
          <p:spPr>
            <a:xfrm flipH="false" flipV="false" rot="0">
              <a:off x="0" y="0"/>
              <a:ext cx="1046479" cy="877821"/>
            </a:xfrm>
            <a:custGeom>
              <a:avLst/>
              <a:gdLst/>
              <a:ahLst/>
              <a:cxnLst/>
              <a:rect r="r" b="b" t="t" l="l"/>
              <a:pathLst>
                <a:path h="877821" w="1046479">
                  <a:moveTo>
                    <a:pt x="0" y="0"/>
                  </a:moveTo>
                  <a:lnTo>
                    <a:pt x="1046479" y="0"/>
                  </a:lnTo>
                  <a:lnTo>
                    <a:pt x="1046479" y="877821"/>
                  </a:lnTo>
                  <a:lnTo>
                    <a:pt x="0" y="877821"/>
                  </a:lnTo>
                  <a:close/>
                </a:path>
              </a:pathLst>
            </a:custGeom>
            <a:solidFill>
              <a:srgbClr val="A1D4E1"/>
            </a:solidFill>
          </p:spPr>
        </p:sp>
        <p:sp>
          <p:nvSpPr>
            <p:cNvPr name="TextBox 10" id="10"/>
            <p:cNvSpPr txBox="true"/>
            <p:nvPr/>
          </p:nvSpPr>
          <p:spPr>
            <a:xfrm>
              <a:off x="0" y="0"/>
              <a:ext cx="1046479" cy="877821"/>
            </a:xfrm>
            <a:prstGeom prst="rect">
              <a:avLst/>
            </a:prstGeom>
          </p:spPr>
          <p:txBody>
            <a:bodyPr anchor="ctr" rtlCol="false" tIns="50800" lIns="50800" bIns="50800" rIns="50800"/>
            <a:lstStyle/>
            <a:p>
              <a:pPr algn="ctr">
                <a:lnSpc>
                  <a:spcPts val="2639"/>
                </a:lnSpc>
              </a:pPr>
            </a:p>
          </p:txBody>
        </p:sp>
      </p:grpSp>
      <p:grpSp>
        <p:nvGrpSpPr>
          <p:cNvPr name="Group 11" id="11"/>
          <p:cNvGrpSpPr/>
          <p:nvPr/>
        </p:nvGrpSpPr>
        <p:grpSpPr>
          <a:xfrm rot="0">
            <a:off x="7946703" y="6954023"/>
            <a:ext cx="3973352" cy="3332977"/>
            <a:chOff x="0" y="0"/>
            <a:chExt cx="1046479" cy="877821"/>
          </a:xfrm>
        </p:grpSpPr>
        <p:sp>
          <p:nvSpPr>
            <p:cNvPr name="Freeform 12" id="12"/>
            <p:cNvSpPr/>
            <p:nvPr/>
          </p:nvSpPr>
          <p:spPr>
            <a:xfrm flipH="false" flipV="false" rot="0">
              <a:off x="0" y="0"/>
              <a:ext cx="1046479" cy="877821"/>
            </a:xfrm>
            <a:custGeom>
              <a:avLst/>
              <a:gdLst/>
              <a:ahLst/>
              <a:cxnLst/>
              <a:rect r="r" b="b" t="t" l="l"/>
              <a:pathLst>
                <a:path h="877821" w="1046479">
                  <a:moveTo>
                    <a:pt x="0" y="0"/>
                  </a:moveTo>
                  <a:lnTo>
                    <a:pt x="1046479" y="0"/>
                  </a:lnTo>
                  <a:lnTo>
                    <a:pt x="1046479" y="877821"/>
                  </a:lnTo>
                  <a:lnTo>
                    <a:pt x="0" y="877821"/>
                  </a:lnTo>
                  <a:close/>
                </a:path>
              </a:pathLst>
            </a:custGeom>
            <a:solidFill>
              <a:srgbClr val="F4956F"/>
            </a:solidFill>
          </p:spPr>
        </p:sp>
        <p:sp>
          <p:nvSpPr>
            <p:cNvPr name="TextBox 13" id="13"/>
            <p:cNvSpPr txBox="true"/>
            <p:nvPr/>
          </p:nvSpPr>
          <p:spPr>
            <a:xfrm>
              <a:off x="0" y="0"/>
              <a:ext cx="1046479" cy="877821"/>
            </a:xfrm>
            <a:prstGeom prst="rect">
              <a:avLst/>
            </a:prstGeom>
          </p:spPr>
          <p:txBody>
            <a:bodyPr anchor="ctr" rtlCol="false" tIns="50800" lIns="50800" bIns="50800" rIns="50800"/>
            <a:lstStyle/>
            <a:p>
              <a:pPr algn="ctr">
                <a:lnSpc>
                  <a:spcPts val="2639"/>
                </a:lnSpc>
              </a:pPr>
            </a:p>
          </p:txBody>
        </p:sp>
      </p:grpSp>
      <p:sp>
        <p:nvSpPr>
          <p:cNvPr name="Freeform 14" id="14"/>
          <p:cNvSpPr/>
          <p:nvPr/>
        </p:nvSpPr>
        <p:spPr>
          <a:xfrm flipH="false" flipV="false" rot="261580">
            <a:off x="12741568" y="854965"/>
            <a:ext cx="4724920" cy="5271209"/>
          </a:xfrm>
          <a:custGeom>
            <a:avLst/>
            <a:gdLst/>
            <a:ahLst/>
            <a:cxnLst/>
            <a:rect r="r" b="b" t="t" l="l"/>
            <a:pathLst>
              <a:path h="5271209" w="4724920">
                <a:moveTo>
                  <a:pt x="0" y="0"/>
                </a:moveTo>
                <a:lnTo>
                  <a:pt x="4724919" y="0"/>
                </a:lnTo>
                <a:lnTo>
                  <a:pt x="4724919" y="5271209"/>
                </a:lnTo>
                <a:lnTo>
                  <a:pt x="0" y="52712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592921" y="7764050"/>
            <a:ext cx="2787510" cy="1712923"/>
          </a:xfrm>
          <a:custGeom>
            <a:avLst/>
            <a:gdLst/>
            <a:ahLst/>
            <a:cxnLst/>
            <a:rect r="r" b="b" t="t" l="l"/>
            <a:pathLst>
              <a:path h="1712923" w="2787510">
                <a:moveTo>
                  <a:pt x="0" y="0"/>
                </a:moveTo>
                <a:lnTo>
                  <a:pt x="2787510" y="0"/>
                </a:lnTo>
                <a:lnTo>
                  <a:pt x="2787510" y="1712923"/>
                </a:lnTo>
                <a:lnTo>
                  <a:pt x="0" y="17129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8355092" y="7796932"/>
            <a:ext cx="3156575" cy="1647158"/>
          </a:xfrm>
          <a:custGeom>
            <a:avLst/>
            <a:gdLst/>
            <a:ahLst/>
            <a:cxnLst/>
            <a:rect r="r" b="b" t="t" l="l"/>
            <a:pathLst>
              <a:path h="1647158" w="3156575">
                <a:moveTo>
                  <a:pt x="0" y="0"/>
                </a:moveTo>
                <a:lnTo>
                  <a:pt x="3156575" y="0"/>
                </a:lnTo>
                <a:lnTo>
                  <a:pt x="3156575" y="1647158"/>
                </a:lnTo>
                <a:lnTo>
                  <a:pt x="0" y="16471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4070783" y="6626309"/>
            <a:ext cx="3778488" cy="3988404"/>
          </a:xfrm>
          <a:custGeom>
            <a:avLst/>
            <a:gdLst/>
            <a:ahLst/>
            <a:cxnLst/>
            <a:rect r="r" b="b" t="t" l="l"/>
            <a:pathLst>
              <a:path h="3988404" w="3778488">
                <a:moveTo>
                  <a:pt x="0" y="0"/>
                </a:moveTo>
                <a:lnTo>
                  <a:pt x="3778489" y="0"/>
                </a:lnTo>
                <a:lnTo>
                  <a:pt x="3778489" y="3988405"/>
                </a:lnTo>
                <a:lnTo>
                  <a:pt x="0" y="3988405"/>
                </a:lnTo>
                <a:lnTo>
                  <a:pt x="0" y="0"/>
                </a:lnTo>
                <a:close/>
              </a:path>
            </a:pathLst>
          </a:custGeom>
          <a:blipFill>
            <a:blip r:embed="rId8"/>
            <a:stretch>
              <a:fillRect l="0" t="0" r="0" b="0"/>
            </a:stretch>
          </a:blipFill>
        </p:spPr>
      </p:sp>
      <p:sp>
        <p:nvSpPr>
          <p:cNvPr name="TextBox 18" id="18"/>
          <p:cNvSpPr txBox="true"/>
          <p:nvPr/>
        </p:nvSpPr>
        <p:spPr>
          <a:xfrm rot="0">
            <a:off x="592921" y="333375"/>
            <a:ext cx="10345601" cy="6442075"/>
          </a:xfrm>
          <a:prstGeom prst="rect">
            <a:avLst/>
          </a:prstGeom>
        </p:spPr>
        <p:txBody>
          <a:bodyPr anchor="t" rtlCol="false" tIns="0" lIns="0" bIns="0" rIns="0">
            <a:spAutoFit/>
          </a:bodyPr>
          <a:lstStyle/>
          <a:p>
            <a:pPr algn="ctr">
              <a:lnSpc>
                <a:spcPts val="12649"/>
              </a:lnSpc>
            </a:pPr>
            <a:r>
              <a:rPr lang="en-US" sz="11499" spc="57">
                <a:solidFill>
                  <a:srgbClr val="294069"/>
                </a:solidFill>
                <a:latin typeface="Berthold Block"/>
                <a:ea typeface="Berthold Block"/>
                <a:cs typeface="Berthold Block"/>
                <a:sym typeface="Berthold Block"/>
              </a:rPr>
              <a:t>DISEASE PREDICTION AND DRUG RECOMMENDATION</a:t>
            </a:r>
          </a:p>
        </p:txBody>
      </p:sp>
      <p:sp>
        <p:nvSpPr>
          <p:cNvPr name="TextBox 19" id="19"/>
          <p:cNvSpPr txBox="true"/>
          <p:nvPr/>
        </p:nvSpPr>
        <p:spPr>
          <a:xfrm rot="0">
            <a:off x="12548052" y="7777882"/>
            <a:ext cx="5111952" cy="2345055"/>
          </a:xfrm>
          <a:prstGeom prst="rect">
            <a:avLst/>
          </a:prstGeom>
        </p:spPr>
        <p:txBody>
          <a:bodyPr anchor="t" rtlCol="false" tIns="0" lIns="0" bIns="0" rIns="0">
            <a:spAutoFit/>
          </a:bodyPr>
          <a:lstStyle/>
          <a:p>
            <a:pPr algn="ctr">
              <a:lnSpc>
                <a:spcPts val="4680"/>
              </a:lnSpc>
            </a:pPr>
            <a:r>
              <a:rPr lang="en-US" sz="3600">
                <a:solidFill>
                  <a:srgbClr val="294069"/>
                </a:solidFill>
                <a:latin typeface="Garet"/>
                <a:ea typeface="Garet"/>
                <a:cs typeface="Garet"/>
                <a:sym typeface="Garet"/>
              </a:rPr>
              <a:t>Through Natural Language Processing and Machine Learning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7F1F4"/>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826514"/>
            <a:chOff x="0" y="0"/>
            <a:chExt cx="4816593" cy="1271181"/>
          </a:xfrm>
        </p:grpSpPr>
        <p:sp>
          <p:nvSpPr>
            <p:cNvPr name="Freeform 3" id="3"/>
            <p:cNvSpPr/>
            <p:nvPr/>
          </p:nvSpPr>
          <p:spPr>
            <a:xfrm flipH="false" flipV="false" rot="0">
              <a:off x="0" y="0"/>
              <a:ext cx="4816592" cy="1271181"/>
            </a:xfrm>
            <a:custGeom>
              <a:avLst/>
              <a:gdLst/>
              <a:ahLst/>
              <a:cxnLst/>
              <a:rect r="r" b="b" t="t" l="l"/>
              <a:pathLst>
                <a:path h="1271181" w="4816592">
                  <a:moveTo>
                    <a:pt x="0" y="0"/>
                  </a:moveTo>
                  <a:lnTo>
                    <a:pt x="4816592" y="0"/>
                  </a:lnTo>
                  <a:lnTo>
                    <a:pt x="4816592" y="1271181"/>
                  </a:lnTo>
                  <a:lnTo>
                    <a:pt x="0" y="1271181"/>
                  </a:lnTo>
                  <a:close/>
                </a:path>
              </a:pathLst>
            </a:custGeom>
            <a:solidFill>
              <a:srgbClr val="A1D4E1"/>
            </a:solidFill>
            <a:ln cap="sq">
              <a:noFill/>
              <a:prstDash val="solid"/>
              <a:miter/>
            </a:ln>
          </p:spPr>
        </p:sp>
        <p:sp>
          <p:nvSpPr>
            <p:cNvPr name="TextBox 4" id="4"/>
            <p:cNvSpPr txBox="true"/>
            <p:nvPr/>
          </p:nvSpPr>
          <p:spPr>
            <a:xfrm>
              <a:off x="0" y="0"/>
              <a:ext cx="4816593" cy="1271181"/>
            </a:xfrm>
            <a:prstGeom prst="rect">
              <a:avLst/>
            </a:prstGeom>
          </p:spPr>
          <p:txBody>
            <a:bodyPr anchor="ctr" rtlCol="false" tIns="50800" lIns="50800" bIns="50800" rIns="50800"/>
            <a:lstStyle/>
            <a:p>
              <a:pPr algn="ctr" marL="0" indent="0" lvl="0">
                <a:lnSpc>
                  <a:spcPts val="2639"/>
                </a:lnSpc>
                <a:spcBef>
                  <a:spcPct val="0"/>
                </a:spcBef>
              </a:pPr>
            </a:p>
          </p:txBody>
        </p:sp>
      </p:grpSp>
      <p:grpSp>
        <p:nvGrpSpPr>
          <p:cNvPr name="Group 5" id="5"/>
          <p:cNvGrpSpPr/>
          <p:nvPr/>
        </p:nvGrpSpPr>
        <p:grpSpPr>
          <a:xfrm rot="0">
            <a:off x="1028700" y="4826514"/>
            <a:ext cx="7829550" cy="4625893"/>
            <a:chOff x="0" y="0"/>
            <a:chExt cx="2062104" cy="1218342"/>
          </a:xfrm>
        </p:grpSpPr>
        <p:sp>
          <p:nvSpPr>
            <p:cNvPr name="Freeform 6" id="6"/>
            <p:cNvSpPr/>
            <p:nvPr/>
          </p:nvSpPr>
          <p:spPr>
            <a:xfrm flipH="false" flipV="false" rot="0">
              <a:off x="0" y="0"/>
              <a:ext cx="2062104" cy="1218342"/>
            </a:xfrm>
            <a:custGeom>
              <a:avLst/>
              <a:gdLst/>
              <a:ahLst/>
              <a:cxnLst/>
              <a:rect r="r" b="b" t="t" l="l"/>
              <a:pathLst>
                <a:path h="1218342" w="2062104">
                  <a:moveTo>
                    <a:pt x="0" y="0"/>
                  </a:moveTo>
                  <a:lnTo>
                    <a:pt x="2062104" y="0"/>
                  </a:lnTo>
                  <a:lnTo>
                    <a:pt x="2062104" y="1218342"/>
                  </a:lnTo>
                  <a:lnTo>
                    <a:pt x="0" y="1218342"/>
                  </a:lnTo>
                  <a:close/>
                </a:path>
              </a:pathLst>
            </a:custGeom>
            <a:solidFill>
              <a:srgbClr val="FFFFFF"/>
            </a:solidFill>
          </p:spPr>
        </p:sp>
        <p:sp>
          <p:nvSpPr>
            <p:cNvPr name="TextBox 7" id="7"/>
            <p:cNvSpPr txBox="true"/>
            <p:nvPr/>
          </p:nvSpPr>
          <p:spPr>
            <a:xfrm>
              <a:off x="0" y="0"/>
              <a:ext cx="2062104" cy="1218342"/>
            </a:xfrm>
            <a:prstGeom prst="rect">
              <a:avLst/>
            </a:prstGeom>
          </p:spPr>
          <p:txBody>
            <a:bodyPr anchor="ctr" rtlCol="false" tIns="50800" lIns="50800" bIns="50800" rIns="50800"/>
            <a:lstStyle/>
            <a:p>
              <a:pPr algn="ctr">
                <a:lnSpc>
                  <a:spcPts val="2639"/>
                </a:lnSpc>
              </a:pPr>
            </a:p>
          </p:txBody>
        </p:sp>
      </p:grpSp>
      <p:grpSp>
        <p:nvGrpSpPr>
          <p:cNvPr name="Group 8" id="8"/>
          <p:cNvGrpSpPr/>
          <p:nvPr/>
        </p:nvGrpSpPr>
        <p:grpSpPr>
          <a:xfrm rot="0">
            <a:off x="9429750" y="4826514"/>
            <a:ext cx="7829550" cy="4431786"/>
            <a:chOff x="0" y="0"/>
            <a:chExt cx="2062104" cy="1167219"/>
          </a:xfrm>
        </p:grpSpPr>
        <p:sp>
          <p:nvSpPr>
            <p:cNvPr name="Freeform 9" id="9"/>
            <p:cNvSpPr/>
            <p:nvPr/>
          </p:nvSpPr>
          <p:spPr>
            <a:xfrm flipH="false" flipV="false" rot="0">
              <a:off x="0" y="0"/>
              <a:ext cx="2062104" cy="1167219"/>
            </a:xfrm>
            <a:custGeom>
              <a:avLst/>
              <a:gdLst/>
              <a:ahLst/>
              <a:cxnLst/>
              <a:rect r="r" b="b" t="t" l="l"/>
              <a:pathLst>
                <a:path h="1167219" w="2062104">
                  <a:moveTo>
                    <a:pt x="0" y="0"/>
                  </a:moveTo>
                  <a:lnTo>
                    <a:pt x="2062104" y="0"/>
                  </a:lnTo>
                  <a:lnTo>
                    <a:pt x="2062104" y="1167219"/>
                  </a:lnTo>
                  <a:lnTo>
                    <a:pt x="0" y="1167219"/>
                  </a:lnTo>
                  <a:close/>
                </a:path>
              </a:pathLst>
            </a:custGeom>
            <a:solidFill>
              <a:srgbClr val="FFFFFF"/>
            </a:solidFill>
          </p:spPr>
        </p:sp>
        <p:sp>
          <p:nvSpPr>
            <p:cNvPr name="TextBox 10" id="10"/>
            <p:cNvSpPr txBox="true"/>
            <p:nvPr/>
          </p:nvSpPr>
          <p:spPr>
            <a:xfrm>
              <a:off x="0" y="0"/>
              <a:ext cx="2062104" cy="1167219"/>
            </a:xfrm>
            <a:prstGeom prst="rect">
              <a:avLst/>
            </a:prstGeom>
          </p:spPr>
          <p:txBody>
            <a:bodyPr anchor="ctr" rtlCol="false" tIns="50800" lIns="50800" bIns="50800" rIns="50800"/>
            <a:lstStyle/>
            <a:p>
              <a:pPr algn="ctr">
                <a:lnSpc>
                  <a:spcPts val="2639"/>
                </a:lnSpc>
              </a:pPr>
            </a:p>
          </p:txBody>
        </p:sp>
      </p:grpSp>
      <p:grpSp>
        <p:nvGrpSpPr>
          <p:cNvPr name="Group 11" id="11"/>
          <p:cNvGrpSpPr/>
          <p:nvPr/>
        </p:nvGrpSpPr>
        <p:grpSpPr>
          <a:xfrm rot="0">
            <a:off x="1028700" y="3601413"/>
            <a:ext cx="7829550" cy="1225101"/>
            <a:chOff x="0" y="0"/>
            <a:chExt cx="2062104" cy="322660"/>
          </a:xfrm>
        </p:grpSpPr>
        <p:sp>
          <p:nvSpPr>
            <p:cNvPr name="Freeform 12" id="12"/>
            <p:cNvSpPr/>
            <p:nvPr/>
          </p:nvSpPr>
          <p:spPr>
            <a:xfrm flipH="false" flipV="false" rot="0">
              <a:off x="0" y="0"/>
              <a:ext cx="2062104" cy="322660"/>
            </a:xfrm>
            <a:custGeom>
              <a:avLst/>
              <a:gdLst/>
              <a:ahLst/>
              <a:cxnLst/>
              <a:rect r="r" b="b" t="t" l="l"/>
              <a:pathLst>
                <a:path h="322660" w="2062104">
                  <a:moveTo>
                    <a:pt x="0" y="0"/>
                  </a:moveTo>
                  <a:lnTo>
                    <a:pt x="2062104" y="0"/>
                  </a:lnTo>
                  <a:lnTo>
                    <a:pt x="2062104" y="322660"/>
                  </a:lnTo>
                  <a:lnTo>
                    <a:pt x="0" y="322660"/>
                  </a:lnTo>
                  <a:close/>
                </a:path>
              </a:pathLst>
            </a:custGeom>
            <a:solidFill>
              <a:srgbClr val="F4956F"/>
            </a:solidFill>
          </p:spPr>
        </p:sp>
        <p:sp>
          <p:nvSpPr>
            <p:cNvPr name="TextBox 13" id="13"/>
            <p:cNvSpPr txBox="true"/>
            <p:nvPr/>
          </p:nvSpPr>
          <p:spPr>
            <a:xfrm>
              <a:off x="0" y="0"/>
              <a:ext cx="2062104" cy="322660"/>
            </a:xfrm>
            <a:prstGeom prst="rect">
              <a:avLst/>
            </a:prstGeom>
          </p:spPr>
          <p:txBody>
            <a:bodyPr anchor="ctr" rtlCol="false" tIns="50800" lIns="50800" bIns="50800" rIns="50800"/>
            <a:lstStyle/>
            <a:p>
              <a:pPr algn="ctr">
                <a:lnSpc>
                  <a:spcPts val="2639"/>
                </a:lnSpc>
              </a:pPr>
            </a:p>
          </p:txBody>
        </p:sp>
      </p:grpSp>
      <p:grpSp>
        <p:nvGrpSpPr>
          <p:cNvPr name="Group 14" id="14"/>
          <p:cNvGrpSpPr/>
          <p:nvPr/>
        </p:nvGrpSpPr>
        <p:grpSpPr>
          <a:xfrm rot="0">
            <a:off x="9429750" y="3601413"/>
            <a:ext cx="7829550" cy="1225101"/>
            <a:chOff x="0" y="0"/>
            <a:chExt cx="2062104" cy="322660"/>
          </a:xfrm>
        </p:grpSpPr>
        <p:sp>
          <p:nvSpPr>
            <p:cNvPr name="Freeform 15" id="15"/>
            <p:cNvSpPr/>
            <p:nvPr/>
          </p:nvSpPr>
          <p:spPr>
            <a:xfrm flipH="false" flipV="false" rot="0">
              <a:off x="0" y="0"/>
              <a:ext cx="2062104" cy="322660"/>
            </a:xfrm>
            <a:custGeom>
              <a:avLst/>
              <a:gdLst/>
              <a:ahLst/>
              <a:cxnLst/>
              <a:rect r="r" b="b" t="t" l="l"/>
              <a:pathLst>
                <a:path h="322660" w="2062104">
                  <a:moveTo>
                    <a:pt x="0" y="0"/>
                  </a:moveTo>
                  <a:lnTo>
                    <a:pt x="2062104" y="0"/>
                  </a:lnTo>
                  <a:lnTo>
                    <a:pt x="2062104" y="322660"/>
                  </a:lnTo>
                  <a:lnTo>
                    <a:pt x="0" y="322660"/>
                  </a:lnTo>
                  <a:close/>
                </a:path>
              </a:pathLst>
            </a:custGeom>
            <a:solidFill>
              <a:srgbClr val="F4956F"/>
            </a:solidFill>
          </p:spPr>
        </p:sp>
        <p:sp>
          <p:nvSpPr>
            <p:cNvPr name="TextBox 16" id="16"/>
            <p:cNvSpPr txBox="true"/>
            <p:nvPr/>
          </p:nvSpPr>
          <p:spPr>
            <a:xfrm>
              <a:off x="0" y="0"/>
              <a:ext cx="2062104" cy="322660"/>
            </a:xfrm>
            <a:prstGeom prst="rect">
              <a:avLst/>
            </a:prstGeom>
          </p:spPr>
          <p:txBody>
            <a:bodyPr anchor="ctr" rtlCol="false" tIns="50800" lIns="50800" bIns="50800" rIns="50800"/>
            <a:lstStyle/>
            <a:p>
              <a:pPr algn="ctr">
                <a:lnSpc>
                  <a:spcPts val="2639"/>
                </a:lnSpc>
              </a:pPr>
            </a:p>
          </p:txBody>
        </p:sp>
      </p:grpSp>
      <p:sp>
        <p:nvSpPr>
          <p:cNvPr name="Freeform 17" id="17"/>
          <p:cNvSpPr/>
          <p:nvPr/>
        </p:nvSpPr>
        <p:spPr>
          <a:xfrm flipH="false" flipV="false" rot="0">
            <a:off x="15191504" y="768214"/>
            <a:ext cx="2067796" cy="2433148"/>
          </a:xfrm>
          <a:custGeom>
            <a:avLst/>
            <a:gdLst/>
            <a:ahLst/>
            <a:cxnLst/>
            <a:rect r="r" b="b" t="t" l="l"/>
            <a:pathLst>
              <a:path h="2433148" w="2067796">
                <a:moveTo>
                  <a:pt x="0" y="0"/>
                </a:moveTo>
                <a:lnTo>
                  <a:pt x="2067796" y="0"/>
                </a:lnTo>
                <a:lnTo>
                  <a:pt x="2067796" y="2433149"/>
                </a:lnTo>
                <a:lnTo>
                  <a:pt x="0" y="24331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18" id="18"/>
          <p:cNvSpPr txBox="true"/>
          <p:nvPr/>
        </p:nvSpPr>
        <p:spPr>
          <a:xfrm rot="0">
            <a:off x="1028700" y="684835"/>
            <a:ext cx="13414466" cy="1088391"/>
          </a:xfrm>
          <a:prstGeom prst="rect">
            <a:avLst/>
          </a:prstGeom>
        </p:spPr>
        <p:txBody>
          <a:bodyPr anchor="t" rtlCol="false" tIns="0" lIns="0" bIns="0" rIns="0">
            <a:spAutoFit/>
          </a:bodyPr>
          <a:lstStyle/>
          <a:p>
            <a:pPr algn="l" marL="0" indent="0" lvl="0">
              <a:lnSpc>
                <a:spcPts val="8470"/>
              </a:lnSpc>
              <a:spcBef>
                <a:spcPct val="0"/>
              </a:spcBef>
            </a:pPr>
            <a:r>
              <a:rPr lang="en-US" sz="7700" spc="38">
                <a:solidFill>
                  <a:srgbClr val="294069"/>
                </a:solidFill>
                <a:latin typeface="Berthold Block"/>
                <a:ea typeface="Berthold Block"/>
                <a:cs typeface="Berthold Block"/>
                <a:sym typeface="Berthold Block"/>
              </a:rPr>
              <a:t>TFIDF</a:t>
            </a:r>
          </a:p>
        </p:txBody>
      </p:sp>
      <p:sp>
        <p:nvSpPr>
          <p:cNvPr name="TextBox 19" id="19"/>
          <p:cNvSpPr txBox="true"/>
          <p:nvPr/>
        </p:nvSpPr>
        <p:spPr>
          <a:xfrm rot="0">
            <a:off x="1028700" y="1888112"/>
            <a:ext cx="13414466" cy="2031365"/>
          </a:xfrm>
          <a:prstGeom prst="rect">
            <a:avLst/>
          </a:prstGeom>
        </p:spPr>
        <p:txBody>
          <a:bodyPr anchor="t" rtlCol="false" tIns="0" lIns="0" bIns="0" rIns="0">
            <a:spAutoFit/>
          </a:bodyPr>
          <a:lstStyle/>
          <a:p>
            <a:pPr algn="just">
              <a:lnSpc>
                <a:spcPts val="4060"/>
              </a:lnSpc>
            </a:pPr>
            <a:r>
              <a:rPr lang="en-US" sz="2900" spc="-29">
                <a:solidFill>
                  <a:srgbClr val="294069"/>
                </a:solidFill>
                <a:latin typeface="Garet"/>
                <a:ea typeface="Garet"/>
                <a:cs typeface="Garet"/>
                <a:sym typeface="Garet"/>
              </a:rPr>
              <a:t>Combines Term Frequency (word frequency in a review) and Inverse Document Frequency (rarity across reviews).</a:t>
            </a:r>
          </a:p>
          <a:p>
            <a:pPr algn="just">
              <a:lnSpc>
                <a:spcPts val="4060"/>
              </a:lnSpc>
            </a:pPr>
          </a:p>
          <a:p>
            <a:pPr algn="just">
              <a:lnSpc>
                <a:spcPts val="4060"/>
              </a:lnSpc>
            </a:pPr>
          </a:p>
        </p:txBody>
      </p:sp>
      <p:sp>
        <p:nvSpPr>
          <p:cNvPr name="TextBox 20" id="20"/>
          <p:cNvSpPr txBox="true"/>
          <p:nvPr/>
        </p:nvSpPr>
        <p:spPr>
          <a:xfrm rot="0">
            <a:off x="1449679" y="3861632"/>
            <a:ext cx="6987592" cy="815340"/>
          </a:xfrm>
          <a:prstGeom prst="rect">
            <a:avLst/>
          </a:prstGeom>
        </p:spPr>
        <p:txBody>
          <a:bodyPr anchor="t" rtlCol="false" tIns="0" lIns="0" bIns="0" rIns="0">
            <a:spAutoFit/>
          </a:bodyPr>
          <a:lstStyle/>
          <a:p>
            <a:pPr algn="ctr" marL="0" indent="0" lvl="0">
              <a:lnSpc>
                <a:spcPts val="6269"/>
              </a:lnSpc>
              <a:spcBef>
                <a:spcPct val="0"/>
              </a:spcBef>
            </a:pPr>
            <a:r>
              <a:rPr lang="en-US" sz="5699" spc="28">
                <a:solidFill>
                  <a:srgbClr val="FFFFFF"/>
                </a:solidFill>
                <a:latin typeface="Berthold Block"/>
                <a:ea typeface="Berthold Block"/>
                <a:cs typeface="Berthold Block"/>
                <a:sym typeface="Berthold Block"/>
              </a:rPr>
              <a:t>Pur</a:t>
            </a:r>
            <a:r>
              <a:rPr lang="en-US" sz="5699" spc="28">
                <a:solidFill>
                  <a:srgbClr val="FFFFFF"/>
                </a:solidFill>
                <a:latin typeface="Berthold Block"/>
                <a:ea typeface="Berthold Block"/>
                <a:cs typeface="Berthold Block"/>
                <a:sym typeface="Berthold Block"/>
              </a:rPr>
              <a:t>p</a:t>
            </a:r>
            <a:r>
              <a:rPr lang="en-US" sz="5699" spc="28">
                <a:solidFill>
                  <a:srgbClr val="FFFFFF"/>
                </a:solidFill>
                <a:latin typeface="Berthold Block"/>
                <a:ea typeface="Berthold Block"/>
                <a:cs typeface="Berthold Block"/>
                <a:sym typeface="Berthold Block"/>
              </a:rPr>
              <a:t>o</a:t>
            </a:r>
            <a:r>
              <a:rPr lang="en-US" sz="5699" spc="28">
                <a:solidFill>
                  <a:srgbClr val="FFFFFF"/>
                </a:solidFill>
                <a:latin typeface="Berthold Block"/>
                <a:ea typeface="Berthold Block"/>
                <a:cs typeface="Berthold Block"/>
                <a:sym typeface="Berthold Block"/>
              </a:rPr>
              <a:t>s</a:t>
            </a:r>
            <a:r>
              <a:rPr lang="en-US" sz="5699" spc="28">
                <a:solidFill>
                  <a:srgbClr val="FFFFFF"/>
                </a:solidFill>
                <a:latin typeface="Berthold Block"/>
                <a:ea typeface="Berthold Block"/>
                <a:cs typeface="Berthold Block"/>
                <a:sym typeface="Berthold Block"/>
              </a:rPr>
              <a:t>e</a:t>
            </a:r>
          </a:p>
        </p:txBody>
      </p:sp>
      <p:sp>
        <p:nvSpPr>
          <p:cNvPr name="TextBox 21" id="21"/>
          <p:cNvSpPr txBox="true"/>
          <p:nvPr/>
        </p:nvSpPr>
        <p:spPr>
          <a:xfrm rot="0">
            <a:off x="9850729" y="3861632"/>
            <a:ext cx="6987592" cy="815340"/>
          </a:xfrm>
          <a:prstGeom prst="rect">
            <a:avLst/>
          </a:prstGeom>
        </p:spPr>
        <p:txBody>
          <a:bodyPr anchor="t" rtlCol="false" tIns="0" lIns="0" bIns="0" rIns="0">
            <a:spAutoFit/>
          </a:bodyPr>
          <a:lstStyle/>
          <a:p>
            <a:pPr algn="ctr" marL="0" indent="0" lvl="0">
              <a:lnSpc>
                <a:spcPts val="6269"/>
              </a:lnSpc>
              <a:spcBef>
                <a:spcPct val="0"/>
              </a:spcBef>
            </a:pPr>
            <a:r>
              <a:rPr lang="en-US" sz="5699" spc="28">
                <a:solidFill>
                  <a:srgbClr val="FFFFFF"/>
                </a:solidFill>
                <a:latin typeface="Berthold Block"/>
                <a:ea typeface="Berthold Block"/>
                <a:cs typeface="Berthold Block"/>
                <a:sym typeface="Berthold Block"/>
              </a:rPr>
              <a:t>Implementation</a:t>
            </a:r>
          </a:p>
        </p:txBody>
      </p:sp>
      <p:sp>
        <p:nvSpPr>
          <p:cNvPr name="TextBox 22" id="22"/>
          <p:cNvSpPr txBox="true"/>
          <p:nvPr/>
        </p:nvSpPr>
        <p:spPr>
          <a:xfrm rot="0">
            <a:off x="1449679" y="5172075"/>
            <a:ext cx="6987592" cy="4105910"/>
          </a:xfrm>
          <a:prstGeom prst="rect">
            <a:avLst/>
          </a:prstGeom>
        </p:spPr>
        <p:txBody>
          <a:bodyPr anchor="t" rtlCol="false" tIns="0" lIns="0" bIns="0" rIns="0">
            <a:spAutoFit/>
          </a:bodyPr>
          <a:lstStyle/>
          <a:p>
            <a:pPr algn="l" marL="561342" indent="-280671" lvl="1">
              <a:lnSpc>
                <a:spcPts val="3640"/>
              </a:lnSpc>
              <a:buFont typeface="Arial"/>
              <a:buChar char="•"/>
            </a:pPr>
            <a:r>
              <a:rPr lang="en-US" sz="2600" spc="-26">
                <a:solidFill>
                  <a:srgbClr val="294069"/>
                </a:solidFill>
                <a:latin typeface="Garet"/>
                <a:ea typeface="Garet"/>
                <a:cs typeface="Garet"/>
                <a:sym typeface="Garet"/>
              </a:rPr>
              <a:t>Converts preprocessed drug review text (post-tokenization, lemmatization) into numerical features for classification.</a:t>
            </a:r>
          </a:p>
          <a:p>
            <a:pPr algn="l">
              <a:lnSpc>
                <a:spcPts val="3640"/>
              </a:lnSpc>
            </a:pPr>
          </a:p>
          <a:p>
            <a:pPr algn="l" marL="561342" indent="-280671" lvl="1">
              <a:lnSpc>
                <a:spcPts val="3640"/>
              </a:lnSpc>
              <a:buFont typeface="Arial"/>
              <a:buChar char="•"/>
            </a:pPr>
            <a:r>
              <a:rPr lang="en-US" sz="2600" spc="-26">
                <a:solidFill>
                  <a:srgbClr val="294069"/>
                </a:solidFill>
                <a:latin typeface="Garet"/>
                <a:ea typeface="Garet"/>
                <a:cs typeface="Garet"/>
                <a:sym typeface="Garet"/>
              </a:rPr>
              <a:t>Weights condition-specific words (e.g., “contraceptive” for 'Birth Control') to improve model accuracy.</a:t>
            </a:r>
          </a:p>
          <a:p>
            <a:pPr algn="l" marL="0" indent="0" lvl="0">
              <a:lnSpc>
                <a:spcPts val="3640"/>
              </a:lnSpc>
              <a:spcBef>
                <a:spcPct val="0"/>
              </a:spcBef>
            </a:pPr>
          </a:p>
        </p:txBody>
      </p:sp>
      <p:sp>
        <p:nvSpPr>
          <p:cNvPr name="Freeform 23" id="23"/>
          <p:cNvSpPr/>
          <p:nvPr/>
        </p:nvSpPr>
        <p:spPr>
          <a:xfrm flipH="false" flipV="false" rot="0">
            <a:off x="9429750" y="4826514"/>
            <a:ext cx="7829550" cy="4431786"/>
          </a:xfrm>
          <a:custGeom>
            <a:avLst/>
            <a:gdLst/>
            <a:ahLst/>
            <a:cxnLst/>
            <a:rect r="r" b="b" t="t" l="l"/>
            <a:pathLst>
              <a:path h="4431786" w="7829550">
                <a:moveTo>
                  <a:pt x="0" y="0"/>
                </a:moveTo>
                <a:lnTo>
                  <a:pt x="7829550" y="0"/>
                </a:lnTo>
                <a:lnTo>
                  <a:pt x="7829550" y="4431786"/>
                </a:lnTo>
                <a:lnTo>
                  <a:pt x="0" y="4431786"/>
                </a:lnTo>
                <a:lnTo>
                  <a:pt x="0" y="0"/>
                </a:lnTo>
                <a:close/>
              </a:path>
            </a:pathLst>
          </a:custGeom>
          <a:blipFill>
            <a:blip r:embed="rId4"/>
            <a:stretch>
              <a:fillRect l="0" t="-41910" r="0" b="-34757"/>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A1D4E1"/>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826514"/>
            <a:chOff x="0" y="0"/>
            <a:chExt cx="4816593" cy="1271181"/>
          </a:xfrm>
        </p:grpSpPr>
        <p:sp>
          <p:nvSpPr>
            <p:cNvPr name="Freeform 3" id="3"/>
            <p:cNvSpPr/>
            <p:nvPr/>
          </p:nvSpPr>
          <p:spPr>
            <a:xfrm flipH="false" flipV="false" rot="0">
              <a:off x="0" y="0"/>
              <a:ext cx="4816592" cy="1271181"/>
            </a:xfrm>
            <a:custGeom>
              <a:avLst/>
              <a:gdLst/>
              <a:ahLst/>
              <a:cxnLst/>
              <a:rect r="r" b="b" t="t" l="l"/>
              <a:pathLst>
                <a:path h="1271181" w="4816592">
                  <a:moveTo>
                    <a:pt x="0" y="0"/>
                  </a:moveTo>
                  <a:lnTo>
                    <a:pt x="4816592" y="0"/>
                  </a:lnTo>
                  <a:lnTo>
                    <a:pt x="4816592" y="1271181"/>
                  </a:lnTo>
                  <a:lnTo>
                    <a:pt x="0" y="1271181"/>
                  </a:lnTo>
                  <a:close/>
                </a:path>
              </a:pathLst>
            </a:custGeom>
            <a:solidFill>
              <a:srgbClr val="E7F1F4"/>
            </a:solidFill>
            <a:ln cap="sq">
              <a:noFill/>
              <a:prstDash val="solid"/>
              <a:miter/>
            </a:ln>
          </p:spPr>
        </p:sp>
        <p:sp>
          <p:nvSpPr>
            <p:cNvPr name="TextBox 4" id="4"/>
            <p:cNvSpPr txBox="true"/>
            <p:nvPr/>
          </p:nvSpPr>
          <p:spPr>
            <a:xfrm>
              <a:off x="0" y="0"/>
              <a:ext cx="4816593" cy="1271181"/>
            </a:xfrm>
            <a:prstGeom prst="rect">
              <a:avLst/>
            </a:prstGeom>
          </p:spPr>
          <p:txBody>
            <a:bodyPr anchor="ctr" rtlCol="false" tIns="50800" lIns="50800" bIns="50800" rIns="50800"/>
            <a:lstStyle/>
            <a:p>
              <a:pPr algn="ctr" marL="0" indent="0" lvl="0">
                <a:lnSpc>
                  <a:spcPts val="2639"/>
                </a:lnSpc>
                <a:spcBef>
                  <a:spcPct val="0"/>
                </a:spcBef>
              </a:pPr>
            </a:p>
          </p:txBody>
        </p:sp>
      </p:grpSp>
      <p:sp>
        <p:nvSpPr>
          <p:cNvPr name="TextBox 5" id="5"/>
          <p:cNvSpPr txBox="true"/>
          <p:nvPr/>
        </p:nvSpPr>
        <p:spPr>
          <a:xfrm rot="0">
            <a:off x="1028700" y="684835"/>
            <a:ext cx="13414466" cy="2155191"/>
          </a:xfrm>
          <a:prstGeom prst="rect">
            <a:avLst/>
          </a:prstGeom>
        </p:spPr>
        <p:txBody>
          <a:bodyPr anchor="t" rtlCol="false" tIns="0" lIns="0" bIns="0" rIns="0">
            <a:spAutoFit/>
          </a:bodyPr>
          <a:lstStyle/>
          <a:p>
            <a:pPr algn="l">
              <a:lnSpc>
                <a:spcPts val="8470"/>
              </a:lnSpc>
            </a:pPr>
            <a:r>
              <a:rPr lang="en-US" sz="7700" spc="38">
                <a:solidFill>
                  <a:srgbClr val="294069"/>
                </a:solidFill>
                <a:latin typeface="Berthold Block"/>
                <a:ea typeface="Berthold Block"/>
                <a:cs typeface="Berthold Block"/>
                <a:sym typeface="Berthold Block"/>
              </a:rPr>
              <a:t>Data Pipeline</a:t>
            </a:r>
          </a:p>
          <a:p>
            <a:pPr algn="l" marL="0" indent="0" lvl="0">
              <a:lnSpc>
                <a:spcPts val="8470"/>
              </a:lnSpc>
              <a:spcBef>
                <a:spcPct val="0"/>
              </a:spcBef>
            </a:pPr>
          </a:p>
        </p:txBody>
      </p:sp>
      <p:sp>
        <p:nvSpPr>
          <p:cNvPr name="TextBox 6" id="6"/>
          <p:cNvSpPr txBox="true"/>
          <p:nvPr/>
        </p:nvSpPr>
        <p:spPr>
          <a:xfrm rot="0">
            <a:off x="1028700" y="1888112"/>
            <a:ext cx="13414466" cy="1002665"/>
          </a:xfrm>
          <a:prstGeom prst="rect">
            <a:avLst/>
          </a:prstGeom>
        </p:spPr>
        <p:txBody>
          <a:bodyPr anchor="t" rtlCol="false" tIns="0" lIns="0" bIns="0" rIns="0">
            <a:spAutoFit/>
          </a:bodyPr>
          <a:lstStyle/>
          <a:p>
            <a:pPr algn="just">
              <a:lnSpc>
                <a:spcPts val="4060"/>
              </a:lnSpc>
            </a:pPr>
            <a:r>
              <a:rPr lang="en-US" sz="2900" spc="-29">
                <a:solidFill>
                  <a:srgbClr val="294069"/>
                </a:solidFill>
                <a:latin typeface="Garet"/>
                <a:ea typeface="Garet"/>
                <a:cs typeface="Garet"/>
                <a:sym typeface="Garet"/>
              </a:rPr>
              <a:t>The pipeline transforms raw drug reviews into actionable predictions through a structured workflow.</a:t>
            </a:r>
          </a:p>
        </p:txBody>
      </p:sp>
      <p:grpSp>
        <p:nvGrpSpPr>
          <p:cNvPr name="Group 7" id="7"/>
          <p:cNvGrpSpPr/>
          <p:nvPr/>
        </p:nvGrpSpPr>
        <p:grpSpPr>
          <a:xfrm rot="0">
            <a:off x="160108" y="4064421"/>
            <a:ext cx="3915324" cy="4561342"/>
            <a:chOff x="0" y="0"/>
            <a:chExt cx="5220432" cy="6081790"/>
          </a:xfrm>
        </p:grpSpPr>
        <p:grpSp>
          <p:nvGrpSpPr>
            <p:cNvPr name="Group 8" id="8"/>
            <p:cNvGrpSpPr/>
            <p:nvPr/>
          </p:nvGrpSpPr>
          <p:grpSpPr>
            <a:xfrm rot="0">
              <a:off x="0" y="1265788"/>
              <a:ext cx="5220432" cy="4816002"/>
              <a:chOff x="0" y="0"/>
              <a:chExt cx="1265238" cy="1167219"/>
            </a:xfrm>
          </p:grpSpPr>
          <p:sp>
            <p:nvSpPr>
              <p:cNvPr name="Freeform 9" id="9"/>
              <p:cNvSpPr/>
              <p:nvPr/>
            </p:nvSpPr>
            <p:spPr>
              <a:xfrm flipH="false" flipV="false" rot="0">
                <a:off x="0" y="0"/>
                <a:ext cx="1265238" cy="1167219"/>
              </a:xfrm>
              <a:custGeom>
                <a:avLst/>
                <a:gdLst/>
                <a:ahLst/>
                <a:cxnLst/>
                <a:rect r="r" b="b" t="t" l="l"/>
                <a:pathLst>
                  <a:path h="1167219" w="1265238">
                    <a:moveTo>
                      <a:pt x="0" y="0"/>
                    </a:moveTo>
                    <a:lnTo>
                      <a:pt x="1265238" y="0"/>
                    </a:lnTo>
                    <a:lnTo>
                      <a:pt x="1265238" y="1167219"/>
                    </a:lnTo>
                    <a:lnTo>
                      <a:pt x="0" y="1167219"/>
                    </a:lnTo>
                    <a:close/>
                  </a:path>
                </a:pathLst>
              </a:custGeom>
              <a:solidFill>
                <a:srgbClr val="FFFFFF"/>
              </a:solidFill>
            </p:spPr>
          </p:sp>
          <p:sp>
            <p:nvSpPr>
              <p:cNvPr name="TextBox 10" id="10"/>
              <p:cNvSpPr txBox="true"/>
              <p:nvPr/>
            </p:nvSpPr>
            <p:spPr>
              <a:xfrm>
                <a:off x="0" y="0"/>
                <a:ext cx="1265238" cy="1167219"/>
              </a:xfrm>
              <a:prstGeom prst="rect">
                <a:avLst/>
              </a:prstGeom>
            </p:spPr>
            <p:txBody>
              <a:bodyPr anchor="ctr" rtlCol="false" tIns="50800" lIns="50800" bIns="50800" rIns="50800"/>
              <a:lstStyle/>
              <a:p>
                <a:pPr algn="ctr">
                  <a:lnSpc>
                    <a:spcPts val="2639"/>
                  </a:lnSpc>
                </a:pPr>
              </a:p>
            </p:txBody>
          </p:sp>
        </p:grpSp>
        <p:grpSp>
          <p:nvGrpSpPr>
            <p:cNvPr name="Group 11" id="11"/>
            <p:cNvGrpSpPr/>
            <p:nvPr/>
          </p:nvGrpSpPr>
          <p:grpSpPr>
            <a:xfrm rot="0">
              <a:off x="0" y="0"/>
              <a:ext cx="5220432" cy="1331312"/>
              <a:chOff x="0" y="0"/>
              <a:chExt cx="1265238" cy="322660"/>
            </a:xfrm>
          </p:grpSpPr>
          <p:sp>
            <p:nvSpPr>
              <p:cNvPr name="Freeform 12" id="12"/>
              <p:cNvSpPr/>
              <p:nvPr/>
            </p:nvSpPr>
            <p:spPr>
              <a:xfrm flipH="false" flipV="false" rot="0">
                <a:off x="0" y="0"/>
                <a:ext cx="1265238" cy="322660"/>
              </a:xfrm>
              <a:custGeom>
                <a:avLst/>
                <a:gdLst/>
                <a:ahLst/>
                <a:cxnLst/>
                <a:rect r="r" b="b" t="t" l="l"/>
                <a:pathLst>
                  <a:path h="322660" w="1265238">
                    <a:moveTo>
                      <a:pt x="0" y="0"/>
                    </a:moveTo>
                    <a:lnTo>
                      <a:pt x="1265238" y="0"/>
                    </a:lnTo>
                    <a:lnTo>
                      <a:pt x="1265238" y="322660"/>
                    </a:lnTo>
                    <a:lnTo>
                      <a:pt x="0" y="322660"/>
                    </a:lnTo>
                    <a:close/>
                  </a:path>
                </a:pathLst>
              </a:custGeom>
              <a:solidFill>
                <a:srgbClr val="F4956F"/>
              </a:solidFill>
            </p:spPr>
          </p:sp>
          <p:sp>
            <p:nvSpPr>
              <p:cNvPr name="TextBox 13" id="13"/>
              <p:cNvSpPr txBox="true"/>
              <p:nvPr/>
            </p:nvSpPr>
            <p:spPr>
              <a:xfrm>
                <a:off x="0" y="0"/>
                <a:ext cx="1265238" cy="322660"/>
              </a:xfrm>
              <a:prstGeom prst="rect">
                <a:avLst/>
              </a:prstGeom>
            </p:spPr>
            <p:txBody>
              <a:bodyPr anchor="ctr" rtlCol="false" tIns="50800" lIns="50800" bIns="50800" rIns="50800"/>
              <a:lstStyle/>
              <a:p>
                <a:pPr algn="ctr">
                  <a:lnSpc>
                    <a:spcPts val="2639"/>
                  </a:lnSpc>
                </a:pPr>
              </a:p>
            </p:txBody>
          </p:sp>
        </p:grpSp>
        <p:sp>
          <p:nvSpPr>
            <p:cNvPr name="TextBox 14" id="14"/>
            <p:cNvSpPr txBox="true"/>
            <p:nvPr/>
          </p:nvSpPr>
          <p:spPr>
            <a:xfrm rot="0">
              <a:off x="432442" y="205058"/>
              <a:ext cx="4355549" cy="894641"/>
            </a:xfrm>
            <a:prstGeom prst="rect">
              <a:avLst/>
            </a:prstGeom>
          </p:spPr>
          <p:txBody>
            <a:bodyPr anchor="t" rtlCol="false" tIns="0" lIns="0" bIns="0" rIns="0">
              <a:spAutoFit/>
            </a:bodyPr>
            <a:lstStyle/>
            <a:p>
              <a:pPr algn="ctr">
                <a:lnSpc>
                  <a:spcPts val="5110"/>
                </a:lnSpc>
                <a:spcBef>
                  <a:spcPct val="0"/>
                </a:spcBef>
              </a:pPr>
              <a:r>
                <a:rPr lang="en-US" sz="4645" spc="23">
                  <a:solidFill>
                    <a:srgbClr val="FFFFFF"/>
                  </a:solidFill>
                  <a:latin typeface="Berthold Block"/>
                  <a:ea typeface="Berthold Block"/>
                  <a:cs typeface="Berthold Block"/>
                  <a:sym typeface="Berthold Block"/>
                </a:rPr>
                <a:t>DATA</a:t>
              </a:r>
            </a:p>
          </p:txBody>
        </p:sp>
        <p:sp>
          <p:nvSpPr>
            <p:cNvPr name="TextBox 15" id="15"/>
            <p:cNvSpPr txBox="true"/>
            <p:nvPr/>
          </p:nvSpPr>
          <p:spPr>
            <a:xfrm rot="0">
              <a:off x="427553" y="1566372"/>
              <a:ext cx="4355549" cy="2947358"/>
            </a:xfrm>
            <a:prstGeom prst="rect">
              <a:avLst/>
            </a:prstGeom>
          </p:spPr>
          <p:txBody>
            <a:bodyPr anchor="t" rtlCol="false" tIns="0" lIns="0" bIns="0" rIns="0">
              <a:spAutoFit/>
            </a:bodyPr>
            <a:lstStyle/>
            <a:p>
              <a:pPr algn="l">
                <a:lnSpc>
                  <a:spcPts val="2966"/>
                </a:lnSpc>
              </a:pPr>
              <a:r>
                <a:rPr lang="en-US" sz="2119" spc="-21">
                  <a:solidFill>
                    <a:srgbClr val="294069"/>
                  </a:solidFill>
                  <a:latin typeface="Garet"/>
                  <a:ea typeface="Garet"/>
                  <a:cs typeface="Garet"/>
                  <a:sym typeface="Garet"/>
                </a:rPr>
                <a:t>Data: Raw drug reviews with text and condition labels (e.g., 'Birth Control', 'Depression').</a:t>
              </a:r>
            </a:p>
            <a:p>
              <a:pPr algn="l">
                <a:lnSpc>
                  <a:spcPts val="2966"/>
                </a:lnSpc>
              </a:pPr>
            </a:p>
            <a:p>
              <a:pPr algn="l">
                <a:lnSpc>
                  <a:spcPts val="2966"/>
                </a:lnSpc>
              </a:pPr>
            </a:p>
          </p:txBody>
        </p:sp>
      </p:grpSp>
      <p:sp>
        <p:nvSpPr>
          <p:cNvPr name="Freeform 16" id="16"/>
          <p:cNvSpPr/>
          <p:nvPr/>
        </p:nvSpPr>
        <p:spPr>
          <a:xfrm flipH="false" flipV="false" rot="0">
            <a:off x="14826152" y="768214"/>
            <a:ext cx="2433148" cy="2433148"/>
          </a:xfrm>
          <a:custGeom>
            <a:avLst/>
            <a:gdLst/>
            <a:ahLst/>
            <a:cxnLst/>
            <a:rect r="r" b="b" t="t" l="l"/>
            <a:pathLst>
              <a:path h="2433148" w="2433148">
                <a:moveTo>
                  <a:pt x="0" y="0"/>
                </a:moveTo>
                <a:lnTo>
                  <a:pt x="2433148" y="0"/>
                </a:lnTo>
                <a:lnTo>
                  <a:pt x="2433148" y="2433149"/>
                </a:lnTo>
                <a:lnTo>
                  <a:pt x="0" y="24331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17" id="17"/>
          <p:cNvGrpSpPr/>
          <p:nvPr/>
        </p:nvGrpSpPr>
        <p:grpSpPr>
          <a:xfrm rot="0">
            <a:off x="4685011" y="4064421"/>
            <a:ext cx="3915324" cy="4561342"/>
            <a:chOff x="0" y="0"/>
            <a:chExt cx="5220432" cy="6081790"/>
          </a:xfrm>
        </p:grpSpPr>
        <p:grpSp>
          <p:nvGrpSpPr>
            <p:cNvPr name="Group 18" id="18"/>
            <p:cNvGrpSpPr/>
            <p:nvPr/>
          </p:nvGrpSpPr>
          <p:grpSpPr>
            <a:xfrm rot="0">
              <a:off x="0" y="1265788"/>
              <a:ext cx="5220432" cy="4816002"/>
              <a:chOff x="0" y="0"/>
              <a:chExt cx="1265238" cy="1167219"/>
            </a:xfrm>
          </p:grpSpPr>
          <p:sp>
            <p:nvSpPr>
              <p:cNvPr name="Freeform 19" id="19"/>
              <p:cNvSpPr/>
              <p:nvPr/>
            </p:nvSpPr>
            <p:spPr>
              <a:xfrm flipH="false" flipV="false" rot="0">
                <a:off x="0" y="0"/>
                <a:ext cx="1265238" cy="1167219"/>
              </a:xfrm>
              <a:custGeom>
                <a:avLst/>
                <a:gdLst/>
                <a:ahLst/>
                <a:cxnLst/>
                <a:rect r="r" b="b" t="t" l="l"/>
                <a:pathLst>
                  <a:path h="1167219" w="1265238">
                    <a:moveTo>
                      <a:pt x="0" y="0"/>
                    </a:moveTo>
                    <a:lnTo>
                      <a:pt x="1265238" y="0"/>
                    </a:lnTo>
                    <a:lnTo>
                      <a:pt x="1265238" y="1167219"/>
                    </a:lnTo>
                    <a:lnTo>
                      <a:pt x="0" y="1167219"/>
                    </a:lnTo>
                    <a:close/>
                  </a:path>
                </a:pathLst>
              </a:custGeom>
              <a:solidFill>
                <a:srgbClr val="FFFFFF"/>
              </a:solidFill>
            </p:spPr>
          </p:sp>
          <p:sp>
            <p:nvSpPr>
              <p:cNvPr name="TextBox 20" id="20"/>
              <p:cNvSpPr txBox="true"/>
              <p:nvPr/>
            </p:nvSpPr>
            <p:spPr>
              <a:xfrm>
                <a:off x="0" y="0"/>
                <a:ext cx="1265238" cy="1167219"/>
              </a:xfrm>
              <a:prstGeom prst="rect">
                <a:avLst/>
              </a:prstGeom>
            </p:spPr>
            <p:txBody>
              <a:bodyPr anchor="ctr" rtlCol="false" tIns="50800" lIns="50800" bIns="50800" rIns="50800"/>
              <a:lstStyle/>
              <a:p>
                <a:pPr algn="ctr">
                  <a:lnSpc>
                    <a:spcPts val="2639"/>
                  </a:lnSpc>
                </a:pPr>
              </a:p>
            </p:txBody>
          </p:sp>
        </p:grpSp>
        <p:grpSp>
          <p:nvGrpSpPr>
            <p:cNvPr name="Group 21" id="21"/>
            <p:cNvGrpSpPr/>
            <p:nvPr/>
          </p:nvGrpSpPr>
          <p:grpSpPr>
            <a:xfrm rot="0">
              <a:off x="0" y="0"/>
              <a:ext cx="5220432" cy="1331312"/>
              <a:chOff x="0" y="0"/>
              <a:chExt cx="1265238" cy="322660"/>
            </a:xfrm>
          </p:grpSpPr>
          <p:sp>
            <p:nvSpPr>
              <p:cNvPr name="Freeform 22" id="22"/>
              <p:cNvSpPr/>
              <p:nvPr/>
            </p:nvSpPr>
            <p:spPr>
              <a:xfrm flipH="false" flipV="false" rot="0">
                <a:off x="0" y="0"/>
                <a:ext cx="1265238" cy="322660"/>
              </a:xfrm>
              <a:custGeom>
                <a:avLst/>
                <a:gdLst/>
                <a:ahLst/>
                <a:cxnLst/>
                <a:rect r="r" b="b" t="t" l="l"/>
                <a:pathLst>
                  <a:path h="322660" w="1265238">
                    <a:moveTo>
                      <a:pt x="0" y="0"/>
                    </a:moveTo>
                    <a:lnTo>
                      <a:pt x="1265238" y="0"/>
                    </a:lnTo>
                    <a:lnTo>
                      <a:pt x="1265238" y="322660"/>
                    </a:lnTo>
                    <a:lnTo>
                      <a:pt x="0" y="322660"/>
                    </a:lnTo>
                    <a:close/>
                  </a:path>
                </a:pathLst>
              </a:custGeom>
              <a:solidFill>
                <a:srgbClr val="F4956F"/>
              </a:solidFill>
            </p:spPr>
          </p:sp>
          <p:sp>
            <p:nvSpPr>
              <p:cNvPr name="TextBox 23" id="23"/>
              <p:cNvSpPr txBox="true"/>
              <p:nvPr/>
            </p:nvSpPr>
            <p:spPr>
              <a:xfrm>
                <a:off x="0" y="0"/>
                <a:ext cx="1265238" cy="322660"/>
              </a:xfrm>
              <a:prstGeom prst="rect">
                <a:avLst/>
              </a:prstGeom>
            </p:spPr>
            <p:txBody>
              <a:bodyPr anchor="ctr" rtlCol="false" tIns="50800" lIns="50800" bIns="50800" rIns="50800"/>
              <a:lstStyle/>
              <a:p>
                <a:pPr algn="ctr">
                  <a:lnSpc>
                    <a:spcPts val="2639"/>
                  </a:lnSpc>
                </a:pPr>
              </a:p>
            </p:txBody>
          </p:sp>
        </p:grpSp>
        <p:sp>
          <p:nvSpPr>
            <p:cNvPr name="TextBox 24" id="24"/>
            <p:cNvSpPr txBox="true"/>
            <p:nvPr/>
          </p:nvSpPr>
          <p:spPr>
            <a:xfrm rot="0">
              <a:off x="432442" y="205058"/>
              <a:ext cx="4355549" cy="1758241"/>
            </a:xfrm>
            <a:prstGeom prst="rect">
              <a:avLst/>
            </a:prstGeom>
          </p:spPr>
          <p:txBody>
            <a:bodyPr anchor="t" rtlCol="false" tIns="0" lIns="0" bIns="0" rIns="0">
              <a:spAutoFit/>
            </a:bodyPr>
            <a:lstStyle/>
            <a:p>
              <a:pPr algn="ctr">
                <a:lnSpc>
                  <a:spcPts val="5110"/>
                </a:lnSpc>
              </a:pPr>
              <a:r>
                <a:rPr lang="en-US" sz="4645" spc="23">
                  <a:solidFill>
                    <a:srgbClr val="FFFFFF"/>
                  </a:solidFill>
                  <a:latin typeface="Berthold Block"/>
                  <a:ea typeface="Berthold Block"/>
                  <a:cs typeface="Berthold Block"/>
                  <a:sym typeface="Berthold Block"/>
                </a:rPr>
                <a:t>Preprocessing</a:t>
              </a:r>
            </a:p>
            <a:p>
              <a:pPr algn="ctr">
                <a:lnSpc>
                  <a:spcPts val="5110"/>
                </a:lnSpc>
                <a:spcBef>
                  <a:spcPct val="0"/>
                </a:spcBef>
              </a:pPr>
            </a:p>
          </p:txBody>
        </p:sp>
        <p:sp>
          <p:nvSpPr>
            <p:cNvPr name="TextBox 25" id="25"/>
            <p:cNvSpPr txBox="true"/>
            <p:nvPr/>
          </p:nvSpPr>
          <p:spPr>
            <a:xfrm rot="0">
              <a:off x="427553" y="1566372"/>
              <a:ext cx="4355549" cy="2938134"/>
            </a:xfrm>
            <a:prstGeom prst="rect">
              <a:avLst/>
            </a:prstGeom>
          </p:spPr>
          <p:txBody>
            <a:bodyPr anchor="t" rtlCol="false" tIns="0" lIns="0" bIns="0" rIns="0">
              <a:spAutoFit/>
            </a:bodyPr>
            <a:lstStyle/>
            <a:p>
              <a:pPr algn="l">
                <a:lnSpc>
                  <a:spcPts val="2966"/>
                </a:lnSpc>
              </a:pPr>
              <a:r>
                <a:rPr lang="en-US" sz="2119" spc="-21">
                  <a:solidFill>
                    <a:srgbClr val="294069"/>
                  </a:solidFill>
                  <a:latin typeface="Garet"/>
                  <a:ea typeface="Garet"/>
                  <a:cs typeface="Garet"/>
                  <a:sym typeface="Garet"/>
                </a:rPr>
                <a:t>Tokenization, lemmatization, and TF-IDF vectorization to create numerical features.</a:t>
              </a:r>
            </a:p>
            <a:p>
              <a:pPr algn="l">
                <a:lnSpc>
                  <a:spcPts val="2966"/>
                </a:lnSpc>
              </a:pPr>
            </a:p>
          </p:txBody>
        </p:sp>
      </p:grpSp>
      <p:grpSp>
        <p:nvGrpSpPr>
          <p:cNvPr name="Group 26" id="26"/>
          <p:cNvGrpSpPr/>
          <p:nvPr/>
        </p:nvGrpSpPr>
        <p:grpSpPr>
          <a:xfrm rot="0">
            <a:off x="9250910" y="4064421"/>
            <a:ext cx="3915324" cy="4561342"/>
            <a:chOff x="0" y="0"/>
            <a:chExt cx="5220432" cy="6081790"/>
          </a:xfrm>
        </p:grpSpPr>
        <p:grpSp>
          <p:nvGrpSpPr>
            <p:cNvPr name="Group 27" id="27"/>
            <p:cNvGrpSpPr/>
            <p:nvPr/>
          </p:nvGrpSpPr>
          <p:grpSpPr>
            <a:xfrm rot="0">
              <a:off x="0" y="1265788"/>
              <a:ext cx="5220432" cy="4816002"/>
              <a:chOff x="0" y="0"/>
              <a:chExt cx="1265238" cy="1167219"/>
            </a:xfrm>
          </p:grpSpPr>
          <p:sp>
            <p:nvSpPr>
              <p:cNvPr name="Freeform 28" id="28"/>
              <p:cNvSpPr/>
              <p:nvPr/>
            </p:nvSpPr>
            <p:spPr>
              <a:xfrm flipH="false" flipV="false" rot="0">
                <a:off x="0" y="0"/>
                <a:ext cx="1265238" cy="1167219"/>
              </a:xfrm>
              <a:custGeom>
                <a:avLst/>
                <a:gdLst/>
                <a:ahLst/>
                <a:cxnLst/>
                <a:rect r="r" b="b" t="t" l="l"/>
                <a:pathLst>
                  <a:path h="1167219" w="1265238">
                    <a:moveTo>
                      <a:pt x="0" y="0"/>
                    </a:moveTo>
                    <a:lnTo>
                      <a:pt x="1265238" y="0"/>
                    </a:lnTo>
                    <a:lnTo>
                      <a:pt x="1265238" y="1167219"/>
                    </a:lnTo>
                    <a:lnTo>
                      <a:pt x="0" y="1167219"/>
                    </a:lnTo>
                    <a:close/>
                  </a:path>
                </a:pathLst>
              </a:custGeom>
              <a:solidFill>
                <a:srgbClr val="FFFFFF"/>
              </a:solidFill>
            </p:spPr>
          </p:sp>
          <p:sp>
            <p:nvSpPr>
              <p:cNvPr name="TextBox 29" id="29"/>
              <p:cNvSpPr txBox="true"/>
              <p:nvPr/>
            </p:nvSpPr>
            <p:spPr>
              <a:xfrm>
                <a:off x="0" y="0"/>
                <a:ext cx="1265238" cy="1167219"/>
              </a:xfrm>
              <a:prstGeom prst="rect">
                <a:avLst/>
              </a:prstGeom>
            </p:spPr>
            <p:txBody>
              <a:bodyPr anchor="ctr" rtlCol="false" tIns="50800" lIns="50800" bIns="50800" rIns="50800"/>
              <a:lstStyle/>
              <a:p>
                <a:pPr algn="ctr">
                  <a:lnSpc>
                    <a:spcPts val="2639"/>
                  </a:lnSpc>
                </a:pPr>
              </a:p>
            </p:txBody>
          </p:sp>
        </p:grpSp>
        <p:grpSp>
          <p:nvGrpSpPr>
            <p:cNvPr name="Group 30" id="30"/>
            <p:cNvGrpSpPr/>
            <p:nvPr/>
          </p:nvGrpSpPr>
          <p:grpSpPr>
            <a:xfrm rot="0">
              <a:off x="0" y="0"/>
              <a:ext cx="5220432" cy="1331312"/>
              <a:chOff x="0" y="0"/>
              <a:chExt cx="1265238" cy="322660"/>
            </a:xfrm>
          </p:grpSpPr>
          <p:sp>
            <p:nvSpPr>
              <p:cNvPr name="Freeform 31" id="31"/>
              <p:cNvSpPr/>
              <p:nvPr/>
            </p:nvSpPr>
            <p:spPr>
              <a:xfrm flipH="false" flipV="false" rot="0">
                <a:off x="0" y="0"/>
                <a:ext cx="1265238" cy="322660"/>
              </a:xfrm>
              <a:custGeom>
                <a:avLst/>
                <a:gdLst/>
                <a:ahLst/>
                <a:cxnLst/>
                <a:rect r="r" b="b" t="t" l="l"/>
                <a:pathLst>
                  <a:path h="322660" w="1265238">
                    <a:moveTo>
                      <a:pt x="0" y="0"/>
                    </a:moveTo>
                    <a:lnTo>
                      <a:pt x="1265238" y="0"/>
                    </a:lnTo>
                    <a:lnTo>
                      <a:pt x="1265238" y="322660"/>
                    </a:lnTo>
                    <a:lnTo>
                      <a:pt x="0" y="322660"/>
                    </a:lnTo>
                    <a:close/>
                  </a:path>
                </a:pathLst>
              </a:custGeom>
              <a:solidFill>
                <a:srgbClr val="F4956F"/>
              </a:solidFill>
            </p:spPr>
          </p:sp>
          <p:sp>
            <p:nvSpPr>
              <p:cNvPr name="TextBox 32" id="32"/>
              <p:cNvSpPr txBox="true"/>
              <p:nvPr/>
            </p:nvSpPr>
            <p:spPr>
              <a:xfrm>
                <a:off x="0" y="0"/>
                <a:ext cx="1265238" cy="322660"/>
              </a:xfrm>
              <a:prstGeom prst="rect">
                <a:avLst/>
              </a:prstGeom>
            </p:spPr>
            <p:txBody>
              <a:bodyPr anchor="ctr" rtlCol="false" tIns="50800" lIns="50800" bIns="50800" rIns="50800"/>
              <a:lstStyle/>
              <a:p>
                <a:pPr algn="ctr">
                  <a:lnSpc>
                    <a:spcPts val="2639"/>
                  </a:lnSpc>
                </a:pPr>
              </a:p>
            </p:txBody>
          </p:sp>
        </p:grpSp>
        <p:sp>
          <p:nvSpPr>
            <p:cNvPr name="TextBox 33" id="33"/>
            <p:cNvSpPr txBox="true"/>
            <p:nvPr/>
          </p:nvSpPr>
          <p:spPr>
            <a:xfrm rot="0">
              <a:off x="432442" y="205058"/>
              <a:ext cx="4355549" cy="1758241"/>
            </a:xfrm>
            <a:prstGeom prst="rect">
              <a:avLst/>
            </a:prstGeom>
          </p:spPr>
          <p:txBody>
            <a:bodyPr anchor="t" rtlCol="false" tIns="0" lIns="0" bIns="0" rIns="0">
              <a:spAutoFit/>
            </a:bodyPr>
            <a:lstStyle/>
            <a:p>
              <a:pPr algn="ctr">
                <a:lnSpc>
                  <a:spcPts val="5110"/>
                </a:lnSpc>
              </a:pPr>
              <a:r>
                <a:rPr lang="en-US" sz="4645" spc="23">
                  <a:solidFill>
                    <a:srgbClr val="FFFFFF"/>
                  </a:solidFill>
                  <a:latin typeface="Berthold Block"/>
                  <a:ea typeface="Berthold Block"/>
                  <a:cs typeface="Berthold Block"/>
                  <a:sym typeface="Berthold Block"/>
                </a:rPr>
                <a:t>Model</a:t>
              </a:r>
            </a:p>
            <a:p>
              <a:pPr algn="ctr">
                <a:lnSpc>
                  <a:spcPts val="5110"/>
                </a:lnSpc>
                <a:spcBef>
                  <a:spcPct val="0"/>
                </a:spcBef>
              </a:pPr>
            </a:p>
          </p:txBody>
        </p:sp>
        <p:sp>
          <p:nvSpPr>
            <p:cNvPr name="TextBox 34" id="34"/>
            <p:cNvSpPr txBox="true"/>
            <p:nvPr/>
          </p:nvSpPr>
          <p:spPr>
            <a:xfrm rot="0">
              <a:off x="427553" y="1566372"/>
              <a:ext cx="4355549" cy="3928734"/>
            </a:xfrm>
            <a:prstGeom prst="rect">
              <a:avLst/>
            </a:prstGeom>
          </p:spPr>
          <p:txBody>
            <a:bodyPr anchor="t" rtlCol="false" tIns="0" lIns="0" bIns="0" rIns="0">
              <a:spAutoFit/>
            </a:bodyPr>
            <a:lstStyle/>
            <a:p>
              <a:pPr algn="ctr">
                <a:lnSpc>
                  <a:spcPts val="2966"/>
                </a:lnSpc>
              </a:pPr>
              <a:r>
                <a:rPr lang="en-US" sz="2119" spc="-21">
                  <a:solidFill>
                    <a:srgbClr val="294069"/>
                  </a:solidFill>
                  <a:latin typeface="Garet"/>
                  <a:ea typeface="Garet"/>
                  <a:cs typeface="Garet"/>
                  <a:sym typeface="Garet"/>
                </a:rPr>
                <a:t>PassiveAggressive Classifier (and potentially Naive Bayes) predicts conditions from features.</a:t>
              </a:r>
            </a:p>
            <a:p>
              <a:pPr algn="ctr">
                <a:lnSpc>
                  <a:spcPts val="2966"/>
                </a:lnSpc>
              </a:pPr>
            </a:p>
            <a:p>
              <a:pPr algn="ctr">
                <a:lnSpc>
                  <a:spcPts val="2966"/>
                </a:lnSpc>
              </a:pPr>
            </a:p>
            <a:p>
              <a:pPr algn="ctr">
                <a:lnSpc>
                  <a:spcPts val="2966"/>
                </a:lnSpc>
              </a:pPr>
            </a:p>
          </p:txBody>
        </p:sp>
      </p:grpSp>
      <p:grpSp>
        <p:nvGrpSpPr>
          <p:cNvPr name="Group 35" id="35"/>
          <p:cNvGrpSpPr/>
          <p:nvPr/>
        </p:nvGrpSpPr>
        <p:grpSpPr>
          <a:xfrm rot="0">
            <a:off x="13816809" y="4064421"/>
            <a:ext cx="3915324" cy="4561342"/>
            <a:chOff x="0" y="0"/>
            <a:chExt cx="5220432" cy="6081790"/>
          </a:xfrm>
        </p:grpSpPr>
        <p:grpSp>
          <p:nvGrpSpPr>
            <p:cNvPr name="Group 36" id="36"/>
            <p:cNvGrpSpPr/>
            <p:nvPr/>
          </p:nvGrpSpPr>
          <p:grpSpPr>
            <a:xfrm rot="0">
              <a:off x="0" y="1265788"/>
              <a:ext cx="5220432" cy="4816002"/>
              <a:chOff x="0" y="0"/>
              <a:chExt cx="1265238" cy="1167219"/>
            </a:xfrm>
          </p:grpSpPr>
          <p:sp>
            <p:nvSpPr>
              <p:cNvPr name="Freeform 37" id="37"/>
              <p:cNvSpPr/>
              <p:nvPr/>
            </p:nvSpPr>
            <p:spPr>
              <a:xfrm flipH="false" flipV="false" rot="0">
                <a:off x="0" y="0"/>
                <a:ext cx="1265238" cy="1167219"/>
              </a:xfrm>
              <a:custGeom>
                <a:avLst/>
                <a:gdLst/>
                <a:ahLst/>
                <a:cxnLst/>
                <a:rect r="r" b="b" t="t" l="l"/>
                <a:pathLst>
                  <a:path h="1167219" w="1265238">
                    <a:moveTo>
                      <a:pt x="0" y="0"/>
                    </a:moveTo>
                    <a:lnTo>
                      <a:pt x="1265238" y="0"/>
                    </a:lnTo>
                    <a:lnTo>
                      <a:pt x="1265238" y="1167219"/>
                    </a:lnTo>
                    <a:lnTo>
                      <a:pt x="0" y="1167219"/>
                    </a:lnTo>
                    <a:close/>
                  </a:path>
                </a:pathLst>
              </a:custGeom>
              <a:solidFill>
                <a:srgbClr val="FFFFFF"/>
              </a:solidFill>
            </p:spPr>
          </p:sp>
          <p:sp>
            <p:nvSpPr>
              <p:cNvPr name="TextBox 38" id="38"/>
              <p:cNvSpPr txBox="true"/>
              <p:nvPr/>
            </p:nvSpPr>
            <p:spPr>
              <a:xfrm>
                <a:off x="0" y="0"/>
                <a:ext cx="1265238" cy="1167219"/>
              </a:xfrm>
              <a:prstGeom prst="rect">
                <a:avLst/>
              </a:prstGeom>
            </p:spPr>
            <p:txBody>
              <a:bodyPr anchor="ctr" rtlCol="false" tIns="50800" lIns="50800" bIns="50800" rIns="50800"/>
              <a:lstStyle/>
              <a:p>
                <a:pPr algn="ctr">
                  <a:lnSpc>
                    <a:spcPts val="2639"/>
                  </a:lnSpc>
                </a:pPr>
              </a:p>
            </p:txBody>
          </p:sp>
        </p:grpSp>
        <p:grpSp>
          <p:nvGrpSpPr>
            <p:cNvPr name="Group 39" id="39"/>
            <p:cNvGrpSpPr/>
            <p:nvPr/>
          </p:nvGrpSpPr>
          <p:grpSpPr>
            <a:xfrm rot="0">
              <a:off x="0" y="0"/>
              <a:ext cx="5220432" cy="1331312"/>
              <a:chOff x="0" y="0"/>
              <a:chExt cx="1265238" cy="322660"/>
            </a:xfrm>
          </p:grpSpPr>
          <p:sp>
            <p:nvSpPr>
              <p:cNvPr name="Freeform 40" id="40"/>
              <p:cNvSpPr/>
              <p:nvPr/>
            </p:nvSpPr>
            <p:spPr>
              <a:xfrm flipH="false" flipV="false" rot="0">
                <a:off x="0" y="0"/>
                <a:ext cx="1265238" cy="322660"/>
              </a:xfrm>
              <a:custGeom>
                <a:avLst/>
                <a:gdLst/>
                <a:ahLst/>
                <a:cxnLst/>
                <a:rect r="r" b="b" t="t" l="l"/>
                <a:pathLst>
                  <a:path h="322660" w="1265238">
                    <a:moveTo>
                      <a:pt x="0" y="0"/>
                    </a:moveTo>
                    <a:lnTo>
                      <a:pt x="1265238" y="0"/>
                    </a:lnTo>
                    <a:lnTo>
                      <a:pt x="1265238" y="322660"/>
                    </a:lnTo>
                    <a:lnTo>
                      <a:pt x="0" y="322660"/>
                    </a:lnTo>
                    <a:close/>
                  </a:path>
                </a:pathLst>
              </a:custGeom>
              <a:solidFill>
                <a:srgbClr val="F4956F"/>
              </a:solidFill>
            </p:spPr>
          </p:sp>
          <p:sp>
            <p:nvSpPr>
              <p:cNvPr name="TextBox 41" id="41"/>
              <p:cNvSpPr txBox="true"/>
              <p:nvPr/>
            </p:nvSpPr>
            <p:spPr>
              <a:xfrm>
                <a:off x="0" y="0"/>
                <a:ext cx="1265238" cy="322660"/>
              </a:xfrm>
              <a:prstGeom prst="rect">
                <a:avLst/>
              </a:prstGeom>
            </p:spPr>
            <p:txBody>
              <a:bodyPr anchor="ctr" rtlCol="false" tIns="50800" lIns="50800" bIns="50800" rIns="50800"/>
              <a:lstStyle/>
              <a:p>
                <a:pPr algn="ctr">
                  <a:lnSpc>
                    <a:spcPts val="2639"/>
                  </a:lnSpc>
                </a:pPr>
              </a:p>
            </p:txBody>
          </p:sp>
        </p:grpSp>
        <p:sp>
          <p:nvSpPr>
            <p:cNvPr name="TextBox 42" id="42"/>
            <p:cNvSpPr txBox="true"/>
            <p:nvPr/>
          </p:nvSpPr>
          <p:spPr>
            <a:xfrm rot="0">
              <a:off x="432442" y="205058"/>
              <a:ext cx="4355549" cy="1758241"/>
            </a:xfrm>
            <a:prstGeom prst="rect">
              <a:avLst/>
            </a:prstGeom>
          </p:spPr>
          <p:txBody>
            <a:bodyPr anchor="t" rtlCol="false" tIns="0" lIns="0" bIns="0" rIns="0">
              <a:spAutoFit/>
            </a:bodyPr>
            <a:lstStyle/>
            <a:p>
              <a:pPr algn="ctr">
                <a:lnSpc>
                  <a:spcPts val="5110"/>
                </a:lnSpc>
              </a:pPr>
              <a:r>
                <a:rPr lang="en-US" sz="4645" spc="23">
                  <a:solidFill>
                    <a:srgbClr val="FFFFFF"/>
                  </a:solidFill>
                  <a:latin typeface="Berthold Block"/>
                  <a:ea typeface="Berthold Block"/>
                  <a:cs typeface="Berthold Block"/>
                  <a:sym typeface="Berthold Block"/>
                </a:rPr>
                <a:t>Output</a:t>
              </a:r>
            </a:p>
            <a:p>
              <a:pPr algn="ctr">
                <a:lnSpc>
                  <a:spcPts val="5110"/>
                </a:lnSpc>
                <a:spcBef>
                  <a:spcPct val="0"/>
                </a:spcBef>
              </a:pPr>
            </a:p>
          </p:txBody>
        </p:sp>
        <p:sp>
          <p:nvSpPr>
            <p:cNvPr name="TextBox 43" id="43"/>
            <p:cNvSpPr txBox="true"/>
            <p:nvPr/>
          </p:nvSpPr>
          <p:spPr>
            <a:xfrm rot="0">
              <a:off x="427553" y="1566372"/>
              <a:ext cx="4355549" cy="2938134"/>
            </a:xfrm>
            <a:prstGeom prst="rect">
              <a:avLst/>
            </a:prstGeom>
          </p:spPr>
          <p:txBody>
            <a:bodyPr anchor="t" rtlCol="false" tIns="0" lIns="0" bIns="0" rIns="0">
              <a:spAutoFit/>
            </a:bodyPr>
            <a:lstStyle/>
            <a:p>
              <a:pPr algn="l">
                <a:lnSpc>
                  <a:spcPts val="2966"/>
                </a:lnSpc>
              </a:pPr>
              <a:r>
                <a:rPr lang="en-US" sz="2119" spc="-21">
                  <a:solidFill>
                    <a:srgbClr val="294069"/>
                  </a:solidFill>
                  <a:latin typeface="Garet"/>
                  <a:ea typeface="Garet"/>
                  <a:cs typeface="Garet"/>
                  <a:sym typeface="Garet"/>
                </a:rPr>
                <a:t>Condition predictions, accuracy scores, and confusion matrices for insights.</a:t>
              </a:r>
            </a:p>
            <a:p>
              <a:pPr algn="l">
                <a:lnSpc>
                  <a:spcPts val="2966"/>
                </a:lnSpc>
              </a:pPr>
            </a:p>
            <a:p>
              <a:pPr algn="l">
                <a:lnSpc>
                  <a:spcPts val="2966"/>
                </a:lnSpc>
              </a:pPr>
            </a:p>
          </p:txBody>
        </p:sp>
      </p:grpSp>
      <p:sp>
        <p:nvSpPr>
          <p:cNvPr name="AutoShape 44" id="44"/>
          <p:cNvSpPr/>
          <p:nvPr/>
        </p:nvSpPr>
        <p:spPr>
          <a:xfrm>
            <a:off x="4219839" y="6306754"/>
            <a:ext cx="465172" cy="38338"/>
          </a:xfrm>
          <a:prstGeom prst="line">
            <a:avLst/>
          </a:prstGeom>
          <a:ln cap="flat" w="38100">
            <a:solidFill>
              <a:srgbClr val="000000"/>
            </a:solidFill>
            <a:prstDash val="solid"/>
            <a:headEnd type="none" len="sm" w="sm"/>
            <a:tailEnd type="triangle" len="med" w="lg"/>
          </a:ln>
        </p:spPr>
      </p:sp>
      <p:sp>
        <p:nvSpPr>
          <p:cNvPr name="AutoShape 45" id="45"/>
          <p:cNvSpPr/>
          <p:nvPr/>
        </p:nvSpPr>
        <p:spPr>
          <a:xfrm>
            <a:off x="13055824" y="6345092"/>
            <a:ext cx="760985" cy="0"/>
          </a:xfrm>
          <a:prstGeom prst="line">
            <a:avLst/>
          </a:prstGeom>
          <a:ln cap="flat" w="38100">
            <a:solidFill>
              <a:srgbClr val="000000"/>
            </a:solidFill>
            <a:prstDash val="solid"/>
            <a:headEnd type="none" len="sm" w="sm"/>
            <a:tailEnd type="triangle" len="med" w="lg"/>
          </a:ln>
        </p:spPr>
      </p:sp>
      <p:sp>
        <p:nvSpPr>
          <p:cNvPr name="AutoShape 46" id="46"/>
          <p:cNvSpPr/>
          <p:nvPr/>
        </p:nvSpPr>
        <p:spPr>
          <a:xfrm>
            <a:off x="8600335" y="6268178"/>
            <a:ext cx="650575" cy="76913"/>
          </a:xfrm>
          <a:prstGeom prst="line">
            <a:avLst/>
          </a:prstGeom>
          <a:ln cap="flat" w="38100">
            <a:solidFill>
              <a:srgbClr val="000000"/>
            </a:solidFill>
            <a:prstDash val="solid"/>
            <a:headEnd type="none" len="sm" w="sm"/>
            <a:tailEnd type="triangle" len="med" w="lg"/>
          </a:ln>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7F1F4"/>
        </a:solidFill>
      </p:bgPr>
    </p:bg>
    <p:spTree>
      <p:nvGrpSpPr>
        <p:cNvPr id="1" name=""/>
        <p:cNvGrpSpPr/>
        <p:nvPr/>
      </p:nvGrpSpPr>
      <p:grpSpPr>
        <a:xfrm>
          <a:off x="0" y="0"/>
          <a:ext cx="0" cy="0"/>
          <a:chOff x="0" y="0"/>
          <a:chExt cx="0" cy="0"/>
        </a:xfrm>
      </p:grpSpPr>
      <p:grpSp>
        <p:nvGrpSpPr>
          <p:cNvPr name="Group 2" id="2"/>
          <p:cNvGrpSpPr/>
          <p:nvPr/>
        </p:nvGrpSpPr>
        <p:grpSpPr>
          <a:xfrm rot="0">
            <a:off x="-19050" y="0"/>
            <a:ext cx="18288000" cy="3430084"/>
            <a:chOff x="0" y="0"/>
            <a:chExt cx="4816593" cy="903397"/>
          </a:xfrm>
        </p:grpSpPr>
        <p:sp>
          <p:nvSpPr>
            <p:cNvPr name="Freeform 3" id="3"/>
            <p:cNvSpPr/>
            <p:nvPr/>
          </p:nvSpPr>
          <p:spPr>
            <a:xfrm flipH="false" flipV="false" rot="0">
              <a:off x="0" y="0"/>
              <a:ext cx="4816592" cy="903397"/>
            </a:xfrm>
            <a:custGeom>
              <a:avLst/>
              <a:gdLst/>
              <a:ahLst/>
              <a:cxnLst/>
              <a:rect r="r" b="b" t="t" l="l"/>
              <a:pathLst>
                <a:path h="903397" w="4816592">
                  <a:moveTo>
                    <a:pt x="0" y="0"/>
                  </a:moveTo>
                  <a:lnTo>
                    <a:pt x="4816592" y="0"/>
                  </a:lnTo>
                  <a:lnTo>
                    <a:pt x="4816592" y="903397"/>
                  </a:lnTo>
                  <a:lnTo>
                    <a:pt x="0" y="903397"/>
                  </a:lnTo>
                  <a:close/>
                </a:path>
              </a:pathLst>
            </a:custGeom>
            <a:solidFill>
              <a:srgbClr val="A1D4E1"/>
            </a:solidFill>
            <a:ln cap="sq">
              <a:noFill/>
              <a:prstDash val="solid"/>
              <a:miter/>
            </a:ln>
          </p:spPr>
        </p:sp>
        <p:sp>
          <p:nvSpPr>
            <p:cNvPr name="TextBox 4" id="4"/>
            <p:cNvSpPr txBox="true"/>
            <p:nvPr/>
          </p:nvSpPr>
          <p:spPr>
            <a:xfrm>
              <a:off x="0" y="0"/>
              <a:ext cx="4816593" cy="903397"/>
            </a:xfrm>
            <a:prstGeom prst="rect">
              <a:avLst/>
            </a:prstGeom>
          </p:spPr>
          <p:txBody>
            <a:bodyPr anchor="ctr" rtlCol="false" tIns="50800" lIns="50800" bIns="50800" rIns="50800"/>
            <a:lstStyle/>
            <a:p>
              <a:pPr algn="ctr" marL="0" indent="0" lvl="0">
                <a:lnSpc>
                  <a:spcPts val="2639"/>
                </a:lnSpc>
                <a:spcBef>
                  <a:spcPct val="0"/>
                </a:spcBef>
              </a:pPr>
            </a:p>
          </p:txBody>
        </p:sp>
      </p:grpSp>
      <p:grpSp>
        <p:nvGrpSpPr>
          <p:cNvPr name="Group 5" id="5"/>
          <p:cNvGrpSpPr/>
          <p:nvPr/>
        </p:nvGrpSpPr>
        <p:grpSpPr>
          <a:xfrm rot="0">
            <a:off x="13293207" y="3430084"/>
            <a:ext cx="3966093" cy="5828216"/>
            <a:chOff x="0" y="0"/>
            <a:chExt cx="1044568" cy="1535003"/>
          </a:xfrm>
        </p:grpSpPr>
        <p:sp>
          <p:nvSpPr>
            <p:cNvPr name="Freeform 6" id="6"/>
            <p:cNvSpPr/>
            <p:nvPr/>
          </p:nvSpPr>
          <p:spPr>
            <a:xfrm flipH="false" flipV="false" rot="0">
              <a:off x="0" y="0"/>
              <a:ext cx="1044568" cy="1535003"/>
            </a:xfrm>
            <a:custGeom>
              <a:avLst/>
              <a:gdLst/>
              <a:ahLst/>
              <a:cxnLst/>
              <a:rect r="r" b="b" t="t" l="l"/>
              <a:pathLst>
                <a:path h="1535003" w="1044568">
                  <a:moveTo>
                    <a:pt x="0" y="0"/>
                  </a:moveTo>
                  <a:lnTo>
                    <a:pt x="1044568" y="0"/>
                  </a:lnTo>
                  <a:lnTo>
                    <a:pt x="1044568" y="1535003"/>
                  </a:lnTo>
                  <a:lnTo>
                    <a:pt x="0" y="1535003"/>
                  </a:lnTo>
                  <a:close/>
                </a:path>
              </a:pathLst>
            </a:custGeom>
            <a:solidFill>
              <a:srgbClr val="FFFFFF"/>
            </a:solidFill>
          </p:spPr>
        </p:sp>
        <p:sp>
          <p:nvSpPr>
            <p:cNvPr name="TextBox 7" id="7"/>
            <p:cNvSpPr txBox="true"/>
            <p:nvPr/>
          </p:nvSpPr>
          <p:spPr>
            <a:xfrm>
              <a:off x="0" y="0"/>
              <a:ext cx="1044568" cy="1535003"/>
            </a:xfrm>
            <a:prstGeom prst="rect">
              <a:avLst/>
            </a:prstGeom>
          </p:spPr>
          <p:txBody>
            <a:bodyPr anchor="ctr" rtlCol="false" tIns="50800" lIns="50800" bIns="50800" rIns="50800"/>
            <a:lstStyle/>
            <a:p>
              <a:pPr algn="ctr">
                <a:lnSpc>
                  <a:spcPts val="2639"/>
                </a:lnSpc>
              </a:pPr>
            </a:p>
          </p:txBody>
        </p:sp>
      </p:grpSp>
      <p:grpSp>
        <p:nvGrpSpPr>
          <p:cNvPr name="Group 8" id="8"/>
          <p:cNvGrpSpPr/>
          <p:nvPr/>
        </p:nvGrpSpPr>
        <p:grpSpPr>
          <a:xfrm rot="0">
            <a:off x="14485991" y="2639821"/>
            <a:ext cx="1580525" cy="1580525"/>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56F"/>
            </a:solidFill>
          </p:spPr>
        </p:sp>
        <p:sp>
          <p:nvSpPr>
            <p:cNvPr name="TextBox 10" id="10"/>
            <p:cNvSpPr txBox="true"/>
            <p:nvPr/>
          </p:nvSpPr>
          <p:spPr>
            <a:xfrm>
              <a:off x="76200" y="76200"/>
              <a:ext cx="660400" cy="660400"/>
            </a:xfrm>
            <a:prstGeom prst="rect">
              <a:avLst/>
            </a:prstGeom>
          </p:spPr>
          <p:txBody>
            <a:bodyPr anchor="ctr" rtlCol="false" tIns="50800" lIns="50800" bIns="50800" rIns="50800"/>
            <a:lstStyle/>
            <a:p>
              <a:pPr algn="ctr">
                <a:lnSpc>
                  <a:spcPts val="2639"/>
                </a:lnSpc>
              </a:pPr>
            </a:p>
          </p:txBody>
        </p:sp>
      </p:grpSp>
      <p:sp>
        <p:nvSpPr>
          <p:cNvPr name="Freeform 11" id="11"/>
          <p:cNvSpPr/>
          <p:nvPr/>
        </p:nvSpPr>
        <p:spPr>
          <a:xfrm flipH="false" flipV="false" rot="0">
            <a:off x="14760424" y="2869399"/>
            <a:ext cx="1031660" cy="1121369"/>
          </a:xfrm>
          <a:custGeom>
            <a:avLst/>
            <a:gdLst/>
            <a:ahLst/>
            <a:cxnLst/>
            <a:rect r="r" b="b" t="t" l="l"/>
            <a:pathLst>
              <a:path h="1121369" w="1031660">
                <a:moveTo>
                  <a:pt x="0" y="0"/>
                </a:moveTo>
                <a:lnTo>
                  <a:pt x="1031659" y="0"/>
                </a:lnTo>
                <a:lnTo>
                  <a:pt x="1031659" y="1121369"/>
                </a:lnTo>
                <a:lnTo>
                  <a:pt x="0" y="11213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3293207" y="608635"/>
            <a:ext cx="2498876" cy="1563730"/>
          </a:xfrm>
          <a:custGeom>
            <a:avLst/>
            <a:gdLst/>
            <a:ahLst/>
            <a:cxnLst/>
            <a:rect r="r" b="b" t="t" l="l"/>
            <a:pathLst>
              <a:path h="1563730" w="2498876">
                <a:moveTo>
                  <a:pt x="0" y="0"/>
                </a:moveTo>
                <a:lnTo>
                  <a:pt x="2498876" y="0"/>
                </a:lnTo>
                <a:lnTo>
                  <a:pt x="2498876" y="1563730"/>
                </a:lnTo>
                <a:lnTo>
                  <a:pt x="0" y="15637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5919210" y="604952"/>
            <a:ext cx="1340090" cy="1567413"/>
          </a:xfrm>
          <a:custGeom>
            <a:avLst/>
            <a:gdLst/>
            <a:ahLst/>
            <a:cxnLst/>
            <a:rect r="r" b="b" t="t" l="l"/>
            <a:pathLst>
              <a:path h="1567413" w="1340090">
                <a:moveTo>
                  <a:pt x="0" y="0"/>
                </a:moveTo>
                <a:lnTo>
                  <a:pt x="1340090" y="0"/>
                </a:lnTo>
                <a:lnTo>
                  <a:pt x="1340090" y="1567413"/>
                </a:lnTo>
                <a:lnTo>
                  <a:pt x="0" y="156741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1028700" y="694360"/>
            <a:ext cx="11249999" cy="2334894"/>
          </a:xfrm>
          <a:prstGeom prst="rect">
            <a:avLst/>
          </a:prstGeom>
        </p:spPr>
        <p:txBody>
          <a:bodyPr anchor="t" rtlCol="false" tIns="0" lIns="0" bIns="0" rIns="0">
            <a:spAutoFit/>
          </a:bodyPr>
          <a:lstStyle/>
          <a:p>
            <a:pPr algn="l">
              <a:lnSpc>
                <a:spcPts val="9899"/>
              </a:lnSpc>
            </a:pPr>
            <a:r>
              <a:rPr lang="en-US" sz="8999" spc="44">
                <a:solidFill>
                  <a:srgbClr val="294069"/>
                </a:solidFill>
                <a:latin typeface="Berthold Block"/>
                <a:ea typeface="Berthold Block"/>
                <a:cs typeface="Berthold Block"/>
                <a:sym typeface="Berthold Block"/>
              </a:rPr>
              <a:t>Results</a:t>
            </a:r>
          </a:p>
          <a:p>
            <a:pPr algn="l" marL="0" indent="0" lvl="0">
              <a:lnSpc>
                <a:spcPts val="8470"/>
              </a:lnSpc>
              <a:spcBef>
                <a:spcPct val="0"/>
              </a:spcBef>
            </a:pPr>
          </a:p>
        </p:txBody>
      </p:sp>
      <p:grpSp>
        <p:nvGrpSpPr>
          <p:cNvPr name="Group 15" id="15"/>
          <p:cNvGrpSpPr/>
          <p:nvPr/>
        </p:nvGrpSpPr>
        <p:grpSpPr>
          <a:xfrm rot="0">
            <a:off x="1028700" y="4033952"/>
            <a:ext cx="3642141" cy="1943100"/>
            <a:chOff x="0" y="0"/>
            <a:chExt cx="4856188" cy="2590800"/>
          </a:xfrm>
        </p:grpSpPr>
        <p:sp>
          <p:nvSpPr>
            <p:cNvPr name="Freeform 16" id="16"/>
            <p:cNvSpPr/>
            <p:nvPr/>
          </p:nvSpPr>
          <p:spPr>
            <a:xfrm flipH="false" flipV="false" rot="0">
              <a:off x="0" y="63500"/>
              <a:ext cx="850900" cy="850900"/>
            </a:xfrm>
            <a:custGeom>
              <a:avLst/>
              <a:gdLst/>
              <a:ahLst/>
              <a:cxnLst/>
              <a:rect r="r" b="b" t="t" l="l"/>
              <a:pathLst>
                <a:path h="850900" w="850900">
                  <a:moveTo>
                    <a:pt x="0" y="0"/>
                  </a:moveTo>
                  <a:lnTo>
                    <a:pt x="850900" y="0"/>
                  </a:lnTo>
                  <a:lnTo>
                    <a:pt x="850900" y="850900"/>
                  </a:lnTo>
                  <a:lnTo>
                    <a:pt x="0" y="8509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7" id="17"/>
            <p:cNvSpPr txBox="true"/>
            <p:nvPr/>
          </p:nvSpPr>
          <p:spPr>
            <a:xfrm rot="0">
              <a:off x="1210240" y="38100"/>
              <a:ext cx="3645949" cy="2552700"/>
            </a:xfrm>
            <a:prstGeom prst="rect">
              <a:avLst/>
            </a:prstGeom>
          </p:spPr>
          <p:txBody>
            <a:bodyPr anchor="t" rtlCol="false" tIns="0" lIns="0" bIns="0" rIns="0">
              <a:spAutoFit/>
            </a:bodyPr>
            <a:lstStyle/>
            <a:p>
              <a:pPr algn="l" marL="0" indent="0" lvl="0">
                <a:lnSpc>
                  <a:spcPts val="4950"/>
                </a:lnSpc>
                <a:spcBef>
                  <a:spcPct val="0"/>
                </a:spcBef>
              </a:pPr>
              <a:r>
                <a:rPr lang="en-US" sz="4500" spc="22">
                  <a:solidFill>
                    <a:srgbClr val="294069"/>
                  </a:solidFill>
                  <a:latin typeface="Berthold Block"/>
                  <a:ea typeface="Berthold Block"/>
                  <a:cs typeface="Berthold Block"/>
                  <a:sym typeface="Berthold Block"/>
                </a:rPr>
                <a:t>Model Per</a:t>
              </a:r>
              <a:r>
                <a:rPr lang="en-US" sz="4500" spc="22" strike="noStrike" u="none">
                  <a:solidFill>
                    <a:srgbClr val="294069"/>
                  </a:solidFill>
                  <a:latin typeface="Berthold Block"/>
                  <a:ea typeface="Berthold Block"/>
                  <a:cs typeface="Berthold Block"/>
                  <a:sym typeface="Berthold Block"/>
                </a:rPr>
                <a:t>formance</a:t>
              </a:r>
            </a:p>
            <a:p>
              <a:pPr algn="l" marL="0" indent="0" lvl="0">
                <a:lnSpc>
                  <a:spcPts val="4950"/>
                </a:lnSpc>
                <a:spcBef>
                  <a:spcPct val="0"/>
                </a:spcBef>
              </a:pPr>
            </a:p>
          </p:txBody>
        </p:sp>
      </p:grpSp>
      <p:grpSp>
        <p:nvGrpSpPr>
          <p:cNvPr name="Group 18" id="18"/>
          <p:cNvGrpSpPr/>
          <p:nvPr/>
        </p:nvGrpSpPr>
        <p:grpSpPr>
          <a:xfrm rot="0">
            <a:off x="1028700" y="7215937"/>
            <a:ext cx="2964513" cy="685800"/>
            <a:chOff x="0" y="0"/>
            <a:chExt cx="3952684" cy="914400"/>
          </a:xfrm>
        </p:grpSpPr>
        <p:sp>
          <p:nvSpPr>
            <p:cNvPr name="Freeform 19" id="19"/>
            <p:cNvSpPr/>
            <p:nvPr/>
          </p:nvSpPr>
          <p:spPr>
            <a:xfrm flipH="false" flipV="false" rot="0">
              <a:off x="0" y="63500"/>
              <a:ext cx="850900" cy="850900"/>
            </a:xfrm>
            <a:custGeom>
              <a:avLst/>
              <a:gdLst/>
              <a:ahLst/>
              <a:cxnLst/>
              <a:rect r="r" b="b" t="t" l="l"/>
              <a:pathLst>
                <a:path h="850900" w="850900">
                  <a:moveTo>
                    <a:pt x="0" y="0"/>
                  </a:moveTo>
                  <a:lnTo>
                    <a:pt x="850900" y="0"/>
                  </a:lnTo>
                  <a:lnTo>
                    <a:pt x="850900" y="850900"/>
                  </a:lnTo>
                  <a:lnTo>
                    <a:pt x="0" y="8509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TextBox 20" id="20"/>
            <p:cNvSpPr txBox="true"/>
            <p:nvPr/>
          </p:nvSpPr>
          <p:spPr>
            <a:xfrm rot="0">
              <a:off x="1210240" y="38100"/>
              <a:ext cx="2742444" cy="876300"/>
            </a:xfrm>
            <a:prstGeom prst="rect">
              <a:avLst/>
            </a:prstGeom>
          </p:spPr>
          <p:txBody>
            <a:bodyPr anchor="t" rtlCol="false" tIns="0" lIns="0" bIns="0" rIns="0">
              <a:spAutoFit/>
            </a:bodyPr>
            <a:lstStyle/>
            <a:p>
              <a:pPr algn="l" marL="0" indent="0" lvl="0">
                <a:lnSpc>
                  <a:spcPts val="4950"/>
                </a:lnSpc>
                <a:spcBef>
                  <a:spcPct val="0"/>
                </a:spcBef>
              </a:pPr>
              <a:r>
                <a:rPr lang="en-US" sz="4500" spc="22">
                  <a:solidFill>
                    <a:srgbClr val="294069"/>
                  </a:solidFill>
                  <a:latin typeface="Berthold Block"/>
                  <a:ea typeface="Berthold Block"/>
                  <a:cs typeface="Berthold Block"/>
                  <a:sym typeface="Berthold Block"/>
                </a:rPr>
                <a:t>Insights</a:t>
              </a:r>
            </a:p>
          </p:txBody>
        </p:sp>
      </p:grpSp>
      <p:grpSp>
        <p:nvGrpSpPr>
          <p:cNvPr name="Group 21" id="21"/>
          <p:cNvGrpSpPr/>
          <p:nvPr/>
        </p:nvGrpSpPr>
        <p:grpSpPr>
          <a:xfrm rot="0">
            <a:off x="1028700" y="8915400"/>
            <a:ext cx="2964513" cy="1314450"/>
            <a:chOff x="0" y="0"/>
            <a:chExt cx="3952684" cy="1752600"/>
          </a:xfrm>
        </p:grpSpPr>
        <p:sp>
          <p:nvSpPr>
            <p:cNvPr name="Freeform 22" id="22"/>
            <p:cNvSpPr/>
            <p:nvPr/>
          </p:nvSpPr>
          <p:spPr>
            <a:xfrm flipH="false" flipV="false" rot="0">
              <a:off x="0" y="63500"/>
              <a:ext cx="850900" cy="850900"/>
            </a:xfrm>
            <a:custGeom>
              <a:avLst/>
              <a:gdLst/>
              <a:ahLst/>
              <a:cxnLst/>
              <a:rect r="r" b="b" t="t" l="l"/>
              <a:pathLst>
                <a:path h="850900" w="850900">
                  <a:moveTo>
                    <a:pt x="0" y="0"/>
                  </a:moveTo>
                  <a:lnTo>
                    <a:pt x="850900" y="0"/>
                  </a:lnTo>
                  <a:lnTo>
                    <a:pt x="850900" y="850900"/>
                  </a:lnTo>
                  <a:lnTo>
                    <a:pt x="0" y="8509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TextBox 23" id="23"/>
            <p:cNvSpPr txBox="true"/>
            <p:nvPr/>
          </p:nvSpPr>
          <p:spPr>
            <a:xfrm rot="0">
              <a:off x="1210240" y="38100"/>
              <a:ext cx="2742444" cy="1714500"/>
            </a:xfrm>
            <a:prstGeom prst="rect">
              <a:avLst/>
            </a:prstGeom>
          </p:spPr>
          <p:txBody>
            <a:bodyPr anchor="t" rtlCol="false" tIns="0" lIns="0" bIns="0" rIns="0">
              <a:spAutoFit/>
            </a:bodyPr>
            <a:lstStyle/>
            <a:p>
              <a:pPr algn="l">
                <a:lnSpc>
                  <a:spcPts val="4950"/>
                </a:lnSpc>
              </a:pPr>
              <a:r>
                <a:rPr lang="en-US" sz="4500" spc="22">
                  <a:solidFill>
                    <a:srgbClr val="294069"/>
                  </a:solidFill>
                  <a:latin typeface="Berthold Block"/>
                  <a:ea typeface="Berthold Block"/>
                  <a:cs typeface="Berthold Block"/>
                  <a:sym typeface="Berthold Block"/>
                </a:rPr>
                <a:t>Impact</a:t>
              </a:r>
            </a:p>
            <a:p>
              <a:pPr algn="l" marL="0" indent="0" lvl="0">
                <a:lnSpc>
                  <a:spcPts val="4950"/>
                </a:lnSpc>
                <a:spcBef>
                  <a:spcPct val="0"/>
                </a:spcBef>
              </a:pPr>
            </a:p>
          </p:txBody>
        </p:sp>
      </p:grpSp>
      <p:sp>
        <p:nvSpPr>
          <p:cNvPr name="TextBox 24" id="24"/>
          <p:cNvSpPr txBox="true"/>
          <p:nvPr/>
        </p:nvSpPr>
        <p:spPr>
          <a:xfrm rot="0">
            <a:off x="5271499" y="4024427"/>
            <a:ext cx="7898566" cy="3191510"/>
          </a:xfrm>
          <a:prstGeom prst="rect">
            <a:avLst/>
          </a:prstGeom>
        </p:spPr>
        <p:txBody>
          <a:bodyPr anchor="t" rtlCol="false" tIns="0" lIns="0" bIns="0" rIns="0">
            <a:spAutoFit/>
          </a:bodyPr>
          <a:lstStyle/>
          <a:p>
            <a:pPr algn="l">
              <a:lnSpc>
                <a:spcPts val="3640"/>
              </a:lnSpc>
            </a:pPr>
            <a:r>
              <a:rPr lang="en-US" sz="2600" spc="-26">
                <a:solidFill>
                  <a:srgbClr val="294069"/>
                </a:solidFill>
                <a:latin typeface="Garet"/>
                <a:ea typeface="Garet"/>
                <a:cs typeface="Garet"/>
                <a:sym typeface="Garet"/>
              </a:rPr>
              <a:t>Achi</a:t>
            </a:r>
            <a:r>
              <a:rPr lang="en-US" sz="2600" spc="-26" strike="noStrike" u="none">
                <a:solidFill>
                  <a:srgbClr val="294069"/>
                </a:solidFill>
                <a:latin typeface="Garet"/>
                <a:ea typeface="Garet"/>
                <a:cs typeface="Garet"/>
                <a:sym typeface="Garet"/>
              </a:rPr>
              <a:t>eved high accuracy (~93%, hypothetical based on typical NLP performance) using PassiveAggressiveClassifier.</a:t>
            </a:r>
          </a:p>
          <a:p>
            <a:pPr algn="l">
              <a:lnSpc>
                <a:spcPts val="3640"/>
              </a:lnSpc>
            </a:pPr>
            <a:r>
              <a:rPr lang="en-US" sz="2600" spc="-26" strike="noStrike" u="none">
                <a:solidFill>
                  <a:srgbClr val="294069"/>
                </a:solidFill>
                <a:latin typeface="Garet"/>
                <a:ea typeface="Garet"/>
                <a:cs typeface="Garet"/>
                <a:sym typeface="Garet"/>
              </a:rPr>
              <a:t>Confusion matrix reveals strong prediction accuracy for conditions like 'Depression' and 'Birth Control'.</a:t>
            </a:r>
          </a:p>
          <a:p>
            <a:pPr algn="l">
              <a:lnSpc>
                <a:spcPts val="3640"/>
              </a:lnSpc>
            </a:pPr>
          </a:p>
        </p:txBody>
      </p:sp>
      <p:sp>
        <p:nvSpPr>
          <p:cNvPr name="TextBox 25" id="25"/>
          <p:cNvSpPr txBox="true"/>
          <p:nvPr/>
        </p:nvSpPr>
        <p:spPr>
          <a:xfrm rot="0">
            <a:off x="5271499" y="7158787"/>
            <a:ext cx="7898566" cy="1819910"/>
          </a:xfrm>
          <a:prstGeom prst="rect">
            <a:avLst/>
          </a:prstGeom>
        </p:spPr>
        <p:txBody>
          <a:bodyPr anchor="t" rtlCol="false" tIns="0" lIns="0" bIns="0" rIns="0">
            <a:spAutoFit/>
          </a:bodyPr>
          <a:lstStyle/>
          <a:p>
            <a:pPr algn="l">
              <a:lnSpc>
                <a:spcPts val="3640"/>
              </a:lnSpc>
              <a:spcBef>
                <a:spcPct val="0"/>
              </a:spcBef>
            </a:pPr>
            <a:r>
              <a:rPr lang="en-US" sz="2600" spc="-26">
                <a:solidFill>
                  <a:srgbClr val="294069"/>
                </a:solidFill>
                <a:latin typeface="Garet"/>
                <a:ea typeface="Garet"/>
                <a:cs typeface="Garet"/>
                <a:sym typeface="Garet"/>
              </a:rPr>
              <a:t>Identified condition-specific drug usage patterns (e.g., effective drugs for 'High Blood Pressure').</a:t>
            </a:r>
          </a:p>
          <a:p>
            <a:pPr algn="l" marL="0" indent="0" lvl="0">
              <a:lnSpc>
                <a:spcPts val="3640"/>
              </a:lnSpc>
              <a:spcBef>
                <a:spcPct val="0"/>
              </a:spcBef>
            </a:pPr>
          </a:p>
        </p:txBody>
      </p:sp>
      <p:sp>
        <p:nvSpPr>
          <p:cNvPr name="TextBox 26" id="26"/>
          <p:cNvSpPr txBox="true"/>
          <p:nvPr/>
        </p:nvSpPr>
        <p:spPr>
          <a:xfrm rot="0">
            <a:off x="5394641" y="8858250"/>
            <a:ext cx="7898566" cy="1362710"/>
          </a:xfrm>
          <a:prstGeom prst="rect">
            <a:avLst/>
          </a:prstGeom>
        </p:spPr>
        <p:txBody>
          <a:bodyPr anchor="t" rtlCol="false" tIns="0" lIns="0" bIns="0" rIns="0">
            <a:spAutoFit/>
          </a:bodyPr>
          <a:lstStyle/>
          <a:p>
            <a:pPr algn="l">
              <a:lnSpc>
                <a:spcPts val="3640"/>
              </a:lnSpc>
            </a:pPr>
            <a:r>
              <a:rPr lang="en-US" sz="2600" spc="-26">
                <a:solidFill>
                  <a:srgbClr val="294069"/>
                </a:solidFill>
                <a:latin typeface="Garet"/>
                <a:ea typeface="Garet"/>
                <a:cs typeface="Garet"/>
                <a:sym typeface="Garet"/>
              </a:rPr>
              <a:t>Supports pharmacovigilance and patient decision-making.</a:t>
            </a:r>
          </a:p>
          <a:p>
            <a:pPr algn="l" marL="0" indent="0" lvl="0">
              <a:lnSpc>
                <a:spcPts val="3640"/>
              </a:lnSpc>
              <a:spcBef>
                <a:spcPct val="0"/>
              </a:spcBef>
            </a:pPr>
          </a:p>
        </p:txBody>
      </p:sp>
      <p:sp>
        <p:nvSpPr>
          <p:cNvPr name="TextBox 27" id="27"/>
          <p:cNvSpPr txBox="true"/>
          <p:nvPr/>
        </p:nvSpPr>
        <p:spPr>
          <a:xfrm rot="0">
            <a:off x="13770723" y="4182246"/>
            <a:ext cx="3011060" cy="4668519"/>
          </a:xfrm>
          <a:prstGeom prst="rect">
            <a:avLst/>
          </a:prstGeom>
        </p:spPr>
        <p:txBody>
          <a:bodyPr anchor="t" rtlCol="false" tIns="0" lIns="0" bIns="0" rIns="0">
            <a:spAutoFit/>
          </a:bodyPr>
          <a:lstStyle/>
          <a:p>
            <a:pPr algn="ctr" marL="0" indent="0" lvl="0">
              <a:lnSpc>
                <a:spcPts val="3080"/>
              </a:lnSpc>
              <a:spcBef>
                <a:spcPct val="0"/>
              </a:spcBef>
            </a:pPr>
            <a:r>
              <a:rPr lang="en-US" sz="2200" spc="-22">
                <a:solidFill>
                  <a:srgbClr val="294069"/>
                </a:solidFill>
                <a:latin typeface="Garet"/>
                <a:ea typeface="Garet"/>
                <a:cs typeface="Garet"/>
                <a:sym typeface="Garet"/>
              </a:rPr>
              <a:t>The typ</a:t>
            </a:r>
            <a:r>
              <a:rPr lang="en-US" sz="2200" spc="-22">
                <a:solidFill>
                  <a:srgbClr val="294069"/>
                </a:solidFill>
                <a:latin typeface="Garet"/>
                <a:ea typeface="Garet"/>
                <a:cs typeface="Garet"/>
                <a:sym typeface="Garet"/>
              </a:rPr>
              <a:t>es </a:t>
            </a:r>
            <a:r>
              <a:rPr lang="en-US" sz="2200" spc="-22">
                <a:solidFill>
                  <a:srgbClr val="294069"/>
                </a:solidFill>
                <a:latin typeface="Garet"/>
                <a:ea typeface="Garet"/>
                <a:cs typeface="Garet"/>
                <a:sym typeface="Garet"/>
              </a:rPr>
              <a:t>of </a:t>
            </a:r>
            <a:r>
              <a:rPr lang="en-US" sz="2200" spc="-22">
                <a:solidFill>
                  <a:srgbClr val="294069"/>
                </a:solidFill>
                <a:latin typeface="Garet"/>
                <a:ea typeface="Garet"/>
                <a:cs typeface="Garet"/>
                <a:sym typeface="Garet"/>
              </a:rPr>
              <a:t>data </a:t>
            </a:r>
            <a:r>
              <a:rPr lang="en-US" sz="2200" spc="-22">
                <a:solidFill>
                  <a:srgbClr val="294069"/>
                </a:solidFill>
                <a:latin typeface="Garet"/>
                <a:ea typeface="Garet"/>
                <a:cs typeface="Garet"/>
                <a:sym typeface="Garet"/>
              </a:rPr>
              <a:t>an</a:t>
            </a:r>
            <a:r>
              <a:rPr lang="en-US" sz="2200" spc="-22">
                <a:solidFill>
                  <a:srgbClr val="294069"/>
                </a:solidFill>
                <a:latin typeface="Garet"/>
                <a:ea typeface="Garet"/>
                <a:cs typeface="Garet"/>
                <a:sym typeface="Garet"/>
              </a:rPr>
              <a:t>d </a:t>
            </a:r>
            <a:r>
              <a:rPr lang="en-US" sz="2200" spc="-22">
                <a:solidFill>
                  <a:srgbClr val="294069"/>
                </a:solidFill>
                <a:latin typeface="Garet"/>
                <a:ea typeface="Garet"/>
                <a:cs typeface="Garet"/>
                <a:sym typeface="Garet"/>
              </a:rPr>
              <a:t>r</a:t>
            </a:r>
            <a:r>
              <a:rPr lang="en-US" sz="2200" spc="-22">
                <a:solidFill>
                  <a:srgbClr val="294069"/>
                </a:solidFill>
                <a:latin typeface="Garet"/>
                <a:ea typeface="Garet"/>
                <a:cs typeface="Garet"/>
                <a:sym typeface="Garet"/>
              </a:rPr>
              <a:t>e</a:t>
            </a:r>
            <a:r>
              <a:rPr lang="en-US" sz="2200" spc="-22">
                <a:solidFill>
                  <a:srgbClr val="294069"/>
                </a:solidFill>
                <a:latin typeface="Garet"/>
                <a:ea typeface="Garet"/>
                <a:cs typeface="Garet"/>
                <a:sym typeface="Garet"/>
              </a:rPr>
              <a:t>c</a:t>
            </a:r>
            <a:r>
              <a:rPr lang="en-US" sz="2200" spc="-22">
                <a:solidFill>
                  <a:srgbClr val="294069"/>
                </a:solidFill>
                <a:latin typeface="Garet"/>
                <a:ea typeface="Garet"/>
                <a:cs typeface="Garet"/>
                <a:sym typeface="Garet"/>
              </a:rPr>
              <a:t>o</a:t>
            </a:r>
            <a:r>
              <a:rPr lang="en-US" sz="2200" spc="-22">
                <a:solidFill>
                  <a:srgbClr val="294069"/>
                </a:solidFill>
                <a:latin typeface="Garet"/>
                <a:ea typeface="Garet"/>
                <a:cs typeface="Garet"/>
                <a:sym typeface="Garet"/>
              </a:rPr>
              <a:t>mm</a:t>
            </a:r>
            <a:r>
              <a:rPr lang="en-US" sz="2200" spc="-22">
                <a:solidFill>
                  <a:srgbClr val="294069"/>
                </a:solidFill>
                <a:latin typeface="Garet"/>
                <a:ea typeface="Garet"/>
                <a:cs typeface="Garet"/>
                <a:sym typeface="Garet"/>
              </a:rPr>
              <a:t>en</a:t>
            </a:r>
            <a:r>
              <a:rPr lang="en-US" sz="2200" spc="-22">
                <a:solidFill>
                  <a:srgbClr val="294069"/>
                </a:solidFill>
                <a:latin typeface="Garet"/>
                <a:ea typeface="Garet"/>
                <a:cs typeface="Garet"/>
                <a:sym typeface="Garet"/>
              </a:rPr>
              <a:t>dation based solutions provided are purely for NLP learning purposes. They are not suitable for a real world drug recommendations solutions.</a:t>
            </a:r>
          </a:p>
          <a:p>
            <a:pPr algn="ctr" marL="0" indent="0" lvl="0">
              <a:lnSpc>
                <a:spcPts val="3080"/>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A1D4E1"/>
        </a:solidFill>
      </p:bgPr>
    </p:bg>
    <p:spTree>
      <p:nvGrpSpPr>
        <p:cNvPr id="1" name=""/>
        <p:cNvGrpSpPr/>
        <p:nvPr/>
      </p:nvGrpSpPr>
      <p:grpSpPr>
        <a:xfrm>
          <a:off x="0" y="0"/>
          <a:ext cx="0" cy="0"/>
          <a:chOff x="0" y="0"/>
          <a:chExt cx="0" cy="0"/>
        </a:xfrm>
      </p:grpSpPr>
      <p:grpSp>
        <p:nvGrpSpPr>
          <p:cNvPr name="Group 2" id="2"/>
          <p:cNvGrpSpPr/>
          <p:nvPr/>
        </p:nvGrpSpPr>
        <p:grpSpPr>
          <a:xfrm rot="-5400000">
            <a:off x="-1145768" y="-1826984"/>
            <a:ext cx="13308237" cy="13940969"/>
            <a:chOff x="0" y="0"/>
            <a:chExt cx="660400" cy="691798"/>
          </a:xfrm>
        </p:grpSpPr>
        <p:sp>
          <p:nvSpPr>
            <p:cNvPr name="Freeform 3" id="3"/>
            <p:cNvSpPr/>
            <p:nvPr/>
          </p:nvSpPr>
          <p:spPr>
            <a:xfrm flipH="false" flipV="false" rot="0">
              <a:off x="0" y="0"/>
              <a:ext cx="660400" cy="691798"/>
            </a:xfrm>
            <a:custGeom>
              <a:avLst/>
              <a:gdLst/>
              <a:ahLst/>
              <a:cxnLst/>
              <a:rect r="r" b="b" t="t" l="l"/>
              <a:pathLst>
                <a:path h="691798" w="660400">
                  <a:moveTo>
                    <a:pt x="220252" y="672729"/>
                  </a:moveTo>
                  <a:cubicBezTo>
                    <a:pt x="254109" y="684243"/>
                    <a:pt x="292600" y="691798"/>
                    <a:pt x="330378" y="691798"/>
                  </a:cubicBezTo>
                  <a:cubicBezTo>
                    <a:pt x="368157" y="691798"/>
                    <a:pt x="404509" y="685321"/>
                    <a:pt x="438009" y="673807"/>
                  </a:cubicBezTo>
                  <a:cubicBezTo>
                    <a:pt x="438723" y="673448"/>
                    <a:pt x="439435" y="673448"/>
                    <a:pt x="440148" y="673089"/>
                  </a:cubicBezTo>
                  <a:cubicBezTo>
                    <a:pt x="565955" y="627033"/>
                    <a:pt x="658618" y="505419"/>
                    <a:pt x="660400" y="365984"/>
                  </a:cubicBezTo>
                  <a:lnTo>
                    <a:pt x="660400" y="0"/>
                  </a:lnTo>
                  <a:lnTo>
                    <a:pt x="0" y="0"/>
                  </a:lnTo>
                  <a:lnTo>
                    <a:pt x="0" y="365712"/>
                  </a:lnTo>
                  <a:cubicBezTo>
                    <a:pt x="1782" y="506138"/>
                    <a:pt x="93019" y="627753"/>
                    <a:pt x="220252" y="672729"/>
                  </a:cubicBezTo>
                  <a:close/>
                </a:path>
              </a:pathLst>
            </a:custGeom>
            <a:solidFill>
              <a:srgbClr val="E7F1F4"/>
            </a:solidFill>
          </p:spPr>
        </p:sp>
        <p:sp>
          <p:nvSpPr>
            <p:cNvPr name="TextBox 4" id="4"/>
            <p:cNvSpPr txBox="true"/>
            <p:nvPr/>
          </p:nvSpPr>
          <p:spPr>
            <a:xfrm>
              <a:off x="0" y="0"/>
              <a:ext cx="660400" cy="564798"/>
            </a:xfrm>
            <a:prstGeom prst="rect">
              <a:avLst/>
            </a:prstGeom>
          </p:spPr>
          <p:txBody>
            <a:bodyPr anchor="ctr" rtlCol="false" tIns="50800" lIns="50800" bIns="50800" rIns="50800"/>
            <a:lstStyle/>
            <a:p>
              <a:pPr algn="ctr">
                <a:lnSpc>
                  <a:spcPts val="2639"/>
                </a:lnSpc>
              </a:pPr>
            </a:p>
          </p:txBody>
        </p:sp>
      </p:grpSp>
      <p:sp>
        <p:nvSpPr>
          <p:cNvPr name="Freeform 5" id="5"/>
          <p:cNvSpPr/>
          <p:nvPr/>
        </p:nvSpPr>
        <p:spPr>
          <a:xfrm flipH="false" flipV="false" rot="0">
            <a:off x="10258910" y="2378559"/>
            <a:ext cx="8294823" cy="5529882"/>
          </a:xfrm>
          <a:custGeom>
            <a:avLst/>
            <a:gdLst/>
            <a:ahLst/>
            <a:cxnLst/>
            <a:rect r="r" b="b" t="t" l="l"/>
            <a:pathLst>
              <a:path h="5529882" w="8294823">
                <a:moveTo>
                  <a:pt x="0" y="0"/>
                </a:moveTo>
                <a:lnTo>
                  <a:pt x="8294823" y="0"/>
                </a:lnTo>
                <a:lnTo>
                  <a:pt x="8294823" y="5529882"/>
                </a:lnTo>
                <a:lnTo>
                  <a:pt x="0" y="5529882"/>
                </a:lnTo>
                <a:lnTo>
                  <a:pt x="0" y="0"/>
                </a:lnTo>
                <a:close/>
              </a:path>
            </a:pathLst>
          </a:custGeom>
          <a:blipFill>
            <a:blip r:embed="rId2"/>
            <a:stretch>
              <a:fillRect l="0" t="0" r="0" b="0"/>
            </a:stretch>
          </a:blipFill>
        </p:spPr>
      </p:sp>
      <p:sp>
        <p:nvSpPr>
          <p:cNvPr name="TextBox 6" id="6"/>
          <p:cNvSpPr txBox="true"/>
          <p:nvPr/>
        </p:nvSpPr>
        <p:spPr>
          <a:xfrm rot="0">
            <a:off x="757791" y="2952956"/>
            <a:ext cx="9501119" cy="4438239"/>
          </a:xfrm>
          <a:prstGeom prst="rect">
            <a:avLst/>
          </a:prstGeom>
        </p:spPr>
        <p:txBody>
          <a:bodyPr anchor="t" rtlCol="false" tIns="0" lIns="0" bIns="0" rIns="0">
            <a:spAutoFit/>
          </a:bodyPr>
          <a:lstStyle/>
          <a:p>
            <a:pPr algn="ctr" marL="0" indent="0" lvl="0">
              <a:lnSpc>
                <a:spcPts val="7002"/>
              </a:lnSpc>
              <a:spcBef>
                <a:spcPct val="0"/>
              </a:spcBef>
            </a:pPr>
            <a:r>
              <a:rPr lang="en-US" sz="6365" spc="31">
                <a:solidFill>
                  <a:srgbClr val="294069"/>
                </a:solidFill>
                <a:latin typeface="Berthold Block"/>
                <a:ea typeface="Berthold Block"/>
                <a:cs typeface="Berthold Block"/>
                <a:sym typeface="Berthold Block"/>
              </a:rPr>
              <a:t>Obj</a:t>
            </a:r>
            <a:r>
              <a:rPr lang="en-US" sz="6365" spc="31" strike="noStrike" u="none">
                <a:solidFill>
                  <a:srgbClr val="294069"/>
                </a:solidFill>
                <a:latin typeface="Berthold Block"/>
                <a:ea typeface="Berthold Block"/>
                <a:cs typeface="Berthold Block"/>
                <a:sym typeface="Berthold Block"/>
              </a:rPr>
              <a:t>ective: To analyze drug reviews using Natural Language Processing (NLP) to extract meaningful insights.</a:t>
            </a:r>
          </a:p>
          <a:p>
            <a:pPr algn="ctr" marL="0" indent="0" lvl="0">
              <a:lnSpc>
                <a:spcPts val="7002"/>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E7F1F4"/>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2612220"/>
            <a:chOff x="0" y="0"/>
            <a:chExt cx="4816593" cy="687992"/>
          </a:xfrm>
        </p:grpSpPr>
        <p:sp>
          <p:nvSpPr>
            <p:cNvPr name="Freeform 3" id="3"/>
            <p:cNvSpPr/>
            <p:nvPr/>
          </p:nvSpPr>
          <p:spPr>
            <a:xfrm flipH="false" flipV="false" rot="0">
              <a:off x="0" y="0"/>
              <a:ext cx="4816592" cy="687992"/>
            </a:xfrm>
            <a:custGeom>
              <a:avLst/>
              <a:gdLst/>
              <a:ahLst/>
              <a:cxnLst/>
              <a:rect r="r" b="b" t="t" l="l"/>
              <a:pathLst>
                <a:path h="687992" w="4816592">
                  <a:moveTo>
                    <a:pt x="0" y="0"/>
                  </a:moveTo>
                  <a:lnTo>
                    <a:pt x="4816592" y="0"/>
                  </a:lnTo>
                  <a:lnTo>
                    <a:pt x="4816592" y="687992"/>
                  </a:lnTo>
                  <a:lnTo>
                    <a:pt x="0" y="687992"/>
                  </a:lnTo>
                  <a:close/>
                </a:path>
              </a:pathLst>
            </a:custGeom>
            <a:solidFill>
              <a:srgbClr val="A1D4E1"/>
            </a:solidFill>
          </p:spPr>
        </p:sp>
        <p:sp>
          <p:nvSpPr>
            <p:cNvPr name="TextBox 4" id="4"/>
            <p:cNvSpPr txBox="true"/>
            <p:nvPr/>
          </p:nvSpPr>
          <p:spPr>
            <a:xfrm>
              <a:off x="0" y="0"/>
              <a:ext cx="4816593" cy="687992"/>
            </a:xfrm>
            <a:prstGeom prst="rect">
              <a:avLst/>
            </a:prstGeom>
          </p:spPr>
          <p:txBody>
            <a:bodyPr anchor="ctr" rtlCol="false" tIns="50800" lIns="50800" bIns="50800" rIns="50800"/>
            <a:lstStyle/>
            <a:p>
              <a:pPr algn="ctr">
                <a:lnSpc>
                  <a:spcPts val="2639"/>
                </a:lnSpc>
              </a:pPr>
            </a:p>
          </p:txBody>
        </p:sp>
      </p:grpSp>
      <p:grpSp>
        <p:nvGrpSpPr>
          <p:cNvPr name="Group 5" id="5"/>
          <p:cNvGrpSpPr/>
          <p:nvPr/>
        </p:nvGrpSpPr>
        <p:grpSpPr>
          <a:xfrm rot="0">
            <a:off x="1028700" y="781999"/>
            <a:ext cx="16230600" cy="1830221"/>
            <a:chOff x="0" y="0"/>
            <a:chExt cx="4274726" cy="482034"/>
          </a:xfrm>
        </p:grpSpPr>
        <p:sp>
          <p:nvSpPr>
            <p:cNvPr name="Freeform 6" id="6"/>
            <p:cNvSpPr/>
            <p:nvPr/>
          </p:nvSpPr>
          <p:spPr>
            <a:xfrm flipH="false" flipV="false" rot="0">
              <a:off x="0" y="0"/>
              <a:ext cx="4274726" cy="482034"/>
            </a:xfrm>
            <a:custGeom>
              <a:avLst/>
              <a:gdLst/>
              <a:ahLst/>
              <a:cxnLst/>
              <a:rect r="r" b="b" t="t" l="l"/>
              <a:pathLst>
                <a:path h="482034" w="4274726">
                  <a:moveTo>
                    <a:pt x="0" y="0"/>
                  </a:moveTo>
                  <a:lnTo>
                    <a:pt x="4274726" y="0"/>
                  </a:lnTo>
                  <a:lnTo>
                    <a:pt x="4274726" y="482034"/>
                  </a:lnTo>
                  <a:lnTo>
                    <a:pt x="0" y="482034"/>
                  </a:lnTo>
                  <a:close/>
                </a:path>
              </a:pathLst>
            </a:custGeom>
            <a:solidFill>
              <a:srgbClr val="F4956F"/>
            </a:solidFill>
          </p:spPr>
        </p:sp>
        <p:sp>
          <p:nvSpPr>
            <p:cNvPr name="TextBox 7" id="7"/>
            <p:cNvSpPr txBox="true"/>
            <p:nvPr/>
          </p:nvSpPr>
          <p:spPr>
            <a:xfrm>
              <a:off x="0" y="0"/>
              <a:ext cx="4274726" cy="482034"/>
            </a:xfrm>
            <a:prstGeom prst="rect">
              <a:avLst/>
            </a:prstGeom>
          </p:spPr>
          <p:txBody>
            <a:bodyPr anchor="ctr" rtlCol="false" tIns="50800" lIns="50800" bIns="50800" rIns="50800"/>
            <a:lstStyle/>
            <a:p>
              <a:pPr algn="ctr">
                <a:lnSpc>
                  <a:spcPts val="2639"/>
                </a:lnSpc>
              </a:pPr>
            </a:p>
          </p:txBody>
        </p:sp>
      </p:grpSp>
      <p:grpSp>
        <p:nvGrpSpPr>
          <p:cNvPr name="Group 8" id="8"/>
          <p:cNvGrpSpPr/>
          <p:nvPr/>
        </p:nvGrpSpPr>
        <p:grpSpPr>
          <a:xfrm rot="0">
            <a:off x="1028700" y="2612220"/>
            <a:ext cx="16230600" cy="6646080"/>
            <a:chOff x="0" y="0"/>
            <a:chExt cx="4274726" cy="1750408"/>
          </a:xfrm>
        </p:grpSpPr>
        <p:sp>
          <p:nvSpPr>
            <p:cNvPr name="Freeform 9" id="9"/>
            <p:cNvSpPr/>
            <p:nvPr/>
          </p:nvSpPr>
          <p:spPr>
            <a:xfrm flipH="false" flipV="false" rot="0">
              <a:off x="0" y="0"/>
              <a:ext cx="4274726" cy="1750408"/>
            </a:xfrm>
            <a:custGeom>
              <a:avLst/>
              <a:gdLst/>
              <a:ahLst/>
              <a:cxnLst/>
              <a:rect r="r" b="b" t="t" l="l"/>
              <a:pathLst>
                <a:path h="1750408" w="4274726">
                  <a:moveTo>
                    <a:pt x="0" y="0"/>
                  </a:moveTo>
                  <a:lnTo>
                    <a:pt x="4274726" y="0"/>
                  </a:lnTo>
                  <a:lnTo>
                    <a:pt x="4274726" y="1750408"/>
                  </a:lnTo>
                  <a:lnTo>
                    <a:pt x="0" y="1750408"/>
                  </a:lnTo>
                  <a:close/>
                </a:path>
              </a:pathLst>
            </a:custGeom>
            <a:solidFill>
              <a:srgbClr val="FFFFFF"/>
            </a:solidFill>
          </p:spPr>
        </p:sp>
        <p:sp>
          <p:nvSpPr>
            <p:cNvPr name="TextBox 10" id="10"/>
            <p:cNvSpPr txBox="true"/>
            <p:nvPr/>
          </p:nvSpPr>
          <p:spPr>
            <a:xfrm>
              <a:off x="0" y="0"/>
              <a:ext cx="4274726" cy="1750408"/>
            </a:xfrm>
            <a:prstGeom prst="rect">
              <a:avLst/>
            </a:prstGeom>
          </p:spPr>
          <p:txBody>
            <a:bodyPr anchor="ctr" rtlCol="false" tIns="50800" lIns="50800" bIns="50800" rIns="50800"/>
            <a:lstStyle/>
            <a:p>
              <a:pPr algn="ctr">
                <a:lnSpc>
                  <a:spcPts val="2639"/>
                </a:lnSpc>
              </a:pPr>
            </a:p>
          </p:txBody>
        </p:sp>
      </p:grpSp>
      <p:sp>
        <p:nvSpPr>
          <p:cNvPr name="TextBox 11" id="11"/>
          <p:cNvSpPr txBox="true"/>
          <p:nvPr/>
        </p:nvSpPr>
        <p:spPr>
          <a:xfrm rot="0">
            <a:off x="1796737" y="1209675"/>
            <a:ext cx="14694527" cy="1088391"/>
          </a:xfrm>
          <a:prstGeom prst="rect">
            <a:avLst/>
          </a:prstGeom>
        </p:spPr>
        <p:txBody>
          <a:bodyPr anchor="t" rtlCol="false" tIns="0" lIns="0" bIns="0" rIns="0">
            <a:spAutoFit/>
          </a:bodyPr>
          <a:lstStyle/>
          <a:p>
            <a:pPr algn="ctr" marL="0" indent="0" lvl="0">
              <a:lnSpc>
                <a:spcPts val="8470"/>
              </a:lnSpc>
              <a:spcBef>
                <a:spcPct val="0"/>
              </a:spcBef>
            </a:pPr>
            <a:r>
              <a:rPr lang="en-US" sz="7700" spc="38">
                <a:solidFill>
                  <a:srgbClr val="FFFFFF"/>
                </a:solidFill>
                <a:latin typeface="Berthold Block"/>
                <a:ea typeface="Berthold Block"/>
                <a:cs typeface="Berthold Block"/>
                <a:sym typeface="Berthold Block"/>
              </a:rPr>
              <a:t>The Problem</a:t>
            </a:r>
          </a:p>
        </p:txBody>
      </p:sp>
      <p:sp>
        <p:nvSpPr>
          <p:cNvPr name="TextBox 12" id="12"/>
          <p:cNvSpPr txBox="true"/>
          <p:nvPr/>
        </p:nvSpPr>
        <p:spPr>
          <a:xfrm rot="0">
            <a:off x="1796737" y="3352715"/>
            <a:ext cx="14440704" cy="5631815"/>
          </a:xfrm>
          <a:prstGeom prst="rect">
            <a:avLst/>
          </a:prstGeom>
        </p:spPr>
        <p:txBody>
          <a:bodyPr anchor="t" rtlCol="false" tIns="0" lIns="0" bIns="0" rIns="0">
            <a:spAutoFit/>
          </a:bodyPr>
          <a:lstStyle/>
          <a:p>
            <a:pPr algn="l">
              <a:lnSpc>
                <a:spcPts val="4060"/>
              </a:lnSpc>
            </a:pPr>
            <a:r>
              <a:rPr lang="en-US" sz="2900" spc="-29" b="true">
                <a:solidFill>
                  <a:srgbClr val="294069"/>
                </a:solidFill>
                <a:latin typeface="Garet Bold"/>
                <a:ea typeface="Garet Bold"/>
                <a:cs typeface="Garet Bold"/>
                <a:sym typeface="Garet Bold"/>
              </a:rPr>
              <a:t>🔴 Manual Review is Impractical</a:t>
            </a:r>
          </a:p>
          <a:p>
            <a:pPr algn="l" marL="626114" indent="-313057" lvl="1">
              <a:lnSpc>
                <a:spcPts val="4060"/>
              </a:lnSpc>
              <a:buFont typeface="Arial"/>
              <a:buChar char="•"/>
            </a:pPr>
            <a:r>
              <a:rPr lang="en-US" b="true" sz="2900" spc="-29">
                <a:solidFill>
                  <a:srgbClr val="294069"/>
                </a:solidFill>
                <a:latin typeface="Garet Bold"/>
                <a:ea typeface="Garet Bold"/>
                <a:cs typeface="Garet Bold"/>
                <a:sym typeface="Garet Bold"/>
              </a:rPr>
              <a:t>Thousands of user reviews are written daily on platforms like Drugs.com.</a:t>
            </a:r>
          </a:p>
          <a:p>
            <a:pPr algn="l">
              <a:lnSpc>
                <a:spcPts val="4060"/>
              </a:lnSpc>
            </a:pPr>
            <a:r>
              <a:rPr lang="en-US" sz="2900" spc="-29" b="true">
                <a:solidFill>
                  <a:srgbClr val="294069"/>
                </a:solidFill>
                <a:latin typeface="Garet Bold"/>
                <a:ea typeface="Garet Bold"/>
                <a:cs typeface="Garet Bold"/>
                <a:sym typeface="Garet Bold"/>
              </a:rPr>
              <a:t>🔴 Unstructured Data</a:t>
            </a:r>
          </a:p>
          <a:p>
            <a:pPr algn="l" marL="626114" indent="-313057" lvl="1">
              <a:lnSpc>
                <a:spcPts val="4060"/>
              </a:lnSpc>
              <a:buFont typeface="Arial"/>
              <a:buChar char="•"/>
            </a:pPr>
            <a:r>
              <a:rPr lang="en-US" b="true" sz="2900" spc="-29">
                <a:solidFill>
                  <a:srgbClr val="294069"/>
                </a:solidFill>
                <a:latin typeface="Garet Bold"/>
                <a:ea typeface="Garet Bold"/>
                <a:cs typeface="Garet Bold"/>
                <a:sym typeface="Garet Bold"/>
              </a:rPr>
              <a:t>Reviews are written in free text, varying in style, tone, and language use.</a:t>
            </a:r>
          </a:p>
          <a:p>
            <a:pPr algn="l" marL="626114" indent="-313057" lvl="1">
              <a:lnSpc>
                <a:spcPts val="4060"/>
              </a:lnSpc>
              <a:buFont typeface="Arial"/>
              <a:buChar char="•"/>
            </a:pPr>
            <a:r>
              <a:rPr lang="en-US" b="true" sz="2900" spc="-29">
                <a:solidFill>
                  <a:srgbClr val="294069"/>
                </a:solidFill>
                <a:latin typeface="Garet Bold"/>
                <a:ea typeface="Garet Bold"/>
                <a:cs typeface="Garet Bold"/>
                <a:sym typeface="Garet Bold"/>
              </a:rPr>
              <a:t>Hard to extract consistent and actionable information.</a:t>
            </a:r>
          </a:p>
          <a:p>
            <a:pPr algn="l">
              <a:lnSpc>
                <a:spcPts val="4060"/>
              </a:lnSpc>
            </a:pPr>
            <a:r>
              <a:rPr lang="en-US" sz="2900" spc="-29" b="true">
                <a:solidFill>
                  <a:srgbClr val="294069"/>
                </a:solidFill>
                <a:latin typeface="Garet Bold"/>
                <a:ea typeface="Garet Bold"/>
                <a:cs typeface="Garet Bold"/>
                <a:sym typeface="Garet Bold"/>
              </a:rPr>
              <a:t>🟢 Goal:</a:t>
            </a:r>
          </a:p>
          <a:p>
            <a:pPr algn="l" marL="626114" indent="-313057" lvl="1">
              <a:lnSpc>
                <a:spcPts val="4060"/>
              </a:lnSpc>
              <a:buFont typeface="Arial"/>
              <a:buChar char="•"/>
            </a:pPr>
            <a:r>
              <a:rPr lang="en-US" b="true" sz="2900" spc="-29">
                <a:solidFill>
                  <a:srgbClr val="294069"/>
                </a:solidFill>
                <a:latin typeface="Garet Bold"/>
                <a:ea typeface="Garet Bold"/>
                <a:cs typeface="Garet Bold"/>
                <a:sym typeface="Garet Bold"/>
              </a:rPr>
              <a:t>Use NLP to convert unstructured drug reviews into structured, meaningful insights.</a:t>
            </a:r>
          </a:p>
          <a:p>
            <a:pPr algn="l" marL="626114" indent="-313057" lvl="1">
              <a:lnSpc>
                <a:spcPts val="4060"/>
              </a:lnSpc>
              <a:buFont typeface="Arial"/>
              <a:buChar char="•"/>
            </a:pPr>
            <a:r>
              <a:rPr lang="en-US" b="true" sz="2900" spc="-29">
                <a:solidFill>
                  <a:srgbClr val="294069"/>
                </a:solidFill>
                <a:latin typeface="Garet Bold"/>
                <a:ea typeface="Garet Bold"/>
                <a:cs typeface="Garet Bold"/>
                <a:sym typeface="Garet Bold"/>
              </a:rPr>
              <a:t>Help users understand drug sentiments and make informed choices.</a:t>
            </a:r>
          </a:p>
          <a:p>
            <a:pPr algn="l">
              <a:lnSpc>
                <a:spcPts val="406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A1D4E1"/>
        </a:solidFill>
      </p:bgPr>
    </p:bg>
    <p:spTree>
      <p:nvGrpSpPr>
        <p:cNvPr id="1" name=""/>
        <p:cNvGrpSpPr/>
        <p:nvPr/>
      </p:nvGrpSpPr>
      <p:grpSpPr>
        <a:xfrm>
          <a:off x="0" y="0"/>
          <a:ext cx="0" cy="0"/>
          <a:chOff x="0" y="0"/>
          <a:chExt cx="0" cy="0"/>
        </a:xfrm>
      </p:grpSpPr>
      <p:grpSp>
        <p:nvGrpSpPr>
          <p:cNvPr name="Group 2" id="2"/>
          <p:cNvGrpSpPr/>
          <p:nvPr/>
        </p:nvGrpSpPr>
        <p:grpSpPr>
          <a:xfrm rot="5400000">
            <a:off x="4949147" y="-1614399"/>
            <a:ext cx="13308237" cy="13940969"/>
            <a:chOff x="0" y="0"/>
            <a:chExt cx="660400" cy="691798"/>
          </a:xfrm>
        </p:grpSpPr>
        <p:sp>
          <p:nvSpPr>
            <p:cNvPr name="Freeform 3" id="3"/>
            <p:cNvSpPr/>
            <p:nvPr/>
          </p:nvSpPr>
          <p:spPr>
            <a:xfrm flipH="false" flipV="false" rot="0">
              <a:off x="0" y="0"/>
              <a:ext cx="660400" cy="691798"/>
            </a:xfrm>
            <a:custGeom>
              <a:avLst/>
              <a:gdLst/>
              <a:ahLst/>
              <a:cxnLst/>
              <a:rect r="r" b="b" t="t" l="l"/>
              <a:pathLst>
                <a:path h="691798" w="660400">
                  <a:moveTo>
                    <a:pt x="220252" y="672729"/>
                  </a:moveTo>
                  <a:cubicBezTo>
                    <a:pt x="254109" y="684243"/>
                    <a:pt x="292600" y="691798"/>
                    <a:pt x="330378" y="691798"/>
                  </a:cubicBezTo>
                  <a:cubicBezTo>
                    <a:pt x="368157" y="691798"/>
                    <a:pt x="404509" y="685321"/>
                    <a:pt x="438009" y="673807"/>
                  </a:cubicBezTo>
                  <a:cubicBezTo>
                    <a:pt x="438723" y="673448"/>
                    <a:pt x="439435" y="673448"/>
                    <a:pt x="440148" y="673089"/>
                  </a:cubicBezTo>
                  <a:cubicBezTo>
                    <a:pt x="565955" y="627033"/>
                    <a:pt x="658618" y="505419"/>
                    <a:pt x="660400" y="365984"/>
                  </a:cubicBezTo>
                  <a:lnTo>
                    <a:pt x="660400" y="0"/>
                  </a:lnTo>
                  <a:lnTo>
                    <a:pt x="0" y="0"/>
                  </a:lnTo>
                  <a:lnTo>
                    <a:pt x="0" y="365712"/>
                  </a:lnTo>
                  <a:cubicBezTo>
                    <a:pt x="1782" y="506138"/>
                    <a:pt x="93019" y="627753"/>
                    <a:pt x="220252" y="672729"/>
                  </a:cubicBezTo>
                  <a:close/>
                </a:path>
              </a:pathLst>
            </a:custGeom>
            <a:solidFill>
              <a:srgbClr val="E7F1F4"/>
            </a:solidFill>
            <a:ln cap="sq">
              <a:noFill/>
              <a:prstDash val="solid"/>
              <a:miter/>
            </a:ln>
          </p:spPr>
        </p:sp>
        <p:sp>
          <p:nvSpPr>
            <p:cNvPr name="TextBox 4" id="4"/>
            <p:cNvSpPr txBox="true"/>
            <p:nvPr/>
          </p:nvSpPr>
          <p:spPr>
            <a:xfrm>
              <a:off x="0" y="0"/>
              <a:ext cx="660400" cy="564798"/>
            </a:xfrm>
            <a:prstGeom prst="rect">
              <a:avLst/>
            </a:prstGeom>
          </p:spPr>
          <p:txBody>
            <a:bodyPr anchor="ctr" rtlCol="false" tIns="50800" lIns="50800" bIns="50800" rIns="50800"/>
            <a:lstStyle/>
            <a:p>
              <a:pPr algn="ctr" marL="0" indent="0" lvl="0">
                <a:lnSpc>
                  <a:spcPts val="2639"/>
                </a:lnSpc>
                <a:spcBef>
                  <a:spcPct val="0"/>
                </a:spcBef>
              </a:pPr>
            </a:p>
          </p:txBody>
        </p:sp>
      </p:grpSp>
      <p:grpSp>
        <p:nvGrpSpPr>
          <p:cNvPr name="Group 5" id="5"/>
          <p:cNvGrpSpPr/>
          <p:nvPr/>
        </p:nvGrpSpPr>
        <p:grpSpPr>
          <a:xfrm rot="0">
            <a:off x="7730511" y="5632080"/>
            <a:ext cx="668620" cy="66862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56F"/>
            </a:solidFill>
          </p:spPr>
        </p:sp>
        <p:sp>
          <p:nvSpPr>
            <p:cNvPr name="TextBox 7" id="7"/>
            <p:cNvSpPr txBox="true"/>
            <p:nvPr/>
          </p:nvSpPr>
          <p:spPr>
            <a:xfrm>
              <a:off x="76200" y="76200"/>
              <a:ext cx="660400" cy="660400"/>
            </a:xfrm>
            <a:prstGeom prst="rect">
              <a:avLst/>
            </a:prstGeom>
          </p:spPr>
          <p:txBody>
            <a:bodyPr anchor="ctr" rtlCol="false" tIns="50800" lIns="50800" bIns="50800" rIns="50800"/>
            <a:lstStyle/>
            <a:p>
              <a:pPr algn="ctr">
                <a:lnSpc>
                  <a:spcPts val="2639"/>
                </a:lnSpc>
              </a:pPr>
            </a:p>
          </p:txBody>
        </p:sp>
      </p:grpSp>
      <p:grpSp>
        <p:nvGrpSpPr>
          <p:cNvPr name="Group 8" id="8"/>
          <p:cNvGrpSpPr/>
          <p:nvPr/>
        </p:nvGrpSpPr>
        <p:grpSpPr>
          <a:xfrm rot="0">
            <a:off x="7730511" y="4162691"/>
            <a:ext cx="668620" cy="66862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56F"/>
            </a:solidFill>
          </p:spPr>
        </p:sp>
        <p:sp>
          <p:nvSpPr>
            <p:cNvPr name="TextBox 10" id="10"/>
            <p:cNvSpPr txBox="true"/>
            <p:nvPr/>
          </p:nvSpPr>
          <p:spPr>
            <a:xfrm>
              <a:off x="76200" y="76200"/>
              <a:ext cx="660400" cy="660400"/>
            </a:xfrm>
            <a:prstGeom prst="rect">
              <a:avLst/>
            </a:prstGeom>
          </p:spPr>
          <p:txBody>
            <a:bodyPr anchor="ctr" rtlCol="false" tIns="50800" lIns="50800" bIns="50800" rIns="50800"/>
            <a:lstStyle/>
            <a:p>
              <a:pPr algn="ctr">
                <a:lnSpc>
                  <a:spcPts val="2639"/>
                </a:lnSpc>
              </a:pPr>
            </a:p>
          </p:txBody>
        </p:sp>
      </p:grpSp>
      <p:grpSp>
        <p:nvGrpSpPr>
          <p:cNvPr name="Group 11" id="11"/>
          <p:cNvGrpSpPr/>
          <p:nvPr/>
        </p:nvGrpSpPr>
        <p:grpSpPr>
          <a:xfrm rot="0">
            <a:off x="7730511" y="7358645"/>
            <a:ext cx="668620" cy="66862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56F"/>
            </a:solidFill>
          </p:spPr>
        </p:sp>
        <p:sp>
          <p:nvSpPr>
            <p:cNvPr name="TextBox 13" id="13"/>
            <p:cNvSpPr txBox="true"/>
            <p:nvPr/>
          </p:nvSpPr>
          <p:spPr>
            <a:xfrm>
              <a:off x="76200" y="76200"/>
              <a:ext cx="660400" cy="660400"/>
            </a:xfrm>
            <a:prstGeom prst="rect">
              <a:avLst/>
            </a:prstGeom>
          </p:spPr>
          <p:txBody>
            <a:bodyPr anchor="ctr" rtlCol="false" tIns="50800" lIns="50800" bIns="50800" rIns="50800"/>
            <a:lstStyle/>
            <a:p>
              <a:pPr algn="ctr">
                <a:lnSpc>
                  <a:spcPts val="2639"/>
                </a:lnSpc>
              </a:pPr>
            </a:p>
          </p:txBody>
        </p:sp>
      </p:grpSp>
      <p:sp>
        <p:nvSpPr>
          <p:cNvPr name="Freeform 14" id="14"/>
          <p:cNvSpPr/>
          <p:nvPr/>
        </p:nvSpPr>
        <p:spPr>
          <a:xfrm flipH="false" flipV="false" rot="0">
            <a:off x="7888739" y="4299085"/>
            <a:ext cx="352164" cy="395832"/>
          </a:xfrm>
          <a:custGeom>
            <a:avLst/>
            <a:gdLst/>
            <a:ahLst/>
            <a:cxnLst/>
            <a:rect r="r" b="b" t="t" l="l"/>
            <a:pathLst>
              <a:path h="395832" w="352164">
                <a:moveTo>
                  <a:pt x="0" y="0"/>
                </a:moveTo>
                <a:lnTo>
                  <a:pt x="352164" y="0"/>
                </a:lnTo>
                <a:lnTo>
                  <a:pt x="352164" y="395832"/>
                </a:lnTo>
                <a:lnTo>
                  <a:pt x="0" y="3958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7888739" y="5768474"/>
            <a:ext cx="352164" cy="395832"/>
          </a:xfrm>
          <a:custGeom>
            <a:avLst/>
            <a:gdLst/>
            <a:ahLst/>
            <a:cxnLst/>
            <a:rect r="r" b="b" t="t" l="l"/>
            <a:pathLst>
              <a:path h="395832" w="352164">
                <a:moveTo>
                  <a:pt x="0" y="0"/>
                </a:moveTo>
                <a:lnTo>
                  <a:pt x="352164" y="0"/>
                </a:lnTo>
                <a:lnTo>
                  <a:pt x="352164" y="395833"/>
                </a:lnTo>
                <a:lnTo>
                  <a:pt x="0" y="3958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7888739" y="7495039"/>
            <a:ext cx="352164" cy="395832"/>
          </a:xfrm>
          <a:custGeom>
            <a:avLst/>
            <a:gdLst/>
            <a:ahLst/>
            <a:cxnLst/>
            <a:rect r="r" b="b" t="t" l="l"/>
            <a:pathLst>
              <a:path h="395832" w="352164">
                <a:moveTo>
                  <a:pt x="0" y="0"/>
                </a:moveTo>
                <a:lnTo>
                  <a:pt x="352164" y="0"/>
                </a:lnTo>
                <a:lnTo>
                  <a:pt x="352164" y="395832"/>
                </a:lnTo>
                <a:lnTo>
                  <a:pt x="0" y="3958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1028700" y="2377445"/>
            <a:ext cx="5194151" cy="5194151"/>
          </a:xfrm>
          <a:custGeom>
            <a:avLst/>
            <a:gdLst/>
            <a:ahLst/>
            <a:cxnLst/>
            <a:rect r="r" b="b" t="t" l="l"/>
            <a:pathLst>
              <a:path h="5194151" w="5194151">
                <a:moveTo>
                  <a:pt x="0" y="0"/>
                </a:moveTo>
                <a:lnTo>
                  <a:pt x="5194151" y="0"/>
                </a:lnTo>
                <a:lnTo>
                  <a:pt x="5194151" y="5194151"/>
                </a:lnTo>
                <a:lnTo>
                  <a:pt x="0" y="5194151"/>
                </a:lnTo>
                <a:lnTo>
                  <a:pt x="0" y="0"/>
                </a:lnTo>
                <a:close/>
              </a:path>
            </a:pathLst>
          </a:custGeom>
          <a:blipFill>
            <a:blip r:embed="rId4"/>
            <a:stretch>
              <a:fillRect l="0" t="0" r="0" b="0"/>
            </a:stretch>
          </a:blipFill>
        </p:spPr>
      </p:sp>
      <p:sp>
        <p:nvSpPr>
          <p:cNvPr name="TextBox 18" id="18"/>
          <p:cNvSpPr txBox="true"/>
          <p:nvPr/>
        </p:nvSpPr>
        <p:spPr>
          <a:xfrm rot="0">
            <a:off x="8752491" y="3971856"/>
            <a:ext cx="8506809" cy="1002665"/>
          </a:xfrm>
          <a:prstGeom prst="rect">
            <a:avLst/>
          </a:prstGeom>
        </p:spPr>
        <p:txBody>
          <a:bodyPr anchor="t" rtlCol="false" tIns="0" lIns="0" bIns="0" rIns="0">
            <a:spAutoFit/>
          </a:bodyPr>
          <a:lstStyle/>
          <a:p>
            <a:pPr algn="l" marL="0" indent="0" lvl="0">
              <a:lnSpc>
                <a:spcPts val="4060"/>
              </a:lnSpc>
              <a:spcBef>
                <a:spcPct val="0"/>
              </a:spcBef>
            </a:pPr>
            <a:r>
              <a:rPr lang="en-US" sz="2900" spc="-29">
                <a:solidFill>
                  <a:srgbClr val="294069"/>
                </a:solidFill>
                <a:latin typeface="Garet"/>
                <a:ea typeface="Garet"/>
                <a:cs typeface="Garet"/>
                <a:sym typeface="Garet"/>
              </a:rPr>
              <a:t>T</a:t>
            </a:r>
            <a:r>
              <a:rPr lang="en-US" sz="2900" spc="-29" strike="noStrike" u="none">
                <a:solidFill>
                  <a:srgbClr val="294069"/>
                </a:solidFill>
                <a:latin typeface="Garet"/>
                <a:ea typeface="Garet"/>
                <a:cs typeface="Garet"/>
                <a:sym typeface="Garet"/>
              </a:rPr>
              <a:t>he dataset was originally published on the </a:t>
            </a:r>
            <a:r>
              <a:rPr lang="en-US" sz="2900" spc="-29" strike="noStrike" u="sng">
                <a:solidFill>
                  <a:srgbClr val="294069"/>
                </a:solidFill>
                <a:latin typeface="Garet"/>
                <a:ea typeface="Garet"/>
                <a:cs typeface="Garet"/>
                <a:sym typeface="Garet"/>
                <a:hlinkClick r:id="rId5" tooltip="https://archive.ics.uci.edu/ml/datasets/Drug+Review+Dataset+%28Drugs.com%29"/>
              </a:rPr>
              <a:t>UCI Machine Learning repository</a:t>
            </a:r>
            <a:r>
              <a:rPr lang="en-US" sz="2900" spc="-29" strike="noStrike" u="none">
                <a:solidFill>
                  <a:srgbClr val="294069"/>
                </a:solidFill>
                <a:latin typeface="Garet"/>
                <a:ea typeface="Garet"/>
                <a:cs typeface="Garet"/>
                <a:sym typeface="Garet"/>
              </a:rPr>
              <a:t>.</a:t>
            </a:r>
          </a:p>
        </p:txBody>
      </p:sp>
      <p:sp>
        <p:nvSpPr>
          <p:cNvPr name="TextBox 19" id="19"/>
          <p:cNvSpPr txBox="true"/>
          <p:nvPr/>
        </p:nvSpPr>
        <p:spPr>
          <a:xfrm rot="0">
            <a:off x="8752491" y="5441246"/>
            <a:ext cx="8506809" cy="1002665"/>
          </a:xfrm>
          <a:prstGeom prst="rect">
            <a:avLst/>
          </a:prstGeom>
        </p:spPr>
        <p:txBody>
          <a:bodyPr anchor="t" rtlCol="false" tIns="0" lIns="0" bIns="0" rIns="0">
            <a:spAutoFit/>
          </a:bodyPr>
          <a:lstStyle/>
          <a:p>
            <a:pPr algn="l" marL="0" indent="0" lvl="0">
              <a:lnSpc>
                <a:spcPts val="4060"/>
              </a:lnSpc>
              <a:spcBef>
                <a:spcPct val="0"/>
              </a:spcBef>
            </a:pPr>
            <a:r>
              <a:rPr lang="en-US" sz="2900" spc="-29">
                <a:solidFill>
                  <a:srgbClr val="294069"/>
                </a:solidFill>
                <a:latin typeface="Garet"/>
                <a:ea typeface="Garet"/>
                <a:cs typeface="Garet"/>
                <a:sym typeface="Garet"/>
              </a:rPr>
              <a:t>It contains user-submitted reviews for various medications</a:t>
            </a:r>
          </a:p>
        </p:txBody>
      </p:sp>
      <p:sp>
        <p:nvSpPr>
          <p:cNvPr name="TextBox 20" id="20"/>
          <p:cNvSpPr txBox="true"/>
          <p:nvPr/>
        </p:nvSpPr>
        <p:spPr>
          <a:xfrm rot="0">
            <a:off x="8752491" y="6910635"/>
            <a:ext cx="8506809" cy="1517015"/>
          </a:xfrm>
          <a:prstGeom prst="rect">
            <a:avLst/>
          </a:prstGeom>
        </p:spPr>
        <p:txBody>
          <a:bodyPr anchor="t" rtlCol="false" tIns="0" lIns="0" bIns="0" rIns="0">
            <a:spAutoFit/>
          </a:bodyPr>
          <a:lstStyle/>
          <a:p>
            <a:pPr algn="l" marL="0" indent="0" lvl="0">
              <a:lnSpc>
                <a:spcPts val="4060"/>
              </a:lnSpc>
              <a:spcBef>
                <a:spcPct val="0"/>
              </a:spcBef>
            </a:pPr>
            <a:r>
              <a:rPr lang="en-US" sz="2900" spc="-29">
                <a:solidFill>
                  <a:srgbClr val="294069"/>
                </a:solidFill>
                <a:latin typeface="Garet"/>
                <a:ea typeface="Garet"/>
                <a:cs typeface="Garet"/>
                <a:sym typeface="Garet"/>
              </a:rPr>
              <a:t>It helps analyze how people perceive different drugs for different health conditions.</a:t>
            </a:r>
          </a:p>
        </p:txBody>
      </p:sp>
      <p:sp>
        <p:nvSpPr>
          <p:cNvPr name="TextBox 21" id="21"/>
          <p:cNvSpPr txBox="true"/>
          <p:nvPr/>
        </p:nvSpPr>
        <p:spPr>
          <a:xfrm rot="0">
            <a:off x="7730511" y="2054791"/>
            <a:ext cx="9528789" cy="1307465"/>
          </a:xfrm>
          <a:prstGeom prst="rect">
            <a:avLst/>
          </a:prstGeom>
        </p:spPr>
        <p:txBody>
          <a:bodyPr anchor="t" rtlCol="false" tIns="0" lIns="0" bIns="0" rIns="0">
            <a:spAutoFit/>
          </a:bodyPr>
          <a:lstStyle/>
          <a:p>
            <a:pPr algn="l" marL="0" indent="0" lvl="0">
              <a:lnSpc>
                <a:spcPts val="10120"/>
              </a:lnSpc>
              <a:spcBef>
                <a:spcPct val="0"/>
              </a:spcBef>
            </a:pPr>
            <a:r>
              <a:rPr lang="en-US" sz="9200" spc="46">
                <a:solidFill>
                  <a:srgbClr val="294069"/>
                </a:solidFill>
                <a:latin typeface="Berthold Block"/>
                <a:ea typeface="Berthold Block"/>
                <a:cs typeface="Berthold Block"/>
                <a:sym typeface="Berthold Block"/>
              </a:rPr>
              <a:t>DATASET</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E7F1F4"/>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3546453"/>
            <a:chOff x="0" y="0"/>
            <a:chExt cx="4816593" cy="934045"/>
          </a:xfrm>
        </p:grpSpPr>
        <p:sp>
          <p:nvSpPr>
            <p:cNvPr name="Freeform 3" id="3"/>
            <p:cNvSpPr/>
            <p:nvPr/>
          </p:nvSpPr>
          <p:spPr>
            <a:xfrm flipH="false" flipV="false" rot="0">
              <a:off x="0" y="0"/>
              <a:ext cx="4816592" cy="934045"/>
            </a:xfrm>
            <a:custGeom>
              <a:avLst/>
              <a:gdLst/>
              <a:ahLst/>
              <a:cxnLst/>
              <a:rect r="r" b="b" t="t" l="l"/>
              <a:pathLst>
                <a:path h="934045" w="4816592">
                  <a:moveTo>
                    <a:pt x="0" y="0"/>
                  </a:moveTo>
                  <a:lnTo>
                    <a:pt x="4816592" y="0"/>
                  </a:lnTo>
                  <a:lnTo>
                    <a:pt x="4816592" y="934045"/>
                  </a:lnTo>
                  <a:lnTo>
                    <a:pt x="0" y="934045"/>
                  </a:lnTo>
                  <a:close/>
                </a:path>
              </a:pathLst>
            </a:custGeom>
            <a:solidFill>
              <a:srgbClr val="A1D4E1"/>
            </a:solidFill>
            <a:ln cap="sq">
              <a:noFill/>
              <a:prstDash val="solid"/>
              <a:miter/>
            </a:ln>
          </p:spPr>
        </p:sp>
        <p:sp>
          <p:nvSpPr>
            <p:cNvPr name="TextBox 4" id="4"/>
            <p:cNvSpPr txBox="true"/>
            <p:nvPr/>
          </p:nvSpPr>
          <p:spPr>
            <a:xfrm>
              <a:off x="0" y="0"/>
              <a:ext cx="4816593" cy="934045"/>
            </a:xfrm>
            <a:prstGeom prst="rect">
              <a:avLst/>
            </a:prstGeom>
          </p:spPr>
          <p:txBody>
            <a:bodyPr anchor="ctr" rtlCol="false" tIns="50800" lIns="50800" bIns="50800" rIns="50800"/>
            <a:lstStyle/>
            <a:p>
              <a:pPr algn="ctr" marL="0" indent="0" lvl="0">
                <a:lnSpc>
                  <a:spcPts val="2639"/>
                </a:lnSpc>
                <a:spcBef>
                  <a:spcPct val="0"/>
                </a:spcBef>
              </a:pPr>
            </a:p>
          </p:txBody>
        </p:sp>
      </p:grpSp>
      <p:sp>
        <p:nvSpPr>
          <p:cNvPr name="TextBox 5" id="5"/>
          <p:cNvSpPr txBox="true"/>
          <p:nvPr/>
        </p:nvSpPr>
        <p:spPr>
          <a:xfrm rot="0">
            <a:off x="1796737" y="707040"/>
            <a:ext cx="14694527" cy="1088391"/>
          </a:xfrm>
          <a:prstGeom prst="rect">
            <a:avLst/>
          </a:prstGeom>
        </p:spPr>
        <p:txBody>
          <a:bodyPr anchor="t" rtlCol="false" tIns="0" lIns="0" bIns="0" rIns="0">
            <a:spAutoFit/>
          </a:bodyPr>
          <a:lstStyle/>
          <a:p>
            <a:pPr algn="ctr" marL="0" indent="0" lvl="0">
              <a:lnSpc>
                <a:spcPts val="8470"/>
              </a:lnSpc>
              <a:spcBef>
                <a:spcPct val="0"/>
              </a:spcBef>
            </a:pPr>
            <a:r>
              <a:rPr lang="en-US" sz="7700" spc="38">
                <a:solidFill>
                  <a:srgbClr val="294069"/>
                </a:solidFill>
                <a:latin typeface="Berthold Block"/>
                <a:ea typeface="Berthold Block"/>
                <a:cs typeface="Berthold Block"/>
                <a:sym typeface="Berthold Block"/>
              </a:rPr>
              <a:t>Data Preprocessing</a:t>
            </a:r>
          </a:p>
        </p:txBody>
      </p:sp>
      <p:grpSp>
        <p:nvGrpSpPr>
          <p:cNvPr name="Group 6" id="6"/>
          <p:cNvGrpSpPr/>
          <p:nvPr/>
        </p:nvGrpSpPr>
        <p:grpSpPr>
          <a:xfrm rot="0">
            <a:off x="3508217" y="6267461"/>
            <a:ext cx="4458385" cy="3477410"/>
            <a:chOff x="0" y="0"/>
            <a:chExt cx="5944513" cy="4636546"/>
          </a:xfrm>
        </p:grpSpPr>
        <p:grpSp>
          <p:nvGrpSpPr>
            <p:cNvPr name="Group 7" id="7"/>
            <p:cNvGrpSpPr/>
            <p:nvPr/>
          </p:nvGrpSpPr>
          <p:grpSpPr>
            <a:xfrm rot="0">
              <a:off x="0" y="982985"/>
              <a:ext cx="5944513" cy="3492145"/>
              <a:chOff x="0" y="0"/>
              <a:chExt cx="1713078" cy="1006360"/>
            </a:xfrm>
          </p:grpSpPr>
          <p:sp>
            <p:nvSpPr>
              <p:cNvPr name="Freeform 8" id="8"/>
              <p:cNvSpPr/>
              <p:nvPr/>
            </p:nvSpPr>
            <p:spPr>
              <a:xfrm flipH="false" flipV="false" rot="0">
                <a:off x="0" y="0"/>
                <a:ext cx="1713078" cy="1006360"/>
              </a:xfrm>
              <a:custGeom>
                <a:avLst/>
                <a:gdLst/>
                <a:ahLst/>
                <a:cxnLst/>
                <a:rect r="r" b="b" t="t" l="l"/>
                <a:pathLst>
                  <a:path h="1006360" w="1713078">
                    <a:moveTo>
                      <a:pt x="0" y="0"/>
                    </a:moveTo>
                    <a:lnTo>
                      <a:pt x="1713078" y="0"/>
                    </a:lnTo>
                    <a:lnTo>
                      <a:pt x="1713078" y="1006360"/>
                    </a:lnTo>
                    <a:lnTo>
                      <a:pt x="0" y="1006360"/>
                    </a:lnTo>
                    <a:close/>
                  </a:path>
                </a:pathLst>
              </a:custGeom>
              <a:solidFill>
                <a:srgbClr val="FFFFFF"/>
              </a:solidFill>
            </p:spPr>
          </p:sp>
          <p:sp>
            <p:nvSpPr>
              <p:cNvPr name="TextBox 9" id="9"/>
              <p:cNvSpPr txBox="true"/>
              <p:nvPr/>
            </p:nvSpPr>
            <p:spPr>
              <a:xfrm>
                <a:off x="0" y="0"/>
                <a:ext cx="1713078" cy="1006360"/>
              </a:xfrm>
              <a:prstGeom prst="rect">
                <a:avLst/>
              </a:prstGeom>
            </p:spPr>
            <p:txBody>
              <a:bodyPr anchor="ctr" rtlCol="false" tIns="50800" lIns="50800" bIns="50800" rIns="50800"/>
              <a:lstStyle/>
              <a:p>
                <a:pPr algn="ctr">
                  <a:lnSpc>
                    <a:spcPts val="2639"/>
                  </a:lnSpc>
                </a:pPr>
              </a:p>
            </p:txBody>
          </p:sp>
        </p:grpSp>
        <p:sp>
          <p:nvSpPr>
            <p:cNvPr name="TextBox 10" id="10"/>
            <p:cNvSpPr txBox="true"/>
            <p:nvPr/>
          </p:nvSpPr>
          <p:spPr>
            <a:xfrm rot="0">
              <a:off x="427231" y="1123570"/>
              <a:ext cx="5090051" cy="3512976"/>
            </a:xfrm>
            <a:prstGeom prst="rect">
              <a:avLst/>
            </a:prstGeom>
          </p:spPr>
          <p:txBody>
            <a:bodyPr anchor="t" rtlCol="false" tIns="0" lIns="0" bIns="0" rIns="0">
              <a:spAutoFit/>
            </a:bodyPr>
            <a:lstStyle/>
            <a:p>
              <a:pPr algn="ctr">
                <a:lnSpc>
                  <a:spcPts val="2376"/>
                </a:lnSpc>
              </a:pPr>
              <a:r>
                <a:rPr lang="en-US" sz="1697" spc="-16">
                  <a:solidFill>
                    <a:srgbClr val="294069"/>
                  </a:solidFill>
                  <a:latin typeface="Garet"/>
                  <a:ea typeface="Garet"/>
                  <a:cs typeface="Garet"/>
                  <a:sym typeface="Garet"/>
                </a:rPr>
                <a:t>R</a:t>
              </a:r>
              <a:r>
                <a:rPr lang="en-US" sz="1697" spc="-16" strike="noStrike" u="none">
                  <a:solidFill>
                    <a:srgbClr val="294069"/>
                  </a:solidFill>
                  <a:latin typeface="Garet"/>
                  <a:ea typeface="Garet"/>
                  <a:cs typeface="Garet"/>
                  <a:sym typeface="Garet"/>
                </a:rPr>
                <a:t>educes words to their base or root</a:t>
              </a:r>
              <a:r>
                <a:rPr lang="en-US" sz="1697" spc="-16" strike="noStrike" u="none">
                  <a:solidFill>
                    <a:srgbClr val="294069"/>
                  </a:solidFill>
                  <a:latin typeface="Garet"/>
                  <a:ea typeface="Garet"/>
                  <a:cs typeface="Garet"/>
                  <a:sym typeface="Garet"/>
                </a:rPr>
                <a:t> fo</a:t>
              </a:r>
              <a:r>
                <a:rPr lang="en-US" sz="1697" spc="-16" strike="noStrike" u="none">
                  <a:solidFill>
                    <a:srgbClr val="294069"/>
                  </a:solidFill>
                  <a:latin typeface="Garet"/>
                  <a:ea typeface="Garet"/>
                  <a:cs typeface="Garet"/>
                  <a:sym typeface="Garet"/>
                </a:rPr>
                <a:t>r</a:t>
              </a:r>
              <a:r>
                <a:rPr lang="en-US" sz="1697" spc="-16" strike="noStrike" u="none">
                  <a:solidFill>
                    <a:srgbClr val="294069"/>
                  </a:solidFill>
                  <a:latin typeface="Garet"/>
                  <a:ea typeface="Garet"/>
                  <a:cs typeface="Garet"/>
                  <a:sym typeface="Garet"/>
                </a:rPr>
                <a:t>m,</a:t>
              </a:r>
              <a:r>
                <a:rPr lang="en-US" sz="1697" spc="-16" strike="noStrike" u="none">
                  <a:solidFill>
                    <a:srgbClr val="294069"/>
                  </a:solidFill>
                  <a:latin typeface="Garet"/>
                  <a:ea typeface="Garet"/>
                  <a:cs typeface="Garet"/>
                  <a:sym typeface="Garet"/>
                </a:rPr>
                <a:t> e</a:t>
              </a:r>
              <a:r>
                <a:rPr lang="en-US" sz="1697" spc="-16" strike="noStrike" u="none">
                  <a:solidFill>
                    <a:srgbClr val="294069"/>
                  </a:solidFill>
                  <a:latin typeface="Garet"/>
                  <a:ea typeface="Garet"/>
                  <a:cs typeface="Garet"/>
                  <a:sym typeface="Garet"/>
                </a:rPr>
                <a:t>.g.,</a:t>
              </a:r>
              <a:r>
                <a:rPr lang="en-US" sz="1697" spc="-16" strike="noStrike" u="none">
                  <a:solidFill>
                    <a:srgbClr val="294069"/>
                  </a:solidFill>
                  <a:latin typeface="Garet"/>
                  <a:ea typeface="Garet"/>
                  <a:cs typeface="Garet"/>
                  <a:sym typeface="Garet"/>
                </a:rPr>
                <a:t> "running" to "run</a:t>
              </a:r>
              <a:r>
                <a:rPr lang="en-US" sz="1697" spc="-16" strike="noStrike" u="none">
                  <a:solidFill>
                    <a:srgbClr val="294069"/>
                  </a:solidFill>
                  <a:latin typeface="Garet"/>
                  <a:ea typeface="Garet"/>
                  <a:cs typeface="Garet"/>
                  <a:sym typeface="Garet"/>
                </a:rPr>
                <a:t>," </a:t>
              </a:r>
              <a:r>
                <a:rPr lang="en-US" sz="1697" spc="-16" strike="noStrike" u="none">
                  <a:solidFill>
                    <a:srgbClr val="294069"/>
                  </a:solidFill>
                  <a:latin typeface="Garet"/>
                  <a:ea typeface="Garet"/>
                  <a:cs typeface="Garet"/>
                  <a:sym typeface="Garet"/>
                </a:rPr>
                <a:t>t</a:t>
              </a:r>
              <a:r>
                <a:rPr lang="en-US" sz="1697" spc="-16" strike="noStrike" u="none">
                  <a:solidFill>
                    <a:srgbClr val="294069"/>
                  </a:solidFill>
                  <a:latin typeface="Garet"/>
                  <a:ea typeface="Garet"/>
                  <a:cs typeface="Garet"/>
                  <a:sym typeface="Garet"/>
                </a:rPr>
                <a:t>o </a:t>
              </a:r>
              <a:r>
                <a:rPr lang="en-US" sz="1697" spc="-16" strike="noStrike" u="none">
                  <a:solidFill>
                    <a:srgbClr val="294069"/>
                  </a:solidFill>
                  <a:latin typeface="Garet"/>
                  <a:ea typeface="Garet"/>
                  <a:cs typeface="Garet"/>
                  <a:sym typeface="Garet"/>
                </a:rPr>
                <a:t>s</a:t>
              </a:r>
              <a:r>
                <a:rPr lang="en-US" sz="1697" spc="-16" strike="noStrike" u="none">
                  <a:solidFill>
                    <a:srgbClr val="294069"/>
                  </a:solidFill>
                  <a:latin typeface="Garet"/>
                  <a:ea typeface="Garet"/>
                  <a:cs typeface="Garet"/>
                  <a:sym typeface="Garet"/>
                </a:rPr>
                <a:t>t</a:t>
              </a:r>
              <a:r>
                <a:rPr lang="en-US" sz="1697" spc="-16" strike="noStrike" u="none">
                  <a:solidFill>
                    <a:srgbClr val="294069"/>
                  </a:solidFill>
                  <a:latin typeface="Garet"/>
                  <a:ea typeface="Garet"/>
                  <a:cs typeface="Garet"/>
                  <a:sym typeface="Garet"/>
                </a:rPr>
                <a:t>and</a:t>
              </a:r>
              <a:r>
                <a:rPr lang="en-US" sz="1697" spc="-16" strike="noStrike" u="none">
                  <a:solidFill>
                    <a:srgbClr val="294069"/>
                  </a:solidFill>
                  <a:latin typeface="Garet"/>
                  <a:ea typeface="Garet"/>
                  <a:cs typeface="Garet"/>
                  <a:sym typeface="Garet"/>
                </a:rPr>
                <a:t>a</a:t>
              </a:r>
              <a:r>
                <a:rPr lang="en-US" sz="1697" spc="-16" strike="noStrike" u="none">
                  <a:solidFill>
                    <a:srgbClr val="294069"/>
                  </a:solidFill>
                  <a:latin typeface="Garet"/>
                  <a:ea typeface="Garet"/>
                  <a:cs typeface="Garet"/>
                  <a:sym typeface="Garet"/>
                </a:rPr>
                <a:t>r</a:t>
              </a:r>
              <a:r>
                <a:rPr lang="en-US" sz="1697" spc="-16" strike="noStrike" u="none">
                  <a:solidFill>
                    <a:srgbClr val="294069"/>
                  </a:solidFill>
                  <a:latin typeface="Garet"/>
                  <a:ea typeface="Garet"/>
                  <a:cs typeface="Garet"/>
                  <a:sym typeface="Garet"/>
                </a:rPr>
                <a:t>dize text f</a:t>
              </a:r>
              <a:r>
                <a:rPr lang="en-US" sz="1697" spc="-16" strike="noStrike" u="none">
                  <a:solidFill>
                    <a:srgbClr val="294069"/>
                  </a:solidFill>
                  <a:latin typeface="Garet"/>
                  <a:ea typeface="Garet"/>
                  <a:cs typeface="Garet"/>
                  <a:sym typeface="Garet"/>
                </a:rPr>
                <a:t>or</a:t>
              </a:r>
              <a:r>
                <a:rPr lang="en-US" sz="1697" spc="-16" strike="noStrike" u="none">
                  <a:solidFill>
                    <a:srgbClr val="294069"/>
                  </a:solidFill>
                  <a:latin typeface="Garet"/>
                  <a:ea typeface="Garet"/>
                  <a:cs typeface="Garet"/>
                  <a:sym typeface="Garet"/>
                </a:rPr>
                <a:t> </a:t>
              </a:r>
              <a:r>
                <a:rPr lang="en-US" sz="1697" spc="-16" strike="noStrike" u="none">
                  <a:solidFill>
                    <a:srgbClr val="294069"/>
                  </a:solidFill>
                  <a:latin typeface="Garet"/>
                  <a:ea typeface="Garet"/>
                  <a:cs typeface="Garet"/>
                  <a:sym typeface="Garet"/>
                </a:rPr>
                <a:t>an</a:t>
              </a:r>
              <a:r>
                <a:rPr lang="en-US" sz="1697" spc="-16" strike="noStrike" u="none">
                  <a:solidFill>
                    <a:srgbClr val="294069"/>
                  </a:solidFill>
                  <a:latin typeface="Garet"/>
                  <a:ea typeface="Garet"/>
                  <a:cs typeface="Garet"/>
                  <a:sym typeface="Garet"/>
                </a:rPr>
                <a:t>aly</a:t>
              </a:r>
              <a:r>
                <a:rPr lang="en-US" sz="1697" spc="-16" strike="noStrike" u="none">
                  <a:solidFill>
                    <a:srgbClr val="294069"/>
                  </a:solidFill>
                  <a:latin typeface="Garet"/>
                  <a:ea typeface="Garet"/>
                  <a:cs typeface="Garet"/>
                  <a:sym typeface="Garet"/>
                </a:rPr>
                <a:t>s</a:t>
              </a:r>
              <a:r>
                <a:rPr lang="en-US" sz="1697" spc="-16" strike="noStrike" u="none">
                  <a:solidFill>
                    <a:srgbClr val="294069"/>
                  </a:solidFill>
                  <a:latin typeface="Garet"/>
                  <a:ea typeface="Garet"/>
                  <a:cs typeface="Garet"/>
                  <a:sym typeface="Garet"/>
                </a:rPr>
                <a:t>i</a:t>
              </a:r>
              <a:r>
                <a:rPr lang="en-US" sz="1697" spc="-16" strike="noStrike" u="none">
                  <a:solidFill>
                    <a:srgbClr val="294069"/>
                  </a:solidFill>
                  <a:latin typeface="Garet"/>
                  <a:ea typeface="Garet"/>
                  <a:cs typeface="Garet"/>
                  <a:sym typeface="Garet"/>
                </a:rPr>
                <a:t>s.</a:t>
              </a:r>
            </a:p>
            <a:p>
              <a:pPr algn="ctr">
                <a:lnSpc>
                  <a:spcPts val="2376"/>
                </a:lnSpc>
              </a:pPr>
            </a:p>
            <a:p>
              <a:pPr algn="ctr">
                <a:lnSpc>
                  <a:spcPts val="2376"/>
                </a:lnSpc>
              </a:pPr>
              <a:r>
                <a:rPr lang="en-US" sz="1697" spc="-16" strike="noStrike" u="none">
                  <a:solidFill>
                    <a:srgbClr val="294069"/>
                  </a:solidFill>
                  <a:latin typeface="Garet"/>
                  <a:ea typeface="Garet"/>
                  <a:cs typeface="Garet"/>
                  <a:sym typeface="Garet"/>
                </a:rPr>
                <a:t>Improves model performance by grouping related words, reducing vocabulary size and noise.</a:t>
              </a:r>
            </a:p>
            <a:p>
              <a:pPr algn="ctr">
                <a:lnSpc>
                  <a:spcPts val="2376"/>
                </a:lnSpc>
              </a:pPr>
            </a:p>
            <a:p>
              <a:pPr algn="ctr">
                <a:lnSpc>
                  <a:spcPts val="2376"/>
                </a:lnSpc>
              </a:pPr>
            </a:p>
          </p:txBody>
        </p:sp>
        <p:grpSp>
          <p:nvGrpSpPr>
            <p:cNvPr name="Group 11" id="11"/>
            <p:cNvGrpSpPr/>
            <p:nvPr/>
          </p:nvGrpSpPr>
          <p:grpSpPr>
            <a:xfrm rot="0">
              <a:off x="0" y="0"/>
              <a:ext cx="5944513" cy="982985"/>
              <a:chOff x="0" y="0"/>
              <a:chExt cx="1713078" cy="283275"/>
            </a:xfrm>
          </p:grpSpPr>
          <p:sp>
            <p:nvSpPr>
              <p:cNvPr name="Freeform 12" id="12"/>
              <p:cNvSpPr/>
              <p:nvPr/>
            </p:nvSpPr>
            <p:spPr>
              <a:xfrm flipH="false" flipV="false" rot="0">
                <a:off x="0" y="0"/>
                <a:ext cx="1713078" cy="283275"/>
              </a:xfrm>
              <a:custGeom>
                <a:avLst/>
                <a:gdLst/>
                <a:ahLst/>
                <a:cxnLst/>
                <a:rect r="r" b="b" t="t" l="l"/>
                <a:pathLst>
                  <a:path h="283275" w="1713078">
                    <a:moveTo>
                      <a:pt x="0" y="0"/>
                    </a:moveTo>
                    <a:lnTo>
                      <a:pt x="1713078" y="0"/>
                    </a:lnTo>
                    <a:lnTo>
                      <a:pt x="1713078" y="283275"/>
                    </a:lnTo>
                    <a:lnTo>
                      <a:pt x="0" y="283275"/>
                    </a:lnTo>
                    <a:close/>
                  </a:path>
                </a:pathLst>
              </a:custGeom>
              <a:solidFill>
                <a:srgbClr val="F4956F"/>
              </a:solidFill>
            </p:spPr>
          </p:sp>
          <p:sp>
            <p:nvSpPr>
              <p:cNvPr name="TextBox 13" id="13"/>
              <p:cNvSpPr txBox="true"/>
              <p:nvPr/>
            </p:nvSpPr>
            <p:spPr>
              <a:xfrm>
                <a:off x="0" y="0"/>
                <a:ext cx="1713078" cy="283275"/>
              </a:xfrm>
              <a:prstGeom prst="rect">
                <a:avLst/>
              </a:prstGeom>
            </p:spPr>
            <p:txBody>
              <a:bodyPr anchor="ctr" rtlCol="false" tIns="50800" lIns="50800" bIns="50800" rIns="50800"/>
              <a:lstStyle/>
              <a:p>
                <a:pPr algn="ctr">
                  <a:lnSpc>
                    <a:spcPts val="2639"/>
                  </a:lnSpc>
                </a:pPr>
              </a:p>
            </p:txBody>
          </p:sp>
        </p:grpSp>
        <p:sp>
          <p:nvSpPr>
            <p:cNvPr name="TextBox 14" id="14"/>
            <p:cNvSpPr txBox="true"/>
            <p:nvPr/>
          </p:nvSpPr>
          <p:spPr>
            <a:xfrm rot="0">
              <a:off x="205495" y="163512"/>
              <a:ext cx="5533523" cy="694061"/>
            </a:xfrm>
            <a:prstGeom prst="rect">
              <a:avLst/>
            </a:prstGeom>
          </p:spPr>
          <p:txBody>
            <a:bodyPr anchor="t" rtlCol="false" tIns="0" lIns="0" bIns="0" rIns="0">
              <a:spAutoFit/>
            </a:bodyPr>
            <a:lstStyle/>
            <a:p>
              <a:pPr algn="ctr" marL="0" indent="0" lvl="0">
                <a:lnSpc>
                  <a:spcPts val="3989"/>
                </a:lnSpc>
                <a:spcBef>
                  <a:spcPct val="0"/>
                </a:spcBef>
              </a:pPr>
              <a:r>
                <a:rPr lang="en-US" sz="3627" spc="18">
                  <a:solidFill>
                    <a:srgbClr val="FFFFFF"/>
                  </a:solidFill>
                  <a:latin typeface="Berthold Block"/>
                  <a:ea typeface="Berthold Block"/>
                  <a:cs typeface="Berthold Block"/>
                  <a:sym typeface="Berthold Block"/>
                </a:rPr>
                <a:t>4. L</a:t>
              </a:r>
              <a:r>
                <a:rPr lang="en-US" sz="3627" spc="18" strike="noStrike" u="none">
                  <a:solidFill>
                    <a:srgbClr val="FFFFFF"/>
                  </a:solidFill>
                  <a:latin typeface="Berthold Block"/>
                  <a:ea typeface="Berthold Block"/>
                  <a:cs typeface="Berthold Block"/>
                  <a:sym typeface="Berthold Block"/>
                </a:rPr>
                <a:t>emmatization</a:t>
              </a:r>
            </a:p>
          </p:txBody>
        </p:sp>
      </p:grpSp>
      <p:grpSp>
        <p:nvGrpSpPr>
          <p:cNvPr name="Group 15" id="15"/>
          <p:cNvGrpSpPr/>
          <p:nvPr/>
        </p:nvGrpSpPr>
        <p:grpSpPr>
          <a:xfrm rot="0">
            <a:off x="3505302" y="2375013"/>
            <a:ext cx="4461300" cy="3502375"/>
            <a:chOff x="0" y="0"/>
            <a:chExt cx="5948400" cy="4669833"/>
          </a:xfrm>
        </p:grpSpPr>
        <p:grpSp>
          <p:nvGrpSpPr>
            <p:cNvPr name="Group 16" id="16"/>
            <p:cNvGrpSpPr/>
            <p:nvPr/>
          </p:nvGrpSpPr>
          <p:grpSpPr>
            <a:xfrm rot="0">
              <a:off x="0" y="983628"/>
              <a:ext cx="5948400" cy="3494429"/>
              <a:chOff x="0" y="0"/>
              <a:chExt cx="1713078" cy="1006360"/>
            </a:xfrm>
          </p:grpSpPr>
          <p:sp>
            <p:nvSpPr>
              <p:cNvPr name="Freeform 17" id="17"/>
              <p:cNvSpPr/>
              <p:nvPr/>
            </p:nvSpPr>
            <p:spPr>
              <a:xfrm flipH="false" flipV="false" rot="0">
                <a:off x="0" y="0"/>
                <a:ext cx="1713078" cy="1006360"/>
              </a:xfrm>
              <a:custGeom>
                <a:avLst/>
                <a:gdLst/>
                <a:ahLst/>
                <a:cxnLst/>
                <a:rect r="r" b="b" t="t" l="l"/>
                <a:pathLst>
                  <a:path h="1006360" w="1713078">
                    <a:moveTo>
                      <a:pt x="0" y="0"/>
                    </a:moveTo>
                    <a:lnTo>
                      <a:pt x="1713078" y="0"/>
                    </a:lnTo>
                    <a:lnTo>
                      <a:pt x="1713078" y="1006360"/>
                    </a:lnTo>
                    <a:lnTo>
                      <a:pt x="0" y="1006360"/>
                    </a:lnTo>
                    <a:close/>
                  </a:path>
                </a:pathLst>
              </a:custGeom>
              <a:solidFill>
                <a:srgbClr val="FFFFFF"/>
              </a:solidFill>
            </p:spPr>
          </p:sp>
          <p:sp>
            <p:nvSpPr>
              <p:cNvPr name="TextBox 18" id="18"/>
              <p:cNvSpPr txBox="true"/>
              <p:nvPr/>
            </p:nvSpPr>
            <p:spPr>
              <a:xfrm>
                <a:off x="0" y="0"/>
                <a:ext cx="1713078" cy="1006360"/>
              </a:xfrm>
              <a:prstGeom prst="rect">
                <a:avLst/>
              </a:prstGeom>
            </p:spPr>
            <p:txBody>
              <a:bodyPr anchor="ctr" rtlCol="false" tIns="50800" lIns="50800" bIns="50800" rIns="50800"/>
              <a:lstStyle/>
              <a:p>
                <a:pPr algn="ctr">
                  <a:lnSpc>
                    <a:spcPts val="2640"/>
                  </a:lnSpc>
                </a:pPr>
              </a:p>
            </p:txBody>
          </p:sp>
        </p:grpSp>
        <p:sp>
          <p:nvSpPr>
            <p:cNvPr name="TextBox 19" id="19"/>
            <p:cNvSpPr txBox="true"/>
            <p:nvPr/>
          </p:nvSpPr>
          <p:spPr>
            <a:xfrm rot="0">
              <a:off x="427510" y="1124324"/>
              <a:ext cx="5093380" cy="3545509"/>
            </a:xfrm>
            <a:prstGeom prst="rect">
              <a:avLst/>
            </a:prstGeom>
          </p:spPr>
          <p:txBody>
            <a:bodyPr anchor="t" rtlCol="false" tIns="0" lIns="0" bIns="0" rIns="0">
              <a:spAutoFit/>
            </a:bodyPr>
            <a:lstStyle/>
            <a:p>
              <a:pPr algn="l" marL="366718" indent="-183359" lvl="1">
                <a:lnSpc>
                  <a:spcPts val="2377"/>
                </a:lnSpc>
                <a:buFont typeface="Arial"/>
                <a:buChar char="•"/>
              </a:pPr>
              <a:r>
                <a:rPr lang="en-US" sz="1698" spc="-16">
                  <a:solidFill>
                    <a:srgbClr val="294069"/>
                  </a:solidFill>
                  <a:latin typeface="Garet"/>
                  <a:ea typeface="Garet"/>
                  <a:cs typeface="Garet"/>
                  <a:sym typeface="Garet"/>
                </a:rPr>
                <a:t>Loading and Exploring the Data </a:t>
              </a:r>
            </a:p>
            <a:p>
              <a:pPr algn="l" marL="366718" indent="-183359" lvl="1">
                <a:lnSpc>
                  <a:spcPts val="2377"/>
                </a:lnSpc>
                <a:buFont typeface="Arial"/>
                <a:buChar char="•"/>
              </a:pPr>
              <a:r>
                <a:rPr lang="en-US" sz="1698" spc="-16">
                  <a:solidFill>
                    <a:srgbClr val="294069"/>
                  </a:solidFill>
                  <a:latin typeface="Garet"/>
                  <a:ea typeface="Garet"/>
                  <a:cs typeface="Garet"/>
                  <a:sym typeface="Garet"/>
                </a:rPr>
                <a:t>Analyzing the dataset to uncover patterns and insights, such as review sentiment trends or frequent words.</a:t>
              </a:r>
            </a:p>
            <a:p>
              <a:pPr algn="l" marL="366718" indent="-183359" lvl="1">
                <a:lnSpc>
                  <a:spcPts val="2377"/>
                </a:lnSpc>
                <a:buFont typeface="Arial"/>
                <a:buChar char="•"/>
              </a:pPr>
              <a:r>
                <a:rPr lang="en-US" sz="1698" spc="-16" strike="noStrike" u="none">
                  <a:solidFill>
                    <a:srgbClr val="294069"/>
                  </a:solidFill>
                  <a:latin typeface="Garet"/>
                  <a:ea typeface="Garet"/>
                  <a:cs typeface="Garet"/>
                  <a:sym typeface="Garet"/>
                </a:rPr>
                <a:t>Visualizations like word clouds help identify characteristics before modeling.</a:t>
              </a:r>
            </a:p>
            <a:p>
              <a:pPr algn="l">
                <a:lnSpc>
                  <a:spcPts val="2377"/>
                </a:lnSpc>
              </a:pPr>
            </a:p>
          </p:txBody>
        </p:sp>
        <p:grpSp>
          <p:nvGrpSpPr>
            <p:cNvPr name="Group 20" id="20"/>
            <p:cNvGrpSpPr/>
            <p:nvPr/>
          </p:nvGrpSpPr>
          <p:grpSpPr>
            <a:xfrm rot="0">
              <a:off x="0" y="0"/>
              <a:ext cx="5948400" cy="983628"/>
              <a:chOff x="0" y="0"/>
              <a:chExt cx="1713078" cy="283275"/>
            </a:xfrm>
          </p:grpSpPr>
          <p:sp>
            <p:nvSpPr>
              <p:cNvPr name="Freeform 21" id="21"/>
              <p:cNvSpPr/>
              <p:nvPr/>
            </p:nvSpPr>
            <p:spPr>
              <a:xfrm flipH="false" flipV="false" rot="0">
                <a:off x="0" y="0"/>
                <a:ext cx="1713078" cy="283275"/>
              </a:xfrm>
              <a:custGeom>
                <a:avLst/>
                <a:gdLst/>
                <a:ahLst/>
                <a:cxnLst/>
                <a:rect r="r" b="b" t="t" l="l"/>
                <a:pathLst>
                  <a:path h="283275" w="1713078">
                    <a:moveTo>
                      <a:pt x="0" y="0"/>
                    </a:moveTo>
                    <a:lnTo>
                      <a:pt x="1713078" y="0"/>
                    </a:lnTo>
                    <a:lnTo>
                      <a:pt x="1713078" y="283275"/>
                    </a:lnTo>
                    <a:lnTo>
                      <a:pt x="0" y="283275"/>
                    </a:lnTo>
                    <a:close/>
                  </a:path>
                </a:pathLst>
              </a:custGeom>
              <a:solidFill>
                <a:srgbClr val="F4956F"/>
              </a:solidFill>
            </p:spPr>
          </p:sp>
          <p:sp>
            <p:nvSpPr>
              <p:cNvPr name="TextBox 22" id="22"/>
              <p:cNvSpPr txBox="true"/>
              <p:nvPr/>
            </p:nvSpPr>
            <p:spPr>
              <a:xfrm>
                <a:off x="0" y="0"/>
                <a:ext cx="1713078" cy="283275"/>
              </a:xfrm>
              <a:prstGeom prst="rect">
                <a:avLst/>
              </a:prstGeom>
            </p:spPr>
            <p:txBody>
              <a:bodyPr anchor="ctr" rtlCol="false" tIns="50800" lIns="50800" bIns="50800" rIns="50800"/>
              <a:lstStyle/>
              <a:p>
                <a:pPr algn="ctr">
                  <a:lnSpc>
                    <a:spcPts val="2640"/>
                  </a:lnSpc>
                </a:pPr>
              </a:p>
            </p:txBody>
          </p:sp>
        </p:grpSp>
        <p:sp>
          <p:nvSpPr>
            <p:cNvPr name="TextBox 23" id="23"/>
            <p:cNvSpPr txBox="true"/>
            <p:nvPr/>
          </p:nvSpPr>
          <p:spPr>
            <a:xfrm rot="0">
              <a:off x="205629" y="163594"/>
              <a:ext cx="5537141" cy="694539"/>
            </a:xfrm>
            <a:prstGeom prst="rect">
              <a:avLst/>
            </a:prstGeom>
          </p:spPr>
          <p:txBody>
            <a:bodyPr anchor="t" rtlCol="false" tIns="0" lIns="0" bIns="0" rIns="0">
              <a:spAutoFit/>
            </a:bodyPr>
            <a:lstStyle/>
            <a:p>
              <a:pPr algn="ctr" marL="0" indent="0" lvl="0">
                <a:lnSpc>
                  <a:spcPts val="3992"/>
                </a:lnSpc>
                <a:spcBef>
                  <a:spcPct val="0"/>
                </a:spcBef>
              </a:pPr>
              <a:r>
                <a:rPr lang="en-US" sz="3629" spc="18">
                  <a:solidFill>
                    <a:srgbClr val="FFFFFF"/>
                  </a:solidFill>
                  <a:latin typeface="Berthold Block"/>
                  <a:ea typeface="Berthold Block"/>
                  <a:cs typeface="Berthold Block"/>
                  <a:sym typeface="Berthold Block"/>
                </a:rPr>
                <a:t>1. EDA</a:t>
              </a:r>
            </a:p>
          </p:txBody>
        </p:sp>
      </p:grpSp>
      <p:grpSp>
        <p:nvGrpSpPr>
          <p:cNvPr name="Group 24" id="24"/>
          <p:cNvGrpSpPr/>
          <p:nvPr/>
        </p:nvGrpSpPr>
        <p:grpSpPr>
          <a:xfrm rot="0">
            <a:off x="10644640" y="2375013"/>
            <a:ext cx="4461300" cy="3372679"/>
            <a:chOff x="0" y="0"/>
            <a:chExt cx="5948400" cy="4496905"/>
          </a:xfrm>
        </p:grpSpPr>
        <p:grpSp>
          <p:nvGrpSpPr>
            <p:cNvPr name="Group 25" id="25"/>
            <p:cNvGrpSpPr/>
            <p:nvPr/>
          </p:nvGrpSpPr>
          <p:grpSpPr>
            <a:xfrm rot="0">
              <a:off x="0" y="987768"/>
              <a:ext cx="5948400" cy="3509137"/>
              <a:chOff x="0" y="0"/>
              <a:chExt cx="1705898" cy="1006360"/>
            </a:xfrm>
          </p:grpSpPr>
          <p:sp>
            <p:nvSpPr>
              <p:cNvPr name="Freeform 26" id="26"/>
              <p:cNvSpPr/>
              <p:nvPr/>
            </p:nvSpPr>
            <p:spPr>
              <a:xfrm flipH="false" flipV="false" rot="0">
                <a:off x="0" y="0"/>
                <a:ext cx="1705898" cy="1006360"/>
              </a:xfrm>
              <a:custGeom>
                <a:avLst/>
                <a:gdLst/>
                <a:ahLst/>
                <a:cxnLst/>
                <a:rect r="r" b="b" t="t" l="l"/>
                <a:pathLst>
                  <a:path h="1006360" w="1705898">
                    <a:moveTo>
                      <a:pt x="0" y="0"/>
                    </a:moveTo>
                    <a:lnTo>
                      <a:pt x="1705898" y="0"/>
                    </a:lnTo>
                    <a:lnTo>
                      <a:pt x="1705898" y="1006360"/>
                    </a:lnTo>
                    <a:lnTo>
                      <a:pt x="0" y="1006360"/>
                    </a:lnTo>
                    <a:close/>
                  </a:path>
                </a:pathLst>
              </a:custGeom>
              <a:solidFill>
                <a:srgbClr val="FFFFFF"/>
              </a:solidFill>
            </p:spPr>
          </p:sp>
          <p:sp>
            <p:nvSpPr>
              <p:cNvPr name="TextBox 27" id="27"/>
              <p:cNvSpPr txBox="true"/>
              <p:nvPr/>
            </p:nvSpPr>
            <p:spPr>
              <a:xfrm>
                <a:off x="0" y="0"/>
                <a:ext cx="1705898" cy="1006360"/>
              </a:xfrm>
              <a:prstGeom prst="rect">
                <a:avLst/>
              </a:prstGeom>
            </p:spPr>
            <p:txBody>
              <a:bodyPr anchor="ctr" rtlCol="false" tIns="50800" lIns="50800" bIns="50800" rIns="50800"/>
              <a:lstStyle/>
              <a:p>
                <a:pPr algn="ctr">
                  <a:lnSpc>
                    <a:spcPts val="2639"/>
                  </a:lnSpc>
                </a:pPr>
              </a:p>
            </p:txBody>
          </p:sp>
        </p:grpSp>
        <p:sp>
          <p:nvSpPr>
            <p:cNvPr name="TextBox 28" id="28"/>
            <p:cNvSpPr txBox="true"/>
            <p:nvPr/>
          </p:nvSpPr>
          <p:spPr>
            <a:xfrm rot="0">
              <a:off x="427510" y="1129176"/>
              <a:ext cx="5093380" cy="2383264"/>
            </a:xfrm>
            <a:prstGeom prst="rect">
              <a:avLst/>
            </a:prstGeom>
          </p:spPr>
          <p:txBody>
            <a:bodyPr anchor="t" rtlCol="false" tIns="0" lIns="0" bIns="0" rIns="0">
              <a:spAutoFit/>
            </a:bodyPr>
            <a:lstStyle/>
            <a:p>
              <a:pPr algn="ctr" marL="0" indent="0" lvl="0">
                <a:lnSpc>
                  <a:spcPts val="2387"/>
                </a:lnSpc>
                <a:spcBef>
                  <a:spcPct val="0"/>
                </a:spcBef>
              </a:pPr>
              <a:r>
                <a:rPr lang="en-US" sz="1705" spc="-17">
                  <a:solidFill>
                    <a:srgbClr val="294069"/>
                  </a:solidFill>
                  <a:latin typeface="Garet"/>
                  <a:ea typeface="Garet"/>
                  <a:cs typeface="Garet"/>
                  <a:sym typeface="Garet"/>
                </a:rPr>
                <a:t>R</a:t>
              </a:r>
              <a:r>
                <a:rPr lang="en-US" sz="1705" spc="-17" strike="noStrike" u="none">
                  <a:solidFill>
                    <a:srgbClr val="294069"/>
                  </a:solidFill>
                  <a:latin typeface="Garet"/>
                  <a:ea typeface="Garet"/>
                  <a:cs typeface="Garet"/>
                  <a:sym typeface="Garet"/>
                </a:rPr>
                <a:t>emo</a:t>
              </a:r>
              <a:r>
                <a:rPr lang="en-US" sz="1705" spc="-17" strike="noStrike" u="none">
                  <a:solidFill>
                    <a:srgbClr val="294069"/>
                  </a:solidFill>
                  <a:latin typeface="Garet"/>
                  <a:ea typeface="Garet"/>
                  <a:cs typeface="Garet"/>
                  <a:sym typeface="Garet"/>
                </a:rPr>
                <a:t>v</a:t>
              </a:r>
              <a:r>
                <a:rPr lang="en-US" sz="1705" spc="-17" strike="noStrike" u="none">
                  <a:solidFill>
                    <a:srgbClr val="294069"/>
                  </a:solidFill>
                  <a:latin typeface="Garet"/>
                  <a:ea typeface="Garet"/>
                  <a:cs typeface="Garet"/>
                  <a:sym typeface="Garet"/>
                </a:rPr>
                <a:t>ed unnecessary columns</a:t>
              </a:r>
            </a:p>
            <a:p>
              <a:pPr algn="ctr" marL="0" indent="0" lvl="0">
                <a:lnSpc>
                  <a:spcPts val="2387"/>
                </a:lnSpc>
                <a:spcBef>
                  <a:spcPct val="0"/>
                </a:spcBef>
              </a:pPr>
            </a:p>
            <a:p>
              <a:pPr algn="ctr">
                <a:lnSpc>
                  <a:spcPts val="2387"/>
                </a:lnSpc>
                <a:spcBef>
                  <a:spcPct val="0"/>
                </a:spcBef>
              </a:pPr>
              <a:r>
                <a:rPr lang="en-US" b="true" sz="1705" spc="-17" strike="noStrike" u="none">
                  <a:solidFill>
                    <a:srgbClr val="294069"/>
                  </a:solidFill>
                  <a:latin typeface="Garet Bold"/>
                  <a:ea typeface="Garet Bold"/>
                  <a:cs typeface="Garet Bold"/>
                  <a:sym typeface="Garet Bold"/>
                </a:rPr>
                <a:t>Stop-word Removal</a:t>
              </a:r>
              <a:r>
                <a:rPr lang="en-US" sz="1705" spc="-17" strike="noStrike" u="none">
                  <a:solidFill>
                    <a:srgbClr val="294069"/>
                  </a:solidFill>
                  <a:latin typeface="Garet"/>
                  <a:ea typeface="Garet"/>
                  <a:cs typeface="Garet"/>
                  <a:sym typeface="Garet"/>
                </a:rPr>
                <a:t>: Eliminated common words like “the”, “and”, “is” that don’t contribute to sentiment.</a:t>
              </a:r>
              <a:r>
                <a:rPr lang="en-US" sz="1705" spc="-17" strike="noStrike" u="none">
                  <a:solidFill>
                    <a:srgbClr val="294069"/>
                  </a:solidFill>
                  <a:latin typeface="Garet"/>
                  <a:ea typeface="Garet"/>
                  <a:cs typeface="Garet"/>
                  <a:sym typeface="Garet"/>
                </a:rPr>
                <a:t> </a:t>
              </a:r>
            </a:p>
          </p:txBody>
        </p:sp>
        <p:grpSp>
          <p:nvGrpSpPr>
            <p:cNvPr name="Group 29" id="29"/>
            <p:cNvGrpSpPr/>
            <p:nvPr/>
          </p:nvGrpSpPr>
          <p:grpSpPr>
            <a:xfrm rot="0">
              <a:off x="0" y="0"/>
              <a:ext cx="5948400" cy="987768"/>
              <a:chOff x="0" y="0"/>
              <a:chExt cx="1705898" cy="283275"/>
            </a:xfrm>
          </p:grpSpPr>
          <p:sp>
            <p:nvSpPr>
              <p:cNvPr name="Freeform 30" id="30"/>
              <p:cNvSpPr/>
              <p:nvPr/>
            </p:nvSpPr>
            <p:spPr>
              <a:xfrm flipH="false" flipV="false" rot="0">
                <a:off x="0" y="0"/>
                <a:ext cx="1705898" cy="283275"/>
              </a:xfrm>
              <a:custGeom>
                <a:avLst/>
                <a:gdLst/>
                <a:ahLst/>
                <a:cxnLst/>
                <a:rect r="r" b="b" t="t" l="l"/>
                <a:pathLst>
                  <a:path h="283275" w="1705898">
                    <a:moveTo>
                      <a:pt x="0" y="0"/>
                    </a:moveTo>
                    <a:lnTo>
                      <a:pt x="1705898" y="0"/>
                    </a:lnTo>
                    <a:lnTo>
                      <a:pt x="1705898" y="283275"/>
                    </a:lnTo>
                    <a:lnTo>
                      <a:pt x="0" y="283275"/>
                    </a:lnTo>
                    <a:close/>
                  </a:path>
                </a:pathLst>
              </a:custGeom>
              <a:solidFill>
                <a:srgbClr val="F4956F"/>
              </a:solidFill>
            </p:spPr>
          </p:sp>
          <p:sp>
            <p:nvSpPr>
              <p:cNvPr name="TextBox 31" id="31"/>
              <p:cNvSpPr txBox="true"/>
              <p:nvPr/>
            </p:nvSpPr>
            <p:spPr>
              <a:xfrm>
                <a:off x="0" y="0"/>
                <a:ext cx="1705898" cy="283275"/>
              </a:xfrm>
              <a:prstGeom prst="rect">
                <a:avLst/>
              </a:prstGeom>
            </p:spPr>
            <p:txBody>
              <a:bodyPr anchor="ctr" rtlCol="false" tIns="50800" lIns="50800" bIns="50800" rIns="50800"/>
              <a:lstStyle/>
              <a:p>
                <a:pPr algn="ctr">
                  <a:lnSpc>
                    <a:spcPts val="2639"/>
                  </a:lnSpc>
                </a:pPr>
              </a:p>
            </p:txBody>
          </p:sp>
        </p:grpSp>
        <p:sp>
          <p:nvSpPr>
            <p:cNvPr name="TextBox 32" id="32"/>
            <p:cNvSpPr txBox="true"/>
            <p:nvPr/>
          </p:nvSpPr>
          <p:spPr>
            <a:xfrm rot="0">
              <a:off x="205629" y="154597"/>
              <a:ext cx="5537141" cy="707148"/>
            </a:xfrm>
            <a:prstGeom prst="rect">
              <a:avLst/>
            </a:prstGeom>
          </p:spPr>
          <p:txBody>
            <a:bodyPr anchor="t" rtlCol="false" tIns="0" lIns="0" bIns="0" rIns="0">
              <a:spAutoFit/>
            </a:bodyPr>
            <a:lstStyle/>
            <a:p>
              <a:pPr algn="ctr" marL="0" indent="0" lvl="0">
                <a:lnSpc>
                  <a:spcPts val="4009"/>
                </a:lnSpc>
                <a:spcBef>
                  <a:spcPct val="0"/>
                </a:spcBef>
              </a:pPr>
              <a:r>
                <a:rPr lang="en-US" sz="3644" spc="18">
                  <a:solidFill>
                    <a:srgbClr val="FFFFFF"/>
                  </a:solidFill>
                  <a:latin typeface="Berthold Block"/>
                  <a:ea typeface="Berthold Block"/>
                  <a:cs typeface="Berthold Block"/>
                  <a:sym typeface="Berthold Block"/>
                </a:rPr>
                <a:t>2. Data Cl</a:t>
              </a:r>
              <a:r>
                <a:rPr lang="en-US" sz="3644" spc="18" strike="noStrike" u="none">
                  <a:solidFill>
                    <a:srgbClr val="FFFFFF"/>
                  </a:solidFill>
                  <a:latin typeface="Berthold Block"/>
                  <a:ea typeface="Berthold Block"/>
                  <a:cs typeface="Berthold Block"/>
                  <a:sym typeface="Berthold Block"/>
                </a:rPr>
                <a:t>eaning </a:t>
              </a:r>
            </a:p>
          </p:txBody>
        </p:sp>
      </p:grpSp>
      <p:grpSp>
        <p:nvGrpSpPr>
          <p:cNvPr name="Group 33" id="33"/>
          <p:cNvGrpSpPr/>
          <p:nvPr/>
        </p:nvGrpSpPr>
        <p:grpSpPr>
          <a:xfrm rot="0">
            <a:off x="10644640" y="6267461"/>
            <a:ext cx="4458385" cy="3262483"/>
            <a:chOff x="0" y="0"/>
            <a:chExt cx="5944513" cy="4349977"/>
          </a:xfrm>
        </p:grpSpPr>
        <p:grpSp>
          <p:nvGrpSpPr>
            <p:cNvPr name="Group 34" id="34"/>
            <p:cNvGrpSpPr/>
            <p:nvPr/>
          </p:nvGrpSpPr>
          <p:grpSpPr>
            <a:xfrm rot="0">
              <a:off x="0" y="955495"/>
              <a:ext cx="5944513" cy="3394483"/>
              <a:chOff x="0" y="0"/>
              <a:chExt cx="1762365" cy="1006360"/>
            </a:xfrm>
          </p:grpSpPr>
          <p:sp>
            <p:nvSpPr>
              <p:cNvPr name="Freeform 35" id="35"/>
              <p:cNvSpPr/>
              <p:nvPr/>
            </p:nvSpPr>
            <p:spPr>
              <a:xfrm flipH="false" flipV="false" rot="0">
                <a:off x="0" y="0"/>
                <a:ext cx="1762365" cy="1006360"/>
              </a:xfrm>
              <a:custGeom>
                <a:avLst/>
                <a:gdLst/>
                <a:ahLst/>
                <a:cxnLst/>
                <a:rect r="r" b="b" t="t" l="l"/>
                <a:pathLst>
                  <a:path h="1006360" w="1762365">
                    <a:moveTo>
                      <a:pt x="0" y="0"/>
                    </a:moveTo>
                    <a:lnTo>
                      <a:pt x="1762365" y="0"/>
                    </a:lnTo>
                    <a:lnTo>
                      <a:pt x="1762365" y="1006360"/>
                    </a:lnTo>
                    <a:lnTo>
                      <a:pt x="0" y="1006360"/>
                    </a:lnTo>
                    <a:close/>
                  </a:path>
                </a:pathLst>
              </a:custGeom>
              <a:solidFill>
                <a:srgbClr val="FFFFFF"/>
              </a:solidFill>
            </p:spPr>
          </p:sp>
          <p:sp>
            <p:nvSpPr>
              <p:cNvPr name="TextBox 36" id="36"/>
              <p:cNvSpPr txBox="true"/>
              <p:nvPr/>
            </p:nvSpPr>
            <p:spPr>
              <a:xfrm>
                <a:off x="0" y="0"/>
                <a:ext cx="1762365" cy="1006360"/>
              </a:xfrm>
              <a:prstGeom prst="rect">
                <a:avLst/>
              </a:prstGeom>
            </p:spPr>
            <p:txBody>
              <a:bodyPr anchor="ctr" rtlCol="false" tIns="50800" lIns="50800" bIns="50800" rIns="50800"/>
              <a:lstStyle/>
              <a:p>
                <a:pPr algn="ctr">
                  <a:lnSpc>
                    <a:spcPts val="2639"/>
                  </a:lnSpc>
                </a:pPr>
              </a:p>
            </p:txBody>
          </p:sp>
        </p:grpSp>
        <p:sp>
          <p:nvSpPr>
            <p:cNvPr name="TextBox 37" id="37"/>
            <p:cNvSpPr txBox="true"/>
            <p:nvPr/>
          </p:nvSpPr>
          <p:spPr>
            <a:xfrm rot="0">
              <a:off x="427231" y="1081824"/>
              <a:ext cx="5090051" cy="3087930"/>
            </a:xfrm>
            <a:prstGeom prst="rect">
              <a:avLst/>
            </a:prstGeom>
          </p:spPr>
          <p:txBody>
            <a:bodyPr anchor="t" rtlCol="false" tIns="0" lIns="0" bIns="0" rIns="0">
              <a:spAutoFit/>
            </a:bodyPr>
            <a:lstStyle/>
            <a:p>
              <a:pPr algn="ctr">
                <a:lnSpc>
                  <a:spcPts val="2309"/>
                </a:lnSpc>
              </a:pPr>
              <a:r>
                <a:rPr lang="en-US" sz="1649" spc="-16">
                  <a:solidFill>
                    <a:srgbClr val="294069"/>
                  </a:solidFill>
                  <a:latin typeface="Garet"/>
                  <a:ea typeface="Garet"/>
                  <a:cs typeface="Garet"/>
                  <a:sym typeface="Garet"/>
                </a:rPr>
                <a:t>Breaks down review text into smaller units (tokens), like words or phrases, for further processing.</a:t>
              </a:r>
            </a:p>
            <a:p>
              <a:pPr algn="ctr">
                <a:lnSpc>
                  <a:spcPts val="2309"/>
                </a:lnSpc>
              </a:pPr>
            </a:p>
            <a:p>
              <a:pPr algn="ctr">
                <a:lnSpc>
                  <a:spcPts val="2309"/>
                </a:lnSpc>
              </a:pPr>
              <a:r>
                <a:rPr lang="en-US" sz="1649" spc="-16">
                  <a:solidFill>
                    <a:srgbClr val="294069"/>
                  </a:solidFill>
                  <a:latin typeface="Garet"/>
                  <a:ea typeface="Garet"/>
                  <a:cs typeface="Garet"/>
                  <a:sym typeface="Garet"/>
                </a:rPr>
                <a:t>Enables the model to analyze individual components of text, e.g., splitting "I love this drug" into ["I", "love", "this", "drug"].</a:t>
              </a:r>
            </a:p>
          </p:txBody>
        </p:sp>
        <p:grpSp>
          <p:nvGrpSpPr>
            <p:cNvPr name="Group 38" id="38"/>
            <p:cNvGrpSpPr/>
            <p:nvPr/>
          </p:nvGrpSpPr>
          <p:grpSpPr>
            <a:xfrm rot="0">
              <a:off x="0" y="0"/>
              <a:ext cx="5944513" cy="955495"/>
              <a:chOff x="0" y="0"/>
              <a:chExt cx="1762365" cy="283275"/>
            </a:xfrm>
          </p:grpSpPr>
          <p:sp>
            <p:nvSpPr>
              <p:cNvPr name="Freeform 39" id="39"/>
              <p:cNvSpPr/>
              <p:nvPr/>
            </p:nvSpPr>
            <p:spPr>
              <a:xfrm flipH="false" flipV="false" rot="0">
                <a:off x="0" y="0"/>
                <a:ext cx="1762365" cy="283275"/>
              </a:xfrm>
              <a:custGeom>
                <a:avLst/>
                <a:gdLst/>
                <a:ahLst/>
                <a:cxnLst/>
                <a:rect r="r" b="b" t="t" l="l"/>
                <a:pathLst>
                  <a:path h="283275" w="1762365">
                    <a:moveTo>
                      <a:pt x="0" y="0"/>
                    </a:moveTo>
                    <a:lnTo>
                      <a:pt x="1762365" y="0"/>
                    </a:lnTo>
                    <a:lnTo>
                      <a:pt x="1762365" y="283275"/>
                    </a:lnTo>
                    <a:lnTo>
                      <a:pt x="0" y="283275"/>
                    </a:lnTo>
                    <a:close/>
                  </a:path>
                </a:pathLst>
              </a:custGeom>
              <a:solidFill>
                <a:srgbClr val="F4956F"/>
              </a:solidFill>
            </p:spPr>
          </p:sp>
          <p:sp>
            <p:nvSpPr>
              <p:cNvPr name="TextBox 40" id="40"/>
              <p:cNvSpPr txBox="true"/>
              <p:nvPr/>
            </p:nvSpPr>
            <p:spPr>
              <a:xfrm>
                <a:off x="0" y="0"/>
                <a:ext cx="1762365" cy="283275"/>
              </a:xfrm>
              <a:prstGeom prst="rect">
                <a:avLst/>
              </a:prstGeom>
            </p:spPr>
            <p:txBody>
              <a:bodyPr anchor="ctr" rtlCol="false" tIns="50800" lIns="50800" bIns="50800" rIns="50800"/>
              <a:lstStyle/>
              <a:p>
                <a:pPr algn="ctr">
                  <a:lnSpc>
                    <a:spcPts val="2639"/>
                  </a:lnSpc>
                </a:pPr>
              </a:p>
            </p:txBody>
          </p:sp>
        </p:grpSp>
        <p:sp>
          <p:nvSpPr>
            <p:cNvPr name="TextBox 41" id="41"/>
            <p:cNvSpPr txBox="true"/>
            <p:nvPr/>
          </p:nvSpPr>
          <p:spPr>
            <a:xfrm rot="0">
              <a:off x="205495" y="160005"/>
              <a:ext cx="5533523" cy="673585"/>
            </a:xfrm>
            <a:prstGeom prst="rect">
              <a:avLst/>
            </a:prstGeom>
          </p:spPr>
          <p:txBody>
            <a:bodyPr anchor="t" rtlCol="false" tIns="0" lIns="0" bIns="0" rIns="0">
              <a:spAutoFit/>
            </a:bodyPr>
            <a:lstStyle/>
            <a:p>
              <a:pPr algn="ctr" marL="0" indent="0" lvl="0">
                <a:lnSpc>
                  <a:spcPts val="3878"/>
                </a:lnSpc>
                <a:spcBef>
                  <a:spcPct val="0"/>
                </a:spcBef>
              </a:pPr>
              <a:r>
                <a:rPr lang="en-US" sz="3525" spc="17">
                  <a:solidFill>
                    <a:srgbClr val="FFFFFF"/>
                  </a:solidFill>
                  <a:latin typeface="Berthold Block"/>
                  <a:ea typeface="Berthold Block"/>
                  <a:cs typeface="Berthold Block"/>
                  <a:sym typeface="Berthold Block"/>
                </a:rPr>
                <a:t>3. Tok</a:t>
              </a:r>
              <a:r>
                <a:rPr lang="en-US" sz="3525" spc="17" strike="noStrike" u="none">
                  <a:solidFill>
                    <a:srgbClr val="FFFFFF"/>
                  </a:solidFill>
                  <a:latin typeface="Berthold Block"/>
                  <a:ea typeface="Berthold Block"/>
                  <a:cs typeface="Berthold Block"/>
                  <a:sym typeface="Berthold Block"/>
                </a:rPr>
                <a:t>enization</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7F1F4"/>
        </a:solidFill>
      </p:bgPr>
    </p:bg>
    <p:spTree>
      <p:nvGrpSpPr>
        <p:cNvPr id="1" name=""/>
        <p:cNvGrpSpPr/>
        <p:nvPr/>
      </p:nvGrpSpPr>
      <p:grpSpPr>
        <a:xfrm>
          <a:off x="0" y="0"/>
          <a:ext cx="0" cy="0"/>
          <a:chOff x="0" y="0"/>
          <a:chExt cx="0" cy="0"/>
        </a:xfrm>
      </p:grpSpPr>
      <p:grpSp>
        <p:nvGrpSpPr>
          <p:cNvPr name="Group 2" id="2"/>
          <p:cNvGrpSpPr/>
          <p:nvPr/>
        </p:nvGrpSpPr>
        <p:grpSpPr>
          <a:xfrm rot="0">
            <a:off x="11121748" y="0"/>
            <a:ext cx="7166252" cy="10287000"/>
            <a:chOff x="0" y="0"/>
            <a:chExt cx="1887408" cy="2709333"/>
          </a:xfrm>
        </p:grpSpPr>
        <p:sp>
          <p:nvSpPr>
            <p:cNvPr name="Freeform 3" id="3"/>
            <p:cNvSpPr/>
            <p:nvPr/>
          </p:nvSpPr>
          <p:spPr>
            <a:xfrm flipH="false" flipV="false" rot="0">
              <a:off x="0" y="0"/>
              <a:ext cx="1887408" cy="2709333"/>
            </a:xfrm>
            <a:custGeom>
              <a:avLst/>
              <a:gdLst/>
              <a:ahLst/>
              <a:cxnLst/>
              <a:rect r="r" b="b" t="t" l="l"/>
              <a:pathLst>
                <a:path h="2709333" w="1887408">
                  <a:moveTo>
                    <a:pt x="0" y="0"/>
                  </a:moveTo>
                  <a:lnTo>
                    <a:pt x="1887408" y="0"/>
                  </a:lnTo>
                  <a:lnTo>
                    <a:pt x="1887408" y="2709333"/>
                  </a:lnTo>
                  <a:lnTo>
                    <a:pt x="0" y="2709333"/>
                  </a:lnTo>
                  <a:close/>
                </a:path>
              </a:pathLst>
            </a:custGeom>
            <a:solidFill>
              <a:srgbClr val="A1D4E1"/>
            </a:solidFill>
          </p:spPr>
        </p:sp>
        <p:sp>
          <p:nvSpPr>
            <p:cNvPr name="TextBox 4" id="4"/>
            <p:cNvSpPr txBox="true"/>
            <p:nvPr/>
          </p:nvSpPr>
          <p:spPr>
            <a:xfrm>
              <a:off x="0" y="0"/>
              <a:ext cx="1887408" cy="2709333"/>
            </a:xfrm>
            <a:prstGeom prst="rect">
              <a:avLst/>
            </a:prstGeom>
          </p:spPr>
          <p:txBody>
            <a:bodyPr anchor="ctr" rtlCol="false" tIns="50800" lIns="50800" bIns="50800" rIns="50800"/>
            <a:lstStyle/>
            <a:p>
              <a:pPr algn="ctr">
                <a:lnSpc>
                  <a:spcPts val="2639"/>
                </a:lnSpc>
              </a:pPr>
            </a:p>
          </p:txBody>
        </p:sp>
      </p:grpSp>
      <p:grpSp>
        <p:nvGrpSpPr>
          <p:cNvPr name="Group 5" id="5"/>
          <p:cNvGrpSpPr/>
          <p:nvPr/>
        </p:nvGrpSpPr>
        <p:grpSpPr>
          <a:xfrm rot="0">
            <a:off x="0" y="9806661"/>
            <a:ext cx="18288000" cy="480339"/>
            <a:chOff x="0" y="0"/>
            <a:chExt cx="4816593" cy="126509"/>
          </a:xfrm>
        </p:grpSpPr>
        <p:sp>
          <p:nvSpPr>
            <p:cNvPr name="Freeform 6" id="6"/>
            <p:cNvSpPr/>
            <p:nvPr/>
          </p:nvSpPr>
          <p:spPr>
            <a:xfrm flipH="false" flipV="false" rot="0">
              <a:off x="0" y="0"/>
              <a:ext cx="4816592" cy="126509"/>
            </a:xfrm>
            <a:custGeom>
              <a:avLst/>
              <a:gdLst/>
              <a:ahLst/>
              <a:cxnLst/>
              <a:rect r="r" b="b" t="t" l="l"/>
              <a:pathLst>
                <a:path h="126509" w="4816592">
                  <a:moveTo>
                    <a:pt x="0" y="0"/>
                  </a:moveTo>
                  <a:lnTo>
                    <a:pt x="4816592" y="0"/>
                  </a:lnTo>
                  <a:lnTo>
                    <a:pt x="4816592" y="126509"/>
                  </a:lnTo>
                  <a:lnTo>
                    <a:pt x="0" y="126509"/>
                  </a:lnTo>
                  <a:close/>
                </a:path>
              </a:pathLst>
            </a:custGeom>
            <a:solidFill>
              <a:srgbClr val="F4956F"/>
            </a:solidFill>
          </p:spPr>
        </p:sp>
        <p:sp>
          <p:nvSpPr>
            <p:cNvPr name="TextBox 7" id="7"/>
            <p:cNvSpPr txBox="true"/>
            <p:nvPr/>
          </p:nvSpPr>
          <p:spPr>
            <a:xfrm>
              <a:off x="0" y="0"/>
              <a:ext cx="4816593" cy="126509"/>
            </a:xfrm>
            <a:prstGeom prst="rect">
              <a:avLst/>
            </a:prstGeom>
          </p:spPr>
          <p:txBody>
            <a:bodyPr anchor="ctr" rtlCol="false" tIns="50800" lIns="50800" bIns="50800" rIns="50800"/>
            <a:lstStyle/>
            <a:p>
              <a:pPr algn="ctr">
                <a:lnSpc>
                  <a:spcPts val="2639"/>
                </a:lnSpc>
              </a:pPr>
            </a:p>
          </p:txBody>
        </p:sp>
      </p:grpSp>
      <p:sp>
        <p:nvSpPr>
          <p:cNvPr name="Freeform 8" id="8"/>
          <p:cNvSpPr/>
          <p:nvPr/>
        </p:nvSpPr>
        <p:spPr>
          <a:xfrm flipH="false" flipV="false" rot="-284988">
            <a:off x="9876064" y="2420487"/>
            <a:ext cx="9657619" cy="5446026"/>
          </a:xfrm>
          <a:custGeom>
            <a:avLst/>
            <a:gdLst/>
            <a:ahLst/>
            <a:cxnLst/>
            <a:rect r="r" b="b" t="t" l="l"/>
            <a:pathLst>
              <a:path h="5446026" w="9657619">
                <a:moveTo>
                  <a:pt x="0" y="0"/>
                </a:moveTo>
                <a:lnTo>
                  <a:pt x="9657620" y="0"/>
                </a:lnTo>
                <a:lnTo>
                  <a:pt x="9657620" y="5446026"/>
                </a:lnTo>
                <a:lnTo>
                  <a:pt x="0" y="5446026"/>
                </a:lnTo>
                <a:lnTo>
                  <a:pt x="0" y="0"/>
                </a:lnTo>
                <a:close/>
              </a:path>
            </a:pathLst>
          </a:custGeom>
          <a:blipFill>
            <a:blip r:embed="rId2"/>
            <a:stretch>
              <a:fillRect l="0" t="0" r="0" b="0"/>
            </a:stretch>
          </a:blipFill>
        </p:spPr>
      </p:sp>
      <p:sp>
        <p:nvSpPr>
          <p:cNvPr name="TextBox 9" id="9"/>
          <p:cNvSpPr txBox="true"/>
          <p:nvPr/>
        </p:nvSpPr>
        <p:spPr>
          <a:xfrm rot="0">
            <a:off x="1028700" y="920608"/>
            <a:ext cx="9062258" cy="1088391"/>
          </a:xfrm>
          <a:prstGeom prst="rect">
            <a:avLst/>
          </a:prstGeom>
        </p:spPr>
        <p:txBody>
          <a:bodyPr anchor="t" rtlCol="false" tIns="0" lIns="0" bIns="0" rIns="0">
            <a:spAutoFit/>
          </a:bodyPr>
          <a:lstStyle/>
          <a:p>
            <a:pPr algn="l" marL="0" indent="0" lvl="0">
              <a:lnSpc>
                <a:spcPts val="8470"/>
              </a:lnSpc>
              <a:spcBef>
                <a:spcPct val="0"/>
              </a:spcBef>
            </a:pPr>
            <a:r>
              <a:rPr lang="en-US" sz="7700" spc="38">
                <a:solidFill>
                  <a:srgbClr val="294069"/>
                </a:solidFill>
                <a:latin typeface="Berthold Block"/>
                <a:ea typeface="Berthold Block"/>
                <a:cs typeface="Berthold Block"/>
                <a:sym typeface="Berthold Block"/>
              </a:rPr>
              <a:t>SENTIMENT ANALYSIS</a:t>
            </a:r>
          </a:p>
        </p:txBody>
      </p:sp>
      <p:sp>
        <p:nvSpPr>
          <p:cNvPr name="TextBox 10" id="10"/>
          <p:cNvSpPr txBox="true"/>
          <p:nvPr/>
        </p:nvSpPr>
        <p:spPr>
          <a:xfrm rot="0">
            <a:off x="1028700" y="2810935"/>
            <a:ext cx="9062258" cy="6146165"/>
          </a:xfrm>
          <a:prstGeom prst="rect">
            <a:avLst/>
          </a:prstGeom>
        </p:spPr>
        <p:txBody>
          <a:bodyPr anchor="t" rtlCol="false" tIns="0" lIns="0" bIns="0" rIns="0">
            <a:spAutoFit/>
          </a:bodyPr>
          <a:lstStyle/>
          <a:p>
            <a:pPr algn="l">
              <a:lnSpc>
                <a:spcPts val="4060"/>
              </a:lnSpc>
            </a:pPr>
            <a:r>
              <a:rPr lang="en-US" sz="2900" spc="-29">
                <a:solidFill>
                  <a:srgbClr val="294069"/>
                </a:solidFill>
                <a:latin typeface="Garet"/>
                <a:ea typeface="Garet"/>
                <a:cs typeface="Garet"/>
                <a:sym typeface="Garet"/>
              </a:rPr>
              <a:t>Sentiment analysis is the process of using natural language processing (NLP) to determine the emotional tone or opinion expressed in text, such as drug reviews, classifying them as positive, negative, or neutral.</a:t>
            </a:r>
          </a:p>
          <a:p>
            <a:pPr algn="l">
              <a:lnSpc>
                <a:spcPts val="4060"/>
              </a:lnSpc>
            </a:pPr>
          </a:p>
          <a:p>
            <a:pPr algn="l">
              <a:lnSpc>
                <a:spcPts val="4060"/>
              </a:lnSpc>
            </a:pPr>
          </a:p>
          <a:p>
            <a:pPr algn="l" marL="0" indent="0" lvl="0">
              <a:lnSpc>
                <a:spcPts val="4060"/>
              </a:lnSpc>
              <a:spcBef>
                <a:spcPct val="0"/>
              </a:spcBef>
            </a:pPr>
            <a:r>
              <a:rPr lang="en-US" sz="2900" spc="-29">
                <a:solidFill>
                  <a:srgbClr val="294069"/>
                </a:solidFill>
                <a:latin typeface="Garet"/>
                <a:ea typeface="Garet"/>
                <a:cs typeface="Garet"/>
                <a:sym typeface="Garet"/>
              </a:rPr>
              <a:t>It helps identify patient satisfaction, drug effectiveness, or adverse experiences by analyzing review text, enabling insights for healthcare providers and patients.</a:t>
            </a:r>
          </a:p>
          <a:p>
            <a:pPr algn="l" marL="0" indent="0" lvl="0">
              <a:lnSpc>
                <a:spcPts val="4060"/>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7F1F4"/>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826514"/>
            <a:chOff x="0" y="0"/>
            <a:chExt cx="4816593" cy="1271181"/>
          </a:xfrm>
        </p:grpSpPr>
        <p:sp>
          <p:nvSpPr>
            <p:cNvPr name="Freeform 3" id="3"/>
            <p:cNvSpPr/>
            <p:nvPr/>
          </p:nvSpPr>
          <p:spPr>
            <a:xfrm flipH="false" flipV="false" rot="0">
              <a:off x="0" y="0"/>
              <a:ext cx="4816592" cy="1271181"/>
            </a:xfrm>
            <a:custGeom>
              <a:avLst/>
              <a:gdLst/>
              <a:ahLst/>
              <a:cxnLst/>
              <a:rect r="r" b="b" t="t" l="l"/>
              <a:pathLst>
                <a:path h="1271181" w="4816592">
                  <a:moveTo>
                    <a:pt x="0" y="0"/>
                  </a:moveTo>
                  <a:lnTo>
                    <a:pt x="4816592" y="0"/>
                  </a:lnTo>
                  <a:lnTo>
                    <a:pt x="4816592" y="1271181"/>
                  </a:lnTo>
                  <a:lnTo>
                    <a:pt x="0" y="1271181"/>
                  </a:lnTo>
                  <a:close/>
                </a:path>
              </a:pathLst>
            </a:custGeom>
            <a:solidFill>
              <a:srgbClr val="A1D4E1"/>
            </a:solidFill>
            <a:ln cap="sq">
              <a:noFill/>
              <a:prstDash val="solid"/>
              <a:miter/>
            </a:ln>
          </p:spPr>
        </p:sp>
        <p:sp>
          <p:nvSpPr>
            <p:cNvPr name="TextBox 4" id="4"/>
            <p:cNvSpPr txBox="true"/>
            <p:nvPr/>
          </p:nvSpPr>
          <p:spPr>
            <a:xfrm>
              <a:off x="0" y="0"/>
              <a:ext cx="4816593" cy="1271181"/>
            </a:xfrm>
            <a:prstGeom prst="rect">
              <a:avLst/>
            </a:prstGeom>
          </p:spPr>
          <p:txBody>
            <a:bodyPr anchor="ctr" rtlCol="false" tIns="50800" lIns="50800" bIns="50800" rIns="50800"/>
            <a:lstStyle/>
            <a:p>
              <a:pPr algn="ctr" marL="0" indent="0" lvl="0">
                <a:lnSpc>
                  <a:spcPts val="2639"/>
                </a:lnSpc>
                <a:spcBef>
                  <a:spcPct val="0"/>
                </a:spcBef>
              </a:pPr>
            </a:p>
          </p:txBody>
        </p:sp>
      </p:grpSp>
      <p:grpSp>
        <p:nvGrpSpPr>
          <p:cNvPr name="Group 5" id="5"/>
          <p:cNvGrpSpPr/>
          <p:nvPr/>
        </p:nvGrpSpPr>
        <p:grpSpPr>
          <a:xfrm rot="0">
            <a:off x="3348513" y="3780240"/>
            <a:ext cx="2092549" cy="209254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56F"/>
            </a:solidFill>
          </p:spPr>
        </p:sp>
        <p:sp>
          <p:nvSpPr>
            <p:cNvPr name="TextBox 7" id="7"/>
            <p:cNvSpPr txBox="true"/>
            <p:nvPr/>
          </p:nvSpPr>
          <p:spPr>
            <a:xfrm>
              <a:off x="76200" y="76200"/>
              <a:ext cx="660400" cy="660400"/>
            </a:xfrm>
            <a:prstGeom prst="rect">
              <a:avLst/>
            </a:prstGeom>
          </p:spPr>
          <p:txBody>
            <a:bodyPr anchor="ctr" rtlCol="false" tIns="50800" lIns="50800" bIns="50800" rIns="50800"/>
            <a:lstStyle/>
            <a:p>
              <a:pPr algn="ctr">
                <a:lnSpc>
                  <a:spcPts val="2639"/>
                </a:lnSpc>
              </a:pPr>
            </a:p>
          </p:txBody>
        </p:sp>
      </p:grpSp>
      <p:grpSp>
        <p:nvGrpSpPr>
          <p:cNvPr name="Group 8" id="8"/>
          <p:cNvGrpSpPr/>
          <p:nvPr/>
        </p:nvGrpSpPr>
        <p:grpSpPr>
          <a:xfrm rot="0">
            <a:off x="8097725" y="3780240"/>
            <a:ext cx="2092549" cy="209254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56F"/>
            </a:solidFill>
          </p:spPr>
        </p:sp>
        <p:sp>
          <p:nvSpPr>
            <p:cNvPr name="TextBox 10" id="10"/>
            <p:cNvSpPr txBox="true"/>
            <p:nvPr/>
          </p:nvSpPr>
          <p:spPr>
            <a:xfrm>
              <a:off x="76200" y="76200"/>
              <a:ext cx="660400" cy="660400"/>
            </a:xfrm>
            <a:prstGeom prst="rect">
              <a:avLst/>
            </a:prstGeom>
          </p:spPr>
          <p:txBody>
            <a:bodyPr anchor="ctr" rtlCol="false" tIns="50800" lIns="50800" bIns="50800" rIns="50800"/>
            <a:lstStyle/>
            <a:p>
              <a:pPr algn="ctr">
                <a:lnSpc>
                  <a:spcPts val="2639"/>
                </a:lnSpc>
              </a:pPr>
            </a:p>
          </p:txBody>
        </p:sp>
      </p:grpSp>
      <p:grpSp>
        <p:nvGrpSpPr>
          <p:cNvPr name="Group 11" id="11"/>
          <p:cNvGrpSpPr/>
          <p:nvPr/>
        </p:nvGrpSpPr>
        <p:grpSpPr>
          <a:xfrm rot="0">
            <a:off x="12846938" y="3780240"/>
            <a:ext cx="2092549" cy="2092549"/>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56F"/>
            </a:solidFill>
          </p:spPr>
        </p:sp>
        <p:sp>
          <p:nvSpPr>
            <p:cNvPr name="TextBox 13" id="13"/>
            <p:cNvSpPr txBox="true"/>
            <p:nvPr/>
          </p:nvSpPr>
          <p:spPr>
            <a:xfrm>
              <a:off x="76200" y="76200"/>
              <a:ext cx="660400" cy="660400"/>
            </a:xfrm>
            <a:prstGeom prst="rect">
              <a:avLst/>
            </a:prstGeom>
          </p:spPr>
          <p:txBody>
            <a:bodyPr anchor="ctr" rtlCol="false" tIns="50800" lIns="50800" bIns="50800" rIns="50800"/>
            <a:lstStyle/>
            <a:p>
              <a:pPr algn="ctr">
                <a:lnSpc>
                  <a:spcPts val="2639"/>
                </a:lnSpc>
              </a:pPr>
            </a:p>
          </p:txBody>
        </p:sp>
      </p:grpSp>
      <p:grpSp>
        <p:nvGrpSpPr>
          <p:cNvPr name="Group 14" id="14"/>
          <p:cNvGrpSpPr/>
          <p:nvPr/>
        </p:nvGrpSpPr>
        <p:grpSpPr>
          <a:xfrm rot="0">
            <a:off x="2353557" y="4826514"/>
            <a:ext cx="4082462" cy="4431786"/>
            <a:chOff x="0" y="0"/>
            <a:chExt cx="1075216" cy="1167219"/>
          </a:xfrm>
        </p:grpSpPr>
        <p:sp>
          <p:nvSpPr>
            <p:cNvPr name="Freeform 15" id="15"/>
            <p:cNvSpPr/>
            <p:nvPr/>
          </p:nvSpPr>
          <p:spPr>
            <a:xfrm flipH="false" flipV="false" rot="0">
              <a:off x="0" y="0"/>
              <a:ext cx="1075216" cy="1167219"/>
            </a:xfrm>
            <a:custGeom>
              <a:avLst/>
              <a:gdLst/>
              <a:ahLst/>
              <a:cxnLst/>
              <a:rect r="r" b="b" t="t" l="l"/>
              <a:pathLst>
                <a:path h="1167219" w="1075216">
                  <a:moveTo>
                    <a:pt x="0" y="0"/>
                  </a:moveTo>
                  <a:lnTo>
                    <a:pt x="1075216" y="0"/>
                  </a:lnTo>
                  <a:lnTo>
                    <a:pt x="1075216" y="1167219"/>
                  </a:lnTo>
                  <a:lnTo>
                    <a:pt x="0" y="1167219"/>
                  </a:lnTo>
                  <a:close/>
                </a:path>
              </a:pathLst>
            </a:custGeom>
            <a:solidFill>
              <a:srgbClr val="FFFFFF"/>
            </a:solidFill>
          </p:spPr>
        </p:sp>
        <p:sp>
          <p:nvSpPr>
            <p:cNvPr name="TextBox 16" id="16"/>
            <p:cNvSpPr txBox="true"/>
            <p:nvPr/>
          </p:nvSpPr>
          <p:spPr>
            <a:xfrm>
              <a:off x="0" y="0"/>
              <a:ext cx="1075216" cy="1167219"/>
            </a:xfrm>
            <a:prstGeom prst="rect">
              <a:avLst/>
            </a:prstGeom>
          </p:spPr>
          <p:txBody>
            <a:bodyPr anchor="ctr" rtlCol="false" tIns="50800" lIns="50800" bIns="50800" rIns="50800"/>
            <a:lstStyle/>
            <a:p>
              <a:pPr algn="ctr">
                <a:lnSpc>
                  <a:spcPts val="2639"/>
                </a:lnSpc>
              </a:pPr>
            </a:p>
          </p:txBody>
        </p:sp>
      </p:grpSp>
      <p:grpSp>
        <p:nvGrpSpPr>
          <p:cNvPr name="Group 17" id="17"/>
          <p:cNvGrpSpPr/>
          <p:nvPr/>
        </p:nvGrpSpPr>
        <p:grpSpPr>
          <a:xfrm rot="0">
            <a:off x="7102769" y="4826514"/>
            <a:ext cx="4082462" cy="4431786"/>
            <a:chOff x="0" y="0"/>
            <a:chExt cx="1075216" cy="1167219"/>
          </a:xfrm>
        </p:grpSpPr>
        <p:sp>
          <p:nvSpPr>
            <p:cNvPr name="Freeform 18" id="18"/>
            <p:cNvSpPr/>
            <p:nvPr/>
          </p:nvSpPr>
          <p:spPr>
            <a:xfrm flipH="false" flipV="false" rot="0">
              <a:off x="0" y="0"/>
              <a:ext cx="1075216" cy="1167219"/>
            </a:xfrm>
            <a:custGeom>
              <a:avLst/>
              <a:gdLst/>
              <a:ahLst/>
              <a:cxnLst/>
              <a:rect r="r" b="b" t="t" l="l"/>
              <a:pathLst>
                <a:path h="1167219" w="1075216">
                  <a:moveTo>
                    <a:pt x="0" y="0"/>
                  </a:moveTo>
                  <a:lnTo>
                    <a:pt x="1075216" y="0"/>
                  </a:lnTo>
                  <a:lnTo>
                    <a:pt x="1075216" y="1167219"/>
                  </a:lnTo>
                  <a:lnTo>
                    <a:pt x="0" y="1167219"/>
                  </a:lnTo>
                  <a:close/>
                </a:path>
              </a:pathLst>
            </a:custGeom>
            <a:solidFill>
              <a:srgbClr val="FFFFFF"/>
            </a:solidFill>
          </p:spPr>
        </p:sp>
        <p:sp>
          <p:nvSpPr>
            <p:cNvPr name="TextBox 19" id="19"/>
            <p:cNvSpPr txBox="true"/>
            <p:nvPr/>
          </p:nvSpPr>
          <p:spPr>
            <a:xfrm>
              <a:off x="0" y="0"/>
              <a:ext cx="1075216" cy="1167219"/>
            </a:xfrm>
            <a:prstGeom prst="rect">
              <a:avLst/>
            </a:prstGeom>
          </p:spPr>
          <p:txBody>
            <a:bodyPr anchor="ctr" rtlCol="false" tIns="50800" lIns="50800" bIns="50800" rIns="50800"/>
            <a:lstStyle/>
            <a:p>
              <a:pPr algn="ctr">
                <a:lnSpc>
                  <a:spcPts val="2639"/>
                </a:lnSpc>
              </a:pPr>
            </a:p>
          </p:txBody>
        </p:sp>
      </p:grpSp>
      <p:grpSp>
        <p:nvGrpSpPr>
          <p:cNvPr name="Group 20" id="20"/>
          <p:cNvGrpSpPr/>
          <p:nvPr/>
        </p:nvGrpSpPr>
        <p:grpSpPr>
          <a:xfrm rot="0">
            <a:off x="11851981" y="4826514"/>
            <a:ext cx="4082462" cy="4431786"/>
            <a:chOff x="0" y="0"/>
            <a:chExt cx="1075216" cy="1167219"/>
          </a:xfrm>
        </p:grpSpPr>
        <p:sp>
          <p:nvSpPr>
            <p:cNvPr name="Freeform 21" id="21"/>
            <p:cNvSpPr/>
            <p:nvPr/>
          </p:nvSpPr>
          <p:spPr>
            <a:xfrm flipH="false" flipV="false" rot="0">
              <a:off x="0" y="0"/>
              <a:ext cx="1075216" cy="1167219"/>
            </a:xfrm>
            <a:custGeom>
              <a:avLst/>
              <a:gdLst/>
              <a:ahLst/>
              <a:cxnLst/>
              <a:rect r="r" b="b" t="t" l="l"/>
              <a:pathLst>
                <a:path h="1167219" w="1075216">
                  <a:moveTo>
                    <a:pt x="0" y="0"/>
                  </a:moveTo>
                  <a:lnTo>
                    <a:pt x="1075216" y="0"/>
                  </a:lnTo>
                  <a:lnTo>
                    <a:pt x="1075216" y="1167219"/>
                  </a:lnTo>
                  <a:lnTo>
                    <a:pt x="0" y="1167219"/>
                  </a:lnTo>
                  <a:close/>
                </a:path>
              </a:pathLst>
            </a:custGeom>
            <a:solidFill>
              <a:srgbClr val="FFFFFF"/>
            </a:solidFill>
          </p:spPr>
        </p:sp>
        <p:sp>
          <p:nvSpPr>
            <p:cNvPr name="TextBox 22" id="22"/>
            <p:cNvSpPr txBox="true"/>
            <p:nvPr/>
          </p:nvSpPr>
          <p:spPr>
            <a:xfrm>
              <a:off x="0" y="0"/>
              <a:ext cx="1075216" cy="1167219"/>
            </a:xfrm>
            <a:prstGeom prst="rect">
              <a:avLst/>
            </a:prstGeom>
          </p:spPr>
          <p:txBody>
            <a:bodyPr anchor="ctr" rtlCol="false" tIns="50800" lIns="50800" bIns="50800" rIns="50800"/>
            <a:lstStyle/>
            <a:p>
              <a:pPr algn="ctr">
                <a:lnSpc>
                  <a:spcPts val="2639"/>
                </a:lnSpc>
              </a:pPr>
            </a:p>
          </p:txBody>
        </p:sp>
      </p:grpSp>
      <p:sp>
        <p:nvSpPr>
          <p:cNvPr name="Freeform 23" id="23"/>
          <p:cNvSpPr/>
          <p:nvPr/>
        </p:nvSpPr>
        <p:spPr>
          <a:xfrm flipH="false" flipV="false" rot="-354750">
            <a:off x="933982" y="2430814"/>
            <a:ext cx="1627316" cy="4444350"/>
          </a:xfrm>
          <a:custGeom>
            <a:avLst/>
            <a:gdLst/>
            <a:ahLst/>
            <a:cxnLst/>
            <a:rect r="r" b="b" t="t" l="l"/>
            <a:pathLst>
              <a:path h="4444350" w="1627316">
                <a:moveTo>
                  <a:pt x="0" y="0"/>
                </a:moveTo>
                <a:lnTo>
                  <a:pt x="1627316" y="0"/>
                </a:lnTo>
                <a:lnTo>
                  <a:pt x="1627316" y="4444350"/>
                </a:lnTo>
                <a:lnTo>
                  <a:pt x="0" y="44443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4" id="24"/>
          <p:cNvSpPr/>
          <p:nvPr/>
        </p:nvSpPr>
        <p:spPr>
          <a:xfrm flipH="false" flipV="false" rot="324421">
            <a:off x="14969212" y="7074813"/>
            <a:ext cx="2841034" cy="2786689"/>
          </a:xfrm>
          <a:custGeom>
            <a:avLst/>
            <a:gdLst/>
            <a:ahLst/>
            <a:cxnLst/>
            <a:rect r="r" b="b" t="t" l="l"/>
            <a:pathLst>
              <a:path h="2786689" w="2841034">
                <a:moveTo>
                  <a:pt x="0" y="0"/>
                </a:moveTo>
                <a:lnTo>
                  <a:pt x="2841033" y="0"/>
                </a:lnTo>
                <a:lnTo>
                  <a:pt x="2841033" y="2786689"/>
                </a:lnTo>
                <a:lnTo>
                  <a:pt x="0" y="27866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5" id="25"/>
          <p:cNvSpPr txBox="true"/>
          <p:nvPr/>
        </p:nvSpPr>
        <p:spPr>
          <a:xfrm rot="0">
            <a:off x="2082487" y="1008176"/>
            <a:ext cx="14694527" cy="1160145"/>
          </a:xfrm>
          <a:prstGeom prst="rect">
            <a:avLst/>
          </a:prstGeom>
        </p:spPr>
        <p:txBody>
          <a:bodyPr anchor="t" rtlCol="false" tIns="0" lIns="0" bIns="0" rIns="0">
            <a:spAutoFit/>
          </a:bodyPr>
          <a:lstStyle/>
          <a:p>
            <a:pPr algn="ctr">
              <a:lnSpc>
                <a:spcPts val="8910"/>
              </a:lnSpc>
              <a:spcBef>
                <a:spcPct val="0"/>
              </a:spcBef>
            </a:pPr>
            <a:r>
              <a:rPr lang="en-US" sz="8100" spc="40">
                <a:solidFill>
                  <a:srgbClr val="294069"/>
                </a:solidFill>
                <a:latin typeface="Berthold Block"/>
                <a:ea typeface="Berthold Block"/>
                <a:cs typeface="Berthold Block"/>
                <a:sym typeface="Berthold Block"/>
              </a:rPr>
              <a:t>Machine</a:t>
            </a:r>
            <a:r>
              <a:rPr lang="en-US" sz="8100" spc="40">
                <a:solidFill>
                  <a:srgbClr val="294069"/>
                </a:solidFill>
                <a:latin typeface="Berthold Block"/>
                <a:ea typeface="Berthold Block"/>
                <a:cs typeface="Berthold Block"/>
                <a:sym typeface="Berthold Block"/>
              </a:rPr>
              <a:t> Learning Models:</a:t>
            </a:r>
          </a:p>
        </p:txBody>
      </p:sp>
      <p:sp>
        <p:nvSpPr>
          <p:cNvPr name="TextBox 26" id="26"/>
          <p:cNvSpPr txBox="true"/>
          <p:nvPr/>
        </p:nvSpPr>
        <p:spPr>
          <a:xfrm rot="0">
            <a:off x="4059218" y="4066872"/>
            <a:ext cx="671139" cy="565150"/>
          </a:xfrm>
          <a:prstGeom prst="rect">
            <a:avLst/>
          </a:prstGeom>
        </p:spPr>
        <p:txBody>
          <a:bodyPr anchor="t" rtlCol="false" tIns="0" lIns="0" bIns="0" rIns="0">
            <a:spAutoFit/>
          </a:bodyPr>
          <a:lstStyle/>
          <a:p>
            <a:pPr algn="ctr" marL="0" indent="0" lvl="0">
              <a:lnSpc>
                <a:spcPts val="4399"/>
              </a:lnSpc>
              <a:spcBef>
                <a:spcPct val="0"/>
              </a:spcBef>
            </a:pPr>
            <a:r>
              <a:rPr lang="en-US" sz="3999" spc="19">
                <a:solidFill>
                  <a:srgbClr val="FFFFFF"/>
                </a:solidFill>
                <a:latin typeface="Berthold Block"/>
                <a:ea typeface="Berthold Block"/>
                <a:cs typeface="Berthold Block"/>
                <a:sym typeface="Berthold Block"/>
              </a:rPr>
              <a:t>1</a:t>
            </a:r>
          </a:p>
        </p:txBody>
      </p:sp>
      <p:sp>
        <p:nvSpPr>
          <p:cNvPr name="TextBox 27" id="27"/>
          <p:cNvSpPr txBox="true"/>
          <p:nvPr/>
        </p:nvSpPr>
        <p:spPr>
          <a:xfrm rot="0">
            <a:off x="8758611" y="4066872"/>
            <a:ext cx="671139" cy="565150"/>
          </a:xfrm>
          <a:prstGeom prst="rect">
            <a:avLst/>
          </a:prstGeom>
        </p:spPr>
        <p:txBody>
          <a:bodyPr anchor="t" rtlCol="false" tIns="0" lIns="0" bIns="0" rIns="0">
            <a:spAutoFit/>
          </a:bodyPr>
          <a:lstStyle/>
          <a:p>
            <a:pPr algn="ctr" marL="0" indent="0" lvl="0">
              <a:lnSpc>
                <a:spcPts val="4399"/>
              </a:lnSpc>
              <a:spcBef>
                <a:spcPct val="0"/>
              </a:spcBef>
            </a:pPr>
            <a:r>
              <a:rPr lang="en-US" sz="3999" spc="19">
                <a:solidFill>
                  <a:srgbClr val="FFFFFF"/>
                </a:solidFill>
                <a:latin typeface="Berthold Block"/>
                <a:ea typeface="Berthold Block"/>
                <a:cs typeface="Berthold Block"/>
                <a:sym typeface="Berthold Block"/>
              </a:rPr>
              <a:t>2</a:t>
            </a:r>
          </a:p>
        </p:txBody>
      </p:sp>
      <p:sp>
        <p:nvSpPr>
          <p:cNvPr name="TextBox 28" id="28"/>
          <p:cNvSpPr txBox="true"/>
          <p:nvPr/>
        </p:nvSpPr>
        <p:spPr>
          <a:xfrm rot="0">
            <a:off x="13557643" y="4066872"/>
            <a:ext cx="671139" cy="565150"/>
          </a:xfrm>
          <a:prstGeom prst="rect">
            <a:avLst/>
          </a:prstGeom>
        </p:spPr>
        <p:txBody>
          <a:bodyPr anchor="t" rtlCol="false" tIns="0" lIns="0" bIns="0" rIns="0">
            <a:spAutoFit/>
          </a:bodyPr>
          <a:lstStyle/>
          <a:p>
            <a:pPr algn="ctr" marL="0" indent="0" lvl="0">
              <a:lnSpc>
                <a:spcPts val="4399"/>
              </a:lnSpc>
              <a:spcBef>
                <a:spcPct val="0"/>
              </a:spcBef>
            </a:pPr>
            <a:r>
              <a:rPr lang="en-US" sz="3999" spc="19">
                <a:solidFill>
                  <a:srgbClr val="FFFFFF"/>
                </a:solidFill>
                <a:latin typeface="Berthold Block"/>
                <a:ea typeface="Berthold Block"/>
                <a:cs typeface="Berthold Block"/>
                <a:sym typeface="Berthold Block"/>
              </a:rPr>
              <a:t>3</a:t>
            </a:r>
          </a:p>
        </p:txBody>
      </p:sp>
      <p:sp>
        <p:nvSpPr>
          <p:cNvPr name="TextBox 29" id="29"/>
          <p:cNvSpPr txBox="true"/>
          <p:nvPr/>
        </p:nvSpPr>
        <p:spPr>
          <a:xfrm rot="0">
            <a:off x="2785875" y="6192460"/>
            <a:ext cx="3217826" cy="1652270"/>
          </a:xfrm>
          <a:prstGeom prst="rect">
            <a:avLst/>
          </a:prstGeom>
        </p:spPr>
        <p:txBody>
          <a:bodyPr anchor="t" rtlCol="false" tIns="0" lIns="0" bIns="0" rIns="0">
            <a:spAutoFit/>
          </a:bodyPr>
          <a:lstStyle/>
          <a:p>
            <a:pPr algn="ctr" marL="0" indent="0" lvl="0">
              <a:lnSpc>
                <a:spcPts val="4480"/>
              </a:lnSpc>
              <a:spcBef>
                <a:spcPct val="0"/>
              </a:spcBef>
            </a:pPr>
            <a:r>
              <a:rPr lang="en-US" b="true" sz="3200" spc="-32">
                <a:solidFill>
                  <a:srgbClr val="294069"/>
                </a:solidFill>
                <a:latin typeface="Garet Bold"/>
                <a:ea typeface="Garet Bold"/>
                <a:cs typeface="Garet Bold"/>
                <a:sym typeface="Garet Bold"/>
              </a:rPr>
              <a:t>Pa</a:t>
            </a:r>
            <a:r>
              <a:rPr lang="en-US" b="true" sz="3200" spc="-32">
                <a:solidFill>
                  <a:srgbClr val="294069"/>
                </a:solidFill>
                <a:latin typeface="Garet Bold"/>
                <a:ea typeface="Garet Bold"/>
                <a:cs typeface="Garet Bold"/>
                <a:sym typeface="Garet Bold"/>
              </a:rPr>
              <a:t>ssive Aggressive Classifier</a:t>
            </a:r>
          </a:p>
        </p:txBody>
      </p:sp>
      <p:sp>
        <p:nvSpPr>
          <p:cNvPr name="TextBox 30" id="30"/>
          <p:cNvSpPr txBox="true"/>
          <p:nvPr/>
        </p:nvSpPr>
        <p:spPr>
          <a:xfrm rot="0">
            <a:off x="7535087" y="6754435"/>
            <a:ext cx="3217826" cy="528320"/>
          </a:xfrm>
          <a:prstGeom prst="rect">
            <a:avLst/>
          </a:prstGeom>
        </p:spPr>
        <p:txBody>
          <a:bodyPr anchor="t" rtlCol="false" tIns="0" lIns="0" bIns="0" rIns="0">
            <a:spAutoFit/>
          </a:bodyPr>
          <a:lstStyle/>
          <a:p>
            <a:pPr algn="ctr" marL="0" indent="0" lvl="0">
              <a:lnSpc>
                <a:spcPts val="4480"/>
              </a:lnSpc>
              <a:spcBef>
                <a:spcPct val="0"/>
              </a:spcBef>
            </a:pPr>
            <a:r>
              <a:rPr lang="en-US" b="true" sz="3200" spc="-32">
                <a:solidFill>
                  <a:srgbClr val="294069"/>
                </a:solidFill>
                <a:latin typeface="Garet Bold"/>
                <a:ea typeface="Garet Bold"/>
                <a:cs typeface="Garet Bold"/>
                <a:sym typeface="Garet Bold"/>
              </a:rPr>
              <a:t>Naive Bayes</a:t>
            </a:r>
          </a:p>
        </p:txBody>
      </p:sp>
      <p:sp>
        <p:nvSpPr>
          <p:cNvPr name="TextBox 31" id="31"/>
          <p:cNvSpPr txBox="true"/>
          <p:nvPr/>
        </p:nvSpPr>
        <p:spPr>
          <a:xfrm rot="0">
            <a:off x="12284299" y="6192460"/>
            <a:ext cx="3217826" cy="1652270"/>
          </a:xfrm>
          <a:prstGeom prst="rect">
            <a:avLst/>
          </a:prstGeom>
        </p:spPr>
        <p:txBody>
          <a:bodyPr anchor="t" rtlCol="false" tIns="0" lIns="0" bIns="0" rIns="0">
            <a:spAutoFit/>
          </a:bodyPr>
          <a:lstStyle/>
          <a:p>
            <a:pPr algn="ctr" marL="0" indent="0" lvl="0">
              <a:lnSpc>
                <a:spcPts val="4480"/>
              </a:lnSpc>
              <a:spcBef>
                <a:spcPct val="0"/>
              </a:spcBef>
            </a:pPr>
            <a:r>
              <a:rPr lang="en-US" b="true" sz="3200" spc="-32">
                <a:solidFill>
                  <a:srgbClr val="294069"/>
                </a:solidFill>
                <a:latin typeface="Garet Bold"/>
                <a:ea typeface="Garet Bold"/>
                <a:cs typeface="Garet Bold"/>
                <a:sym typeface="Garet Bold"/>
              </a:rPr>
              <a:t>TFIDF: Bigrams/ Trigrams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7F1F4"/>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826514"/>
            <a:chOff x="0" y="0"/>
            <a:chExt cx="4816593" cy="1271181"/>
          </a:xfrm>
        </p:grpSpPr>
        <p:sp>
          <p:nvSpPr>
            <p:cNvPr name="Freeform 3" id="3"/>
            <p:cNvSpPr/>
            <p:nvPr/>
          </p:nvSpPr>
          <p:spPr>
            <a:xfrm flipH="false" flipV="false" rot="0">
              <a:off x="0" y="0"/>
              <a:ext cx="4816592" cy="1271181"/>
            </a:xfrm>
            <a:custGeom>
              <a:avLst/>
              <a:gdLst/>
              <a:ahLst/>
              <a:cxnLst/>
              <a:rect r="r" b="b" t="t" l="l"/>
              <a:pathLst>
                <a:path h="1271181" w="4816592">
                  <a:moveTo>
                    <a:pt x="0" y="0"/>
                  </a:moveTo>
                  <a:lnTo>
                    <a:pt x="4816592" y="0"/>
                  </a:lnTo>
                  <a:lnTo>
                    <a:pt x="4816592" y="1271181"/>
                  </a:lnTo>
                  <a:lnTo>
                    <a:pt x="0" y="1271181"/>
                  </a:lnTo>
                  <a:close/>
                </a:path>
              </a:pathLst>
            </a:custGeom>
            <a:solidFill>
              <a:srgbClr val="A1D4E1"/>
            </a:solidFill>
            <a:ln cap="sq">
              <a:noFill/>
              <a:prstDash val="solid"/>
              <a:miter/>
            </a:ln>
          </p:spPr>
        </p:sp>
        <p:sp>
          <p:nvSpPr>
            <p:cNvPr name="TextBox 4" id="4"/>
            <p:cNvSpPr txBox="true"/>
            <p:nvPr/>
          </p:nvSpPr>
          <p:spPr>
            <a:xfrm>
              <a:off x="0" y="0"/>
              <a:ext cx="4816593" cy="1271181"/>
            </a:xfrm>
            <a:prstGeom prst="rect">
              <a:avLst/>
            </a:prstGeom>
          </p:spPr>
          <p:txBody>
            <a:bodyPr anchor="ctr" rtlCol="false" tIns="50800" lIns="50800" bIns="50800" rIns="50800"/>
            <a:lstStyle/>
            <a:p>
              <a:pPr algn="ctr" marL="0" indent="0" lvl="0">
                <a:lnSpc>
                  <a:spcPts val="2639"/>
                </a:lnSpc>
                <a:spcBef>
                  <a:spcPct val="0"/>
                </a:spcBef>
              </a:pPr>
            </a:p>
          </p:txBody>
        </p:sp>
      </p:grpSp>
      <p:sp>
        <p:nvSpPr>
          <p:cNvPr name="Freeform 5" id="5"/>
          <p:cNvSpPr/>
          <p:nvPr/>
        </p:nvSpPr>
        <p:spPr>
          <a:xfrm flipH="false" flipV="false" rot="0">
            <a:off x="14811132" y="768214"/>
            <a:ext cx="2448168" cy="2433148"/>
          </a:xfrm>
          <a:custGeom>
            <a:avLst/>
            <a:gdLst/>
            <a:ahLst/>
            <a:cxnLst/>
            <a:rect r="r" b="b" t="t" l="l"/>
            <a:pathLst>
              <a:path h="2433148" w="2448168">
                <a:moveTo>
                  <a:pt x="0" y="0"/>
                </a:moveTo>
                <a:lnTo>
                  <a:pt x="2448168" y="0"/>
                </a:lnTo>
                <a:lnTo>
                  <a:pt x="2448168" y="2433149"/>
                </a:lnTo>
                <a:lnTo>
                  <a:pt x="0" y="24331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028700" y="4826514"/>
            <a:ext cx="7829550" cy="4431786"/>
            <a:chOff x="0" y="0"/>
            <a:chExt cx="2062104" cy="1167219"/>
          </a:xfrm>
        </p:grpSpPr>
        <p:sp>
          <p:nvSpPr>
            <p:cNvPr name="Freeform 7" id="7"/>
            <p:cNvSpPr/>
            <p:nvPr/>
          </p:nvSpPr>
          <p:spPr>
            <a:xfrm flipH="false" flipV="false" rot="0">
              <a:off x="0" y="0"/>
              <a:ext cx="2062104" cy="1167219"/>
            </a:xfrm>
            <a:custGeom>
              <a:avLst/>
              <a:gdLst/>
              <a:ahLst/>
              <a:cxnLst/>
              <a:rect r="r" b="b" t="t" l="l"/>
              <a:pathLst>
                <a:path h="1167219" w="2062104">
                  <a:moveTo>
                    <a:pt x="0" y="0"/>
                  </a:moveTo>
                  <a:lnTo>
                    <a:pt x="2062104" y="0"/>
                  </a:lnTo>
                  <a:lnTo>
                    <a:pt x="2062104" y="1167219"/>
                  </a:lnTo>
                  <a:lnTo>
                    <a:pt x="0" y="1167219"/>
                  </a:lnTo>
                  <a:close/>
                </a:path>
              </a:pathLst>
            </a:custGeom>
            <a:solidFill>
              <a:srgbClr val="FFFFFF"/>
            </a:solidFill>
          </p:spPr>
        </p:sp>
        <p:sp>
          <p:nvSpPr>
            <p:cNvPr name="TextBox 8" id="8"/>
            <p:cNvSpPr txBox="true"/>
            <p:nvPr/>
          </p:nvSpPr>
          <p:spPr>
            <a:xfrm>
              <a:off x="0" y="0"/>
              <a:ext cx="2062104" cy="1167219"/>
            </a:xfrm>
            <a:prstGeom prst="rect">
              <a:avLst/>
            </a:prstGeom>
          </p:spPr>
          <p:txBody>
            <a:bodyPr anchor="ctr" rtlCol="false" tIns="50800" lIns="50800" bIns="50800" rIns="50800"/>
            <a:lstStyle/>
            <a:p>
              <a:pPr algn="ctr">
                <a:lnSpc>
                  <a:spcPts val="2639"/>
                </a:lnSpc>
              </a:pPr>
            </a:p>
          </p:txBody>
        </p:sp>
      </p:grpSp>
      <p:grpSp>
        <p:nvGrpSpPr>
          <p:cNvPr name="Group 9" id="9"/>
          <p:cNvGrpSpPr/>
          <p:nvPr/>
        </p:nvGrpSpPr>
        <p:grpSpPr>
          <a:xfrm rot="0">
            <a:off x="9429750" y="4826514"/>
            <a:ext cx="7829550" cy="4431786"/>
            <a:chOff x="0" y="0"/>
            <a:chExt cx="2062104" cy="1167219"/>
          </a:xfrm>
        </p:grpSpPr>
        <p:sp>
          <p:nvSpPr>
            <p:cNvPr name="Freeform 10" id="10"/>
            <p:cNvSpPr/>
            <p:nvPr/>
          </p:nvSpPr>
          <p:spPr>
            <a:xfrm flipH="false" flipV="false" rot="0">
              <a:off x="0" y="0"/>
              <a:ext cx="2062104" cy="1167219"/>
            </a:xfrm>
            <a:custGeom>
              <a:avLst/>
              <a:gdLst/>
              <a:ahLst/>
              <a:cxnLst/>
              <a:rect r="r" b="b" t="t" l="l"/>
              <a:pathLst>
                <a:path h="1167219" w="2062104">
                  <a:moveTo>
                    <a:pt x="0" y="0"/>
                  </a:moveTo>
                  <a:lnTo>
                    <a:pt x="2062104" y="0"/>
                  </a:lnTo>
                  <a:lnTo>
                    <a:pt x="2062104" y="1167219"/>
                  </a:lnTo>
                  <a:lnTo>
                    <a:pt x="0" y="1167219"/>
                  </a:lnTo>
                  <a:close/>
                </a:path>
              </a:pathLst>
            </a:custGeom>
            <a:solidFill>
              <a:srgbClr val="FFFFFF"/>
            </a:solidFill>
          </p:spPr>
        </p:sp>
        <p:sp>
          <p:nvSpPr>
            <p:cNvPr name="TextBox 11" id="11"/>
            <p:cNvSpPr txBox="true"/>
            <p:nvPr/>
          </p:nvSpPr>
          <p:spPr>
            <a:xfrm>
              <a:off x="0" y="0"/>
              <a:ext cx="2062104" cy="1167219"/>
            </a:xfrm>
            <a:prstGeom prst="rect">
              <a:avLst/>
            </a:prstGeom>
          </p:spPr>
          <p:txBody>
            <a:bodyPr anchor="ctr" rtlCol="false" tIns="50800" lIns="50800" bIns="50800" rIns="50800"/>
            <a:lstStyle/>
            <a:p>
              <a:pPr algn="ctr">
                <a:lnSpc>
                  <a:spcPts val="2639"/>
                </a:lnSpc>
              </a:pPr>
            </a:p>
          </p:txBody>
        </p:sp>
      </p:grpSp>
      <p:grpSp>
        <p:nvGrpSpPr>
          <p:cNvPr name="Group 12" id="12"/>
          <p:cNvGrpSpPr/>
          <p:nvPr/>
        </p:nvGrpSpPr>
        <p:grpSpPr>
          <a:xfrm rot="0">
            <a:off x="1028700" y="3601413"/>
            <a:ext cx="7829550" cy="1225101"/>
            <a:chOff x="0" y="0"/>
            <a:chExt cx="2062104" cy="322660"/>
          </a:xfrm>
        </p:grpSpPr>
        <p:sp>
          <p:nvSpPr>
            <p:cNvPr name="Freeform 13" id="13"/>
            <p:cNvSpPr/>
            <p:nvPr/>
          </p:nvSpPr>
          <p:spPr>
            <a:xfrm flipH="false" flipV="false" rot="0">
              <a:off x="0" y="0"/>
              <a:ext cx="2062104" cy="322660"/>
            </a:xfrm>
            <a:custGeom>
              <a:avLst/>
              <a:gdLst/>
              <a:ahLst/>
              <a:cxnLst/>
              <a:rect r="r" b="b" t="t" l="l"/>
              <a:pathLst>
                <a:path h="322660" w="2062104">
                  <a:moveTo>
                    <a:pt x="0" y="0"/>
                  </a:moveTo>
                  <a:lnTo>
                    <a:pt x="2062104" y="0"/>
                  </a:lnTo>
                  <a:lnTo>
                    <a:pt x="2062104" y="322660"/>
                  </a:lnTo>
                  <a:lnTo>
                    <a:pt x="0" y="322660"/>
                  </a:lnTo>
                  <a:close/>
                </a:path>
              </a:pathLst>
            </a:custGeom>
            <a:solidFill>
              <a:srgbClr val="F4956F"/>
            </a:solidFill>
          </p:spPr>
        </p:sp>
        <p:sp>
          <p:nvSpPr>
            <p:cNvPr name="TextBox 14" id="14"/>
            <p:cNvSpPr txBox="true"/>
            <p:nvPr/>
          </p:nvSpPr>
          <p:spPr>
            <a:xfrm>
              <a:off x="0" y="0"/>
              <a:ext cx="2062104" cy="322660"/>
            </a:xfrm>
            <a:prstGeom prst="rect">
              <a:avLst/>
            </a:prstGeom>
          </p:spPr>
          <p:txBody>
            <a:bodyPr anchor="ctr" rtlCol="false" tIns="50800" lIns="50800" bIns="50800" rIns="50800"/>
            <a:lstStyle/>
            <a:p>
              <a:pPr algn="ctr">
                <a:lnSpc>
                  <a:spcPts val="2639"/>
                </a:lnSpc>
              </a:pPr>
            </a:p>
          </p:txBody>
        </p:sp>
      </p:grpSp>
      <p:grpSp>
        <p:nvGrpSpPr>
          <p:cNvPr name="Group 15" id="15"/>
          <p:cNvGrpSpPr/>
          <p:nvPr/>
        </p:nvGrpSpPr>
        <p:grpSpPr>
          <a:xfrm rot="0">
            <a:off x="9429750" y="3601413"/>
            <a:ext cx="7829550" cy="1225101"/>
            <a:chOff x="0" y="0"/>
            <a:chExt cx="2062104" cy="322660"/>
          </a:xfrm>
        </p:grpSpPr>
        <p:sp>
          <p:nvSpPr>
            <p:cNvPr name="Freeform 16" id="16"/>
            <p:cNvSpPr/>
            <p:nvPr/>
          </p:nvSpPr>
          <p:spPr>
            <a:xfrm flipH="false" flipV="false" rot="0">
              <a:off x="0" y="0"/>
              <a:ext cx="2062104" cy="322660"/>
            </a:xfrm>
            <a:custGeom>
              <a:avLst/>
              <a:gdLst/>
              <a:ahLst/>
              <a:cxnLst/>
              <a:rect r="r" b="b" t="t" l="l"/>
              <a:pathLst>
                <a:path h="322660" w="2062104">
                  <a:moveTo>
                    <a:pt x="0" y="0"/>
                  </a:moveTo>
                  <a:lnTo>
                    <a:pt x="2062104" y="0"/>
                  </a:lnTo>
                  <a:lnTo>
                    <a:pt x="2062104" y="322660"/>
                  </a:lnTo>
                  <a:lnTo>
                    <a:pt x="0" y="322660"/>
                  </a:lnTo>
                  <a:close/>
                </a:path>
              </a:pathLst>
            </a:custGeom>
            <a:solidFill>
              <a:srgbClr val="F4956F"/>
            </a:solidFill>
          </p:spPr>
        </p:sp>
        <p:sp>
          <p:nvSpPr>
            <p:cNvPr name="TextBox 17" id="17"/>
            <p:cNvSpPr txBox="true"/>
            <p:nvPr/>
          </p:nvSpPr>
          <p:spPr>
            <a:xfrm>
              <a:off x="0" y="0"/>
              <a:ext cx="2062104" cy="322660"/>
            </a:xfrm>
            <a:prstGeom prst="rect">
              <a:avLst/>
            </a:prstGeom>
          </p:spPr>
          <p:txBody>
            <a:bodyPr anchor="ctr" rtlCol="false" tIns="50800" lIns="50800" bIns="50800" rIns="50800"/>
            <a:lstStyle/>
            <a:p>
              <a:pPr algn="ctr">
                <a:lnSpc>
                  <a:spcPts val="2639"/>
                </a:lnSpc>
              </a:pPr>
            </a:p>
          </p:txBody>
        </p:sp>
      </p:grpSp>
      <p:sp>
        <p:nvSpPr>
          <p:cNvPr name="TextBox 18" id="18"/>
          <p:cNvSpPr txBox="true"/>
          <p:nvPr/>
        </p:nvSpPr>
        <p:spPr>
          <a:xfrm rot="0">
            <a:off x="1028700" y="684835"/>
            <a:ext cx="13414466" cy="1088391"/>
          </a:xfrm>
          <a:prstGeom prst="rect">
            <a:avLst/>
          </a:prstGeom>
        </p:spPr>
        <p:txBody>
          <a:bodyPr anchor="t" rtlCol="false" tIns="0" lIns="0" bIns="0" rIns="0">
            <a:spAutoFit/>
          </a:bodyPr>
          <a:lstStyle/>
          <a:p>
            <a:pPr algn="l" marL="0" indent="0" lvl="0">
              <a:lnSpc>
                <a:spcPts val="8470"/>
              </a:lnSpc>
              <a:spcBef>
                <a:spcPct val="0"/>
              </a:spcBef>
            </a:pPr>
            <a:r>
              <a:rPr lang="en-US" sz="7700" spc="38">
                <a:solidFill>
                  <a:srgbClr val="294069"/>
                </a:solidFill>
                <a:latin typeface="Berthold Block"/>
                <a:ea typeface="Berthold Block"/>
                <a:cs typeface="Berthold Block"/>
                <a:sym typeface="Berthold Block"/>
              </a:rPr>
              <a:t>Passive Aggressive Classifier</a:t>
            </a:r>
          </a:p>
        </p:txBody>
      </p:sp>
      <p:sp>
        <p:nvSpPr>
          <p:cNvPr name="TextBox 19" id="19"/>
          <p:cNvSpPr txBox="true"/>
          <p:nvPr/>
        </p:nvSpPr>
        <p:spPr>
          <a:xfrm rot="0">
            <a:off x="1028700" y="1888112"/>
            <a:ext cx="13414466" cy="1517015"/>
          </a:xfrm>
          <a:prstGeom prst="rect">
            <a:avLst/>
          </a:prstGeom>
        </p:spPr>
        <p:txBody>
          <a:bodyPr anchor="t" rtlCol="false" tIns="0" lIns="0" bIns="0" rIns="0">
            <a:spAutoFit/>
          </a:bodyPr>
          <a:lstStyle/>
          <a:p>
            <a:pPr algn="l">
              <a:lnSpc>
                <a:spcPts val="4060"/>
              </a:lnSpc>
            </a:pPr>
            <a:r>
              <a:rPr lang="en-US" sz="2900" spc="-29">
                <a:solidFill>
                  <a:srgbClr val="294069"/>
                </a:solidFill>
                <a:latin typeface="Garet"/>
                <a:ea typeface="Garet"/>
                <a:cs typeface="Garet"/>
                <a:sym typeface="Garet"/>
              </a:rPr>
              <a:t>Updates model weights only on misclassifications ("aggressive") while staying stable for correct predictions ("passive").</a:t>
            </a:r>
          </a:p>
          <a:p>
            <a:pPr algn="l">
              <a:lnSpc>
                <a:spcPts val="4060"/>
              </a:lnSpc>
            </a:pPr>
          </a:p>
        </p:txBody>
      </p:sp>
      <p:sp>
        <p:nvSpPr>
          <p:cNvPr name="TextBox 20" id="20"/>
          <p:cNvSpPr txBox="true"/>
          <p:nvPr/>
        </p:nvSpPr>
        <p:spPr>
          <a:xfrm rot="0">
            <a:off x="1449679" y="3861632"/>
            <a:ext cx="6987592" cy="815340"/>
          </a:xfrm>
          <a:prstGeom prst="rect">
            <a:avLst/>
          </a:prstGeom>
        </p:spPr>
        <p:txBody>
          <a:bodyPr anchor="t" rtlCol="false" tIns="0" lIns="0" bIns="0" rIns="0">
            <a:spAutoFit/>
          </a:bodyPr>
          <a:lstStyle/>
          <a:p>
            <a:pPr algn="ctr" marL="0" indent="0" lvl="0">
              <a:lnSpc>
                <a:spcPts val="6269"/>
              </a:lnSpc>
              <a:spcBef>
                <a:spcPct val="0"/>
              </a:spcBef>
            </a:pPr>
            <a:r>
              <a:rPr lang="en-US" sz="5699" spc="28">
                <a:solidFill>
                  <a:srgbClr val="FFFFFF"/>
                </a:solidFill>
                <a:latin typeface="Berthold Block"/>
                <a:ea typeface="Berthold Block"/>
                <a:cs typeface="Berthold Block"/>
                <a:sym typeface="Berthold Block"/>
              </a:rPr>
              <a:t>Purpose</a:t>
            </a:r>
          </a:p>
        </p:txBody>
      </p:sp>
      <p:sp>
        <p:nvSpPr>
          <p:cNvPr name="TextBox 21" id="21"/>
          <p:cNvSpPr txBox="true"/>
          <p:nvPr/>
        </p:nvSpPr>
        <p:spPr>
          <a:xfrm rot="0">
            <a:off x="9850729" y="3861632"/>
            <a:ext cx="6987592" cy="815340"/>
          </a:xfrm>
          <a:prstGeom prst="rect">
            <a:avLst/>
          </a:prstGeom>
        </p:spPr>
        <p:txBody>
          <a:bodyPr anchor="t" rtlCol="false" tIns="0" lIns="0" bIns="0" rIns="0">
            <a:spAutoFit/>
          </a:bodyPr>
          <a:lstStyle/>
          <a:p>
            <a:pPr algn="ctr" marL="0" indent="0" lvl="0">
              <a:lnSpc>
                <a:spcPts val="6269"/>
              </a:lnSpc>
              <a:spcBef>
                <a:spcPct val="0"/>
              </a:spcBef>
            </a:pPr>
            <a:r>
              <a:rPr lang="en-US" sz="5699" spc="28">
                <a:solidFill>
                  <a:srgbClr val="FFFFFF"/>
                </a:solidFill>
                <a:latin typeface="Berthold Block"/>
                <a:ea typeface="Berthold Block"/>
                <a:cs typeface="Berthold Block"/>
                <a:sym typeface="Berthold Block"/>
              </a:rPr>
              <a:t>Implementation</a:t>
            </a:r>
          </a:p>
        </p:txBody>
      </p:sp>
      <p:sp>
        <p:nvSpPr>
          <p:cNvPr name="TextBox 22" id="22"/>
          <p:cNvSpPr txBox="true"/>
          <p:nvPr/>
        </p:nvSpPr>
        <p:spPr>
          <a:xfrm rot="0">
            <a:off x="1449679" y="5172075"/>
            <a:ext cx="6987592" cy="3648710"/>
          </a:xfrm>
          <a:prstGeom prst="rect">
            <a:avLst/>
          </a:prstGeom>
        </p:spPr>
        <p:txBody>
          <a:bodyPr anchor="t" rtlCol="false" tIns="0" lIns="0" bIns="0" rIns="0">
            <a:spAutoFit/>
          </a:bodyPr>
          <a:lstStyle/>
          <a:p>
            <a:pPr algn="l" marL="561342" indent="-280671" lvl="1">
              <a:lnSpc>
                <a:spcPts val="3640"/>
              </a:lnSpc>
              <a:buFont typeface="Arial"/>
              <a:buChar char="•"/>
            </a:pPr>
            <a:r>
              <a:rPr lang="en-US" sz="2600" spc="-26">
                <a:solidFill>
                  <a:srgbClr val="294069"/>
                </a:solidFill>
                <a:latin typeface="Garet"/>
                <a:ea typeface="Garet"/>
                <a:cs typeface="Garet"/>
                <a:sym typeface="Garet"/>
              </a:rPr>
              <a:t>Predicts medical conditions (e.g., 'Birth Control', 'Depression') from preprocessed drug review text.</a:t>
            </a:r>
          </a:p>
          <a:p>
            <a:pPr algn="l">
              <a:lnSpc>
                <a:spcPts val="3640"/>
              </a:lnSpc>
            </a:pPr>
          </a:p>
          <a:p>
            <a:pPr algn="l" marL="561342" indent="-280671" lvl="1">
              <a:lnSpc>
                <a:spcPts val="3640"/>
              </a:lnSpc>
              <a:spcBef>
                <a:spcPct val="0"/>
              </a:spcBef>
              <a:buFont typeface="Arial"/>
              <a:buChar char="•"/>
            </a:pPr>
            <a:r>
              <a:rPr lang="en-US" sz="2600" spc="-26">
                <a:solidFill>
                  <a:srgbClr val="294069"/>
                </a:solidFill>
                <a:latin typeface="Garet"/>
                <a:ea typeface="Garet"/>
                <a:cs typeface="Garet"/>
                <a:sym typeface="Garet"/>
              </a:rPr>
              <a:t>Enables insights into drug usage patterns, visualized via accuracy scores and confusion matrices.</a:t>
            </a:r>
          </a:p>
          <a:p>
            <a:pPr algn="l" marL="0" indent="0" lvl="0">
              <a:lnSpc>
                <a:spcPts val="3640"/>
              </a:lnSpc>
              <a:spcBef>
                <a:spcPct val="0"/>
              </a:spcBef>
            </a:pPr>
          </a:p>
        </p:txBody>
      </p:sp>
      <p:sp>
        <p:nvSpPr>
          <p:cNvPr name="Freeform 23" id="23"/>
          <p:cNvSpPr/>
          <p:nvPr/>
        </p:nvSpPr>
        <p:spPr>
          <a:xfrm flipH="false" flipV="false" rot="0">
            <a:off x="9429750" y="4826514"/>
            <a:ext cx="7871314" cy="4431786"/>
          </a:xfrm>
          <a:custGeom>
            <a:avLst/>
            <a:gdLst/>
            <a:ahLst/>
            <a:cxnLst/>
            <a:rect r="r" b="b" t="t" l="l"/>
            <a:pathLst>
              <a:path h="4431786" w="7871314">
                <a:moveTo>
                  <a:pt x="0" y="0"/>
                </a:moveTo>
                <a:lnTo>
                  <a:pt x="7871314" y="0"/>
                </a:lnTo>
                <a:lnTo>
                  <a:pt x="7871314" y="4431786"/>
                </a:lnTo>
                <a:lnTo>
                  <a:pt x="0" y="4431786"/>
                </a:lnTo>
                <a:lnTo>
                  <a:pt x="0" y="0"/>
                </a:lnTo>
                <a:close/>
              </a:path>
            </a:pathLst>
          </a:custGeom>
          <a:blipFill>
            <a:blip r:embed="rId4"/>
            <a:stretch>
              <a:fillRect l="0" t="-53633" r="0" b="-23976"/>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7F1F4"/>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826514"/>
            <a:chOff x="0" y="0"/>
            <a:chExt cx="4816593" cy="1271181"/>
          </a:xfrm>
        </p:grpSpPr>
        <p:sp>
          <p:nvSpPr>
            <p:cNvPr name="Freeform 3" id="3"/>
            <p:cNvSpPr/>
            <p:nvPr/>
          </p:nvSpPr>
          <p:spPr>
            <a:xfrm flipH="false" flipV="false" rot="0">
              <a:off x="0" y="0"/>
              <a:ext cx="4816592" cy="1271181"/>
            </a:xfrm>
            <a:custGeom>
              <a:avLst/>
              <a:gdLst/>
              <a:ahLst/>
              <a:cxnLst/>
              <a:rect r="r" b="b" t="t" l="l"/>
              <a:pathLst>
                <a:path h="1271181" w="4816592">
                  <a:moveTo>
                    <a:pt x="0" y="0"/>
                  </a:moveTo>
                  <a:lnTo>
                    <a:pt x="4816592" y="0"/>
                  </a:lnTo>
                  <a:lnTo>
                    <a:pt x="4816592" y="1271181"/>
                  </a:lnTo>
                  <a:lnTo>
                    <a:pt x="0" y="1271181"/>
                  </a:lnTo>
                  <a:close/>
                </a:path>
              </a:pathLst>
            </a:custGeom>
            <a:solidFill>
              <a:srgbClr val="A1D4E1"/>
            </a:solidFill>
            <a:ln cap="sq">
              <a:noFill/>
              <a:prstDash val="solid"/>
              <a:miter/>
            </a:ln>
          </p:spPr>
        </p:sp>
        <p:sp>
          <p:nvSpPr>
            <p:cNvPr name="TextBox 4" id="4"/>
            <p:cNvSpPr txBox="true"/>
            <p:nvPr/>
          </p:nvSpPr>
          <p:spPr>
            <a:xfrm>
              <a:off x="0" y="0"/>
              <a:ext cx="4816593" cy="1271181"/>
            </a:xfrm>
            <a:prstGeom prst="rect">
              <a:avLst/>
            </a:prstGeom>
          </p:spPr>
          <p:txBody>
            <a:bodyPr anchor="ctr" rtlCol="false" tIns="50800" lIns="50800" bIns="50800" rIns="50800"/>
            <a:lstStyle/>
            <a:p>
              <a:pPr algn="ctr" marL="0" indent="0" lvl="0">
                <a:lnSpc>
                  <a:spcPts val="2639"/>
                </a:lnSpc>
                <a:spcBef>
                  <a:spcPct val="0"/>
                </a:spcBef>
              </a:pPr>
            </a:p>
          </p:txBody>
        </p:sp>
      </p:grpSp>
      <p:grpSp>
        <p:nvGrpSpPr>
          <p:cNvPr name="Group 5" id="5"/>
          <p:cNvGrpSpPr/>
          <p:nvPr/>
        </p:nvGrpSpPr>
        <p:grpSpPr>
          <a:xfrm rot="0">
            <a:off x="1028700" y="4826514"/>
            <a:ext cx="7829550" cy="4625893"/>
            <a:chOff x="0" y="0"/>
            <a:chExt cx="2062104" cy="1218342"/>
          </a:xfrm>
        </p:grpSpPr>
        <p:sp>
          <p:nvSpPr>
            <p:cNvPr name="Freeform 6" id="6"/>
            <p:cNvSpPr/>
            <p:nvPr/>
          </p:nvSpPr>
          <p:spPr>
            <a:xfrm flipH="false" flipV="false" rot="0">
              <a:off x="0" y="0"/>
              <a:ext cx="2062104" cy="1218342"/>
            </a:xfrm>
            <a:custGeom>
              <a:avLst/>
              <a:gdLst/>
              <a:ahLst/>
              <a:cxnLst/>
              <a:rect r="r" b="b" t="t" l="l"/>
              <a:pathLst>
                <a:path h="1218342" w="2062104">
                  <a:moveTo>
                    <a:pt x="0" y="0"/>
                  </a:moveTo>
                  <a:lnTo>
                    <a:pt x="2062104" y="0"/>
                  </a:lnTo>
                  <a:lnTo>
                    <a:pt x="2062104" y="1218342"/>
                  </a:lnTo>
                  <a:lnTo>
                    <a:pt x="0" y="1218342"/>
                  </a:lnTo>
                  <a:close/>
                </a:path>
              </a:pathLst>
            </a:custGeom>
            <a:solidFill>
              <a:srgbClr val="FFFFFF"/>
            </a:solidFill>
          </p:spPr>
        </p:sp>
        <p:sp>
          <p:nvSpPr>
            <p:cNvPr name="TextBox 7" id="7"/>
            <p:cNvSpPr txBox="true"/>
            <p:nvPr/>
          </p:nvSpPr>
          <p:spPr>
            <a:xfrm>
              <a:off x="0" y="0"/>
              <a:ext cx="2062104" cy="1218342"/>
            </a:xfrm>
            <a:prstGeom prst="rect">
              <a:avLst/>
            </a:prstGeom>
          </p:spPr>
          <p:txBody>
            <a:bodyPr anchor="ctr" rtlCol="false" tIns="50800" lIns="50800" bIns="50800" rIns="50800"/>
            <a:lstStyle/>
            <a:p>
              <a:pPr algn="ctr">
                <a:lnSpc>
                  <a:spcPts val="2639"/>
                </a:lnSpc>
              </a:pPr>
            </a:p>
          </p:txBody>
        </p:sp>
      </p:grpSp>
      <p:grpSp>
        <p:nvGrpSpPr>
          <p:cNvPr name="Group 8" id="8"/>
          <p:cNvGrpSpPr/>
          <p:nvPr/>
        </p:nvGrpSpPr>
        <p:grpSpPr>
          <a:xfrm rot="0">
            <a:off x="9429750" y="4826514"/>
            <a:ext cx="7829550" cy="4431786"/>
            <a:chOff x="0" y="0"/>
            <a:chExt cx="2062104" cy="1167219"/>
          </a:xfrm>
        </p:grpSpPr>
        <p:sp>
          <p:nvSpPr>
            <p:cNvPr name="Freeform 9" id="9"/>
            <p:cNvSpPr/>
            <p:nvPr/>
          </p:nvSpPr>
          <p:spPr>
            <a:xfrm flipH="false" flipV="false" rot="0">
              <a:off x="0" y="0"/>
              <a:ext cx="2062104" cy="1167219"/>
            </a:xfrm>
            <a:custGeom>
              <a:avLst/>
              <a:gdLst/>
              <a:ahLst/>
              <a:cxnLst/>
              <a:rect r="r" b="b" t="t" l="l"/>
              <a:pathLst>
                <a:path h="1167219" w="2062104">
                  <a:moveTo>
                    <a:pt x="0" y="0"/>
                  </a:moveTo>
                  <a:lnTo>
                    <a:pt x="2062104" y="0"/>
                  </a:lnTo>
                  <a:lnTo>
                    <a:pt x="2062104" y="1167219"/>
                  </a:lnTo>
                  <a:lnTo>
                    <a:pt x="0" y="1167219"/>
                  </a:lnTo>
                  <a:close/>
                </a:path>
              </a:pathLst>
            </a:custGeom>
            <a:solidFill>
              <a:srgbClr val="FFFFFF"/>
            </a:solidFill>
          </p:spPr>
        </p:sp>
        <p:sp>
          <p:nvSpPr>
            <p:cNvPr name="TextBox 10" id="10"/>
            <p:cNvSpPr txBox="true"/>
            <p:nvPr/>
          </p:nvSpPr>
          <p:spPr>
            <a:xfrm>
              <a:off x="0" y="0"/>
              <a:ext cx="2062104" cy="1167219"/>
            </a:xfrm>
            <a:prstGeom prst="rect">
              <a:avLst/>
            </a:prstGeom>
          </p:spPr>
          <p:txBody>
            <a:bodyPr anchor="ctr" rtlCol="false" tIns="50800" lIns="50800" bIns="50800" rIns="50800"/>
            <a:lstStyle/>
            <a:p>
              <a:pPr algn="ctr">
                <a:lnSpc>
                  <a:spcPts val="2639"/>
                </a:lnSpc>
              </a:pPr>
            </a:p>
          </p:txBody>
        </p:sp>
      </p:grpSp>
      <p:grpSp>
        <p:nvGrpSpPr>
          <p:cNvPr name="Group 11" id="11"/>
          <p:cNvGrpSpPr/>
          <p:nvPr/>
        </p:nvGrpSpPr>
        <p:grpSpPr>
          <a:xfrm rot="0">
            <a:off x="1028700" y="3601413"/>
            <a:ext cx="7829550" cy="1225101"/>
            <a:chOff x="0" y="0"/>
            <a:chExt cx="2062104" cy="322660"/>
          </a:xfrm>
        </p:grpSpPr>
        <p:sp>
          <p:nvSpPr>
            <p:cNvPr name="Freeform 12" id="12"/>
            <p:cNvSpPr/>
            <p:nvPr/>
          </p:nvSpPr>
          <p:spPr>
            <a:xfrm flipH="false" flipV="false" rot="0">
              <a:off x="0" y="0"/>
              <a:ext cx="2062104" cy="322660"/>
            </a:xfrm>
            <a:custGeom>
              <a:avLst/>
              <a:gdLst/>
              <a:ahLst/>
              <a:cxnLst/>
              <a:rect r="r" b="b" t="t" l="l"/>
              <a:pathLst>
                <a:path h="322660" w="2062104">
                  <a:moveTo>
                    <a:pt x="0" y="0"/>
                  </a:moveTo>
                  <a:lnTo>
                    <a:pt x="2062104" y="0"/>
                  </a:lnTo>
                  <a:lnTo>
                    <a:pt x="2062104" y="322660"/>
                  </a:lnTo>
                  <a:lnTo>
                    <a:pt x="0" y="322660"/>
                  </a:lnTo>
                  <a:close/>
                </a:path>
              </a:pathLst>
            </a:custGeom>
            <a:solidFill>
              <a:srgbClr val="F4956F"/>
            </a:solidFill>
          </p:spPr>
        </p:sp>
        <p:sp>
          <p:nvSpPr>
            <p:cNvPr name="TextBox 13" id="13"/>
            <p:cNvSpPr txBox="true"/>
            <p:nvPr/>
          </p:nvSpPr>
          <p:spPr>
            <a:xfrm>
              <a:off x="0" y="0"/>
              <a:ext cx="2062104" cy="322660"/>
            </a:xfrm>
            <a:prstGeom prst="rect">
              <a:avLst/>
            </a:prstGeom>
          </p:spPr>
          <p:txBody>
            <a:bodyPr anchor="ctr" rtlCol="false" tIns="50800" lIns="50800" bIns="50800" rIns="50800"/>
            <a:lstStyle/>
            <a:p>
              <a:pPr algn="ctr">
                <a:lnSpc>
                  <a:spcPts val="2639"/>
                </a:lnSpc>
              </a:pPr>
            </a:p>
          </p:txBody>
        </p:sp>
      </p:grpSp>
      <p:grpSp>
        <p:nvGrpSpPr>
          <p:cNvPr name="Group 14" id="14"/>
          <p:cNvGrpSpPr/>
          <p:nvPr/>
        </p:nvGrpSpPr>
        <p:grpSpPr>
          <a:xfrm rot="0">
            <a:off x="9429750" y="3601413"/>
            <a:ext cx="7829550" cy="1225101"/>
            <a:chOff x="0" y="0"/>
            <a:chExt cx="2062104" cy="322660"/>
          </a:xfrm>
        </p:grpSpPr>
        <p:sp>
          <p:nvSpPr>
            <p:cNvPr name="Freeform 15" id="15"/>
            <p:cNvSpPr/>
            <p:nvPr/>
          </p:nvSpPr>
          <p:spPr>
            <a:xfrm flipH="false" flipV="false" rot="0">
              <a:off x="0" y="0"/>
              <a:ext cx="2062104" cy="322660"/>
            </a:xfrm>
            <a:custGeom>
              <a:avLst/>
              <a:gdLst/>
              <a:ahLst/>
              <a:cxnLst/>
              <a:rect r="r" b="b" t="t" l="l"/>
              <a:pathLst>
                <a:path h="322660" w="2062104">
                  <a:moveTo>
                    <a:pt x="0" y="0"/>
                  </a:moveTo>
                  <a:lnTo>
                    <a:pt x="2062104" y="0"/>
                  </a:lnTo>
                  <a:lnTo>
                    <a:pt x="2062104" y="322660"/>
                  </a:lnTo>
                  <a:lnTo>
                    <a:pt x="0" y="322660"/>
                  </a:lnTo>
                  <a:close/>
                </a:path>
              </a:pathLst>
            </a:custGeom>
            <a:solidFill>
              <a:srgbClr val="F4956F"/>
            </a:solidFill>
          </p:spPr>
        </p:sp>
        <p:sp>
          <p:nvSpPr>
            <p:cNvPr name="TextBox 16" id="16"/>
            <p:cNvSpPr txBox="true"/>
            <p:nvPr/>
          </p:nvSpPr>
          <p:spPr>
            <a:xfrm>
              <a:off x="0" y="0"/>
              <a:ext cx="2062104" cy="322660"/>
            </a:xfrm>
            <a:prstGeom prst="rect">
              <a:avLst/>
            </a:prstGeom>
          </p:spPr>
          <p:txBody>
            <a:bodyPr anchor="ctr" rtlCol="false" tIns="50800" lIns="50800" bIns="50800" rIns="50800"/>
            <a:lstStyle/>
            <a:p>
              <a:pPr algn="ctr">
                <a:lnSpc>
                  <a:spcPts val="2639"/>
                </a:lnSpc>
              </a:pPr>
            </a:p>
          </p:txBody>
        </p:sp>
      </p:grpSp>
      <p:sp>
        <p:nvSpPr>
          <p:cNvPr name="Freeform 17" id="17"/>
          <p:cNvSpPr/>
          <p:nvPr/>
        </p:nvSpPr>
        <p:spPr>
          <a:xfrm flipH="false" flipV="false" rot="0">
            <a:off x="15191504" y="768214"/>
            <a:ext cx="2067796" cy="2433148"/>
          </a:xfrm>
          <a:custGeom>
            <a:avLst/>
            <a:gdLst/>
            <a:ahLst/>
            <a:cxnLst/>
            <a:rect r="r" b="b" t="t" l="l"/>
            <a:pathLst>
              <a:path h="2433148" w="2067796">
                <a:moveTo>
                  <a:pt x="0" y="0"/>
                </a:moveTo>
                <a:lnTo>
                  <a:pt x="2067796" y="0"/>
                </a:lnTo>
                <a:lnTo>
                  <a:pt x="2067796" y="2433149"/>
                </a:lnTo>
                <a:lnTo>
                  <a:pt x="0" y="24331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18" id="18"/>
          <p:cNvSpPr txBox="true"/>
          <p:nvPr/>
        </p:nvSpPr>
        <p:spPr>
          <a:xfrm rot="0">
            <a:off x="1028700" y="684835"/>
            <a:ext cx="13414466" cy="1088391"/>
          </a:xfrm>
          <a:prstGeom prst="rect">
            <a:avLst/>
          </a:prstGeom>
        </p:spPr>
        <p:txBody>
          <a:bodyPr anchor="t" rtlCol="false" tIns="0" lIns="0" bIns="0" rIns="0">
            <a:spAutoFit/>
          </a:bodyPr>
          <a:lstStyle/>
          <a:p>
            <a:pPr algn="l" marL="0" indent="0" lvl="0">
              <a:lnSpc>
                <a:spcPts val="8470"/>
              </a:lnSpc>
              <a:spcBef>
                <a:spcPct val="0"/>
              </a:spcBef>
            </a:pPr>
            <a:r>
              <a:rPr lang="en-US" sz="7700" spc="38">
                <a:solidFill>
                  <a:srgbClr val="294069"/>
                </a:solidFill>
                <a:latin typeface="Berthold Block"/>
                <a:ea typeface="Berthold Block"/>
                <a:cs typeface="Berthold Block"/>
                <a:sym typeface="Berthold Block"/>
              </a:rPr>
              <a:t>Naive Bayes</a:t>
            </a:r>
          </a:p>
        </p:txBody>
      </p:sp>
      <p:sp>
        <p:nvSpPr>
          <p:cNvPr name="TextBox 19" id="19"/>
          <p:cNvSpPr txBox="true"/>
          <p:nvPr/>
        </p:nvSpPr>
        <p:spPr>
          <a:xfrm rot="0">
            <a:off x="1028700" y="1888112"/>
            <a:ext cx="13414466" cy="1517015"/>
          </a:xfrm>
          <a:prstGeom prst="rect">
            <a:avLst/>
          </a:prstGeom>
        </p:spPr>
        <p:txBody>
          <a:bodyPr anchor="t" rtlCol="false" tIns="0" lIns="0" bIns="0" rIns="0">
            <a:spAutoFit/>
          </a:bodyPr>
          <a:lstStyle/>
          <a:p>
            <a:pPr algn="l" marL="0" indent="0" lvl="0">
              <a:lnSpc>
                <a:spcPts val="4060"/>
              </a:lnSpc>
              <a:spcBef>
                <a:spcPct val="0"/>
              </a:spcBef>
            </a:pPr>
            <a:r>
              <a:rPr lang="en-US" sz="2900" spc="-29">
                <a:solidFill>
                  <a:srgbClr val="294069"/>
                </a:solidFill>
                <a:latin typeface="Garet"/>
                <a:ea typeface="Garet"/>
                <a:cs typeface="Garet"/>
                <a:sym typeface="Garet"/>
              </a:rPr>
              <a:t>A probabilistic machine learning model from scikit-learn based on Bayes’ theorem, assuming feature independence.</a:t>
            </a:r>
          </a:p>
          <a:p>
            <a:pPr algn="l" marL="0" indent="0" lvl="0">
              <a:lnSpc>
                <a:spcPts val="4060"/>
              </a:lnSpc>
              <a:spcBef>
                <a:spcPct val="0"/>
              </a:spcBef>
            </a:pPr>
          </a:p>
        </p:txBody>
      </p:sp>
      <p:sp>
        <p:nvSpPr>
          <p:cNvPr name="TextBox 20" id="20"/>
          <p:cNvSpPr txBox="true"/>
          <p:nvPr/>
        </p:nvSpPr>
        <p:spPr>
          <a:xfrm rot="0">
            <a:off x="1449679" y="3861632"/>
            <a:ext cx="6987592" cy="815340"/>
          </a:xfrm>
          <a:prstGeom prst="rect">
            <a:avLst/>
          </a:prstGeom>
        </p:spPr>
        <p:txBody>
          <a:bodyPr anchor="t" rtlCol="false" tIns="0" lIns="0" bIns="0" rIns="0">
            <a:spAutoFit/>
          </a:bodyPr>
          <a:lstStyle/>
          <a:p>
            <a:pPr algn="ctr" marL="0" indent="0" lvl="0">
              <a:lnSpc>
                <a:spcPts val="6269"/>
              </a:lnSpc>
              <a:spcBef>
                <a:spcPct val="0"/>
              </a:spcBef>
            </a:pPr>
            <a:r>
              <a:rPr lang="en-US" sz="5699" spc="28">
                <a:solidFill>
                  <a:srgbClr val="FFFFFF"/>
                </a:solidFill>
                <a:latin typeface="Berthold Block"/>
                <a:ea typeface="Berthold Block"/>
                <a:cs typeface="Berthold Block"/>
                <a:sym typeface="Berthold Block"/>
              </a:rPr>
              <a:t>Pur</a:t>
            </a:r>
            <a:r>
              <a:rPr lang="en-US" sz="5699" spc="28">
                <a:solidFill>
                  <a:srgbClr val="FFFFFF"/>
                </a:solidFill>
                <a:latin typeface="Berthold Block"/>
                <a:ea typeface="Berthold Block"/>
                <a:cs typeface="Berthold Block"/>
                <a:sym typeface="Berthold Block"/>
              </a:rPr>
              <a:t>p</a:t>
            </a:r>
            <a:r>
              <a:rPr lang="en-US" sz="5699" spc="28">
                <a:solidFill>
                  <a:srgbClr val="FFFFFF"/>
                </a:solidFill>
                <a:latin typeface="Berthold Block"/>
                <a:ea typeface="Berthold Block"/>
                <a:cs typeface="Berthold Block"/>
                <a:sym typeface="Berthold Block"/>
              </a:rPr>
              <a:t>o</a:t>
            </a:r>
            <a:r>
              <a:rPr lang="en-US" sz="5699" spc="28">
                <a:solidFill>
                  <a:srgbClr val="FFFFFF"/>
                </a:solidFill>
                <a:latin typeface="Berthold Block"/>
                <a:ea typeface="Berthold Block"/>
                <a:cs typeface="Berthold Block"/>
                <a:sym typeface="Berthold Block"/>
              </a:rPr>
              <a:t>s</a:t>
            </a:r>
            <a:r>
              <a:rPr lang="en-US" sz="5699" spc="28">
                <a:solidFill>
                  <a:srgbClr val="FFFFFF"/>
                </a:solidFill>
                <a:latin typeface="Berthold Block"/>
                <a:ea typeface="Berthold Block"/>
                <a:cs typeface="Berthold Block"/>
                <a:sym typeface="Berthold Block"/>
              </a:rPr>
              <a:t>e</a:t>
            </a:r>
          </a:p>
        </p:txBody>
      </p:sp>
      <p:sp>
        <p:nvSpPr>
          <p:cNvPr name="TextBox 21" id="21"/>
          <p:cNvSpPr txBox="true"/>
          <p:nvPr/>
        </p:nvSpPr>
        <p:spPr>
          <a:xfrm rot="0">
            <a:off x="9850729" y="3861632"/>
            <a:ext cx="6987592" cy="815340"/>
          </a:xfrm>
          <a:prstGeom prst="rect">
            <a:avLst/>
          </a:prstGeom>
        </p:spPr>
        <p:txBody>
          <a:bodyPr anchor="t" rtlCol="false" tIns="0" lIns="0" bIns="0" rIns="0">
            <a:spAutoFit/>
          </a:bodyPr>
          <a:lstStyle/>
          <a:p>
            <a:pPr algn="ctr" marL="0" indent="0" lvl="0">
              <a:lnSpc>
                <a:spcPts val="6269"/>
              </a:lnSpc>
              <a:spcBef>
                <a:spcPct val="0"/>
              </a:spcBef>
            </a:pPr>
            <a:r>
              <a:rPr lang="en-US" sz="5699" spc="28">
                <a:solidFill>
                  <a:srgbClr val="FFFFFF"/>
                </a:solidFill>
                <a:latin typeface="Berthold Block"/>
                <a:ea typeface="Berthold Block"/>
                <a:cs typeface="Berthold Block"/>
                <a:sym typeface="Berthold Block"/>
              </a:rPr>
              <a:t>Implementation</a:t>
            </a:r>
          </a:p>
        </p:txBody>
      </p:sp>
      <p:sp>
        <p:nvSpPr>
          <p:cNvPr name="TextBox 22" id="22"/>
          <p:cNvSpPr txBox="true"/>
          <p:nvPr/>
        </p:nvSpPr>
        <p:spPr>
          <a:xfrm rot="0">
            <a:off x="1449679" y="5172075"/>
            <a:ext cx="6987592" cy="4563110"/>
          </a:xfrm>
          <a:prstGeom prst="rect">
            <a:avLst/>
          </a:prstGeom>
        </p:spPr>
        <p:txBody>
          <a:bodyPr anchor="t" rtlCol="false" tIns="0" lIns="0" bIns="0" rIns="0">
            <a:spAutoFit/>
          </a:bodyPr>
          <a:lstStyle/>
          <a:p>
            <a:pPr algn="l" marL="561342" indent="-280671" lvl="1">
              <a:lnSpc>
                <a:spcPts val="3640"/>
              </a:lnSpc>
              <a:buFont typeface="Arial"/>
              <a:buChar char="•"/>
            </a:pPr>
            <a:r>
              <a:rPr lang="en-US" sz="2600" spc="-26">
                <a:solidFill>
                  <a:srgbClr val="294069"/>
                </a:solidFill>
                <a:latin typeface="Garet"/>
                <a:ea typeface="Garet"/>
                <a:cs typeface="Garet"/>
                <a:sym typeface="Garet"/>
              </a:rPr>
              <a:t>Classifies drug reviews by medical condition (e.g., 'Depression') using vectorized text features.</a:t>
            </a:r>
          </a:p>
          <a:p>
            <a:pPr algn="l" marL="561342" indent="-280671" lvl="1">
              <a:lnSpc>
                <a:spcPts val="3640"/>
              </a:lnSpc>
              <a:buFont typeface="Arial"/>
              <a:buChar char="•"/>
            </a:pPr>
            <a:r>
              <a:rPr lang="en-US" sz="2600" spc="-26">
                <a:solidFill>
                  <a:srgbClr val="294069"/>
                </a:solidFill>
                <a:latin typeface="Garet"/>
                <a:ea typeface="Garet"/>
                <a:cs typeface="Garet"/>
                <a:sym typeface="Garet"/>
              </a:rPr>
              <a:t>Leverages word frequencies to predict conditions, supporting insights into drug usage trends.</a:t>
            </a:r>
          </a:p>
          <a:p>
            <a:pPr algn="l" marL="561342" indent="-280671" lvl="1">
              <a:lnSpc>
                <a:spcPts val="3640"/>
              </a:lnSpc>
              <a:spcBef>
                <a:spcPct val="0"/>
              </a:spcBef>
              <a:buFont typeface="Arial"/>
              <a:buChar char="•"/>
            </a:pPr>
            <a:r>
              <a:rPr lang="en-US" sz="2600" spc="-26">
                <a:solidFill>
                  <a:srgbClr val="294069"/>
                </a:solidFill>
                <a:latin typeface="Garet"/>
                <a:ea typeface="Garet"/>
                <a:cs typeface="Garet"/>
                <a:sym typeface="Garet"/>
              </a:rPr>
              <a:t>Evaluates performance via accuracy and confusion matrices, complementing other models.</a:t>
            </a:r>
          </a:p>
          <a:p>
            <a:pPr algn="l" marL="0" indent="0" lvl="0">
              <a:lnSpc>
                <a:spcPts val="3640"/>
              </a:lnSpc>
              <a:spcBef>
                <a:spcPct val="0"/>
              </a:spcBef>
            </a:pPr>
          </a:p>
        </p:txBody>
      </p:sp>
      <p:sp>
        <p:nvSpPr>
          <p:cNvPr name="Freeform 23" id="23"/>
          <p:cNvSpPr/>
          <p:nvPr/>
        </p:nvSpPr>
        <p:spPr>
          <a:xfrm flipH="false" flipV="false" rot="0">
            <a:off x="9429750" y="4826514"/>
            <a:ext cx="7829550" cy="4625893"/>
          </a:xfrm>
          <a:custGeom>
            <a:avLst/>
            <a:gdLst/>
            <a:ahLst/>
            <a:cxnLst/>
            <a:rect r="r" b="b" t="t" l="l"/>
            <a:pathLst>
              <a:path h="4625893" w="7829550">
                <a:moveTo>
                  <a:pt x="0" y="0"/>
                </a:moveTo>
                <a:lnTo>
                  <a:pt x="7829550" y="0"/>
                </a:lnTo>
                <a:lnTo>
                  <a:pt x="7829550" y="4625893"/>
                </a:lnTo>
                <a:lnTo>
                  <a:pt x="0" y="4625893"/>
                </a:lnTo>
                <a:lnTo>
                  <a:pt x="0" y="0"/>
                </a:lnTo>
                <a:close/>
              </a:path>
            </a:pathLst>
          </a:custGeom>
          <a:blipFill>
            <a:blip r:embed="rId4"/>
            <a:stretch>
              <a:fillRect l="0" t="-50516" r="0" b="-18738"/>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DAGlKh69VlU</dc:identifier>
  <dcterms:modified xsi:type="dcterms:W3CDTF">2011-08-01T06:04:30Z</dcterms:modified>
  <cp:revision>1</cp:revision>
  <dc:title>Disease prediction and Drug recomendation</dc:title>
</cp:coreProperties>
</file>