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Poppins Light" panose="020B0604020202020204" charset="0"/>
      <p:regular r:id="rId16"/>
    </p:embeddedFont>
    <p:embeddedFont>
      <p:font typeface="Poppins Light Bold" panose="020B0604020202020204" charset="0"/>
      <p:regular r:id="rId17"/>
    </p:embeddedFont>
    <p:embeddedFont>
      <p:font typeface="Poppins Medium" panose="020B0604020202020204" charset="0"/>
      <p:regular r:id="rId18"/>
    </p:embeddedFont>
    <p:embeddedFont>
      <p:font typeface="Poppins Medium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104"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0061" y="1028700"/>
            <a:ext cx="4411594" cy="5390968"/>
          </a:xfrm>
          <a:custGeom>
            <a:avLst/>
            <a:gdLst/>
            <a:ahLst/>
            <a:cxnLst/>
            <a:rect l="l" t="t" r="r" b="b"/>
            <a:pathLst>
              <a:path w="4411594" h="5390968">
                <a:moveTo>
                  <a:pt x="0" y="0"/>
                </a:moveTo>
                <a:lnTo>
                  <a:pt x="4411594" y="0"/>
                </a:lnTo>
                <a:lnTo>
                  <a:pt x="4411594" y="5390968"/>
                </a:lnTo>
                <a:lnTo>
                  <a:pt x="0" y="5390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552859" y="8160527"/>
            <a:ext cx="3189599" cy="1589000"/>
          </a:xfrm>
          <a:custGeom>
            <a:avLst/>
            <a:gdLst/>
            <a:ahLst/>
            <a:cxnLst/>
            <a:rect l="l" t="t" r="r" b="b"/>
            <a:pathLst>
              <a:path w="3189599" h="1589000">
                <a:moveTo>
                  <a:pt x="0" y="0"/>
                </a:moveTo>
                <a:lnTo>
                  <a:pt x="3189599" y="0"/>
                </a:lnTo>
                <a:lnTo>
                  <a:pt x="3189599" y="1589000"/>
                </a:lnTo>
                <a:lnTo>
                  <a:pt x="0" y="1589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042725" y="2773045"/>
            <a:ext cx="2097616" cy="1044994"/>
          </a:xfrm>
          <a:custGeom>
            <a:avLst/>
            <a:gdLst/>
            <a:ahLst/>
            <a:cxnLst/>
            <a:rect l="l" t="t" r="r" b="b"/>
            <a:pathLst>
              <a:path w="2097616" h="1044994">
                <a:moveTo>
                  <a:pt x="0" y="0"/>
                </a:moveTo>
                <a:lnTo>
                  <a:pt x="2097616" y="0"/>
                </a:lnTo>
                <a:lnTo>
                  <a:pt x="2097616" y="1044995"/>
                </a:lnTo>
                <a:lnTo>
                  <a:pt x="0" y="10449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AutoShape 5"/>
          <p:cNvSpPr/>
          <p:nvPr/>
        </p:nvSpPr>
        <p:spPr>
          <a:xfrm rot="-2386809">
            <a:off x="13714989" y="8040872"/>
            <a:ext cx="1382246" cy="239309"/>
          </a:xfrm>
          <a:prstGeom prst="rect">
            <a:avLst/>
          </a:prstGeom>
          <a:solidFill>
            <a:srgbClr val="6422B8"/>
          </a:solidFill>
        </p:spPr>
      </p:sp>
      <p:grpSp>
        <p:nvGrpSpPr>
          <p:cNvPr id="6" name="Group 6"/>
          <p:cNvGrpSpPr/>
          <p:nvPr/>
        </p:nvGrpSpPr>
        <p:grpSpPr>
          <a:xfrm>
            <a:off x="15742458" y="2216953"/>
            <a:ext cx="1516842" cy="151684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B48AB"/>
            </a:solidFill>
          </p:spPr>
        </p:sp>
      </p:grpSp>
      <p:sp>
        <p:nvSpPr>
          <p:cNvPr id="8" name="TextBox 8"/>
          <p:cNvSpPr txBox="1"/>
          <p:nvPr/>
        </p:nvSpPr>
        <p:spPr>
          <a:xfrm>
            <a:off x="4140341" y="3267906"/>
            <a:ext cx="10007317" cy="3133725"/>
          </a:xfrm>
          <a:prstGeom prst="rect">
            <a:avLst/>
          </a:prstGeom>
        </p:spPr>
        <p:txBody>
          <a:bodyPr lIns="0" tIns="0" rIns="0" bIns="0" rtlCol="0" anchor="t">
            <a:spAutoFit/>
          </a:bodyPr>
          <a:lstStyle/>
          <a:p>
            <a:pPr algn="ctr">
              <a:lnSpc>
                <a:spcPts val="12000"/>
              </a:lnSpc>
            </a:pPr>
            <a:r>
              <a:rPr lang="en-US" sz="12000">
                <a:solidFill>
                  <a:srgbClr val="1B1B1B"/>
                </a:solidFill>
                <a:latin typeface="Poppins Medium Bold"/>
              </a:rPr>
              <a:t>Anomaly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587890" y="1065943"/>
            <a:ext cx="3671410" cy="4486463"/>
          </a:xfrm>
          <a:custGeom>
            <a:avLst/>
            <a:gdLst/>
            <a:ahLst/>
            <a:cxnLst/>
            <a:rect l="l" t="t" r="r" b="b"/>
            <a:pathLst>
              <a:path w="3671410" h="4486463">
                <a:moveTo>
                  <a:pt x="0" y="0"/>
                </a:moveTo>
                <a:lnTo>
                  <a:pt x="3671410" y="0"/>
                </a:lnTo>
                <a:lnTo>
                  <a:pt x="3671410" y="4486463"/>
                </a:lnTo>
                <a:lnTo>
                  <a:pt x="0" y="44864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923375" y="1065943"/>
            <a:ext cx="3362655" cy="1675214"/>
          </a:xfrm>
          <a:custGeom>
            <a:avLst/>
            <a:gdLst/>
            <a:ahLst/>
            <a:cxnLst/>
            <a:rect l="l" t="t" r="r" b="b"/>
            <a:pathLst>
              <a:path w="3362655" h="1675214">
                <a:moveTo>
                  <a:pt x="0" y="0"/>
                </a:moveTo>
                <a:lnTo>
                  <a:pt x="3362655" y="0"/>
                </a:lnTo>
                <a:lnTo>
                  <a:pt x="3362655" y="1675213"/>
                </a:lnTo>
                <a:lnTo>
                  <a:pt x="0" y="1675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0812227" y="4108854"/>
            <a:ext cx="1855075" cy="185507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B48AB"/>
            </a:solidFill>
          </p:spPr>
        </p:sp>
      </p:grpSp>
      <p:sp>
        <p:nvSpPr>
          <p:cNvPr id="6" name="AutoShape 6"/>
          <p:cNvSpPr/>
          <p:nvPr/>
        </p:nvSpPr>
        <p:spPr>
          <a:xfrm rot="-2386809">
            <a:off x="8839944" y="3989199"/>
            <a:ext cx="1382246" cy="239309"/>
          </a:xfrm>
          <a:prstGeom prst="rect">
            <a:avLst/>
          </a:prstGeom>
          <a:solidFill>
            <a:srgbClr val="00C4CC"/>
          </a:solidFill>
        </p:spPr>
      </p:sp>
      <p:sp>
        <p:nvSpPr>
          <p:cNvPr id="7" name="AutoShape 7"/>
          <p:cNvSpPr/>
          <p:nvPr/>
        </p:nvSpPr>
        <p:spPr>
          <a:xfrm>
            <a:off x="8923375" y="6968359"/>
            <a:ext cx="2302145" cy="2302228"/>
          </a:xfrm>
          <a:prstGeom prst="rect">
            <a:avLst/>
          </a:prstGeom>
          <a:solidFill>
            <a:srgbClr val="6422B8"/>
          </a:solidFill>
        </p:spPr>
      </p:sp>
      <p:sp>
        <p:nvSpPr>
          <p:cNvPr id="8" name="Freeform 8"/>
          <p:cNvSpPr/>
          <p:nvPr/>
        </p:nvSpPr>
        <p:spPr>
          <a:xfrm>
            <a:off x="13587890" y="6317837"/>
            <a:ext cx="2952750" cy="2952750"/>
          </a:xfrm>
          <a:custGeom>
            <a:avLst/>
            <a:gdLst/>
            <a:ahLst/>
            <a:cxnLst/>
            <a:rect l="l" t="t" r="r" b="b"/>
            <a:pathLst>
              <a:path w="2952750" h="2952750">
                <a:moveTo>
                  <a:pt x="0" y="0"/>
                </a:moveTo>
                <a:lnTo>
                  <a:pt x="2952750" y="0"/>
                </a:lnTo>
                <a:lnTo>
                  <a:pt x="2952750" y="2952750"/>
                </a:lnTo>
                <a:lnTo>
                  <a:pt x="0" y="29527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861736" y="2282190"/>
            <a:ext cx="6799059" cy="3406140"/>
          </a:xfrm>
          <a:prstGeom prst="rect">
            <a:avLst/>
          </a:prstGeom>
        </p:spPr>
        <p:txBody>
          <a:bodyPr lIns="0" tIns="0" rIns="0" bIns="0" rtlCol="0" anchor="t">
            <a:spAutoFit/>
          </a:bodyPr>
          <a:lstStyle/>
          <a:p>
            <a:pPr>
              <a:lnSpc>
                <a:spcPts val="9029"/>
              </a:lnSpc>
            </a:pPr>
            <a:r>
              <a:rPr lang="en-US" sz="6999">
                <a:solidFill>
                  <a:srgbClr val="1B1B1B"/>
                </a:solidFill>
                <a:latin typeface="Poppins Medium"/>
              </a:rPr>
              <a:t>Thank you for your time!</a:t>
            </a:r>
          </a:p>
          <a:p>
            <a:pPr>
              <a:lnSpc>
                <a:spcPts val="9030"/>
              </a:lnSpc>
            </a:pPr>
            <a:endParaRPr lang="en-US" sz="6999">
              <a:solidFill>
                <a:srgbClr val="1B1B1B"/>
              </a:solidFill>
              <a:latin typeface="Poppi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386809">
            <a:off x="996005" y="1443211"/>
            <a:ext cx="1382246" cy="239309"/>
          </a:xfrm>
          <a:prstGeom prst="rect">
            <a:avLst/>
          </a:prstGeom>
          <a:solidFill>
            <a:srgbClr val="6422B8"/>
          </a:solidFill>
        </p:spPr>
      </p:sp>
      <p:grpSp>
        <p:nvGrpSpPr>
          <p:cNvPr id="3" name="Group 3"/>
          <p:cNvGrpSpPr/>
          <p:nvPr/>
        </p:nvGrpSpPr>
        <p:grpSpPr>
          <a:xfrm>
            <a:off x="14965783" y="7773517"/>
            <a:ext cx="1484783" cy="1484783"/>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A53B"/>
            </a:solidFill>
          </p:spPr>
        </p:sp>
      </p:grpSp>
      <p:sp>
        <p:nvSpPr>
          <p:cNvPr id="5" name="TextBox 5"/>
          <p:cNvSpPr txBox="1"/>
          <p:nvPr/>
        </p:nvSpPr>
        <p:spPr>
          <a:xfrm>
            <a:off x="2438703" y="971550"/>
            <a:ext cx="12670963" cy="1031748"/>
          </a:xfrm>
          <a:prstGeom prst="rect">
            <a:avLst/>
          </a:prstGeom>
        </p:spPr>
        <p:txBody>
          <a:bodyPr lIns="0" tIns="0" rIns="0" bIns="0" rtlCol="0" anchor="t">
            <a:spAutoFit/>
          </a:bodyPr>
          <a:lstStyle/>
          <a:p>
            <a:pPr>
              <a:lnSpc>
                <a:spcPts val="8256"/>
              </a:lnSpc>
            </a:pPr>
            <a:r>
              <a:rPr lang="en-US" sz="6400">
                <a:solidFill>
                  <a:srgbClr val="1B1B1B"/>
                </a:solidFill>
                <a:latin typeface="Poppins Medium"/>
              </a:rPr>
              <a:t>                  INDEX</a:t>
            </a:r>
          </a:p>
        </p:txBody>
      </p:sp>
      <p:sp>
        <p:nvSpPr>
          <p:cNvPr id="6" name="TextBox 6"/>
          <p:cNvSpPr txBox="1"/>
          <p:nvPr/>
        </p:nvSpPr>
        <p:spPr>
          <a:xfrm>
            <a:off x="6350989" y="2932241"/>
            <a:ext cx="7013669" cy="5962650"/>
          </a:xfrm>
          <a:prstGeom prst="rect">
            <a:avLst/>
          </a:prstGeom>
        </p:spPr>
        <p:txBody>
          <a:bodyPr lIns="0" tIns="0" rIns="0" bIns="0" rtlCol="0" anchor="t">
            <a:spAutoFit/>
          </a:bodyPr>
          <a:lstStyle/>
          <a:p>
            <a:pPr marL="755651" lvl="1" indent="-377825">
              <a:lnSpc>
                <a:spcPts val="5250"/>
              </a:lnSpc>
              <a:buFont typeface="Arial"/>
              <a:buChar char="•"/>
            </a:pPr>
            <a:r>
              <a:rPr lang="en-US" sz="3500">
                <a:solidFill>
                  <a:srgbClr val="1B1B1B"/>
                </a:solidFill>
                <a:latin typeface="Poppins Light"/>
              </a:rPr>
              <a:t>Ideology</a:t>
            </a:r>
          </a:p>
          <a:p>
            <a:pPr marL="755651" lvl="1" indent="-377825">
              <a:lnSpc>
                <a:spcPts val="5250"/>
              </a:lnSpc>
              <a:buFont typeface="Arial"/>
              <a:buChar char="•"/>
            </a:pPr>
            <a:r>
              <a:rPr lang="en-US" sz="3500">
                <a:solidFill>
                  <a:srgbClr val="1B1B1B"/>
                </a:solidFill>
                <a:latin typeface="Poppins Light"/>
              </a:rPr>
              <a:t>Abstract</a:t>
            </a:r>
          </a:p>
          <a:p>
            <a:pPr marL="755651" lvl="1" indent="-377825">
              <a:lnSpc>
                <a:spcPts val="5250"/>
              </a:lnSpc>
              <a:buFont typeface="Arial"/>
              <a:buChar char="•"/>
            </a:pPr>
            <a:r>
              <a:rPr lang="en-US" sz="3500">
                <a:solidFill>
                  <a:srgbClr val="1B1B1B"/>
                </a:solidFill>
                <a:latin typeface="Poppins Light"/>
              </a:rPr>
              <a:t>Methodology</a:t>
            </a:r>
          </a:p>
          <a:p>
            <a:pPr marL="755651" lvl="1" indent="-377825">
              <a:lnSpc>
                <a:spcPts val="5250"/>
              </a:lnSpc>
              <a:buFont typeface="Arial"/>
              <a:buChar char="•"/>
            </a:pPr>
            <a:r>
              <a:rPr lang="en-US" sz="3500">
                <a:solidFill>
                  <a:srgbClr val="1B1B1B"/>
                </a:solidFill>
                <a:latin typeface="Poppins Light"/>
              </a:rPr>
              <a:t>Algorithm</a:t>
            </a:r>
          </a:p>
          <a:p>
            <a:pPr marL="755651" lvl="1" indent="-377825">
              <a:lnSpc>
                <a:spcPts val="5250"/>
              </a:lnSpc>
              <a:buFont typeface="Arial"/>
              <a:buChar char="•"/>
            </a:pPr>
            <a:r>
              <a:rPr lang="en-US" sz="3500">
                <a:solidFill>
                  <a:srgbClr val="1B1B1B"/>
                </a:solidFill>
                <a:latin typeface="Poppins Light"/>
              </a:rPr>
              <a:t>Code Snapshot</a:t>
            </a:r>
          </a:p>
          <a:p>
            <a:pPr marL="755651" lvl="1" indent="-377825">
              <a:lnSpc>
                <a:spcPts val="5250"/>
              </a:lnSpc>
              <a:buFont typeface="Arial"/>
              <a:buChar char="•"/>
            </a:pPr>
            <a:r>
              <a:rPr lang="en-US" sz="3500">
                <a:solidFill>
                  <a:srgbClr val="1B1B1B"/>
                </a:solidFill>
                <a:latin typeface="Poppins Light"/>
              </a:rPr>
              <a:t>Future Work</a:t>
            </a:r>
          </a:p>
          <a:p>
            <a:pPr algn="ctr">
              <a:lnSpc>
                <a:spcPts val="5250"/>
              </a:lnSpc>
            </a:pPr>
            <a:endParaRPr lang="en-US" sz="3500">
              <a:solidFill>
                <a:srgbClr val="1B1B1B"/>
              </a:solidFill>
              <a:latin typeface="Poppins Light"/>
            </a:endParaRPr>
          </a:p>
          <a:p>
            <a:pPr algn="ctr">
              <a:lnSpc>
                <a:spcPts val="5250"/>
              </a:lnSpc>
            </a:pPr>
            <a:endParaRPr lang="en-US" sz="3500">
              <a:solidFill>
                <a:srgbClr val="1B1B1B"/>
              </a:solidFill>
              <a:latin typeface="Poppins Light"/>
            </a:endParaRPr>
          </a:p>
          <a:p>
            <a:pPr algn="ctr">
              <a:lnSpc>
                <a:spcPts val="5250"/>
              </a:lnSpc>
            </a:pPr>
            <a:endParaRPr lang="en-US" sz="3500">
              <a:solidFill>
                <a:srgbClr val="1B1B1B"/>
              </a:solidFill>
              <a:latin typeface="Poppins Light"/>
            </a:endParaRPr>
          </a:p>
        </p:txBody>
      </p:sp>
      <p:sp>
        <p:nvSpPr>
          <p:cNvPr id="7" name="AutoShape 7"/>
          <p:cNvSpPr/>
          <p:nvPr/>
        </p:nvSpPr>
        <p:spPr>
          <a:xfrm>
            <a:off x="5174371" y="2513141"/>
            <a:ext cx="6492240" cy="0"/>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8671" y="-1346833"/>
            <a:ext cx="3887942" cy="4751065"/>
          </a:xfrm>
          <a:custGeom>
            <a:avLst/>
            <a:gdLst/>
            <a:ahLst/>
            <a:cxnLst/>
            <a:rect l="l" t="t" r="r" b="b"/>
            <a:pathLst>
              <a:path w="3887942" h="4751065">
                <a:moveTo>
                  <a:pt x="0" y="0"/>
                </a:moveTo>
                <a:lnTo>
                  <a:pt x="3887942" y="0"/>
                </a:lnTo>
                <a:lnTo>
                  <a:pt x="3887942" y="4751066"/>
                </a:lnTo>
                <a:lnTo>
                  <a:pt x="0" y="47510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94331" y="7064879"/>
            <a:ext cx="1943755" cy="1943755"/>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422B8"/>
            </a:solidFill>
          </p:spPr>
        </p:sp>
      </p:grpSp>
      <p:sp>
        <p:nvSpPr>
          <p:cNvPr id="5" name="TextBox 5"/>
          <p:cNvSpPr txBox="1"/>
          <p:nvPr/>
        </p:nvSpPr>
        <p:spPr>
          <a:xfrm>
            <a:off x="3752535" y="2323772"/>
            <a:ext cx="14181772" cy="5962650"/>
          </a:xfrm>
          <a:prstGeom prst="rect">
            <a:avLst/>
          </a:prstGeom>
        </p:spPr>
        <p:txBody>
          <a:bodyPr lIns="0" tIns="0" rIns="0" bIns="0" rtlCol="0" anchor="t">
            <a:spAutoFit/>
          </a:bodyPr>
          <a:lstStyle/>
          <a:p>
            <a:pPr>
              <a:lnSpc>
                <a:spcPts val="5250"/>
              </a:lnSpc>
            </a:pPr>
            <a:r>
              <a:rPr lang="en-US" sz="3500">
                <a:solidFill>
                  <a:srgbClr val="1B1B1B"/>
                </a:solidFill>
                <a:latin typeface="Poppins Light"/>
              </a:rPr>
              <a:t>"In our anomaly detection project, we prioritize data quality, understanding the domain, and clear objectives. We use a mix of statistical, machine learning, and deep learning methods, choosing the most suitable algorithm for each case. Continuous monitoring, human expertise, and ethical considerations are central. Our focus is on interpretable results, scalability, regulatory compliance, and a commitment to continuous improvement, supported by robust documentation and a crisis response plan."</a:t>
            </a:r>
          </a:p>
        </p:txBody>
      </p:sp>
      <p:sp>
        <p:nvSpPr>
          <p:cNvPr id="6" name="AutoShape 6"/>
          <p:cNvSpPr/>
          <p:nvPr/>
        </p:nvSpPr>
        <p:spPr>
          <a:xfrm rot="-2386809">
            <a:off x="15643979" y="8700934"/>
            <a:ext cx="1382246" cy="239309"/>
          </a:xfrm>
          <a:prstGeom prst="rect">
            <a:avLst/>
          </a:prstGeom>
          <a:solidFill>
            <a:srgbClr val="FFA53B"/>
          </a:solidFill>
        </p:spPr>
      </p:sp>
      <p:sp>
        <p:nvSpPr>
          <p:cNvPr id="7" name="TextBox 7"/>
          <p:cNvSpPr txBox="1"/>
          <p:nvPr/>
        </p:nvSpPr>
        <p:spPr>
          <a:xfrm>
            <a:off x="2391078" y="971550"/>
            <a:ext cx="12670963" cy="1031748"/>
          </a:xfrm>
          <a:prstGeom prst="rect">
            <a:avLst/>
          </a:prstGeom>
        </p:spPr>
        <p:txBody>
          <a:bodyPr lIns="0" tIns="0" rIns="0" bIns="0" rtlCol="0" anchor="t">
            <a:spAutoFit/>
          </a:bodyPr>
          <a:lstStyle/>
          <a:p>
            <a:pPr>
              <a:lnSpc>
                <a:spcPts val="8256"/>
              </a:lnSpc>
            </a:pPr>
            <a:r>
              <a:rPr lang="en-US" sz="6400">
                <a:solidFill>
                  <a:srgbClr val="1B1B1B"/>
                </a:solidFill>
                <a:latin typeface="Poppins Medium"/>
              </a:rPr>
              <a:t> IDEOLOGY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597415" y="1065943"/>
            <a:ext cx="3671410" cy="4486463"/>
          </a:xfrm>
          <a:custGeom>
            <a:avLst/>
            <a:gdLst/>
            <a:ahLst/>
            <a:cxnLst/>
            <a:rect l="l" t="t" r="r" b="b"/>
            <a:pathLst>
              <a:path w="3671410" h="4486463">
                <a:moveTo>
                  <a:pt x="0" y="0"/>
                </a:moveTo>
                <a:lnTo>
                  <a:pt x="3671410" y="0"/>
                </a:lnTo>
                <a:lnTo>
                  <a:pt x="3671410" y="4486463"/>
                </a:lnTo>
                <a:lnTo>
                  <a:pt x="0" y="44864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923375" y="1065943"/>
            <a:ext cx="3362655" cy="1675214"/>
          </a:xfrm>
          <a:custGeom>
            <a:avLst/>
            <a:gdLst/>
            <a:ahLst/>
            <a:cxnLst/>
            <a:rect l="l" t="t" r="r" b="b"/>
            <a:pathLst>
              <a:path w="3362655" h="1675214">
                <a:moveTo>
                  <a:pt x="0" y="0"/>
                </a:moveTo>
                <a:lnTo>
                  <a:pt x="3362655" y="0"/>
                </a:lnTo>
                <a:lnTo>
                  <a:pt x="3362655" y="1675213"/>
                </a:lnTo>
                <a:lnTo>
                  <a:pt x="0" y="1675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0812227" y="4108854"/>
            <a:ext cx="1855075" cy="185507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B48AB"/>
            </a:solidFill>
          </p:spPr>
        </p:sp>
      </p:grpSp>
      <p:sp>
        <p:nvSpPr>
          <p:cNvPr id="6" name="AutoShape 6"/>
          <p:cNvSpPr/>
          <p:nvPr/>
        </p:nvSpPr>
        <p:spPr>
          <a:xfrm rot="-2386809">
            <a:off x="8839944" y="3989199"/>
            <a:ext cx="1382246" cy="239309"/>
          </a:xfrm>
          <a:prstGeom prst="rect">
            <a:avLst/>
          </a:prstGeom>
          <a:solidFill>
            <a:srgbClr val="00C4CC"/>
          </a:solidFill>
        </p:spPr>
      </p:sp>
      <p:sp>
        <p:nvSpPr>
          <p:cNvPr id="7" name="AutoShape 7"/>
          <p:cNvSpPr/>
          <p:nvPr/>
        </p:nvSpPr>
        <p:spPr>
          <a:xfrm>
            <a:off x="9453630" y="6317837"/>
            <a:ext cx="2302145" cy="2302228"/>
          </a:xfrm>
          <a:prstGeom prst="rect">
            <a:avLst/>
          </a:prstGeom>
          <a:solidFill>
            <a:srgbClr val="6422B8"/>
          </a:solidFill>
        </p:spPr>
      </p:sp>
      <p:sp>
        <p:nvSpPr>
          <p:cNvPr id="8" name="Freeform 8"/>
          <p:cNvSpPr/>
          <p:nvPr/>
        </p:nvSpPr>
        <p:spPr>
          <a:xfrm>
            <a:off x="13587890" y="6317837"/>
            <a:ext cx="2952750" cy="2952750"/>
          </a:xfrm>
          <a:custGeom>
            <a:avLst/>
            <a:gdLst/>
            <a:ahLst/>
            <a:cxnLst/>
            <a:rect l="l" t="t" r="r" b="b"/>
            <a:pathLst>
              <a:path w="2952750" h="2952750">
                <a:moveTo>
                  <a:pt x="0" y="0"/>
                </a:moveTo>
                <a:lnTo>
                  <a:pt x="2952750" y="0"/>
                </a:lnTo>
                <a:lnTo>
                  <a:pt x="2952750" y="2952750"/>
                </a:lnTo>
                <a:lnTo>
                  <a:pt x="0" y="29527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028700" y="845565"/>
            <a:ext cx="6365855" cy="1057984"/>
          </a:xfrm>
          <a:prstGeom prst="rect">
            <a:avLst/>
          </a:prstGeom>
        </p:spPr>
        <p:txBody>
          <a:bodyPr lIns="0" tIns="0" rIns="0" bIns="0" rtlCol="0" anchor="t">
            <a:spAutoFit/>
          </a:bodyPr>
          <a:lstStyle/>
          <a:p>
            <a:pPr>
              <a:lnSpc>
                <a:spcPts val="8501"/>
              </a:lnSpc>
            </a:pPr>
            <a:r>
              <a:rPr lang="en-US" sz="6590">
                <a:solidFill>
                  <a:srgbClr val="1B1B1B"/>
                </a:solidFill>
                <a:latin typeface="Poppins Medium"/>
              </a:rPr>
              <a:t>Major Project 1</a:t>
            </a:r>
          </a:p>
        </p:txBody>
      </p:sp>
      <p:sp>
        <p:nvSpPr>
          <p:cNvPr id="10" name="TextBox 10"/>
          <p:cNvSpPr txBox="1"/>
          <p:nvPr/>
        </p:nvSpPr>
        <p:spPr>
          <a:xfrm>
            <a:off x="1202373" y="1944576"/>
            <a:ext cx="7644829" cy="7313724"/>
          </a:xfrm>
          <a:prstGeom prst="rect">
            <a:avLst/>
          </a:prstGeom>
        </p:spPr>
        <p:txBody>
          <a:bodyPr lIns="0" tIns="0" rIns="0" bIns="0" rtlCol="0" anchor="t">
            <a:spAutoFit/>
          </a:bodyPr>
          <a:lstStyle/>
          <a:p>
            <a:pPr>
              <a:lnSpc>
                <a:spcPts val="5498"/>
              </a:lnSpc>
            </a:pPr>
            <a:r>
              <a:rPr lang="en-US" sz="3665">
                <a:solidFill>
                  <a:srgbClr val="1B1B1B"/>
                </a:solidFill>
                <a:latin typeface="Poppins Light"/>
              </a:rPr>
              <a:t>B.Tech CSE 4th year 7th sem</a:t>
            </a:r>
          </a:p>
          <a:p>
            <a:pPr>
              <a:lnSpc>
                <a:spcPts val="5498"/>
              </a:lnSpc>
            </a:pPr>
            <a:endParaRPr lang="en-US" sz="3665">
              <a:solidFill>
                <a:srgbClr val="1B1B1B"/>
              </a:solidFill>
              <a:latin typeface="Poppins Light"/>
            </a:endParaRPr>
          </a:p>
          <a:p>
            <a:pPr>
              <a:lnSpc>
                <a:spcPts val="5498"/>
              </a:lnSpc>
            </a:pPr>
            <a:r>
              <a:rPr lang="en-US" sz="3665">
                <a:solidFill>
                  <a:srgbClr val="1B1B1B"/>
                </a:solidFill>
                <a:latin typeface="Poppins Light"/>
              </a:rPr>
              <a:t>Supervised By-:</a:t>
            </a:r>
          </a:p>
          <a:p>
            <a:pPr>
              <a:lnSpc>
                <a:spcPts val="5498"/>
              </a:lnSpc>
            </a:pPr>
            <a:r>
              <a:rPr lang="en-US" sz="3665">
                <a:solidFill>
                  <a:srgbClr val="1B1B1B"/>
                </a:solidFill>
                <a:latin typeface="Poppins Light"/>
              </a:rPr>
              <a:t>             Mr. Vikash Sawan</a:t>
            </a:r>
          </a:p>
          <a:p>
            <a:pPr>
              <a:lnSpc>
                <a:spcPts val="5498"/>
              </a:lnSpc>
            </a:pPr>
            <a:r>
              <a:rPr lang="en-US" sz="3665">
                <a:solidFill>
                  <a:srgbClr val="1B1B1B"/>
                </a:solidFill>
                <a:latin typeface="Poppins Light"/>
              </a:rPr>
              <a:t>             (Asst. Professor)</a:t>
            </a:r>
          </a:p>
          <a:p>
            <a:pPr>
              <a:lnSpc>
                <a:spcPts val="5498"/>
              </a:lnSpc>
            </a:pPr>
            <a:endParaRPr lang="en-US" sz="3665">
              <a:solidFill>
                <a:srgbClr val="1B1B1B"/>
              </a:solidFill>
              <a:latin typeface="Poppins Light"/>
            </a:endParaRPr>
          </a:p>
          <a:p>
            <a:pPr>
              <a:lnSpc>
                <a:spcPts val="5498"/>
              </a:lnSpc>
            </a:pPr>
            <a:r>
              <a:rPr lang="en-US" sz="3665">
                <a:solidFill>
                  <a:srgbClr val="1B1B1B"/>
                </a:solidFill>
                <a:latin typeface="Poppins Light"/>
              </a:rPr>
              <a:t>Team Member-:</a:t>
            </a:r>
          </a:p>
          <a:p>
            <a:pPr algn="ctr">
              <a:lnSpc>
                <a:spcPts val="4881"/>
              </a:lnSpc>
            </a:pPr>
            <a:r>
              <a:rPr lang="en-US" sz="3254">
                <a:solidFill>
                  <a:srgbClr val="1B1B1B"/>
                </a:solidFill>
                <a:latin typeface="Poppins Light"/>
              </a:rPr>
              <a:t>       Anish Khandelwal(201500093)</a:t>
            </a:r>
          </a:p>
          <a:p>
            <a:pPr algn="ctr">
              <a:lnSpc>
                <a:spcPts val="4881"/>
              </a:lnSpc>
            </a:pPr>
            <a:r>
              <a:rPr lang="en-US" sz="3254">
                <a:solidFill>
                  <a:srgbClr val="1B1B1B"/>
                </a:solidFill>
                <a:latin typeface="Poppins Light"/>
              </a:rPr>
              <a:t>         Yash Kumar Gupta(201500820)</a:t>
            </a:r>
          </a:p>
          <a:p>
            <a:pPr algn="ctr">
              <a:lnSpc>
                <a:spcPts val="4881"/>
              </a:lnSpc>
            </a:pPr>
            <a:r>
              <a:rPr lang="en-US" sz="3254">
                <a:solidFill>
                  <a:srgbClr val="1B1B1B"/>
                </a:solidFill>
                <a:latin typeface="Poppins Light"/>
              </a:rPr>
              <a:t>         Prashant Dhanger(201500503)</a:t>
            </a:r>
          </a:p>
          <a:p>
            <a:pPr algn="ctr">
              <a:lnSpc>
                <a:spcPts val="4881"/>
              </a:lnSpc>
            </a:pPr>
            <a:r>
              <a:rPr lang="en-US" sz="3254">
                <a:solidFill>
                  <a:srgbClr val="1B1B1B"/>
                </a:solidFill>
                <a:latin typeface="Poppins Light"/>
              </a:rPr>
              <a:t>  Vijay Kaushal (201500783)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52414" y="1104283"/>
            <a:ext cx="11815464" cy="1289685"/>
          </a:xfrm>
          <a:prstGeom prst="rect">
            <a:avLst/>
          </a:prstGeom>
        </p:spPr>
        <p:txBody>
          <a:bodyPr lIns="0" tIns="0" rIns="0" bIns="0" rtlCol="0" anchor="t">
            <a:spAutoFit/>
          </a:bodyPr>
          <a:lstStyle/>
          <a:p>
            <a:pPr algn="ctr">
              <a:lnSpc>
                <a:spcPts val="10320"/>
              </a:lnSpc>
            </a:pPr>
            <a:r>
              <a:rPr lang="en-US" sz="8000">
                <a:solidFill>
                  <a:srgbClr val="1B1B1B"/>
                </a:solidFill>
                <a:latin typeface="Poppins Medium Bold"/>
              </a:rPr>
              <a:t>Abstract</a:t>
            </a:r>
          </a:p>
        </p:txBody>
      </p:sp>
      <p:sp>
        <p:nvSpPr>
          <p:cNvPr id="3" name="Freeform 3"/>
          <p:cNvSpPr/>
          <p:nvPr/>
        </p:nvSpPr>
        <p:spPr>
          <a:xfrm>
            <a:off x="15659424" y="0"/>
            <a:ext cx="3407342" cy="4163771"/>
          </a:xfrm>
          <a:custGeom>
            <a:avLst/>
            <a:gdLst/>
            <a:ahLst/>
            <a:cxnLst/>
            <a:rect l="l" t="t" r="r" b="b"/>
            <a:pathLst>
              <a:path w="3407342" h="4163771">
                <a:moveTo>
                  <a:pt x="0" y="0"/>
                </a:moveTo>
                <a:lnTo>
                  <a:pt x="3407342" y="0"/>
                </a:lnTo>
                <a:lnTo>
                  <a:pt x="3407342" y="4163771"/>
                </a:lnTo>
                <a:lnTo>
                  <a:pt x="0" y="41637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320190" y="7781925"/>
            <a:ext cx="2952750" cy="2952750"/>
          </a:xfrm>
          <a:custGeom>
            <a:avLst/>
            <a:gdLst/>
            <a:ahLst/>
            <a:cxnLst/>
            <a:rect l="l" t="t" r="r" b="b"/>
            <a:pathLst>
              <a:path w="2952750" h="2952750">
                <a:moveTo>
                  <a:pt x="0" y="0"/>
                </a:moveTo>
                <a:lnTo>
                  <a:pt x="2952750" y="0"/>
                </a:lnTo>
                <a:lnTo>
                  <a:pt x="2952750" y="2952750"/>
                </a:lnTo>
                <a:lnTo>
                  <a:pt x="0" y="2952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3750543" y="2447925"/>
            <a:ext cx="11700317" cy="4757462"/>
          </a:xfrm>
          <a:prstGeom prst="rect">
            <a:avLst/>
          </a:prstGeom>
        </p:spPr>
        <p:txBody>
          <a:bodyPr lIns="0" tIns="0" rIns="0" bIns="0" rtlCol="0" anchor="t">
            <a:spAutoFit/>
          </a:bodyPr>
          <a:lstStyle/>
          <a:p>
            <a:pPr algn="just">
              <a:lnSpc>
                <a:spcPts val="5448"/>
              </a:lnSpc>
              <a:spcBef>
                <a:spcPct val="0"/>
              </a:spcBef>
            </a:pPr>
            <a:r>
              <a:rPr lang="en-US" sz="3632">
                <a:solidFill>
                  <a:srgbClr val="1B1B1B"/>
                </a:solidFill>
                <a:latin typeface="Poppins Light"/>
              </a:rPr>
              <a:t>This machine learning project majorly focus on development of a model which detect anomoly. Anamolies, or outliers, can be identified by static data training and Density based methods. Detecting there anamolies help in integrity &amp; security of data, also optimal performance &amp; resource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6308" y="458701"/>
            <a:ext cx="1484783" cy="148478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B48AB"/>
            </a:solidFill>
          </p:spPr>
        </p:sp>
      </p:grpSp>
      <p:sp>
        <p:nvSpPr>
          <p:cNvPr id="4" name="AutoShape 4"/>
          <p:cNvSpPr/>
          <p:nvPr/>
        </p:nvSpPr>
        <p:spPr>
          <a:xfrm rot="-2386809">
            <a:off x="4849" y="1906880"/>
            <a:ext cx="1382246" cy="239309"/>
          </a:xfrm>
          <a:prstGeom prst="rect">
            <a:avLst/>
          </a:prstGeom>
          <a:solidFill>
            <a:srgbClr val="FFA53B"/>
          </a:solidFill>
        </p:spPr>
      </p:sp>
      <p:sp>
        <p:nvSpPr>
          <p:cNvPr id="5" name="Freeform 5"/>
          <p:cNvSpPr/>
          <p:nvPr/>
        </p:nvSpPr>
        <p:spPr>
          <a:xfrm rot="5400000">
            <a:off x="14502444" y="9452102"/>
            <a:ext cx="3407342" cy="4163771"/>
          </a:xfrm>
          <a:custGeom>
            <a:avLst/>
            <a:gdLst/>
            <a:ahLst/>
            <a:cxnLst/>
            <a:rect l="l" t="t" r="r" b="b"/>
            <a:pathLst>
              <a:path w="3407342" h="4163771">
                <a:moveTo>
                  <a:pt x="0" y="0"/>
                </a:moveTo>
                <a:lnTo>
                  <a:pt x="3407341" y="0"/>
                </a:lnTo>
                <a:lnTo>
                  <a:pt x="3407341" y="4163772"/>
                </a:lnTo>
                <a:lnTo>
                  <a:pt x="0" y="41637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696889" y="564948"/>
            <a:ext cx="7321484" cy="1263396"/>
          </a:xfrm>
          <a:prstGeom prst="rect">
            <a:avLst/>
          </a:prstGeom>
        </p:spPr>
        <p:txBody>
          <a:bodyPr lIns="0" tIns="0" rIns="0" bIns="0" rtlCol="0" anchor="t">
            <a:spAutoFit/>
          </a:bodyPr>
          <a:lstStyle/>
          <a:p>
            <a:pPr algn="ctr">
              <a:lnSpc>
                <a:spcPts val="10062"/>
              </a:lnSpc>
            </a:pPr>
            <a:r>
              <a:rPr lang="en-US" sz="7800">
                <a:solidFill>
                  <a:srgbClr val="1B1B1B"/>
                </a:solidFill>
                <a:latin typeface="Poppins Medium Bold"/>
              </a:rPr>
              <a:t>Methodology</a:t>
            </a:r>
          </a:p>
        </p:txBody>
      </p:sp>
      <p:sp>
        <p:nvSpPr>
          <p:cNvPr id="7" name="TextBox 7"/>
          <p:cNvSpPr txBox="1"/>
          <p:nvPr/>
        </p:nvSpPr>
        <p:spPr>
          <a:xfrm>
            <a:off x="1819101" y="1785482"/>
            <a:ext cx="4881067" cy="628650"/>
          </a:xfrm>
          <a:prstGeom prst="rect">
            <a:avLst/>
          </a:prstGeom>
        </p:spPr>
        <p:txBody>
          <a:bodyPr lIns="0" tIns="0" rIns="0" bIns="0" rtlCol="0" anchor="t">
            <a:spAutoFit/>
          </a:bodyPr>
          <a:lstStyle/>
          <a:p>
            <a:pPr marL="755651" lvl="1" indent="-377825" algn="ctr">
              <a:lnSpc>
                <a:spcPts val="5250"/>
              </a:lnSpc>
              <a:buFont typeface="Arial"/>
              <a:buChar char="•"/>
            </a:pPr>
            <a:r>
              <a:rPr lang="en-US" sz="3500">
                <a:solidFill>
                  <a:srgbClr val="1B1B1B"/>
                </a:solidFill>
                <a:latin typeface="Poppins Medium"/>
              </a:rPr>
              <a:t>Data Preparation: </a:t>
            </a:r>
          </a:p>
        </p:txBody>
      </p:sp>
      <p:sp>
        <p:nvSpPr>
          <p:cNvPr id="8" name="TextBox 8"/>
          <p:cNvSpPr txBox="1"/>
          <p:nvPr/>
        </p:nvSpPr>
        <p:spPr>
          <a:xfrm>
            <a:off x="4310781" y="2371145"/>
            <a:ext cx="13005987" cy="1130616"/>
          </a:xfrm>
          <a:prstGeom prst="rect">
            <a:avLst/>
          </a:prstGeom>
        </p:spPr>
        <p:txBody>
          <a:bodyPr lIns="0" tIns="0" rIns="0" bIns="0" rtlCol="0" anchor="t">
            <a:spAutoFit/>
          </a:bodyPr>
          <a:lstStyle/>
          <a:p>
            <a:pPr algn="just">
              <a:lnSpc>
                <a:spcPts val="4612"/>
              </a:lnSpc>
              <a:spcBef>
                <a:spcPct val="0"/>
              </a:spcBef>
            </a:pPr>
            <a:r>
              <a:rPr lang="en-US" sz="3075">
                <a:solidFill>
                  <a:srgbClr val="1B1B1B"/>
                </a:solidFill>
                <a:latin typeface="Poppins Light"/>
              </a:rPr>
              <a:t>Begin by collecting and preprocessing the dataset, focusing on data quality, handling missing values, and addressing outliers.</a:t>
            </a:r>
          </a:p>
        </p:txBody>
      </p:sp>
      <p:sp>
        <p:nvSpPr>
          <p:cNvPr id="9" name="TextBox 9"/>
          <p:cNvSpPr txBox="1"/>
          <p:nvPr/>
        </p:nvSpPr>
        <p:spPr>
          <a:xfrm>
            <a:off x="1819101" y="3449250"/>
            <a:ext cx="4583311" cy="628650"/>
          </a:xfrm>
          <a:prstGeom prst="rect">
            <a:avLst/>
          </a:prstGeom>
        </p:spPr>
        <p:txBody>
          <a:bodyPr lIns="0" tIns="0" rIns="0" bIns="0" rtlCol="0" anchor="t">
            <a:spAutoFit/>
          </a:bodyPr>
          <a:lstStyle/>
          <a:p>
            <a:pPr marL="755651" lvl="1" indent="-377825" algn="ctr">
              <a:lnSpc>
                <a:spcPts val="5250"/>
              </a:lnSpc>
              <a:buFont typeface="Arial"/>
              <a:buChar char="•"/>
            </a:pPr>
            <a:r>
              <a:rPr lang="en-US" sz="3500">
                <a:solidFill>
                  <a:srgbClr val="1B1B1B"/>
                </a:solidFill>
                <a:latin typeface="Poppins Medium"/>
              </a:rPr>
              <a:t>Model Selection: </a:t>
            </a:r>
          </a:p>
        </p:txBody>
      </p:sp>
      <p:sp>
        <p:nvSpPr>
          <p:cNvPr id="10" name="TextBox 10"/>
          <p:cNvSpPr txBox="1"/>
          <p:nvPr/>
        </p:nvSpPr>
        <p:spPr>
          <a:xfrm>
            <a:off x="1143000" y="7492879"/>
            <a:ext cx="8757328" cy="679673"/>
          </a:xfrm>
          <a:prstGeom prst="rect">
            <a:avLst/>
          </a:prstGeom>
        </p:spPr>
        <p:txBody>
          <a:bodyPr wrap="square" lIns="0" tIns="0" rIns="0" bIns="0" rtlCol="0" anchor="t">
            <a:spAutoFit/>
          </a:bodyPr>
          <a:lstStyle/>
          <a:p>
            <a:pPr marL="755651" lvl="1" indent="-377825" algn="ctr">
              <a:lnSpc>
                <a:spcPts val="5250"/>
              </a:lnSpc>
              <a:buFont typeface="Arial"/>
              <a:buChar char="•"/>
            </a:pPr>
            <a:r>
              <a:rPr lang="en-US" sz="3500" dirty="0">
                <a:solidFill>
                  <a:srgbClr val="1B1B1B"/>
                </a:solidFill>
                <a:latin typeface="Poppins Medium"/>
              </a:rPr>
              <a:t>Deployment and Monitoring:</a:t>
            </a:r>
          </a:p>
        </p:txBody>
      </p:sp>
      <p:sp>
        <p:nvSpPr>
          <p:cNvPr id="11" name="TextBox 11"/>
          <p:cNvSpPr txBox="1"/>
          <p:nvPr/>
        </p:nvSpPr>
        <p:spPr>
          <a:xfrm>
            <a:off x="1758272" y="5674535"/>
            <a:ext cx="6371531" cy="628650"/>
          </a:xfrm>
          <a:prstGeom prst="rect">
            <a:avLst/>
          </a:prstGeom>
        </p:spPr>
        <p:txBody>
          <a:bodyPr lIns="0" tIns="0" rIns="0" bIns="0" rtlCol="0" anchor="t">
            <a:spAutoFit/>
          </a:bodyPr>
          <a:lstStyle/>
          <a:p>
            <a:pPr marL="755651" lvl="1" indent="-377825" algn="ctr">
              <a:lnSpc>
                <a:spcPts val="5250"/>
              </a:lnSpc>
              <a:buFont typeface="Arial"/>
              <a:buChar char="•"/>
            </a:pPr>
            <a:r>
              <a:rPr lang="en-US" sz="3500">
                <a:solidFill>
                  <a:srgbClr val="1B1B1B"/>
                </a:solidFill>
                <a:latin typeface="Poppins Medium"/>
              </a:rPr>
              <a:t>Training and Evaluation: </a:t>
            </a:r>
          </a:p>
        </p:txBody>
      </p:sp>
      <p:sp>
        <p:nvSpPr>
          <p:cNvPr id="12" name="TextBox 12"/>
          <p:cNvSpPr txBox="1"/>
          <p:nvPr/>
        </p:nvSpPr>
        <p:spPr>
          <a:xfrm>
            <a:off x="4310781" y="4020114"/>
            <a:ext cx="12986307" cy="1622966"/>
          </a:xfrm>
          <a:prstGeom prst="rect">
            <a:avLst/>
          </a:prstGeom>
        </p:spPr>
        <p:txBody>
          <a:bodyPr lIns="0" tIns="0" rIns="0" bIns="0" rtlCol="0" anchor="t">
            <a:spAutoFit/>
          </a:bodyPr>
          <a:lstStyle/>
          <a:p>
            <a:pPr algn="just">
              <a:lnSpc>
                <a:spcPts val="4353"/>
              </a:lnSpc>
              <a:spcBef>
                <a:spcPct val="0"/>
              </a:spcBef>
            </a:pPr>
            <a:r>
              <a:rPr lang="en-US" sz="2902">
                <a:solidFill>
                  <a:srgbClr val="1B1B1B"/>
                </a:solidFill>
                <a:latin typeface="Poppins Light"/>
              </a:rPr>
              <a:t>Select an appropriate anomaly detection algorithm, such as LogisticRegression, RandomForestClassifier, based on the data's characteristics.</a:t>
            </a:r>
          </a:p>
        </p:txBody>
      </p:sp>
      <p:sp>
        <p:nvSpPr>
          <p:cNvPr id="13" name="TextBox 13"/>
          <p:cNvSpPr txBox="1"/>
          <p:nvPr/>
        </p:nvSpPr>
        <p:spPr>
          <a:xfrm>
            <a:off x="4259634" y="6344164"/>
            <a:ext cx="13694412" cy="1148715"/>
          </a:xfrm>
          <a:prstGeom prst="rect">
            <a:avLst/>
          </a:prstGeom>
        </p:spPr>
        <p:txBody>
          <a:bodyPr lIns="0" tIns="0" rIns="0" bIns="0" rtlCol="0" anchor="t">
            <a:spAutoFit/>
          </a:bodyPr>
          <a:lstStyle/>
          <a:p>
            <a:pPr>
              <a:lnSpc>
                <a:spcPts val="4650"/>
              </a:lnSpc>
              <a:spcBef>
                <a:spcPct val="0"/>
              </a:spcBef>
            </a:pPr>
            <a:r>
              <a:rPr lang="en-US" sz="3100">
                <a:solidFill>
                  <a:srgbClr val="1B1B1B"/>
                </a:solidFill>
                <a:latin typeface="Poppins Light"/>
              </a:rPr>
              <a:t>Train the chosen model using a training dataset, optimize its </a:t>
            </a:r>
          </a:p>
          <a:p>
            <a:pPr>
              <a:lnSpc>
                <a:spcPts val="4650"/>
              </a:lnSpc>
              <a:spcBef>
                <a:spcPct val="0"/>
              </a:spcBef>
            </a:pPr>
            <a:r>
              <a:rPr lang="en-US" sz="3100">
                <a:solidFill>
                  <a:srgbClr val="1B1B1B"/>
                </a:solidFill>
                <a:latin typeface="Poppins Light"/>
              </a:rPr>
              <a:t>parameters, and evaluate its performance using relevant metrics</a:t>
            </a:r>
          </a:p>
        </p:txBody>
      </p:sp>
      <p:sp>
        <p:nvSpPr>
          <p:cNvPr id="14" name="TextBox 14"/>
          <p:cNvSpPr txBox="1"/>
          <p:nvPr/>
        </p:nvSpPr>
        <p:spPr>
          <a:xfrm>
            <a:off x="4384409" y="7988179"/>
            <a:ext cx="13444862" cy="1706636"/>
          </a:xfrm>
          <a:prstGeom prst="rect">
            <a:avLst/>
          </a:prstGeom>
        </p:spPr>
        <p:txBody>
          <a:bodyPr lIns="0" tIns="0" rIns="0" bIns="0" rtlCol="0" anchor="t">
            <a:spAutoFit/>
          </a:bodyPr>
          <a:lstStyle/>
          <a:p>
            <a:pPr>
              <a:lnSpc>
                <a:spcPts val="4531"/>
              </a:lnSpc>
              <a:spcBef>
                <a:spcPct val="0"/>
              </a:spcBef>
            </a:pPr>
            <a:r>
              <a:rPr lang="en-US" sz="3020">
                <a:solidFill>
                  <a:srgbClr val="1B1B1B"/>
                </a:solidFill>
                <a:latin typeface="Poppins Light"/>
              </a:rPr>
              <a:t>Deploy the trained model into production, implement a robust monitoring system to continuously assess incoming data for anomalies, and figure alerts or actions when anomalies are detected.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01715" y="392525"/>
            <a:ext cx="1471051" cy="1514081"/>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422B8"/>
            </a:solidFill>
          </p:spPr>
        </p:sp>
      </p:grpSp>
      <p:sp>
        <p:nvSpPr>
          <p:cNvPr id="4" name="TextBox 4"/>
          <p:cNvSpPr txBox="1"/>
          <p:nvPr/>
        </p:nvSpPr>
        <p:spPr>
          <a:xfrm>
            <a:off x="2185138" y="560920"/>
            <a:ext cx="4953928" cy="1120140"/>
          </a:xfrm>
          <a:prstGeom prst="rect">
            <a:avLst/>
          </a:prstGeom>
        </p:spPr>
        <p:txBody>
          <a:bodyPr lIns="0" tIns="0" rIns="0" bIns="0" rtlCol="0" anchor="t">
            <a:spAutoFit/>
          </a:bodyPr>
          <a:lstStyle/>
          <a:p>
            <a:pPr>
              <a:lnSpc>
                <a:spcPts val="9029"/>
              </a:lnSpc>
            </a:pPr>
            <a:r>
              <a:rPr lang="en-US" sz="6999">
                <a:solidFill>
                  <a:srgbClr val="1B1B1B"/>
                </a:solidFill>
                <a:latin typeface="Poppins Medium"/>
              </a:rPr>
              <a:t>Algorithm</a:t>
            </a:r>
          </a:p>
        </p:txBody>
      </p:sp>
      <p:grpSp>
        <p:nvGrpSpPr>
          <p:cNvPr id="5" name="Group 5"/>
          <p:cNvGrpSpPr/>
          <p:nvPr/>
        </p:nvGrpSpPr>
        <p:grpSpPr>
          <a:xfrm>
            <a:off x="14808647" y="9544608"/>
            <a:ext cx="4127077" cy="1484783"/>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738E"/>
            </a:solidFill>
          </p:spPr>
        </p:sp>
      </p:grpSp>
      <p:sp>
        <p:nvSpPr>
          <p:cNvPr id="7" name="Freeform 7"/>
          <p:cNvSpPr/>
          <p:nvPr/>
        </p:nvSpPr>
        <p:spPr>
          <a:xfrm>
            <a:off x="17259300" y="-694472"/>
            <a:ext cx="3887942" cy="4751065"/>
          </a:xfrm>
          <a:custGeom>
            <a:avLst/>
            <a:gdLst/>
            <a:ahLst/>
            <a:cxnLst/>
            <a:rect l="l" t="t" r="r" b="b"/>
            <a:pathLst>
              <a:path w="3887942" h="4751065">
                <a:moveTo>
                  <a:pt x="0" y="0"/>
                </a:moveTo>
                <a:lnTo>
                  <a:pt x="3887942" y="0"/>
                </a:lnTo>
                <a:lnTo>
                  <a:pt x="3887942" y="4751065"/>
                </a:lnTo>
                <a:lnTo>
                  <a:pt x="0" y="47510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072766" y="3102065"/>
            <a:ext cx="4436566" cy="628650"/>
          </a:xfrm>
          <a:prstGeom prst="rect">
            <a:avLst/>
          </a:prstGeom>
        </p:spPr>
        <p:txBody>
          <a:bodyPr lIns="0" tIns="0" rIns="0" bIns="0" rtlCol="0" anchor="t">
            <a:spAutoFit/>
          </a:bodyPr>
          <a:lstStyle/>
          <a:p>
            <a:pPr marL="755651" lvl="1" indent="-377825" algn="ctr">
              <a:lnSpc>
                <a:spcPts val="5250"/>
              </a:lnSpc>
              <a:buFont typeface="Arial"/>
              <a:buChar char="•"/>
            </a:pPr>
            <a:r>
              <a:rPr lang="en-US" sz="3500">
                <a:solidFill>
                  <a:srgbClr val="1B1B1B"/>
                </a:solidFill>
                <a:latin typeface="Poppins Medium"/>
              </a:rPr>
              <a:t>Random Forest: </a:t>
            </a:r>
          </a:p>
        </p:txBody>
      </p:sp>
      <p:sp>
        <p:nvSpPr>
          <p:cNvPr id="9" name="TextBox 9"/>
          <p:cNvSpPr txBox="1"/>
          <p:nvPr/>
        </p:nvSpPr>
        <p:spPr>
          <a:xfrm>
            <a:off x="3256165" y="1820881"/>
            <a:ext cx="13818398" cy="1147834"/>
          </a:xfrm>
          <a:prstGeom prst="rect">
            <a:avLst/>
          </a:prstGeom>
        </p:spPr>
        <p:txBody>
          <a:bodyPr lIns="0" tIns="0" rIns="0" bIns="0" rtlCol="0" anchor="t">
            <a:spAutoFit/>
          </a:bodyPr>
          <a:lstStyle/>
          <a:p>
            <a:pPr>
              <a:lnSpc>
                <a:spcPts val="4684"/>
              </a:lnSpc>
              <a:spcBef>
                <a:spcPct val="0"/>
              </a:spcBef>
            </a:pPr>
            <a:r>
              <a:rPr lang="en-US" sz="3123">
                <a:solidFill>
                  <a:srgbClr val="1B1B1B"/>
                </a:solidFill>
                <a:latin typeface="Poppins Light"/>
              </a:rPr>
              <a:t>Using both Random Forest and Logistic Regression algorithms in our anomaly detection project provides a powerful and versatile approach.</a:t>
            </a:r>
          </a:p>
        </p:txBody>
      </p:sp>
      <p:sp>
        <p:nvSpPr>
          <p:cNvPr id="10" name="TextBox 10"/>
          <p:cNvSpPr txBox="1"/>
          <p:nvPr/>
        </p:nvSpPr>
        <p:spPr>
          <a:xfrm>
            <a:off x="3380998" y="3883115"/>
            <a:ext cx="14169662" cy="2175163"/>
          </a:xfrm>
          <a:prstGeom prst="rect">
            <a:avLst/>
          </a:prstGeom>
        </p:spPr>
        <p:txBody>
          <a:bodyPr lIns="0" tIns="0" rIns="0" bIns="0" rtlCol="0" anchor="t">
            <a:spAutoFit/>
          </a:bodyPr>
          <a:lstStyle/>
          <a:p>
            <a:pPr>
              <a:lnSpc>
                <a:spcPts val="4363"/>
              </a:lnSpc>
              <a:spcBef>
                <a:spcPct val="0"/>
              </a:spcBef>
            </a:pPr>
            <a:r>
              <a:rPr lang="en-US" sz="2909">
                <a:solidFill>
                  <a:srgbClr val="1B1B1B"/>
                </a:solidFill>
                <a:latin typeface="Poppins Light"/>
              </a:rPr>
              <a:t> This ensemble learning technique combines multiple decision trees to provide high accuracy and robustness. Random Forest can effectively capture complex relationships in the data and is particularly useful when dealing with multivariate data.</a:t>
            </a:r>
          </a:p>
        </p:txBody>
      </p:sp>
      <p:sp>
        <p:nvSpPr>
          <p:cNvPr id="11" name="TextBox 11"/>
          <p:cNvSpPr txBox="1"/>
          <p:nvPr/>
        </p:nvSpPr>
        <p:spPr>
          <a:xfrm>
            <a:off x="2072766" y="6191628"/>
            <a:ext cx="6233034" cy="679673"/>
          </a:xfrm>
          <a:prstGeom prst="rect">
            <a:avLst/>
          </a:prstGeom>
        </p:spPr>
        <p:txBody>
          <a:bodyPr wrap="square" lIns="0" tIns="0" rIns="0" bIns="0" rtlCol="0" anchor="t">
            <a:spAutoFit/>
          </a:bodyPr>
          <a:lstStyle/>
          <a:p>
            <a:pPr marL="835026" lvl="1" indent="-457200" algn="ctr">
              <a:lnSpc>
                <a:spcPts val="5250"/>
              </a:lnSpc>
              <a:buFont typeface="Arial" panose="020B0604020202020204" pitchFamily="34" charset="0"/>
              <a:buChar char="•"/>
            </a:pPr>
            <a:r>
              <a:rPr lang="en-US" sz="3500" dirty="0">
                <a:solidFill>
                  <a:srgbClr val="1B1B1B"/>
                </a:solidFill>
                <a:latin typeface="Poppins Medium"/>
              </a:rPr>
              <a:t>Logistic Regression:</a:t>
            </a:r>
          </a:p>
        </p:txBody>
      </p:sp>
      <p:sp>
        <p:nvSpPr>
          <p:cNvPr id="12" name="TextBox 12"/>
          <p:cNvSpPr txBox="1"/>
          <p:nvPr/>
        </p:nvSpPr>
        <p:spPr>
          <a:xfrm>
            <a:off x="3380998" y="6963153"/>
            <a:ext cx="14578172" cy="3141275"/>
          </a:xfrm>
          <a:prstGeom prst="rect">
            <a:avLst/>
          </a:prstGeom>
        </p:spPr>
        <p:txBody>
          <a:bodyPr lIns="0" tIns="0" rIns="0" bIns="0" rtlCol="0" anchor="t">
            <a:spAutoFit/>
          </a:bodyPr>
          <a:lstStyle/>
          <a:p>
            <a:pPr>
              <a:lnSpc>
                <a:spcPts val="4165"/>
              </a:lnSpc>
              <a:spcBef>
                <a:spcPct val="0"/>
              </a:spcBef>
            </a:pPr>
            <a:r>
              <a:rPr lang="en-US" sz="2777">
                <a:solidFill>
                  <a:srgbClr val="1B1B1B"/>
                </a:solidFill>
                <a:latin typeface="Poppins Light"/>
              </a:rPr>
              <a:t>Logistic Regression, a fundamental classification algorithm, can also play a crucial role in your anomaly detection project. While it may be less complex compared to Random Forest, it offers simplicity, interpretability, and efficiency. It can serve as a valuable complementary tool, especially when you need to explain why certain data points are classified as anomalies, making it easier to provide context and insights to stakeholders.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386809">
            <a:off x="16251761" y="1477874"/>
            <a:ext cx="1382246" cy="239309"/>
          </a:xfrm>
          <a:prstGeom prst="rect">
            <a:avLst/>
          </a:prstGeom>
          <a:solidFill>
            <a:srgbClr val="FFA53B"/>
          </a:solidFill>
        </p:spPr>
      </p:sp>
      <p:sp>
        <p:nvSpPr>
          <p:cNvPr id="3" name="Freeform 3"/>
          <p:cNvSpPr/>
          <p:nvPr/>
        </p:nvSpPr>
        <p:spPr>
          <a:xfrm>
            <a:off x="-2392209" y="687572"/>
            <a:ext cx="3570463" cy="4363106"/>
          </a:xfrm>
          <a:custGeom>
            <a:avLst/>
            <a:gdLst/>
            <a:ahLst/>
            <a:cxnLst/>
            <a:rect l="l" t="t" r="r" b="b"/>
            <a:pathLst>
              <a:path w="3570463" h="4363106">
                <a:moveTo>
                  <a:pt x="0" y="0"/>
                </a:moveTo>
                <a:lnTo>
                  <a:pt x="3570463" y="0"/>
                </a:lnTo>
                <a:lnTo>
                  <a:pt x="3570463" y="4363106"/>
                </a:lnTo>
                <a:lnTo>
                  <a:pt x="0" y="43631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63768" y="3665068"/>
            <a:ext cx="2305170" cy="1148394"/>
          </a:xfrm>
          <a:custGeom>
            <a:avLst/>
            <a:gdLst/>
            <a:ahLst/>
            <a:cxnLst/>
            <a:rect l="l" t="t" r="r" b="b"/>
            <a:pathLst>
              <a:path w="2305170" h="1148394">
                <a:moveTo>
                  <a:pt x="0" y="0"/>
                </a:moveTo>
                <a:lnTo>
                  <a:pt x="2305170" y="0"/>
                </a:lnTo>
                <a:lnTo>
                  <a:pt x="2305170" y="1148394"/>
                </a:lnTo>
                <a:lnTo>
                  <a:pt x="0" y="11483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2964059" y="1852153"/>
            <a:ext cx="6685441" cy="1249977"/>
            <a:chOff x="0" y="-38885"/>
            <a:chExt cx="1760775" cy="329212"/>
          </a:xfrm>
        </p:grpSpPr>
        <p:sp>
          <p:nvSpPr>
            <p:cNvPr id="6" name="Freeform 6"/>
            <p:cNvSpPr/>
            <p:nvPr/>
          </p:nvSpPr>
          <p:spPr>
            <a:xfrm>
              <a:off x="0" y="0"/>
              <a:ext cx="1760775" cy="267688"/>
            </a:xfrm>
            <a:custGeom>
              <a:avLst/>
              <a:gdLst/>
              <a:ahLst/>
              <a:cxnLst/>
              <a:rect l="l" t="t" r="r" b="b"/>
              <a:pathLst>
                <a:path w="1760775" h="267688">
                  <a:moveTo>
                    <a:pt x="59059" y="0"/>
                  </a:moveTo>
                  <a:lnTo>
                    <a:pt x="1701716" y="0"/>
                  </a:lnTo>
                  <a:cubicBezTo>
                    <a:pt x="1717380" y="0"/>
                    <a:pt x="1732402" y="6222"/>
                    <a:pt x="1743477" y="17298"/>
                  </a:cubicBezTo>
                  <a:cubicBezTo>
                    <a:pt x="1754553" y="28374"/>
                    <a:pt x="1760775" y="43396"/>
                    <a:pt x="1760775" y="59059"/>
                  </a:cubicBezTo>
                  <a:lnTo>
                    <a:pt x="1760775" y="208629"/>
                  </a:lnTo>
                  <a:cubicBezTo>
                    <a:pt x="1760775" y="224292"/>
                    <a:pt x="1754553" y="239314"/>
                    <a:pt x="1743477" y="250390"/>
                  </a:cubicBezTo>
                  <a:cubicBezTo>
                    <a:pt x="1732402" y="261466"/>
                    <a:pt x="1717380" y="267688"/>
                    <a:pt x="1701716" y="267688"/>
                  </a:cubicBezTo>
                  <a:lnTo>
                    <a:pt x="59059" y="267688"/>
                  </a:lnTo>
                  <a:cubicBezTo>
                    <a:pt x="43396" y="267688"/>
                    <a:pt x="28374" y="261466"/>
                    <a:pt x="17298" y="250390"/>
                  </a:cubicBezTo>
                  <a:cubicBezTo>
                    <a:pt x="6222" y="239314"/>
                    <a:pt x="0" y="224292"/>
                    <a:pt x="0" y="208629"/>
                  </a:cubicBezTo>
                  <a:lnTo>
                    <a:pt x="0" y="59059"/>
                  </a:lnTo>
                  <a:cubicBezTo>
                    <a:pt x="0" y="43396"/>
                    <a:pt x="6222" y="28374"/>
                    <a:pt x="17298" y="17298"/>
                  </a:cubicBezTo>
                  <a:cubicBezTo>
                    <a:pt x="28374" y="6222"/>
                    <a:pt x="43396" y="0"/>
                    <a:pt x="59059" y="0"/>
                  </a:cubicBezTo>
                  <a:close/>
                </a:path>
              </a:pathLst>
            </a:custGeom>
            <a:solidFill>
              <a:srgbClr val="FFFFFF"/>
            </a:solidFill>
            <a:ln w="38100" cap="rnd">
              <a:solidFill>
                <a:srgbClr val="000000"/>
              </a:solidFill>
              <a:prstDash val="solid"/>
              <a:round/>
            </a:ln>
          </p:spPr>
        </p:sp>
        <p:sp>
          <p:nvSpPr>
            <p:cNvPr id="7" name="TextBox 7"/>
            <p:cNvSpPr txBox="1"/>
            <p:nvPr/>
          </p:nvSpPr>
          <p:spPr>
            <a:xfrm>
              <a:off x="14824" y="-38885"/>
              <a:ext cx="1627639" cy="329212"/>
            </a:xfrm>
            <a:prstGeom prst="rect">
              <a:avLst/>
            </a:prstGeom>
          </p:spPr>
          <p:txBody>
            <a:bodyPr lIns="50800" tIns="50800" rIns="50800" bIns="50800" rtlCol="0" anchor="ctr"/>
            <a:lstStyle/>
            <a:p>
              <a:pPr algn="ctr">
                <a:lnSpc>
                  <a:spcPts val="5179"/>
                </a:lnSpc>
                <a:spcBef>
                  <a:spcPct val="0"/>
                </a:spcBef>
              </a:pPr>
              <a:r>
                <a:rPr lang="en-US" sz="3699" dirty="0">
                  <a:solidFill>
                    <a:srgbClr val="1B1B1B"/>
                  </a:solidFill>
                  <a:latin typeface="Poppins Light Bold"/>
                </a:rPr>
                <a:t>Data Collection</a:t>
              </a:r>
            </a:p>
          </p:txBody>
        </p:sp>
      </p:grpSp>
      <p:sp>
        <p:nvSpPr>
          <p:cNvPr id="8" name="AutoShape 8"/>
          <p:cNvSpPr/>
          <p:nvPr/>
        </p:nvSpPr>
        <p:spPr>
          <a:xfrm flipH="1">
            <a:off x="6287802" y="3016174"/>
            <a:ext cx="18979" cy="440707"/>
          </a:xfrm>
          <a:prstGeom prst="line">
            <a:avLst/>
          </a:prstGeom>
          <a:ln w="38100" cap="flat">
            <a:solidFill>
              <a:srgbClr val="000000"/>
            </a:solidFill>
            <a:prstDash val="solid"/>
            <a:headEnd type="none" w="sm" len="sm"/>
            <a:tailEnd type="arrow" w="med" len="sm"/>
          </a:ln>
        </p:spPr>
      </p:sp>
      <p:sp>
        <p:nvSpPr>
          <p:cNvPr id="9" name="AutoShape 9"/>
          <p:cNvSpPr/>
          <p:nvPr/>
        </p:nvSpPr>
        <p:spPr>
          <a:xfrm>
            <a:off x="6287802" y="4473259"/>
            <a:ext cx="0" cy="438150"/>
          </a:xfrm>
          <a:prstGeom prst="line">
            <a:avLst/>
          </a:prstGeom>
          <a:ln w="38100" cap="flat">
            <a:solidFill>
              <a:srgbClr val="000000"/>
            </a:solidFill>
            <a:prstDash val="solid"/>
            <a:headEnd type="none" w="sm" len="sm"/>
            <a:tailEnd type="arrow" w="med" len="sm"/>
          </a:ln>
        </p:spPr>
      </p:sp>
      <p:grpSp>
        <p:nvGrpSpPr>
          <p:cNvPr id="10" name="Group 10"/>
          <p:cNvGrpSpPr/>
          <p:nvPr/>
        </p:nvGrpSpPr>
        <p:grpSpPr>
          <a:xfrm>
            <a:off x="2945080" y="3016174"/>
            <a:ext cx="6685441" cy="1820906"/>
            <a:chOff x="0" y="-116071"/>
            <a:chExt cx="1760775" cy="479580"/>
          </a:xfrm>
        </p:grpSpPr>
        <p:sp>
          <p:nvSpPr>
            <p:cNvPr id="11" name="Freeform 11"/>
            <p:cNvSpPr/>
            <p:nvPr/>
          </p:nvSpPr>
          <p:spPr>
            <a:xfrm>
              <a:off x="0" y="0"/>
              <a:ext cx="1760775" cy="267688"/>
            </a:xfrm>
            <a:custGeom>
              <a:avLst/>
              <a:gdLst/>
              <a:ahLst/>
              <a:cxnLst/>
              <a:rect l="l" t="t" r="r" b="b"/>
              <a:pathLst>
                <a:path w="1760775" h="267688">
                  <a:moveTo>
                    <a:pt x="59059" y="0"/>
                  </a:moveTo>
                  <a:lnTo>
                    <a:pt x="1701716" y="0"/>
                  </a:lnTo>
                  <a:cubicBezTo>
                    <a:pt x="1717380" y="0"/>
                    <a:pt x="1732402" y="6222"/>
                    <a:pt x="1743477" y="17298"/>
                  </a:cubicBezTo>
                  <a:cubicBezTo>
                    <a:pt x="1754553" y="28374"/>
                    <a:pt x="1760775" y="43396"/>
                    <a:pt x="1760775" y="59059"/>
                  </a:cubicBezTo>
                  <a:lnTo>
                    <a:pt x="1760775" y="208629"/>
                  </a:lnTo>
                  <a:cubicBezTo>
                    <a:pt x="1760775" y="224292"/>
                    <a:pt x="1754553" y="239314"/>
                    <a:pt x="1743477" y="250390"/>
                  </a:cubicBezTo>
                  <a:cubicBezTo>
                    <a:pt x="1732402" y="261466"/>
                    <a:pt x="1717380" y="267688"/>
                    <a:pt x="1701716" y="267688"/>
                  </a:cubicBezTo>
                  <a:lnTo>
                    <a:pt x="59059" y="267688"/>
                  </a:lnTo>
                  <a:cubicBezTo>
                    <a:pt x="43396" y="267688"/>
                    <a:pt x="28374" y="261466"/>
                    <a:pt x="17298" y="250390"/>
                  </a:cubicBezTo>
                  <a:cubicBezTo>
                    <a:pt x="6222" y="239314"/>
                    <a:pt x="0" y="224292"/>
                    <a:pt x="0" y="208629"/>
                  </a:cubicBezTo>
                  <a:lnTo>
                    <a:pt x="0" y="59059"/>
                  </a:lnTo>
                  <a:cubicBezTo>
                    <a:pt x="0" y="43396"/>
                    <a:pt x="6222" y="28374"/>
                    <a:pt x="17298" y="17298"/>
                  </a:cubicBezTo>
                  <a:cubicBezTo>
                    <a:pt x="28374" y="6222"/>
                    <a:pt x="43396" y="0"/>
                    <a:pt x="59059" y="0"/>
                  </a:cubicBezTo>
                  <a:close/>
                </a:path>
              </a:pathLst>
            </a:custGeom>
            <a:solidFill>
              <a:srgbClr val="FFFFFF"/>
            </a:solidFill>
            <a:ln w="38100" cap="rnd">
              <a:solidFill>
                <a:srgbClr val="000000"/>
              </a:solidFill>
              <a:prstDash val="solid"/>
              <a:round/>
            </a:ln>
          </p:spPr>
        </p:sp>
        <p:sp>
          <p:nvSpPr>
            <p:cNvPr id="12" name="TextBox 12"/>
            <p:cNvSpPr txBox="1"/>
            <p:nvPr/>
          </p:nvSpPr>
          <p:spPr>
            <a:xfrm>
              <a:off x="241340" y="-116071"/>
              <a:ext cx="1341053" cy="479580"/>
            </a:xfrm>
            <a:prstGeom prst="rect">
              <a:avLst/>
            </a:prstGeom>
          </p:spPr>
          <p:txBody>
            <a:bodyPr lIns="50800" tIns="50800" rIns="50800" bIns="50800" rtlCol="0" anchor="ctr"/>
            <a:lstStyle/>
            <a:p>
              <a:pPr algn="ctr">
                <a:lnSpc>
                  <a:spcPts val="5179"/>
                </a:lnSpc>
                <a:spcBef>
                  <a:spcPct val="0"/>
                </a:spcBef>
              </a:pPr>
              <a:r>
                <a:rPr lang="en-US" sz="3699" dirty="0">
                  <a:solidFill>
                    <a:srgbClr val="1B1B1B"/>
                  </a:solidFill>
                  <a:latin typeface="Poppins Light Bold"/>
                </a:rPr>
                <a:t>Process The Data</a:t>
              </a:r>
            </a:p>
          </p:txBody>
        </p:sp>
      </p:grpSp>
      <p:grpSp>
        <p:nvGrpSpPr>
          <p:cNvPr id="13" name="Group 13"/>
          <p:cNvGrpSpPr/>
          <p:nvPr/>
        </p:nvGrpSpPr>
        <p:grpSpPr>
          <a:xfrm>
            <a:off x="2945080" y="4911409"/>
            <a:ext cx="6685441" cy="1016378"/>
            <a:chOff x="0" y="0"/>
            <a:chExt cx="1760775" cy="267688"/>
          </a:xfrm>
        </p:grpSpPr>
        <p:sp>
          <p:nvSpPr>
            <p:cNvPr id="14" name="Freeform 14"/>
            <p:cNvSpPr/>
            <p:nvPr/>
          </p:nvSpPr>
          <p:spPr>
            <a:xfrm>
              <a:off x="0" y="0"/>
              <a:ext cx="1760775" cy="267688"/>
            </a:xfrm>
            <a:custGeom>
              <a:avLst/>
              <a:gdLst/>
              <a:ahLst/>
              <a:cxnLst/>
              <a:rect l="l" t="t" r="r" b="b"/>
              <a:pathLst>
                <a:path w="1760775" h="267688">
                  <a:moveTo>
                    <a:pt x="59059" y="0"/>
                  </a:moveTo>
                  <a:lnTo>
                    <a:pt x="1701716" y="0"/>
                  </a:lnTo>
                  <a:cubicBezTo>
                    <a:pt x="1717380" y="0"/>
                    <a:pt x="1732402" y="6222"/>
                    <a:pt x="1743477" y="17298"/>
                  </a:cubicBezTo>
                  <a:cubicBezTo>
                    <a:pt x="1754553" y="28374"/>
                    <a:pt x="1760775" y="43396"/>
                    <a:pt x="1760775" y="59059"/>
                  </a:cubicBezTo>
                  <a:lnTo>
                    <a:pt x="1760775" y="208629"/>
                  </a:lnTo>
                  <a:cubicBezTo>
                    <a:pt x="1760775" y="224292"/>
                    <a:pt x="1754553" y="239314"/>
                    <a:pt x="1743477" y="250390"/>
                  </a:cubicBezTo>
                  <a:cubicBezTo>
                    <a:pt x="1732402" y="261466"/>
                    <a:pt x="1717380" y="267688"/>
                    <a:pt x="1701716" y="267688"/>
                  </a:cubicBezTo>
                  <a:lnTo>
                    <a:pt x="59059" y="267688"/>
                  </a:lnTo>
                  <a:cubicBezTo>
                    <a:pt x="43396" y="267688"/>
                    <a:pt x="28374" y="261466"/>
                    <a:pt x="17298" y="250390"/>
                  </a:cubicBezTo>
                  <a:cubicBezTo>
                    <a:pt x="6222" y="239314"/>
                    <a:pt x="0" y="224292"/>
                    <a:pt x="0" y="208629"/>
                  </a:cubicBezTo>
                  <a:lnTo>
                    <a:pt x="0" y="59059"/>
                  </a:lnTo>
                  <a:cubicBezTo>
                    <a:pt x="0" y="43396"/>
                    <a:pt x="6222" y="28374"/>
                    <a:pt x="17298" y="17298"/>
                  </a:cubicBezTo>
                  <a:cubicBezTo>
                    <a:pt x="28374" y="6222"/>
                    <a:pt x="43396" y="0"/>
                    <a:pt x="59059" y="0"/>
                  </a:cubicBezTo>
                  <a:close/>
                </a:path>
              </a:pathLst>
            </a:custGeom>
            <a:solidFill>
              <a:srgbClr val="FFFFFF"/>
            </a:solidFill>
            <a:ln w="38100" cap="rnd">
              <a:solidFill>
                <a:srgbClr val="000000"/>
              </a:solidFill>
              <a:prstDash val="solid"/>
              <a:round/>
            </a:ln>
          </p:spPr>
        </p:sp>
        <p:sp>
          <p:nvSpPr>
            <p:cNvPr id="15" name="TextBox 15"/>
            <p:cNvSpPr txBox="1"/>
            <p:nvPr/>
          </p:nvSpPr>
          <p:spPr>
            <a:xfrm>
              <a:off x="298947" y="52053"/>
              <a:ext cx="1258016" cy="133951"/>
            </a:xfrm>
            <a:prstGeom prst="rect">
              <a:avLst/>
            </a:prstGeom>
          </p:spPr>
          <p:txBody>
            <a:bodyPr lIns="50800" tIns="50800" rIns="50800" bIns="50800" rtlCol="0" anchor="ctr"/>
            <a:lstStyle/>
            <a:p>
              <a:pPr algn="ctr">
                <a:lnSpc>
                  <a:spcPts val="5179"/>
                </a:lnSpc>
                <a:spcBef>
                  <a:spcPct val="0"/>
                </a:spcBef>
              </a:pPr>
              <a:r>
                <a:rPr lang="en-US" sz="3699" dirty="0">
                  <a:solidFill>
                    <a:srgbClr val="1B1B1B"/>
                  </a:solidFill>
                  <a:latin typeface="Poppins Light Bold"/>
                </a:rPr>
                <a:t>Split Into Train Test</a:t>
              </a:r>
            </a:p>
          </p:txBody>
        </p:sp>
      </p:grpSp>
      <p:grpSp>
        <p:nvGrpSpPr>
          <p:cNvPr id="16" name="Group 16"/>
          <p:cNvGrpSpPr/>
          <p:nvPr/>
        </p:nvGrpSpPr>
        <p:grpSpPr>
          <a:xfrm>
            <a:off x="2903406" y="6165913"/>
            <a:ext cx="6850704" cy="1720787"/>
            <a:chOff x="0" y="0"/>
            <a:chExt cx="1788317" cy="493288"/>
          </a:xfrm>
        </p:grpSpPr>
        <p:sp>
          <p:nvSpPr>
            <p:cNvPr id="17" name="Freeform 17"/>
            <p:cNvSpPr/>
            <p:nvPr/>
          </p:nvSpPr>
          <p:spPr>
            <a:xfrm>
              <a:off x="0" y="0"/>
              <a:ext cx="1755777" cy="493288"/>
            </a:xfrm>
            <a:custGeom>
              <a:avLst/>
              <a:gdLst/>
              <a:ahLst/>
              <a:cxnLst/>
              <a:rect l="l" t="t" r="r" b="b"/>
              <a:pathLst>
                <a:path w="1755777" h="493288">
                  <a:moveTo>
                    <a:pt x="59227" y="0"/>
                  </a:moveTo>
                  <a:lnTo>
                    <a:pt x="1696550" y="0"/>
                  </a:lnTo>
                  <a:cubicBezTo>
                    <a:pt x="1712258" y="0"/>
                    <a:pt x="1727322" y="6240"/>
                    <a:pt x="1738430" y="17347"/>
                  </a:cubicBezTo>
                  <a:cubicBezTo>
                    <a:pt x="1749537" y="28455"/>
                    <a:pt x="1755777" y="43519"/>
                    <a:pt x="1755777" y="59227"/>
                  </a:cubicBezTo>
                  <a:lnTo>
                    <a:pt x="1755777" y="434061"/>
                  </a:lnTo>
                  <a:cubicBezTo>
                    <a:pt x="1755777" y="449769"/>
                    <a:pt x="1749537" y="464833"/>
                    <a:pt x="1738430" y="475941"/>
                  </a:cubicBezTo>
                  <a:cubicBezTo>
                    <a:pt x="1727322" y="487048"/>
                    <a:pt x="1712258" y="493288"/>
                    <a:pt x="1696550" y="493288"/>
                  </a:cubicBezTo>
                  <a:lnTo>
                    <a:pt x="59227" y="493288"/>
                  </a:lnTo>
                  <a:cubicBezTo>
                    <a:pt x="26517" y="493288"/>
                    <a:pt x="0" y="466771"/>
                    <a:pt x="0" y="434061"/>
                  </a:cubicBezTo>
                  <a:lnTo>
                    <a:pt x="0" y="59227"/>
                  </a:lnTo>
                  <a:cubicBezTo>
                    <a:pt x="0" y="43519"/>
                    <a:pt x="6240" y="28455"/>
                    <a:pt x="17347" y="17347"/>
                  </a:cubicBezTo>
                  <a:cubicBezTo>
                    <a:pt x="28455" y="6240"/>
                    <a:pt x="43519" y="0"/>
                    <a:pt x="59227" y="0"/>
                  </a:cubicBezTo>
                  <a:close/>
                </a:path>
              </a:pathLst>
            </a:custGeom>
            <a:solidFill>
              <a:srgbClr val="FFFFFF"/>
            </a:solidFill>
            <a:ln w="38100" cap="rnd">
              <a:solidFill>
                <a:srgbClr val="000000"/>
              </a:solidFill>
              <a:prstDash val="solid"/>
              <a:round/>
            </a:ln>
          </p:spPr>
        </p:sp>
        <p:sp>
          <p:nvSpPr>
            <p:cNvPr id="18" name="TextBox 18"/>
            <p:cNvSpPr txBox="1"/>
            <p:nvPr/>
          </p:nvSpPr>
          <p:spPr>
            <a:xfrm>
              <a:off x="122283" y="163486"/>
              <a:ext cx="1666034" cy="238874"/>
            </a:xfrm>
            <a:prstGeom prst="rect">
              <a:avLst/>
            </a:prstGeom>
          </p:spPr>
          <p:txBody>
            <a:bodyPr lIns="50800" tIns="50800" rIns="50800" bIns="50800" rtlCol="0" anchor="ctr"/>
            <a:lstStyle/>
            <a:p>
              <a:pPr algn="ctr">
                <a:lnSpc>
                  <a:spcPts val="5179"/>
                </a:lnSpc>
                <a:spcBef>
                  <a:spcPct val="0"/>
                </a:spcBef>
              </a:pPr>
              <a:r>
                <a:rPr lang="en-US" sz="3699" dirty="0">
                  <a:solidFill>
                    <a:srgbClr val="1B1B1B"/>
                  </a:solidFill>
                  <a:latin typeface="Poppins Light Bold"/>
                </a:rPr>
                <a:t>Train Data Set Using ML Model</a:t>
              </a:r>
            </a:p>
          </p:txBody>
        </p:sp>
      </p:grpSp>
      <p:sp>
        <p:nvSpPr>
          <p:cNvPr id="19" name="AutoShape 19"/>
          <p:cNvSpPr/>
          <p:nvPr/>
        </p:nvSpPr>
        <p:spPr>
          <a:xfrm>
            <a:off x="6287802" y="5927788"/>
            <a:ext cx="9525" cy="238125"/>
          </a:xfrm>
          <a:prstGeom prst="line">
            <a:avLst/>
          </a:prstGeom>
          <a:ln w="38100" cap="flat">
            <a:solidFill>
              <a:srgbClr val="000000"/>
            </a:solidFill>
            <a:prstDash val="solid"/>
            <a:headEnd type="none" w="sm" len="sm"/>
            <a:tailEnd type="arrow" w="med" len="sm"/>
          </a:ln>
        </p:spPr>
      </p:sp>
      <p:grpSp>
        <p:nvGrpSpPr>
          <p:cNvPr id="20" name="Group 20"/>
          <p:cNvGrpSpPr/>
          <p:nvPr/>
        </p:nvGrpSpPr>
        <p:grpSpPr>
          <a:xfrm>
            <a:off x="2983559" y="8135391"/>
            <a:ext cx="6755569" cy="1326662"/>
            <a:chOff x="0" y="-51477"/>
            <a:chExt cx="1779245" cy="349409"/>
          </a:xfrm>
        </p:grpSpPr>
        <p:sp>
          <p:nvSpPr>
            <p:cNvPr id="21" name="Freeform 21"/>
            <p:cNvSpPr/>
            <p:nvPr/>
          </p:nvSpPr>
          <p:spPr>
            <a:xfrm>
              <a:off x="0" y="0"/>
              <a:ext cx="1760775" cy="267688"/>
            </a:xfrm>
            <a:custGeom>
              <a:avLst/>
              <a:gdLst/>
              <a:ahLst/>
              <a:cxnLst/>
              <a:rect l="l" t="t" r="r" b="b"/>
              <a:pathLst>
                <a:path w="1760775" h="267688">
                  <a:moveTo>
                    <a:pt x="59059" y="0"/>
                  </a:moveTo>
                  <a:lnTo>
                    <a:pt x="1701716" y="0"/>
                  </a:lnTo>
                  <a:cubicBezTo>
                    <a:pt x="1717380" y="0"/>
                    <a:pt x="1732402" y="6222"/>
                    <a:pt x="1743477" y="17298"/>
                  </a:cubicBezTo>
                  <a:cubicBezTo>
                    <a:pt x="1754553" y="28374"/>
                    <a:pt x="1760775" y="43396"/>
                    <a:pt x="1760775" y="59059"/>
                  </a:cubicBezTo>
                  <a:lnTo>
                    <a:pt x="1760775" y="208629"/>
                  </a:lnTo>
                  <a:cubicBezTo>
                    <a:pt x="1760775" y="224292"/>
                    <a:pt x="1754553" y="239314"/>
                    <a:pt x="1743477" y="250390"/>
                  </a:cubicBezTo>
                  <a:cubicBezTo>
                    <a:pt x="1732402" y="261466"/>
                    <a:pt x="1717380" y="267688"/>
                    <a:pt x="1701716" y="267688"/>
                  </a:cubicBezTo>
                  <a:lnTo>
                    <a:pt x="59059" y="267688"/>
                  </a:lnTo>
                  <a:cubicBezTo>
                    <a:pt x="43396" y="267688"/>
                    <a:pt x="28374" y="261466"/>
                    <a:pt x="17298" y="250390"/>
                  </a:cubicBezTo>
                  <a:cubicBezTo>
                    <a:pt x="6222" y="239314"/>
                    <a:pt x="0" y="224292"/>
                    <a:pt x="0" y="208629"/>
                  </a:cubicBezTo>
                  <a:lnTo>
                    <a:pt x="0" y="59059"/>
                  </a:lnTo>
                  <a:cubicBezTo>
                    <a:pt x="0" y="43396"/>
                    <a:pt x="6222" y="28374"/>
                    <a:pt x="17298" y="17298"/>
                  </a:cubicBezTo>
                  <a:cubicBezTo>
                    <a:pt x="28374" y="6222"/>
                    <a:pt x="43396" y="0"/>
                    <a:pt x="59059" y="0"/>
                  </a:cubicBezTo>
                  <a:close/>
                </a:path>
              </a:pathLst>
            </a:custGeom>
            <a:solidFill>
              <a:srgbClr val="FFFFFF"/>
            </a:solidFill>
            <a:ln w="38100" cap="rnd">
              <a:solidFill>
                <a:srgbClr val="000000"/>
              </a:solidFill>
              <a:prstDash val="solid"/>
              <a:round/>
            </a:ln>
          </p:spPr>
        </p:sp>
        <p:sp>
          <p:nvSpPr>
            <p:cNvPr id="22" name="TextBox 22"/>
            <p:cNvSpPr txBox="1"/>
            <p:nvPr/>
          </p:nvSpPr>
          <p:spPr>
            <a:xfrm>
              <a:off x="56396" y="-51477"/>
              <a:ext cx="1722849" cy="349409"/>
            </a:xfrm>
            <a:prstGeom prst="rect">
              <a:avLst/>
            </a:prstGeom>
          </p:spPr>
          <p:txBody>
            <a:bodyPr lIns="50800" tIns="50800" rIns="50800" bIns="50800" rtlCol="0" anchor="ctr"/>
            <a:lstStyle/>
            <a:p>
              <a:pPr algn="ctr">
                <a:lnSpc>
                  <a:spcPts val="5179"/>
                </a:lnSpc>
                <a:spcBef>
                  <a:spcPct val="0"/>
                </a:spcBef>
              </a:pPr>
              <a:r>
                <a:rPr lang="en-US" sz="3699" dirty="0">
                  <a:solidFill>
                    <a:srgbClr val="1B1B1B"/>
                  </a:solidFill>
                  <a:latin typeface="Poppins Light Bold"/>
                </a:rPr>
                <a:t>Detect the Outlier</a:t>
              </a:r>
            </a:p>
          </p:txBody>
        </p:sp>
      </p:grpSp>
      <p:grpSp>
        <p:nvGrpSpPr>
          <p:cNvPr id="23" name="Group 23"/>
          <p:cNvGrpSpPr/>
          <p:nvPr/>
        </p:nvGrpSpPr>
        <p:grpSpPr>
          <a:xfrm>
            <a:off x="10919450" y="2441322"/>
            <a:ext cx="6685441" cy="1016378"/>
            <a:chOff x="14306" y="0"/>
            <a:chExt cx="1760775" cy="267688"/>
          </a:xfrm>
        </p:grpSpPr>
        <p:sp>
          <p:nvSpPr>
            <p:cNvPr id="24" name="Freeform 24"/>
            <p:cNvSpPr/>
            <p:nvPr/>
          </p:nvSpPr>
          <p:spPr>
            <a:xfrm>
              <a:off x="14306" y="0"/>
              <a:ext cx="1760775" cy="267688"/>
            </a:xfrm>
            <a:custGeom>
              <a:avLst/>
              <a:gdLst/>
              <a:ahLst/>
              <a:cxnLst/>
              <a:rect l="l" t="t" r="r" b="b"/>
              <a:pathLst>
                <a:path w="1760775" h="267688">
                  <a:moveTo>
                    <a:pt x="59059" y="0"/>
                  </a:moveTo>
                  <a:lnTo>
                    <a:pt x="1701716" y="0"/>
                  </a:lnTo>
                  <a:cubicBezTo>
                    <a:pt x="1717380" y="0"/>
                    <a:pt x="1732402" y="6222"/>
                    <a:pt x="1743477" y="17298"/>
                  </a:cubicBezTo>
                  <a:cubicBezTo>
                    <a:pt x="1754553" y="28374"/>
                    <a:pt x="1760775" y="43396"/>
                    <a:pt x="1760775" y="59059"/>
                  </a:cubicBezTo>
                  <a:lnTo>
                    <a:pt x="1760775" y="208629"/>
                  </a:lnTo>
                  <a:cubicBezTo>
                    <a:pt x="1760775" y="224292"/>
                    <a:pt x="1754553" y="239314"/>
                    <a:pt x="1743477" y="250390"/>
                  </a:cubicBezTo>
                  <a:cubicBezTo>
                    <a:pt x="1732402" y="261466"/>
                    <a:pt x="1717380" y="267688"/>
                    <a:pt x="1701716" y="267688"/>
                  </a:cubicBezTo>
                  <a:lnTo>
                    <a:pt x="59059" y="267688"/>
                  </a:lnTo>
                  <a:cubicBezTo>
                    <a:pt x="43396" y="267688"/>
                    <a:pt x="28374" y="261466"/>
                    <a:pt x="17298" y="250390"/>
                  </a:cubicBezTo>
                  <a:cubicBezTo>
                    <a:pt x="6222" y="239314"/>
                    <a:pt x="0" y="224292"/>
                    <a:pt x="0" y="208629"/>
                  </a:cubicBezTo>
                  <a:lnTo>
                    <a:pt x="0" y="59059"/>
                  </a:lnTo>
                  <a:cubicBezTo>
                    <a:pt x="0" y="43396"/>
                    <a:pt x="6222" y="28374"/>
                    <a:pt x="17298" y="17298"/>
                  </a:cubicBezTo>
                  <a:cubicBezTo>
                    <a:pt x="28374" y="6222"/>
                    <a:pt x="43396" y="0"/>
                    <a:pt x="59059" y="0"/>
                  </a:cubicBezTo>
                  <a:close/>
                </a:path>
              </a:pathLst>
            </a:custGeom>
            <a:solidFill>
              <a:srgbClr val="FFFFFF"/>
            </a:solidFill>
            <a:ln w="38100" cap="rnd">
              <a:solidFill>
                <a:srgbClr val="000000"/>
              </a:solidFill>
              <a:prstDash val="solid"/>
              <a:round/>
            </a:ln>
          </p:spPr>
        </p:sp>
        <p:sp>
          <p:nvSpPr>
            <p:cNvPr id="25" name="TextBox 25"/>
            <p:cNvSpPr txBox="1"/>
            <p:nvPr/>
          </p:nvSpPr>
          <p:spPr>
            <a:xfrm>
              <a:off x="160841" y="3489"/>
              <a:ext cx="1373662" cy="248868"/>
            </a:xfrm>
            <a:prstGeom prst="rect">
              <a:avLst/>
            </a:prstGeom>
          </p:spPr>
          <p:txBody>
            <a:bodyPr lIns="50800" tIns="50800" rIns="50800" bIns="50800" rtlCol="0" anchor="ctr"/>
            <a:lstStyle/>
            <a:p>
              <a:pPr algn="ctr">
                <a:lnSpc>
                  <a:spcPts val="5179"/>
                </a:lnSpc>
                <a:spcBef>
                  <a:spcPct val="0"/>
                </a:spcBef>
              </a:pPr>
              <a:r>
                <a:rPr lang="en-US" sz="3699" dirty="0">
                  <a:solidFill>
                    <a:srgbClr val="1B1B1B"/>
                  </a:solidFill>
                  <a:latin typeface="Poppins Light Bold"/>
                </a:rPr>
                <a:t>Test the dataset</a:t>
              </a:r>
            </a:p>
          </p:txBody>
        </p:sp>
      </p:grpSp>
      <p:grpSp>
        <p:nvGrpSpPr>
          <p:cNvPr id="26" name="Group 26"/>
          <p:cNvGrpSpPr/>
          <p:nvPr/>
        </p:nvGrpSpPr>
        <p:grpSpPr>
          <a:xfrm>
            <a:off x="10941024" y="3943257"/>
            <a:ext cx="6685440" cy="1016378"/>
            <a:chOff x="19988" y="-5745"/>
            <a:chExt cx="1760775" cy="267688"/>
          </a:xfrm>
        </p:grpSpPr>
        <p:sp>
          <p:nvSpPr>
            <p:cNvPr id="27" name="Freeform 27"/>
            <p:cNvSpPr/>
            <p:nvPr/>
          </p:nvSpPr>
          <p:spPr>
            <a:xfrm>
              <a:off x="19988" y="-5745"/>
              <a:ext cx="1760775" cy="267688"/>
            </a:xfrm>
            <a:custGeom>
              <a:avLst/>
              <a:gdLst/>
              <a:ahLst/>
              <a:cxnLst/>
              <a:rect l="l" t="t" r="r" b="b"/>
              <a:pathLst>
                <a:path w="1760775" h="267688">
                  <a:moveTo>
                    <a:pt x="59059" y="0"/>
                  </a:moveTo>
                  <a:lnTo>
                    <a:pt x="1701716" y="0"/>
                  </a:lnTo>
                  <a:cubicBezTo>
                    <a:pt x="1717380" y="0"/>
                    <a:pt x="1732402" y="6222"/>
                    <a:pt x="1743477" y="17298"/>
                  </a:cubicBezTo>
                  <a:cubicBezTo>
                    <a:pt x="1754553" y="28374"/>
                    <a:pt x="1760775" y="43396"/>
                    <a:pt x="1760775" y="59059"/>
                  </a:cubicBezTo>
                  <a:lnTo>
                    <a:pt x="1760775" y="208629"/>
                  </a:lnTo>
                  <a:cubicBezTo>
                    <a:pt x="1760775" y="224292"/>
                    <a:pt x="1754553" y="239314"/>
                    <a:pt x="1743477" y="250390"/>
                  </a:cubicBezTo>
                  <a:cubicBezTo>
                    <a:pt x="1732402" y="261466"/>
                    <a:pt x="1717380" y="267688"/>
                    <a:pt x="1701716" y="267688"/>
                  </a:cubicBezTo>
                  <a:lnTo>
                    <a:pt x="59059" y="267688"/>
                  </a:lnTo>
                  <a:cubicBezTo>
                    <a:pt x="43396" y="267688"/>
                    <a:pt x="28374" y="261466"/>
                    <a:pt x="17298" y="250390"/>
                  </a:cubicBezTo>
                  <a:cubicBezTo>
                    <a:pt x="6222" y="239314"/>
                    <a:pt x="0" y="224292"/>
                    <a:pt x="0" y="208629"/>
                  </a:cubicBezTo>
                  <a:lnTo>
                    <a:pt x="0" y="59059"/>
                  </a:lnTo>
                  <a:cubicBezTo>
                    <a:pt x="0" y="43396"/>
                    <a:pt x="6222" y="28374"/>
                    <a:pt x="17298" y="17298"/>
                  </a:cubicBezTo>
                  <a:cubicBezTo>
                    <a:pt x="28374" y="6222"/>
                    <a:pt x="43396" y="0"/>
                    <a:pt x="59059" y="0"/>
                  </a:cubicBezTo>
                  <a:close/>
                </a:path>
              </a:pathLst>
            </a:custGeom>
            <a:solidFill>
              <a:srgbClr val="FFFFFF"/>
            </a:solidFill>
            <a:ln w="38100" cap="rnd">
              <a:solidFill>
                <a:srgbClr val="000000"/>
              </a:solidFill>
              <a:prstDash val="solid"/>
              <a:round/>
            </a:ln>
          </p:spPr>
        </p:sp>
        <p:sp>
          <p:nvSpPr>
            <p:cNvPr id="28" name="TextBox 28"/>
            <p:cNvSpPr txBox="1"/>
            <p:nvPr/>
          </p:nvSpPr>
          <p:spPr>
            <a:xfrm>
              <a:off x="135501" y="43415"/>
              <a:ext cx="1548541" cy="125499"/>
            </a:xfrm>
            <a:prstGeom prst="rect">
              <a:avLst/>
            </a:prstGeom>
          </p:spPr>
          <p:txBody>
            <a:bodyPr lIns="50800" tIns="50800" rIns="50800" bIns="50800" rtlCol="0" anchor="ctr"/>
            <a:lstStyle/>
            <a:p>
              <a:pPr algn="ctr">
                <a:lnSpc>
                  <a:spcPts val="5179"/>
                </a:lnSpc>
                <a:spcBef>
                  <a:spcPct val="0"/>
                </a:spcBef>
              </a:pPr>
              <a:r>
                <a:rPr lang="en-US" sz="3699" dirty="0">
                  <a:solidFill>
                    <a:srgbClr val="1B1B1B"/>
                  </a:solidFill>
                  <a:latin typeface="Poppins Light Bold"/>
                </a:rPr>
                <a:t>Validate The output</a:t>
              </a:r>
            </a:p>
          </p:txBody>
        </p:sp>
      </p:grpSp>
      <p:grpSp>
        <p:nvGrpSpPr>
          <p:cNvPr id="29" name="Group 29"/>
          <p:cNvGrpSpPr/>
          <p:nvPr/>
        </p:nvGrpSpPr>
        <p:grpSpPr>
          <a:xfrm>
            <a:off x="10865132" y="5629748"/>
            <a:ext cx="6685441" cy="1673603"/>
            <a:chOff x="0" y="0"/>
            <a:chExt cx="1760775" cy="440784"/>
          </a:xfrm>
        </p:grpSpPr>
        <p:sp>
          <p:nvSpPr>
            <p:cNvPr id="30" name="Freeform 30"/>
            <p:cNvSpPr/>
            <p:nvPr/>
          </p:nvSpPr>
          <p:spPr>
            <a:xfrm>
              <a:off x="0" y="0"/>
              <a:ext cx="1760775" cy="440784"/>
            </a:xfrm>
            <a:custGeom>
              <a:avLst/>
              <a:gdLst/>
              <a:ahLst/>
              <a:cxnLst/>
              <a:rect l="l" t="t" r="r" b="b"/>
              <a:pathLst>
                <a:path w="1760775" h="440784">
                  <a:moveTo>
                    <a:pt x="59059" y="0"/>
                  </a:moveTo>
                  <a:lnTo>
                    <a:pt x="1701716" y="0"/>
                  </a:lnTo>
                  <a:cubicBezTo>
                    <a:pt x="1717380" y="0"/>
                    <a:pt x="1732402" y="6222"/>
                    <a:pt x="1743477" y="17298"/>
                  </a:cubicBezTo>
                  <a:cubicBezTo>
                    <a:pt x="1754553" y="28374"/>
                    <a:pt x="1760775" y="43396"/>
                    <a:pt x="1760775" y="59059"/>
                  </a:cubicBezTo>
                  <a:lnTo>
                    <a:pt x="1760775" y="381725"/>
                  </a:lnTo>
                  <a:cubicBezTo>
                    <a:pt x="1760775" y="397389"/>
                    <a:pt x="1754553" y="412411"/>
                    <a:pt x="1743477" y="423486"/>
                  </a:cubicBezTo>
                  <a:cubicBezTo>
                    <a:pt x="1732402" y="434562"/>
                    <a:pt x="1717380" y="440784"/>
                    <a:pt x="1701716" y="440784"/>
                  </a:cubicBezTo>
                  <a:lnTo>
                    <a:pt x="59059" y="440784"/>
                  </a:lnTo>
                  <a:cubicBezTo>
                    <a:pt x="43396" y="440784"/>
                    <a:pt x="28374" y="434562"/>
                    <a:pt x="17298" y="423486"/>
                  </a:cubicBezTo>
                  <a:cubicBezTo>
                    <a:pt x="6222" y="412411"/>
                    <a:pt x="0" y="397389"/>
                    <a:pt x="0" y="381725"/>
                  </a:cubicBezTo>
                  <a:lnTo>
                    <a:pt x="0" y="59059"/>
                  </a:lnTo>
                  <a:cubicBezTo>
                    <a:pt x="0" y="43396"/>
                    <a:pt x="6222" y="28374"/>
                    <a:pt x="17298" y="17298"/>
                  </a:cubicBezTo>
                  <a:cubicBezTo>
                    <a:pt x="28374" y="6222"/>
                    <a:pt x="43396" y="0"/>
                    <a:pt x="59059" y="0"/>
                  </a:cubicBezTo>
                  <a:close/>
                </a:path>
              </a:pathLst>
            </a:custGeom>
            <a:solidFill>
              <a:srgbClr val="FFFFFF"/>
            </a:solidFill>
            <a:ln w="38100" cap="rnd">
              <a:solidFill>
                <a:srgbClr val="000000"/>
              </a:solidFill>
              <a:prstDash val="solid"/>
              <a:round/>
            </a:ln>
          </p:spPr>
        </p:sp>
        <p:sp>
          <p:nvSpPr>
            <p:cNvPr id="31" name="TextBox 31"/>
            <p:cNvSpPr txBox="1"/>
            <p:nvPr/>
          </p:nvSpPr>
          <p:spPr>
            <a:xfrm>
              <a:off x="103726" y="47045"/>
              <a:ext cx="1553322" cy="351092"/>
            </a:xfrm>
            <a:prstGeom prst="rect">
              <a:avLst/>
            </a:prstGeom>
          </p:spPr>
          <p:txBody>
            <a:bodyPr lIns="50800" tIns="50800" rIns="50800" bIns="50800" rtlCol="0" anchor="ctr"/>
            <a:lstStyle/>
            <a:p>
              <a:pPr algn="ctr">
                <a:lnSpc>
                  <a:spcPts val="5179"/>
                </a:lnSpc>
                <a:spcBef>
                  <a:spcPct val="0"/>
                </a:spcBef>
              </a:pPr>
              <a:r>
                <a:rPr lang="en-US" sz="3699" dirty="0">
                  <a:solidFill>
                    <a:srgbClr val="1B1B1B"/>
                  </a:solidFill>
                  <a:latin typeface="Poppins Light Bold"/>
                </a:rPr>
                <a:t>Calculate Evaluating Parameters</a:t>
              </a:r>
            </a:p>
          </p:txBody>
        </p:sp>
      </p:grpSp>
      <p:sp>
        <p:nvSpPr>
          <p:cNvPr id="32" name="TextBox 32"/>
          <p:cNvSpPr txBox="1"/>
          <p:nvPr/>
        </p:nvSpPr>
        <p:spPr>
          <a:xfrm>
            <a:off x="1778330" y="630422"/>
            <a:ext cx="8281110" cy="1120140"/>
          </a:xfrm>
          <a:prstGeom prst="rect">
            <a:avLst/>
          </a:prstGeom>
        </p:spPr>
        <p:txBody>
          <a:bodyPr lIns="0" tIns="0" rIns="0" bIns="0" rtlCol="0" anchor="t">
            <a:spAutoFit/>
          </a:bodyPr>
          <a:lstStyle/>
          <a:p>
            <a:pPr>
              <a:lnSpc>
                <a:spcPts val="9030"/>
              </a:lnSpc>
            </a:pPr>
            <a:r>
              <a:rPr lang="en-US" sz="7000">
                <a:solidFill>
                  <a:srgbClr val="1B1B1B"/>
                </a:solidFill>
                <a:latin typeface="Poppins Medium"/>
              </a:rPr>
              <a:t>The Proposed DFD</a:t>
            </a:r>
          </a:p>
        </p:txBody>
      </p:sp>
      <p:sp>
        <p:nvSpPr>
          <p:cNvPr id="33" name="AutoShape 33"/>
          <p:cNvSpPr/>
          <p:nvPr/>
        </p:nvSpPr>
        <p:spPr>
          <a:xfrm flipH="1">
            <a:off x="6293423" y="7880602"/>
            <a:ext cx="3903" cy="430681"/>
          </a:xfrm>
          <a:prstGeom prst="line">
            <a:avLst/>
          </a:prstGeom>
          <a:ln w="38100" cap="flat">
            <a:solidFill>
              <a:srgbClr val="000000"/>
            </a:solidFill>
            <a:prstDash val="solid"/>
            <a:headEnd type="none" w="sm" len="sm"/>
            <a:tailEnd type="arrow" w="med" len="sm"/>
          </a:ln>
        </p:spPr>
      </p:sp>
      <p:sp>
        <p:nvSpPr>
          <p:cNvPr id="34" name="AutoShape 34"/>
          <p:cNvSpPr/>
          <p:nvPr/>
        </p:nvSpPr>
        <p:spPr>
          <a:xfrm>
            <a:off x="14207854" y="3457701"/>
            <a:ext cx="0" cy="507370"/>
          </a:xfrm>
          <a:prstGeom prst="line">
            <a:avLst/>
          </a:prstGeom>
          <a:ln w="38100" cap="flat">
            <a:solidFill>
              <a:srgbClr val="000000"/>
            </a:solidFill>
            <a:prstDash val="solid"/>
            <a:headEnd type="none" w="sm" len="sm"/>
            <a:tailEnd type="arrow" w="med" len="sm"/>
          </a:ln>
        </p:spPr>
      </p:sp>
      <p:sp>
        <p:nvSpPr>
          <p:cNvPr id="35" name="AutoShape 35"/>
          <p:cNvSpPr/>
          <p:nvPr/>
        </p:nvSpPr>
        <p:spPr>
          <a:xfrm>
            <a:off x="14207854" y="4981449"/>
            <a:ext cx="0" cy="648300"/>
          </a:xfrm>
          <a:prstGeom prst="line">
            <a:avLst/>
          </a:prstGeom>
          <a:ln w="38100" cap="flat">
            <a:solidFill>
              <a:srgbClr val="000000"/>
            </a:solidFill>
            <a:prstDash val="solid"/>
            <a:headEnd type="none" w="sm" len="sm"/>
            <a:tailEnd type="arrow" w="med" len="sm"/>
          </a:ln>
        </p:spPr>
      </p:sp>
      <p:grpSp>
        <p:nvGrpSpPr>
          <p:cNvPr id="36" name="Group 36"/>
          <p:cNvGrpSpPr/>
          <p:nvPr/>
        </p:nvGrpSpPr>
        <p:grpSpPr>
          <a:xfrm>
            <a:off x="10855607" y="7627202"/>
            <a:ext cx="6685441" cy="1016378"/>
            <a:chOff x="0" y="0"/>
            <a:chExt cx="1760775" cy="267688"/>
          </a:xfrm>
        </p:grpSpPr>
        <p:sp>
          <p:nvSpPr>
            <p:cNvPr id="37" name="Freeform 37"/>
            <p:cNvSpPr/>
            <p:nvPr/>
          </p:nvSpPr>
          <p:spPr>
            <a:xfrm>
              <a:off x="0" y="0"/>
              <a:ext cx="1760775" cy="267688"/>
            </a:xfrm>
            <a:custGeom>
              <a:avLst/>
              <a:gdLst/>
              <a:ahLst/>
              <a:cxnLst/>
              <a:rect l="l" t="t" r="r" b="b"/>
              <a:pathLst>
                <a:path w="1760775" h="267688">
                  <a:moveTo>
                    <a:pt x="59059" y="0"/>
                  </a:moveTo>
                  <a:lnTo>
                    <a:pt x="1701716" y="0"/>
                  </a:lnTo>
                  <a:cubicBezTo>
                    <a:pt x="1717380" y="0"/>
                    <a:pt x="1732402" y="6222"/>
                    <a:pt x="1743477" y="17298"/>
                  </a:cubicBezTo>
                  <a:cubicBezTo>
                    <a:pt x="1754553" y="28374"/>
                    <a:pt x="1760775" y="43396"/>
                    <a:pt x="1760775" y="59059"/>
                  </a:cubicBezTo>
                  <a:lnTo>
                    <a:pt x="1760775" y="208629"/>
                  </a:lnTo>
                  <a:cubicBezTo>
                    <a:pt x="1760775" y="224292"/>
                    <a:pt x="1754553" y="239314"/>
                    <a:pt x="1743477" y="250390"/>
                  </a:cubicBezTo>
                  <a:cubicBezTo>
                    <a:pt x="1732402" y="261466"/>
                    <a:pt x="1717380" y="267688"/>
                    <a:pt x="1701716" y="267688"/>
                  </a:cubicBezTo>
                  <a:lnTo>
                    <a:pt x="59059" y="267688"/>
                  </a:lnTo>
                  <a:cubicBezTo>
                    <a:pt x="43396" y="267688"/>
                    <a:pt x="28374" y="261466"/>
                    <a:pt x="17298" y="250390"/>
                  </a:cubicBezTo>
                  <a:cubicBezTo>
                    <a:pt x="6222" y="239314"/>
                    <a:pt x="0" y="224292"/>
                    <a:pt x="0" y="208629"/>
                  </a:cubicBezTo>
                  <a:lnTo>
                    <a:pt x="0" y="59059"/>
                  </a:lnTo>
                  <a:cubicBezTo>
                    <a:pt x="0" y="43396"/>
                    <a:pt x="6222" y="28374"/>
                    <a:pt x="17298" y="17298"/>
                  </a:cubicBezTo>
                  <a:cubicBezTo>
                    <a:pt x="28374" y="6222"/>
                    <a:pt x="43396" y="0"/>
                    <a:pt x="59059" y="0"/>
                  </a:cubicBezTo>
                  <a:close/>
                </a:path>
              </a:pathLst>
            </a:custGeom>
            <a:solidFill>
              <a:srgbClr val="FFFFFF"/>
            </a:solidFill>
            <a:ln w="38100" cap="rnd">
              <a:solidFill>
                <a:srgbClr val="000000"/>
              </a:solidFill>
              <a:prstDash val="solid"/>
              <a:round/>
            </a:ln>
          </p:spPr>
        </p:sp>
        <p:sp>
          <p:nvSpPr>
            <p:cNvPr id="38" name="TextBox 38"/>
            <p:cNvSpPr txBox="1"/>
            <p:nvPr/>
          </p:nvSpPr>
          <p:spPr>
            <a:xfrm>
              <a:off x="109003" y="48199"/>
              <a:ext cx="1645261" cy="169682"/>
            </a:xfrm>
            <a:prstGeom prst="rect">
              <a:avLst/>
            </a:prstGeom>
          </p:spPr>
          <p:txBody>
            <a:bodyPr lIns="50800" tIns="50800" rIns="50800" bIns="50800" rtlCol="0" anchor="ctr"/>
            <a:lstStyle/>
            <a:p>
              <a:pPr algn="ctr">
                <a:lnSpc>
                  <a:spcPts val="5179"/>
                </a:lnSpc>
                <a:spcBef>
                  <a:spcPct val="0"/>
                </a:spcBef>
              </a:pPr>
              <a:r>
                <a:rPr lang="en-US" sz="3699" dirty="0">
                  <a:solidFill>
                    <a:srgbClr val="1B1B1B"/>
                  </a:solidFill>
                  <a:latin typeface="Poppins Light Bold"/>
                </a:rPr>
                <a:t>Deploy to User Interface</a:t>
              </a:r>
            </a:p>
          </p:txBody>
        </p:sp>
      </p:grpSp>
      <p:sp>
        <p:nvSpPr>
          <p:cNvPr id="39" name="AutoShape 39"/>
          <p:cNvSpPr/>
          <p:nvPr/>
        </p:nvSpPr>
        <p:spPr>
          <a:xfrm flipH="1">
            <a:off x="14198329" y="7303352"/>
            <a:ext cx="9525" cy="323850"/>
          </a:xfrm>
          <a:prstGeom prst="line">
            <a:avLst/>
          </a:prstGeom>
          <a:ln w="38100" cap="flat">
            <a:solidFill>
              <a:srgbClr val="000000"/>
            </a:solidFill>
            <a:prstDash val="solid"/>
            <a:headEnd type="none" w="sm" len="sm"/>
            <a:tailEnd type="arrow" w="med" len="sm"/>
          </a:ln>
        </p:spPr>
      </p:sp>
      <p:sp>
        <p:nvSpPr>
          <p:cNvPr id="40" name="AutoShape 40"/>
          <p:cNvSpPr/>
          <p:nvPr/>
        </p:nvSpPr>
        <p:spPr>
          <a:xfrm flipV="1">
            <a:off x="9630525" y="2949512"/>
            <a:ext cx="1234607" cy="5381331"/>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09572" y="1298791"/>
            <a:ext cx="5937973" cy="1120140"/>
          </a:xfrm>
          <a:prstGeom prst="rect">
            <a:avLst/>
          </a:prstGeom>
        </p:spPr>
        <p:txBody>
          <a:bodyPr lIns="0" tIns="0" rIns="0" bIns="0" rtlCol="0" anchor="t">
            <a:spAutoFit/>
          </a:bodyPr>
          <a:lstStyle/>
          <a:p>
            <a:pPr>
              <a:lnSpc>
                <a:spcPts val="9030"/>
              </a:lnSpc>
            </a:pPr>
            <a:r>
              <a:rPr lang="en-US" sz="7000">
                <a:solidFill>
                  <a:srgbClr val="1B1B1B"/>
                </a:solidFill>
                <a:latin typeface="Poppins Medium"/>
              </a:rPr>
              <a:t>Future Work</a:t>
            </a:r>
          </a:p>
        </p:txBody>
      </p:sp>
      <p:sp>
        <p:nvSpPr>
          <p:cNvPr id="3" name="TextBox 3"/>
          <p:cNvSpPr txBox="1"/>
          <p:nvPr/>
        </p:nvSpPr>
        <p:spPr>
          <a:xfrm>
            <a:off x="4177044" y="2675167"/>
            <a:ext cx="12632245" cy="4831892"/>
          </a:xfrm>
          <a:prstGeom prst="rect">
            <a:avLst/>
          </a:prstGeom>
        </p:spPr>
        <p:txBody>
          <a:bodyPr lIns="0" tIns="0" rIns="0" bIns="0" rtlCol="0" anchor="t">
            <a:spAutoFit/>
          </a:bodyPr>
          <a:lstStyle/>
          <a:p>
            <a:pPr marL="794229" lvl="1" indent="-397115">
              <a:lnSpc>
                <a:spcPts val="5518"/>
              </a:lnSpc>
              <a:buFont typeface="Arial"/>
              <a:buChar char="•"/>
            </a:pPr>
            <a:r>
              <a:rPr lang="en-US" sz="3678">
                <a:solidFill>
                  <a:srgbClr val="1B1B1B"/>
                </a:solidFill>
                <a:latin typeface="Poppins Light"/>
              </a:rPr>
              <a:t>Deploy this Machine Learning Model to User Interface like any website and any application.</a:t>
            </a:r>
          </a:p>
          <a:p>
            <a:pPr>
              <a:lnSpc>
                <a:spcPts val="5518"/>
              </a:lnSpc>
            </a:pPr>
            <a:endParaRPr lang="en-US" sz="3678">
              <a:solidFill>
                <a:srgbClr val="1B1B1B"/>
              </a:solidFill>
              <a:latin typeface="Poppins Light"/>
            </a:endParaRPr>
          </a:p>
          <a:p>
            <a:pPr marL="794229" lvl="1" indent="-397115">
              <a:lnSpc>
                <a:spcPts val="5518"/>
              </a:lnSpc>
              <a:buFont typeface="Arial"/>
              <a:buChar char="•"/>
            </a:pPr>
            <a:r>
              <a:rPr lang="en-US" sz="3678">
                <a:solidFill>
                  <a:srgbClr val="1B1B1B"/>
                </a:solidFill>
                <a:latin typeface="Poppins Light"/>
              </a:rPr>
              <a:t>Work with other Machine Learning Algorithm with Good Complexicity to get higher accuracy and real time detection.</a:t>
            </a:r>
          </a:p>
          <a:p>
            <a:pPr>
              <a:lnSpc>
                <a:spcPts val="5518"/>
              </a:lnSpc>
            </a:pPr>
            <a:endParaRPr lang="en-US" sz="3678">
              <a:solidFill>
                <a:srgbClr val="1B1B1B"/>
              </a:solidFill>
              <a:latin typeface="Poppins Light"/>
            </a:endParaRPr>
          </a:p>
        </p:txBody>
      </p:sp>
      <p:sp>
        <p:nvSpPr>
          <p:cNvPr id="4" name="Freeform 4"/>
          <p:cNvSpPr/>
          <p:nvPr/>
        </p:nvSpPr>
        <p:spPr>
          <a:xfrm>
            <a:off x="3639876" y="7938414"/>
            <a:ext cx="3407342" cy="4163771"/>
          </a:xfrm>
          <a:custGeom>
            <a:avLst/>
            <a:gdLst/>
            <a:ahLst/>
            <a:cxnLst/>
            <a:rect l="l" t="t" r="r" b="b"/>
            <a:pathLst>
              <a:path w="3407342" h="4163771">
                <a:moveTo>
                  <a:pt x="0" y="0"/>
                </a:moveTo>
                <a:lnTo>
                  <a:pt x="3407342" y="0"/>
                </a:lnTo>
                <a:lnTo>
                  <a:pt x="3407342" y="4163772"/>
                </a:lnTo>
                <a:lnTo>
                  <a:pt x="0" y="41637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rot="-2386809">
            <a:off x="6356095" y="9085585"/>
            <a:ext cx="1382246" cy="239309"/>
          </a:xfrm>
          <a:prstGeom prst="rect">
            <a:avLst/>
          </a:prstGeom>
          <a:solidFill>
            <a:srgbClr val="FF738E"/>
          </a:solidFill>
        </p:spPr>
      </p:sp>
      <p:sp>
        <p:nvSpPr>
          <p:cNvPr id="6" name="Freeform 6"/>
          <p:cNvSpPr/>
          <p:nvPr/>
        </p:nvSpPr>
        <p:spPr>
          <a:xfrm>
            <a:off x="14843684" y="1073267"/>
            <a:ext cx="1965605" cy="979229"/>
          </a:xfrm>
          <a:custGeom>
            <a:avLst/>
            <a:gdLst/>
            <a:ahLst/>
            <a:cxnLst/>
            <a:rect l="l" t="t" r="r" b="b"/>
            <a:pathLst>
              <a:path w="1965605" h="979229">
                <a:moveTo>
                  <a:pt x="0" y="0"/>
                </a:moveTo>
                <a:lnTo>
                  <a:pt x="1965605" y="0"/>
                </a:lnTo>
                <a:lnTo>
                  <a:pt x="1965605" y="979228"/>
                </a:lnTo>
                <a:lnTo>
                  <a:pt x="0" y="9792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685800" y="727208"/>
            <a:ext cx="2320456" cy="2320456"/>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C4CC"/>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521</Words>
  <Application>Microsoft Office PowerPoint</Application>
  <PresentationFormat>Custom</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Poppins Medium Bold</vt:lpstr>
      <vt:lpstr>Poppins Medium</vt:lpstr>
      <vt:lpstr>Poppins Light</vt:lpstr>
      <vt:lpstr>Calibri</vt:lpstr>
      <vt:lpstr>Poppins Light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Syrixa</dc:title>
  <cp:lastModifiedBy>vijay kaushal</cp:lastModifiedBy>
  <cp:revision>2</cp:revision>
  <dcterms:created xsi:type="dcterms:W3CDTF">2006-08-16T00:00:00Z</dcterms:created>
  <dcterms:modified xsi:type="dcterms:W3CDTF">2023-09-24T18:51:09Z</dcterms:modified>
  <dc:identifier>DAFvXwXhekQ</dc:identifier>
</cp:coreProperties>
</file>