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7" r:id="rId2"/>
    <p:sldId id="257" r:id="rId3"/>
    <p:sldId id="258" r:id="rId4"/>
    <p:sldId id="259" r:id="rId5"/>
    <p:sldId id="260" r:id="rId6"/>
    <p:sldId id="262" r:id="rId7"/>
    <p:sldId id="263" r:id="rId8"/>
    <p:sldId id="269"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varScale="1">
        <p:scale>
          <a:sx n="74" d="100"/>
          <a:sy n="74" d="100"/>
        </p:scale>
        <p:origin x="576"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IN" dirty="0" smtClean="0"/>
            <a:t>First it selects random K centroids in n-dimensional space where K is an arbitrary number and n is number of features.</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IN" dirty="0" smtClean="0"/>
            <a:t>It then segregates data points and labels them according to the nearest arbitrary centroid.</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IN" dirty="0" smtClean="0"/>
            <a:t>When the labelling is completed for all data points, the centroids are moved to mean of the data points in their respective clusters.</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IN" dirty="0" smtClean="0"/>
            <a:t>The same process is repeated with these newly obtained centroids and stopped when there is no change possible further.</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IN"/>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IN"/>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IN"/>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IN"/>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t>
        <a:bodyPr/>
        <a:lstStyle/>
        <a:p>
          <a:endParaRPr lang="en-IN"/>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t>The same process is repeated with these newly obtained centroids and stopped when there is no change possible further.</a:t>
          </a:r>
          <a:endParaRPr lang="en-US" sz="14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t>When the labelling is completed for all data points, the centroids are moved to mean of the data points in their respective clusters.</a:t>
          </a:r>
          <a:endParaRPr lang="en-US" sz="14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t>It then segregates data points and labels them according to the nearest arbitrary centroid.</a:t>
          </a:r>
          <a:endParaRPr lang="en-US" sz="1400" kern="1200" dirty="0"/>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t>First it selects random K centroids in n-dimensional space where K is an arbitrary number and n is number of features.</a:t>
          </a:r>
          <a:endParaRPr lang="en-US" sz="1400" kern="1200" dirty="0"/>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12/12/2020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12/12/2020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12/12/2020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12/12/2020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12/12/2020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12/12/2020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12/12/2020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umbai7.com/postal-codes-in-mumbai/"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356992"/>
            <a:ext cx="9601200" cy="902415"/>
          </a:xfrm>
        </p:spPr>
        <p:txBody>
          <a:bodyPr/>
          <a:lstStyle/>
          <a:p>
            <a:r>
              <a:rPr lang="en-IN" dirty="0"/>
              <a:t>The Battle of </a:t>
            </a:r>
            <a:r>
              <a:rPr lang="en-IN" dirty="0" smtClean="0"/>
              <a:t>Neighbourhoods</a:t>
            </a:r>
            <a:endParaRPr lang="en-US" dirty="0"/>
          </a:p>
        </p:txBody>
      </p:sp>
      <p:sp>
        <p:nvSpPr>
          <p:cNvPr id="3" name="Text Placeholder 2"/>
          <p:cNvSpPr>
            <a:spLocks noGrp="1"/>
          </p:cNvSpPr>
          <p:nvPr>
            <p:ph type="body" idx="1"/>
          </p:nvPr>
        </p:nvSpPr>
        <p:spPr>
          <a:xfrm>
            <a:off x="841248" y="4509120"/>
            <a:ext cx="9601200" cy="475488"/>
          </a:xfrm>
        </p:spPr>
        <p:txBody>
          <a:bodyPr/>
          <a:lstStyle/>
          <a:p>
            <a:r>
              <a:rPr lang="en-US" dirty="0" smtClean="0"/>
              <a:t> Mumbai, India</a:t>
            </a:r>
            <a:endParaRPr lang="en-US" dirty="0"/>
          </a:p>
        </p:txBody>
      </p:sp>
    </p:spTree>
    <p:extLst>
      <p:ext uri="{BB962C8B-B14F-4D97-AF65-F5344CB8AC3E}">
        <p14:creationId xmlns:p14="http://schemas.microsoft.com/office/powerpoint/2010/main" val="367636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147872"/>
            <a:ext cx="12192000" cy="1145224"/>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dirty="0" smtClean="0"/>
              <a:t>Thank You</a:t>
            </a:r>
            <a:endParaRPr lang="en-US" dirty="0"/>
          </a:p>
        </p:txBody>
      </p:sp>
    </p:spTree>
    <p:extLst>
      <p:ext uri="{BB962C8B-B14F-4D97-AF65-F5344CB8AC3E}">
        <p14:creationId xmlns:p14="http://schemas.microsoft.com/office/powerpoint/2010/main" val="2575714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a:t>
            </a:r>
          </a:p>
          <a:p>
            <a:r>
              <a:rPr lang="en-US" dirty="0" smtClean="0"/>
              <a:t>Methodology</a:t>
            </a:r>
          </a:p>
          <a:p>
            <a:r>
              <a:rPr lang="en-US" dirty="0" smtClean="0"/>
              <a:t>Results</a:t>
            </a:r>
          </a:p>
          <a:p>
            <a:r>
              <a:rPr lang="en-US" dirty="0" smtClean="0"/>
              <a:t>Discussion</a:t>
            </a:r>
          </a:p>
          <a:p>
            <a:r>
              <a:rPr lang="en-US" dirty="0" smtClean="0"/>
              <a:t>Conclusion</a:t>
            </a: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lvl="0" algn="just"/>
            <a:r>
              <a:rPr lang="en-IN" dirty="0"/>
              <a:t>This </a:t>
            </a:r>
            <a:r>
              <a:rPr lang="en-IN" dirty="0" smtClean="0"/>
              <a:t>presentation covers </a:t>
            </a:r>
            <a:r>
              <a:rPr lang="en-IN" dirty="0"/>
              <a:t>the major aspects of a study done as a part of specialization certification for Data Science provided by IBM.</a:t>
            </a:r>
          </a:p>
          <a:p>
            <a:pPr lvl="0" algn="just"/>
            <a:r>
              <a:rPr lang="en-IN" dirty="0"/>
              <a:t>Here, we have tried to apply all the knowledge acquired in the courses so far to enhance understanding of the subject matter as well as to gain some real life experience on working on a data science project. </a:t>
            </a:r>
            <a:endParaRPr lang="en-IN" dirty="0" smtClean="0"/>
          </a:p>
          <a:p>
            <a:pPr lvl="0" algn="just"/>
            <a:r>
              <a:rPr lang="en-IN" dirty="0" smtClean="0"/>
              <a:t>In </a:t>
            </a:r>
            <a:r>
              <a:rPr lang="en-IN" dirty="0"/>
              <a:t>this study we will focus on Mumbai city of India and different venues in it. </a:t>
            </a:r>
            <a:endParaRPr lang="en-IN" dirty="0" smtClean="0"/>
          </a:p>
          <a:p>
            <a:pPr lvl="0" algn="just"/>
            <a:r>
              <a:rPr lang="en-IN" dirty="0" smtClean="0"/>
              <a:t>We </a:t>
            </a:r>
            <a:r>
              <a:rPr lang="en-IN" dirty="0"/>
              <a:t>will then dive deeper to group venues in categories and segregate different areas of the city using data science methodologies</a:t>
            </a:r>
            <a:r>
              <a:rPr lang="en-IN" dirty="0" smtClean="0"/>
              <a:t>.</a:t>
            </a:r>
            <a:endParaRPr lang="en-IN" dirty="0"/>
          </a:p>
          <a:p>
            <a:pPr algn="just"/>
            <a:r>
              <a:rPr lang="en-IN" dirty="0"/>
              <a:t>As we are slowly getting back towards </a:t>
            </a:r>
            <a:r>
              <a:rPr lang="en-IN" dirty="0" smtClean="0"/>
              <a:t>normal after pandemic, </a:t>
            </a:r>
            <a:r>
              <a:rPr lang="en-IN" dirty="0"/>
              <a:t>we need to provide a detailed study of different venues and their categories as well as which corners of the city to find them in</a:t>
            </a:r>
            <a:r>
              <a:rPr lang="en-IN" dirty="0" smtClean="0"/>
              <a:t>.</a:t>
            </a:r>
            <a:endParaRPr lang="en-IN"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We will collect data about neighborhoods and their pin codes in Mumbai from a </a:t>
            </a:r>
            <a:r>
              <a:rPr lang="en-US" dirty="0" smtClean="0">
                <a:hlinkClick r:id="rId2"/>
              </a:rPr>
              <a:t>website</a:t>
            </a:r>
            <a:r>
              <a:rPr lang="en-US" dirty="0" smtClean="0"/>
              <a:t>.</a:t>
            </a:r>
          </a:p>
          <a:p>
            <a:r>
              <a:rPr lang="en-US" dirty="0" smtClean="0"/>
              <a:t>Then we will use Four Square API to get near by venues for each neighborhood with their co-ordinates and category.</a:t>
            </a:r>
          </a:p>
          <a:p>
            <a:r>
              <a:rPr lang="en-US" dirty="0" smtClean="0"/>
              <a:t>Then we will prepare data with neighborhood with top 10 most occurring venues for that neighborhood by applying data analysis techniques in Python.</a:t>
            </a:r>
          </a:p>
          <a:p>
            <a:r>
              <a:rPr lang="en-US" dirty="0" smtClean="0"/>
              <a:t>The figure shows final data frame used for machine learning</a:t>
            </a:r>
            <a:endParaRPr lang="en-US" dirty="0"/>
          </a:p>
        </p:txBody>
      </p:sp>
      <p:pic>
        <p:nvPicPr>
          <p:cNvPr id="6" name="Content Placeholder 5"/>
          <p:cNvPicPr>
            <a:picLocks noGrp="1" noChangeAspect="1"/>
          </p:cNvPicPr>
          <p:nvPr>
            <p:ph sz="half" idx="2"/>
          </p:nvPr>
        </p:nvPicPr>
        <p:blipFill>
          <a:blip r:embed="rId3"/>
          <a:stretch>
            <a:fillRect/>
          </a:stretch>
        </p:blipFill>
        <p:spPr>
          <a:xfrm>
            <a:off x="5867400" y="2708920"/>
            <a:ext cx="6205264" cy="1972376"/>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Content Placeholder 3"/>
          <p:cNvSpPr>
            <a:spLocks noGrp="1"/>
          </p:cNvSpPr>
          <p:nvPr>
            <p:ph sz="half" idx="1"/>
          </p:nvPr>
        </p:nvSpPr>
        <p:spPr/>
        <p:txBody>
          <a:bodyPr/>
          <a:lstStyle/>
          <a:p>
            <a:pPr>
              <a:lnSpc>
                <a:spcPct val="150000"/>
              </a:lnSpc>
            </a:pPr>
            <a:r>
              <a:rPr lang="en-US" dirty="0" smtClean="0"/>
              <a:t>We used K-means clustering algorithm for clustering various neighborhoods in to 10 clusters.</a:t>
            </a:r>
          </a:p>
          <a:p>
            <a:pPr marL="0" indent="0">
              <a:lnSpc>
                <a:spcPct val="150000"/>
              </a:lnSpc>
              <a:buNone/>
            </a:pPr>
            <a:endParaRPr lang="en-US" dirty="0" smtClean="0"/>
          </a:p>
          <a:p>
            <a:pPr>
              <a:lnSpc>
                <a:spcPct val="150000"/>
              </a:lnSpc>
            </a:pPr>
            <a:r>
              <a:rPr lang="en-US" dirty="0" smtClean="0"/>
              <a:t>The flow shown here shows the process of K-means algorithm.</a:t>
            </a:r>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4101683438"/>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pPr marL="0" lvl="1"/>
            <a:r>
              <a:rPr lang="en-IN" dirty="0" smtClean="0"/>
              <a:t>Clustering map for outing </a:t>
            </a:r>
            <a:r>
              <a:rPr lang="en-IN" dirty="0"/>
              <a:t>and recreational </a:t>
            </a:r>
            <a:r>
              <a:rPr lang="en-IN" dirty="0" smtClean="0"/>
              <a:t>places</a:t>
            </a:r>
            <a:endParaRPr lang="en-IN" dirty="0"/>
          </a:p>
        </p:txBody>
      </p:sp>
      <p:sp>
        <p:nvSpPr>
          <p:cNvPr id="5" name="Text Placeholder 4"/>
          <p:cNvSpPr>
            <a:spLocks noGrp="1"/>
          </p:cNvSpPr>
          <p:nvPr>
            <p:ph type="body" sz="quarter" idx="3"/>
          </p:nvPr>
        </p:nvSpPr>
        <p:spPr/>
        <p:txBody>
          <a:bodyPr/>
          <a:lstStyle/>
          <a:p>
            <a:pPr marL="0" lvl="1"/>
            <a:r>
              <a:rPr lang="en-IN" dirty="0"/>
              <a:t>Clustering map for </a:t>
            </a:r>
            <a:r>
              <a:rPr lang="en-IN" dirty="0" smtClean="0"/>
              <a:t> food venues</a:t>
            </a:r>
            <a:endParaRPr lang="en-IN" dirty="0"/>
          </a:p>
        </p:txBody>
      </p:sp>
      <p:pic>
        <p:nvPicPr>
          <p:cNvPr id="7" name="Content Placeholder 6"/>
          <p:cNvPicPr>
            <a:picLocks noGrp="1"/>
          </p:cNvPicPr>
          <p:nvPr>
            <p:ph sz="half" idx="2"/>
          </p:nvPr>
        </p:nvPicPr>
        <p:blipFill>
          <a:blip r:embed="rId2"/>
          <a:stretch>
            <a:fillRect/>
          </a:stretch>
        </p:blipFill>
        <p:spPr>
          <a:xfrm>
            <a:off x="839788" y="2562757"/>
            <a:ext cx="5029200" cy="3578749"/>
          </a:xfrm>
          <a:prstGeom prst="rect">
            <a:avLst/>
          </a:prstGeom>
          <a:ln>
            <a:solidFill>
              <a:schemeClr val="accent1"/>
            </a:solidFill>
          </a:ln>
        </p:spPr>
      </p:pic>
      <p:pic>
        <p:nvPicPr>
          <p:cNvPr id="8" name="Content Placeholder 7"/>
          <p:cNvPicPr>
            <a:picLocks noGrp="1"/>
          </p:cNvPicPr>
          <p:nvPr>
            <p:ph sz="quarter" idx="4"/>
          </p:nvPr>
        </p:nvPicPr>
        <p:blipFill>
          <a:blip r:embed="rId3"/>
          <a:stretch>
            <a:fillRect/>
          </a:stretch>
        </p:blipFill>
        <p:spPr>
          <a:xfrm>
            <a:off x="6383276" y="2514600"/>
            <a:ext cx="4915023" cy="3675063"/>
          </a:xfrm>
          <a:prstGeom prst="rect">
            <a:avLst/>
          </a:prstGeom>
          <a:ln>
            <a:solidFill>
              <a:schemeClr val="accent1"/>
            </a:solidFill>
          </a:ln>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145224"/>
          </a:xfrm>
        </p:spPr>
        <p:txBody>
          <a:bodyPr/>
          <a:lstStyle/>
          <a:p>
            <a:r>
              <a:rPr lang="en-US" dirty="0" smtClean="0"/>
              <a:t>Discussion</a:t>
            </a:r>
            <a:endParaRPr lang="en-US" dirty="0"/>
          </a:p>
        </p:txBody>
      </p:sp>
      <p:sp>
        <p:nvSpPr>
          <p:cNvPr id="3" name="TextBox 2"/>
          <p:cNvSpPr txBox="1"/>
          <p:nvPr/>
        </p:nvSpPr>
        <p:spPr>
          <a:xfrm>
            <a:off x="551384" y="1268760"/>
            <a:ext cx="11233248" cy="4662815"/>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IN" dirty="0"/>
              <a:t>In both the cases, what we have observed is, the categories with highest number of venues across the city have major impact on clustering</a:t>
            </a:r>
            <a:r>
              <a:rPr lang="en-IN" dirty="0" smtClean="0"/>
              <a:t>.</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These categories cause imbalanced clustering and we could observe over presence of venues of these categories in clusters with higher number of neighbourhoods. </a:t>
            </a:r>
            <a:endParaRPr lang="en-IN" dirty="0" smtClean="0"/>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smtClean="0"/>
              <a:t>In Case 1 'Multiplex</a:t>
            </a:r>
            <a:r>
              <a:rPr lang="en-IN" dirty="0"/>
              <a:t>', 'Cricket Ground' and 'Movie Theater' has the highest frequency and as it can be seen they are everywhere in Cluster 4 and 6 which are Clusters with maximum neighbourhoods</a:t>
            </a:r>
            <a:r>
              <a:rPr lang="en-IN" dirty="0" smtClean="0"/>
              <a:t>.</a:t>
            </a:r>
          </a:p>
          <a:p>
            <a:pPr lvl="0" algn="just">
              <a:lnSpc>
                <a:spcPct val="150000"/>
              </a:lnSpc>
            </a:pPr>
            <a:endParaRPr lang="en-IN" dirty="0"/>
          </a:p>
          <a:p>
            <a:pPr marL="285750" indent="-285750" algn="just">
              <a:lnSpc>
                <a:spcPct val="150000"/>
              </a:lnSpc>
              <a:buFont typeface="Arial" panose="020B0604020202020204" pitchFamily="34" charset="0"/>
              <a:buChar char="•"/>
            </a:pPr>
            <a:r>
              <a:rPr lang="en-IN" dirty="0" smtClean="0"/>
              <a:t>In Case 2 'Indian </a:t>
            </a:r>
            <a:r>
              <a:rPr lang="en-IN" dirty="0"/>
              <a:t>Restaurant' and 'Cafe' has the highest frequency and as it can be seen they are everywhere in Cluster 0 and 9 which are Clusters with maximum neighbourhoods</a:t>
            </a:r>
            <a:r>
              <a:rPr lang="en-IN" dirty="0" smtClean="0"/>
              <a:t>.</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TextBox 2"/>
          <p:cNvSpPr txBox="1"/>
          <p:nvPr/>
        </p:nvSpPr>
        <p:spPr>
          <a:xfrm>
            <a:off x="838200" y="1700808"/>
            <a:ext cx="10515600"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An important point to note here is, in both cases we have a cluster named ‘11.0’ for those neighbourhoods with zero venues that fall under selected categories. </a:t>
            </a:r>
            <a:endParaRPr lang="en-IN" dirty="0" smtClean="0"/>
          </a:p>
          <a:p>
            <a:pPr algn="just">
              <a:lnSpc>
                <a:spcPct val="150000"/>
              </a:lnSpc>
            </a:pPr>
            <a:endParaRPr lang="en-IN" dirty="0" smtClean="0"/>
          </a:p>
          <a:p>
            <a:pPr marL="285750" indent="-285750" algn="just">
              <a:lnSpc>
                <a:spcPct val="150000"/>
              </a:lnSpc>
              <a:buFont typeface="Arial" panose="020B0604020202020204" pitchFamily="34" charset="0"/>
              <a:buChar char="•"/>
            </a:pPr>
            <a:r>
              <a:rPr lang="en-IN" dirty="0" smtClean="0"/>
              <a:t>Ironic </a:t>
            </a:r>
            <a:r>
              <a:rPr lang="en-IN" dirty="0"/>
              <a:t>that a city like Mumbai has 5 neighbourhoods with zero food places and 41 neighbourhoods with zero fun places!! </a:t>
            </a:r>
            <a:endParaRPr lang="en-IN" dirty="0" smtClean="0"/>
          </a:p>
          <a:p>
            <a:pPr algn="just">
              <a:lnSpc>
                <a:spcPct val="150000"/>
              </a:lnSpc>
            </a:pPr>
            <a:endParaRPr lang="en-IN" dirty="0" smtClean="0"/>
          </a:p>
          <a:p>
            <a:pPr marL="285750" indent="-285750" algn="just">
              <a:lnSpc>
                <a:spcPct val="150000"/>
              </a:lnSpc>
              <a:buFont typeface="Arial" panose="020B0604020202020204" pitchFamily="34" charset="0"/>
              <a:buChar char="•"/>
            </a:pPr>
            <a:r>
              <a:rPr lang="en-IN" dirty="0" smtClean="0"/>
              <a:t>This </a:t>
            </a:r>
            <a:r>
              <a:rPr lang="en-IN" dirty="0"/>
              <a:t>might be a result of inefficient data registration or limited access for available licence in Four Square API.</a:t>
            </a:r>
            <a:endParaRPr lang="en-IN" dirty="0"/>
          </a:p>
        </p:txBody>
      </p:sp>
    </p:spTree>
    <p:extLst>
      <p:ext uri="{BB962C8B-B14F-4D97-AF65-F5344CB8AC3E}">
        <p14:creationId xmlns:p14="http://schemas.microsoft.com/office/powerpoint/2010/main" val="1708202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2132856"/>
            <a:ext cx="11449272" cy="3416320"/>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IN" dirty="0"/>
              <a:t>This study has provided credible and considerable amount of hands-on experience for data mining, data analysis, data visualization and machine learning algorithm over a real life problem</a:t>
            </a:r>
            <a:r>
              <a:rPr lang="en-IN" dirty="0" smtClean="0"/>
              <a:t>.</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We can further optimize the clustering by adjusting K value using Elbow method and see how we obtain different results</a:t>
            </a:r>
            <a:r>
              <a:rPr lang="en-IN" dirty="0" smtClean="0"/>
              <a:t>.</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We can carry out same analysis for more such categories like healthcare, banking etc. and see which area is all over the best in Mumbai with everything available 5 steps away.</a:t>
            </a:r>
          </a:p>
        </p:txBody>
      </p:sp>
      <p:sp>
        <p:nvSpPr>
          <p:cNvPr id="3" name="Title 1"/>
          <p:cNvSpPr txBox="1">
            <a:spLocks/>
          </p:cNvSpPr>
          <p:nvPr/>
        </p:nvSpPr>
        <p:spPr>
          <a:xfrm>
            <a:off x="838200" y="627592"/>
            <a:ext cx="10515600" cy="1145224"/>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Conclusion</a:t>
            </a:r>
            <a:endParaRPr lang="en-US" dirty="0"/>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184</TotalTime>
  <Words>610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Schoolbook</vt:lpstr>
      <vt:lpstr>CITY SKETCH 16X9</vt:lpstr>
      <vt:lpstr>The Battle of Neighbourhoods</vt:lpstr>
      <vt:lpstr>Table of Content</vt:lpstr>
      <vt:lpstr>Introduction</vt:lpstr>
      <vt:lpstr>Data</vt:lpstr>
      <vt:lpstr>Methodology</vt:lpstr>
      <vt:lpstr>Results</vt:lpstr>
      <vt:lpstr>Discussion</vt:lpstr>
      <vt:lpstr>Continue…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Acer</dc:creator>
  <cp:lastModifiedBy>Acer</cp:lastModifiedBy>
  <cp:revision>6</cp:revision>
  <dcterms:created xsi:type="dcterms:W3CDTF">2020-12-12T13:41:56Z</dcterms:created>
  <dcterms:modified xsi:type="dcterms:W3CDTF">2020-12-12T16:45:59Z</dcterms:modified>
</cp:coreProperties>
</file>