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466"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Green-House-Gas Prediction</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31A74AEA-8FD5-4FAE-811A-1A410BACD99C}"/>
              </a:ext>
            </a:extLst>
          </p:cNvPr>
          <p:cNvSpPr txBox="1"/>
          <p:nvPr/>
        </p:nvSpPr>
        <p:spPr>
          <a:xfrm>
            <a:off x="191911" y="1408778"/>
            <a:ext cx="7235432" cy="4289188"/>
          </a:xfrm>
          <a:prstGeom prst="rect">
            <a:avLst/>
          </a:prstGeom>
          <a:noFill/>
        </p:spPr>
        <p:txBody>
          <a:bodyPr wrap="square">
            <a:spAutoFit/>
          </a:bodyPr>
          <a:lstStyle/>
          <a:p>
            <a:pPr>
              <a:spcBef>
                <a:spcPts val="150"/>
              </a:spcBef>
              <a:spcAft>
                <a:spcPts val="150"/>
              </a:spcAft>
            </a:pPr>
            <a:r>
              <a:rPr lang="en-US" b="1" dirty="0">
                <a:effectLst/>
              </a:rPr>
              <a:t>Primary Goal:</a:t>
            </a:r>
            <a:r>
              <a:rPr lang="en-US" dirty="0">
                <a:effectLst/>
              </a:rPr>
              <a:t> Develop a machine learning model to predict Supply Chain Emission Factors with Margins.</a:t>
            </a:r>
          </a:p>
          <a:p>
            <a:pPr>
              <a:spcBef>
                <a:spcPts val="150"/>
              </a:spcBef>
              <a:spcAft>
                <a:spcPts val="150"/>
              </a:spcAft>
            </a:pPr>
            <a:r>
              <a:rPr lang="en-US" b="1" dirty="0">
                <a:effectLst/>
              </a:rPr>
              <a:t>Secondary Goals:</a:t>
            </a:r>
            <a:endParaRPr lang="en-US" dirty="0">
              <a:effectLst/>
            </a:endParaRPr>
          </a:p>
          <a:p>
            <a:pPr>
              <a:spcBef>
                <a:spcPts val="150"/>
              </a:spcBef>
              <a:spcAft>
                <a:spcPts val="150"/>
              </a:spcAft>
              <a:buFont typeface="Arial" panose="020B0604020202020204" pitchFamily="34" charset="0"/>
              <a:buChar char="•"/>
            </a:pPr>
            <a:r>
              <a:rPr lang="en-US" dirty="0">
                <a:effectLst/>
              </a:rPr>
              <a:t>Analyze GHG emissions data from 2010-2017.</a:t>
            </a:r>
          </a:p>
          <a:p>
            <a:pPr>
              <a:spcBef>
                <a:spcPts val="150"/>
              </a:spcBef>
              <a:spcAft>
                <a:spcPts val="150"/>
              </a:spcAft>
              <a:buFont typeface="Arial" panose="020B0604020202020204" pitchFamily="34" charset="0"/>
              <a:buChar char="•"/>
            </a:pPr>
            <a:r>
              <a:rPr lang="en-US" dirty="0">
                <a:effectLst/>
              </a:rPr>
              <a:t>Understand the relationship between supply chain parameters and data quality metrics.</a:t>
            </a:r>
          </a:p>
          <a:p>
            <a:pPr>
              <a:spcBef>
                <a:spcPts val="150"/>
              </a:spcBef>
              <a:spcAft>
                <a:spcPts val="150"/>
              </a:spcAft>
              <a:buFont typeface="Arial" panose="020B0604020202020204" pitchFamily="34" charset="0"/>
              <a:buChar char="•"/>
            </a:pPr>
            <a:r>
              <a:rPr lang="en-US" dirty="0">
                <a:effectLst/>
              </a:rPr>
              <a:t>Create a user-friendly web application for emissions prediction</a:t>
            </a:r>
          </a:p>
          <a:p>
            <a:pPr>
              <a:spcBef>
                <a:spcPts val="150"/>
              </a:spcBef>
              <a:spcAft>
                <a:spcPts val="150"/>
              </a:spcAft>
              <a:buFont typeface="Arial" panose="020B0604020202020204" pitchFamily="34" charset="0"/>
              <a:buChar char="•"/>
            </a:pPr>
            <a:r>
              <a:rPr lang="en-US" dirty="0">
                <a:effectLst/>
              </a:rPr>
              <a:t>Evaluate model performance using regression metrics.</a:t>
            </a:r>
          </a:p>
          <a:p>
            <a:pPr>
              <a:spcBef>
                <a:spcPts val="150"/>
              </a:spcBef>
              <a:spcAft>
                <a:spcPts val="150"/>
              </a:spcAft>
            </a:pPr>
            <a:r>
              <a:rPr lang="en-US" b="1" dirty="0">
                <a:effectLst/>
              </a:rPr>
              <a:t>Key Learning Outcomes: </a:t>
            </a:r>
            <a:r>
              <a:rPr lang="en-US" dirty="0">
                <a:effectLst/>
              </a:rPr>
              <a:t>Data preprocessing and feature engineering</a:t>
            </a:r>
          </a:p>
          <a:p>
            <a:pPr lvl="8">
              <a:spcBef>
                <a:spcPts val="150"/>
              </a:spcBef>
              <a:spcAft>
                <a:spcPts val="150"/>
              </a:spcAft>
              <a:buFont typeface="Arial" panose="020B0604020202020204" pitchFamily="34" charset="0"/>
              <a:buChar char="•"/>
            </a:pPr>
            <a:r>
              <a:rPr lang="en-US" dirty="0">
                <a:effectLst/>
              </a:rPr>
              <a:t>Random Forest regression implementation.</a:t>
            </a:r>
          </a:p>
          <a:p>
            <a:pPr lvl="5">
              <a:spcBef>
                <a:spcPts val="150"/>
              </a:spcBef>
              <a:spcAft>
                <a:spcPts val="150"/>
              </a:spcAft>
              <a:buFont typeface="Arial" panose="020B0604020202020204" pitchFamily="34" charset="0"/>
              <a:buChar char="•"/>
            </a:pPr>
            <a:r>
              <a:rPr lang="en-US" dirty="0">
                <a:effectLst/>
              </a:rPr>
              <a:t>Model evaluation and validation.</a:t>
            </a:r>
          </a:p>
          <a:p>
            <a:pPr lvl="5">
              <a:spcBef>
                <a:spcPts val="150"/>
              </a:spcBef>
              <a:spcAft>
                <a:spcPts val="150"/>
              </a:spcAft>
              <a:buFont typeface="Arial" panose="020B0604020202020204" pitchFamily="34" charset="0"/>
              <a:buChar char="•"/>
            </a:pPr>
            <a:r>
              <a:rPr lang="en-US" dirty="0">
                <a:effectLst/>
              </a:rPr>
              <a:t>Web application development with </a:t>
            </a:r>
            <a:r>
              <a:rPr lang="en-US" dirty="0" err="1">
                <a:effectLst/>
              </a:rPr>
              <a:t>Streamlit</a:t>
            </a:r>
            <a:r>
              <a:rPr lang="en-US" dirty="0">
                <a:effectLst/>
              </a:rPr>
              <a: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80BBB814-5585-C921-E663-2DC2EDA47D7D}"/>
              </a:ext>
            </a:extLst>
          </p:cNvPr>
          <p:cNvSpPr txBox="1"/>
          <p:nvPr/>
        </p:nvSpPr>
        <p:spPr>
          <a:xfrm>
            <a:off x="135834" y="1797261"/>
            <a:ext cx="7252923" cy="3088602"/>
          </a:xfrm>
          <a:prstGeom prst="rect">
            <a:avLst/>
          </a:prstGeom>
          <a:noFill/>
        </p:spPr>
        <p:txBody>
          <a:bodyPr wrap="square">
            <a:spAutoFit/>
          </a:bodyPr>
          <a:lstStyle/>
          <a:p>
            <a:pPr>
              <a:spcBef>
                <a:spcPts val="150"/>
              </a:spcBef>
              <a:spcAft>
                <a:spcPts val="150"/>
              </a:spcAft>
              <a:buFont typeface="Arial" panose="020B0604020202020204" pitchFamily="34" charset="0"/>
              <a:buChar char="•"/>
            </a:pPr>
            <a:r>
              <a:rPr lang="en-IN" b="1" dirty="0">
                <a:effectLst/>
              </a:rPr>
              <a:t>Programming Languages: </a:t>
            </a:r>
            <a:r>
              <a:rPr lang="en-IN" dirty="0">
                <a:effectLst/>
              </a:rPr>
              <a:t>Python (Primary language)</a:t>
            </a:r>
          </a:p>
          <a:p>
            <a:pPr>
              <a:spcBef>
                <a:spcPts val="150"/>
              </a:spcBef>
              <a:spcAft>
                <a:spcPts val="150"/>
              </a:spcAft>
              <a:buFont typeface="Arial" panose="020B0604020202020204" pitchFamily="34" charset="0"/>
              <a:buChar char="•"/>
            </a:pPr>
            <a:r>
              <a:rPr lang="en-IN" b="1" dirty="0">
                <a:effectLst/>
              </a:rPr>
              <a:t>Data Science Libraries: </a:t>
            </a:r>
            <a:r>
              <a:rPr lang="en-IN" dirty="0">
                <a:effectLst/>
              </a:rPr>
              <a:t>Pandas (Data manipulation)</a:t>
            </a:r>
          </a:p>
          <a:p>
            <a:pPr>
              <a:spcBef>
                <a:spcPts val="150"/>
              </a:spcBef>
              <a:spcAft>
                <a:spcPts val="150"/>
              </a:spcAft>
              <a:buFont typeface="Arial" panose="020B0604020202020204" pitchFamily="34" charset="0"/>
              <a:buChar char="•"/>
            </a:pPr>
            <a:r>
              <a:rPr lang="en-IN" dirty="0">
                <a:effectLst/>
              </a:rPr>
              <a:t>NumPy (Numerical computing)</a:t>
            </a:r>
          </a:p>
          <a:p>
            <a:pPr>
              <a:spcBef>
                <a:spcPts val="150"/>
              </a:spcBef>
              <a:spcAft>
                <a:spcPts val="150"/>
              </a:spcAft>
              <a:buFont typeface="Arial" panose="020B0604020202020204" pitchFamily="34" charset="0"/>
              <a:buChar char="•"/>
            </a:pPr>
            <a:r>
              <a:rPr lang="en-IN" dirty="0">
                <a:effectLst/>
              </a:rPr>
              <a:t>Scikit-learn (Machine learning)</a:t>
            </a:r>
          </a:p>
          <a:p>
            <a:pPr>
              <a:spcBef>
                <a:spcPts val="150"/>
              </a:spcBef>
              <a:spcAft>
                <a:spcPts val="150"/>
              </a:spcAft>
              <a:buFont typeface="Arial" panose="020B0604020202020204" pitchFamily="34" charset="0"/>
              <a:buChar char="•"/>
            </a:pPr>
            <a:r>
              <a:rPr lang="en-IN" dirty="0">
                <a:effectLst/>
              </a:rPr>
              <a:t>Matplotlib &amp; Seaborn (Data visualization)</a:t>
            </a:r>
          </a:p>
          <a:p>
            <a:pPr>
              <a:spcBef>
                <a:spcPts val="150"/>
              </a:spcBef>
              <a:spcAft>
                <a:spcPts val="150"/>
              </a:spcAft>
              <a:buFont typeface="Arial" panose="020B0604020202020204" pitchFamily="34" charset="0"/>
              <a:buChar char="•"/>
            </a:pPr>
            <a:r>
              <a:rPr lang="en-IN" b="1" dirty="0">
                <a:effectLst/>
              </a:rPr>
              <a:t>Web Development: </a:t>
            </a:r>
            <a:r>
              <a:rPr lang="en-IN" dirty="0" err="1">
                <a:effectLst/>
              </a:rPr>
              <a:t>Streamlit</a:t>
            </a:r>
            <a:r>
              <a:rPr lang="en-IN" dirty="0">
                <a:effectLst/>
              </a:rPr>
              <a:t> (Web application framework)</a:t>
            </a:r>
          </a:p>
          <a:p>
            <a:pPr>
              <a:spcBef>
                <a:spcPts val="150"/>
              </a:spcBef>
              <a:spcAft>
                <a:spcPts val="150"/>
              </a:spcAft>
              <a:buFont typeface="Arial" panose="020B0604020202020204" pitchFamily="34" charset="0"/>
              <a:buChar char="•"/>
            </a:pPr>
            <a:r>
              <a:rPr lang="en-IN" dirty="0" err="1">
                <a:effectLst/>
              </a:rPr>
              <a:t>Plotly</a:t>
            </a:r>
            <a:r>
              <a:rPr lang="en-IN" dirty="0">
                <a:effectLst/>
              </a:rPr>
              <a:t> (Interactive visualizations)</a:t>
            </a:r>
          </a:p>
          <a:p>
            <a:pPr>
              <a:spcBef>
                <a:spcPts val="150"/>
              </a:spcBef>
              <a:spcAft>
                <a:spcPts val="150"/>
              </a:spcAft>
              <a:buFont typeface="Arial" panose="020B0604020202020204" pitchFamily="34" charset="0"/>
              <a:buChar char="•"/>
            </a:pPr>
            <a:r>
              <a:rPr lang="en-IN" b="1" dirty="0">
                <a:effectLst/>
              </a:rPr>
              <a:t>Data Processing: </a:t>
            </a:r>
            <a:r>
              <a:rPr lang="en-IN" dirty="0" err="1">
                <a:effectLst/>
              </a:rPr>
              <a:t>OpenPyXL</a:t>
            </a:r>
            <a:r>
              <a:rPr lang="en-IN" dirty="0">
                <a:effectLst/>
              </a:rPr>
              <a:t> (Excel file handling)</a:t>
            </a:r>
          </a:p>
          <a:p>
            <a:pPr>
              <a:spcBef>
                <a:spcPts val="150"/>
              </a:spcBef>
              <a:spcAft>
                <a:spcPts val="150"/>
              </a:spcAft>
              <a:buFont typeface="Arial" panose="020B0604020202020204" pitchFamily="34" charset="0"/>
              <a:buChar char="•"/>
            </a:pPr>
            <a:r>
              <a:rPr lang="en-IN" dirty="0" err="1">
                <a:effectLst/>
              </a:rPr>
              <a:t>Joblib</a:t>
            </a:r>
            <a:r>
              <a:rPr lang="en-IN" dirty="0">
                <a:effectLst/>
              </a:rPr>
              <a:t> (Model serialization)</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761E7EEC-BB3F-F0F6-E6EE-5D5BFD75140C}"/>
              </a:ext>
            </a:extLst>
          </p:cNvPr>
          <p:cNvSpPr txBox="1"/>
          <p:nvPr/>
        </p:nvSpPr>
        <p:spPr>
          <a:xfrm>
            <a:off x="268356" y="1414766"/>
            <a:ext cx="11655288" cy="5120312"/>
          </a:xfrm>
          <a:prstGeom prst="rect">
            <a:avLst/>
          </a:prstGeom>
          <a:noFill/>
        </p:spPr>
        <p:txBody>
          <a:bodyPr wrap="square">
            <a:spAutoFit/>
          </a:bodyPr>
          <a:lstStyle/>
          <a:p>
            <a:pPr>
              <a:spcBef>
                <a:spcPts val="150"/>
              </a:spcBef>
              <a:spcAft>
                <a:spcPts val="150"/>
              </a:spcAft>
            </a:pPr>
            <a:r>
              <a:rPr lang="en-US" b="1" dirty="0">
                <a:effectLst/>
              </a:rPr>
              <a:t>1] Data Collection &amp; Preprocessing: </a:t>
            </a:r>
            <a:r>
              <a:rPr lang="en-US" dirty="0">
                <a:effectLst/>
              </a:rPr>
              <a:t>Loaded Excel dataset with multiple sheets (2010-2017)</a:t>
            </a:r>
          </a:p>
          <a:p>
            <a:pPr>
              <a:spcBef>
                <a:spcPts val="150"/>
              </a:spcBef>
              <a:spcAft>
                <a:spcPts val="150"/>
              </a:spcAft>
              <a:buFont typeface="Arial" panose="020B0604020202020204" pitchFamily="34" charset="0"/>
              <a:buChar char="•"/>
            </a:pPr>
            <a:r>
              <a:rPr lang="en-US" dirty="0">
                <a:effectLst/>
              </a:rPr>
              <a:t>Combined commodity and industry data</a:t>
            </a:r>
          </a:p>
          <a:p>
            <a:pPr>
              <a:spcBef>
                <a:spcPts val="150"/>
              </a:spcBef>
              <a:spcAft>
                <a:spcPts val="150"/>
              </a:spcAft>
              <a:buFont typeface="Arial" panose="020B0604020202020204" pitchFamily="34" charset="0"/>
              <a:buChar char="•"/>
            </a:pPr>
            <a:r>
              <a:rPr lang="en-US" dirty="0">
                <a:effectLst/>
              </a:rPr>
              <a:t>Cleaned missing values and removed unnecessary columns</a:t>
            </a:r>
          </a:p>
          <a:p>
            <a:pPr>
              <a:spcBef>
                <a:spcPts val="150"/>
              </a:spcBef>
              <a:spcAft>
                <a:spcPts val="150"/>
              </a:spcAft>
              <a:buFont typeface="Arial" panose="020B0604020202020204" pitchFamily="34" charset="0"/>
              <a:buChar char="•"/>
            </a:pPr>
            <a:r>
              <a:rPr lang="en-US" dirty="0">
                <a:effectLst/>
              </a:rPr>
              <a:t>Standardized column names and data types</a:t>
            </a:r>
          </a:p>
          <a:p>
            <a:pPr>
              <a:spcBef>
                <a:spcPts val="150"/>
              </a:spcBef>
              <a:spcAft>
                <a:spcPts val="150"/>
              </a:spcAft>
            </a:pPr>
            <a:r>
              <a:rPr lang="en-US" b="1" dirty="0">
                <a:effectLst/>
              </a:rPr>
              <a:t>2] Feature Engineering: </a:t>
            </a:r>
            <a:r>
              <a:rPr lang="en-US" dirty="0">
                <a:effectLst/>
              </a:rPr>
              <a:t>Selected 7 key features for prediction</a:t>
            </a:r>
          </a:p>
          <a:p>
            <a:pPr>
              <a:spcBef>
                <a:spcPts val="150"/>
              </a:spcBef>
              <a:spcAft>
                <a:spcPts val="150"/>
              </a:spcAft>
              <a:buFont typeface="Arial" panose="020B0604020202020204" pitchFamily="34" charset="0"/>
              <a:buChar char="•"/>
            </a:pPr>
            <a:r>
              <a:rPr lang="en-US" dirty="0">
                <a:effectLst/>
              </a:rPr>
              <a:t>Supply Chain Emission Factors without Margins</a:t>
            </a:r>
          </a:p>
          <a:p>
            <a:pPr>
              <a:spcBef>
                <a:spcPts val="150"/>
              </a:spcBef>
              <a:spcAft>
                <a:spcPts val="150"/>
              </a:spcAft>
              <a:buFont typeface="Arial" panose="020B0604020202020204" pitchFamily="34" charset="0"/>
              <a:buChar char="•"/>
            </a:pPr>
            <a:r>
              <a:rPr lang="en-US" dirty="0">
                <a:effectLst/>
              </a:rPr>
              <a:t>Margins of Supply Chain Emission Factors</a:t>
            </a:r>
          </a:p>
          <a:p>
            <a:pPr>
              <a:spcBef>
                <a:spcPts val="150"/>
              </a:spcBef>
              <a:spcAft>
                <a:spcPts val="150"/>
              </a:spcAft>
              <a:buFont typeface="Arial" panose="020B0604020202020204" pitchFamily="34" charset="0"/>
              <a:buChar char="•"/>
            </a:pPr>
            <a:r>
              <a:rPr lang="en-US" dirty="0">
                <a:effectLst/>
              </a:rPr>
              <a:t>5 Data Quality (DQ) metrics (Reliability, Temporal, Geographical, Technological, Data Collection)</a:t>
            </a:r>
          </a:p>
          <a:p>
            <a:pPr>
              <a:spcBef>
                <a:spcPts val="150"/>
              </a:spcBef>
              <a:spcAft>
                <a:spcPts val="150"/>
              </a:spcAft>
            </a:pPr>
            <a:r>
              <a:rPr lang="en-US" b="1" dirty="0">
                <a:effectLst/>
              </a:rPr>
              <a:t>3] Model Development: </a:t>
            </a:r>
            <a:r>
              <a:rPr lang="en-US" dirty="0">
                <a:effectLst/>
              </a:rPr>
              <a:t>Used Random Forest Regressor</a:t>
            </a:r>
          </a:p>
          <a:p>
            <a:pPr>
              <a:spcBef>
                <a:spcPts val="150"/>
              </a:spcBef>
              <a:spcAft>
                <a:spcPts val="150"/>
              </a:spcAft>
              <a:buFont typeface="Arial" panose="020B0604020202020204" pitchFamily="34" charset="0"/>
              <a:buChar char="•"/>
            </a:pPr>
            <a:r>
              <a:rPr lang="en-US" dirty="0">
                <a:effectLst/>
              </a:rPr>
              <a:t>Applied Standard-Scaler for feature normalization</a:t>
            </a:r>
          </a:p>
          <a:p>
            <a:pPr>
              <a:spcBef>
                <a:spcPts val="150"/>
              </a:spcBef>
              <a:spcAft>
                <a:spcPts val="150"/>
              </a:spcAft>
              <a:buFont typeface="Arial" panose="020B0604020202020204" pitchFamily="34" charset="0"/>
              <a:buChar char="•"/>
            </a:pPr>
            <a:r>
              <a:rPr lang="en-US" dirty="0">
                <a:effectLst/>
              </a:rPr>
              <a:t>Split data: 80% training, 20% testing</a:t>
            </a:r>
          </a:p>
          <a:p>
            <a:pPr>
              <a:spcBef>
                <a:spcPts val="150"/>
              </a:spcBef>
              <a:spcAft>
                <a:spcPts val="150"/>
              </a:spcAft>
              <a:buFont typeface="Arial" panose="020B0604020202020204" pitchFamily="34" charset="0"/>
              <a:buChar char="•"/>
            </a:pPr>
            <a:r>
              <a:rPr lang="en-US" dirty="0">
                <a:effectLst/>
              </a:rPr>
              <a:t>Used GridSearchCV for hyperparameter tuning</a:t>
            </a:r>
          </a:p>
          <a:p>
            <a:pPr>
              <a:spcBef>
                <a:spcPts val="150"/>
              </a:spcBef>
              <a:spcAft>
                <a:spcPts val="150"/>
              </a:spcAft>
            </a:pPr>
            <a:r>
              <a:rPr lang="en-US" b="1" dirty="0">
                <a:effectLst/>
              </a:rPr>
              <a:t>4] Evaluation: </a:t>
            </a:r>
            <a:r>
              <a:rPr lang="en-US" dirty="0">
                <a:effectLst/>
              </a:rPr>
              <a:t>Mean Squared Error (MSE)</a:t>
            </a:r>
          </a:p>
          <a:p>
            <a:pPr>
              <a:spcBef>
                <a:spcPts val="150"/>
              </a:spcBef>
              <a:spcAft>
                <a:spcPts val="150"/>
              </a:spcAft>
              <a:buFont typeface="Arial" panose="020B0604020202020204" pitchFamily="34" charset="0"/>
              <a:buChar char="•"/>
            </a:pPr>
            <a:r>
              <a:rPr lang="en-US" dirty="0">
                <a:effectLst/>
              </a:rPr>
              <a:t>R-squared (R²) score</a:t>
            </a:r>
          </a:p>
          <a:p>
            <a:pPr>
              <a:spcBef>
                <a:spcPts val="150"/>
              </a:spcBef>
              <a:spcAft>
                <a:spcPts val="150"/>
              </a:spcAft>
              <a:buFont typeface="Arial" panose="020B0604020202020204" pitchFamily="34" charset="0"/>
              <a:buChar char="•"/>
            </a:pPr>
            <a:r>
              <a:rPr lang="en-US" dirty="0">
                <a:effectLst/>
              </a:rPr>
              <a:t>Cross-validation for model robustness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71C160E4-7630-21EA-0753-0422D6025F81}"/>
              </a:ext>
            </a:extLst>
          </p:cNvPr>
          <p:cNvSpPr txBox="1"/>
          <p:nvPr/>
        </p:nvSpPr>
        <p:spPr>
          <a:xfrm>
            <a:off x="255104" y="1510926"/>
            <a:ext cx="11597590" cy="2103589"/>
          </a:xfrm>
          <a:prstGeom prst="rect">
            <a:avLst/>
          </a:prstGeom>
          <a:noFill/>
        </p:spPr>
        <p:txBody>
          <a:bodyPr wrap="square">
            <a:spAutoFit/>
          </a:bodyPr>
          <a:lstStyle/>
          <a:p>
            <a:pPr algn="just"/>
            <a:r>
              <a:rPr lang="en-US" b="0" i="0" dirty="0">
                <a:solidFill>
                  <a:schemeClr val="tx1"/>
                </a:solidFill>
                <a:effectLst/>
                <a:latin typeface="+mj-lt"/>
              </a:rPr>
              <a:t>Organizations need to calculate their greenhouse gas emissions accurately, but this is currently a slow and complex process. They have to manually work through large amounts of data from different sources, each with varying levels of quality and reliability. The challenge is predicting emission factors that include margins while accounting for data quality differences. This affects environmental compliance, sustainability reporting, and carbon footprint calculations. Our dataset contains over 22,000 records spanning seven years with multiple data sources, making it difficult to find patterns and make reliable predictions without using advanced machine learning techniques.</a:t>
            </a:r>
            <a:endParaRPr lang="en-IN" dirty="0">
              <a:solidFill>
                <a:schemeClr val="tx1"/>
              </a:solidFill>
              <a:latin typeface="+mj-lt"/>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967155"/>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7734928D-4E4A-89E7-2805-529AE7219AF0}"/>
              </a:ext>
            </a:extLst>
          </p:cNvPr>
          <p:cNvSpPr txBox="1"/>
          <p:nvPr/>
        </p:nvSpPr>
        <p:spPr>
          <a:xfrm>
            <a:off x="255104" y="3925018"/>
            <a:ext cx="11145328" cy="2749984"/>
          </a:xfrm>
          <a:prstGeom prst="rect">
            <a:avLst/>
          </a:prstGeom>
          <a:noFill/>
        </p:spPr>
        <p:txBody>
          <a:bodyPr wrap="square">
            <a:spAutoFit/>
          </a:bodyPr>
          <a:lstStyle/>
          <a:p>
            <a:pPr>
              <a:spcBef>
                <a:spcPts val="150"/>
              </a:spcBef>
              <a:spcAft>
                <a:spcPts val="150"/>
              </a:spcAft>
              <a:buFont typeface="Arial" panose="020B0604020202020204" pitchFamily="34" charset="0"/>
              <a:buChar char="•"/>
            </a:pPr>
            <a:r>
              <a:rPr lang="en-IN" b="1" dirty="0">
                <a:effectLst/>
              </a:rPr>
              <a:t>Machine Learning Approach: </a:t>
            </a:r>
            <a:r>
              <a:rPr lang="en-IN" dirty="0">
                <a:effectLst/>
              </a:rPr>
              <a:t>Random Forest Regression model</a:t>
            </a:r>
          </a:p>
          <a:p>
            <a:pPr>
              <a:spcBef>
                <a:spcPts val="150"/>
              </a:spcBef>
              <a:spcAft>
                <a:spcPts val="150"/>
              </a:spcAft>
              <a:buFont typeface="Arial" panose="020B0604020202020204" pitchFamily="34" charset="0"/>
              <a:buChar char="•"/>
            </a:pPr>
            <a:r>
              <a:rPr lang="en-IN" dirty="0">
                <a:effectLst/>
              </a:rPr>
              <a:t>Handles non-linear relationships effectively</a:t>
            </a:r>
          </a:p>
          <a:p>
            <a:pPr algn="just">
              <a:spcBef>
                <a:spcPts val="150"/>
              </a:spcBef>
              <a:spcAft>
                <a:spcPts val="150"/>
              </a:spcAft>
              <a:buFont typeface="Arial" panose="020B0604020202020204" pitchFamily="34" charset="0"/>
              <a:buChar char="•"/>
            </a:pPr>
            <a:r>
              <a:rPr lang="en-IN" dirty="0">
                <a:effectLst/>
              </a:rPr>
              <a:t>Provides feature importance analysis, Robust to outliers and noise</a:t>
            </a:r>
          </a:p>
          <a:p>
            <a:pPr>
              <a:spcBef>
                <a:spcPts val="150"/>
              </a:spcBef>
              <a:spcAft>
                <a:spcPts val="150"/>
              </a:spcAft>
              <a:buFont typeface="Arial" panose="020B0604020202020204" pitchFamily="34" charset="0"/>
              <a:buChar char="•"/>
            </a:pPr>
            <a:r>
              <a:rPr lang="en-IN" b="1" dirty="0">
                <a:effectLst/>
              </a:rPr>
              <a:t>Web Application Features: </a:t>
            </a:r>
            <a:r>
              <a:rPr lang="en-IN" dirty="0">
                <a:effectLst/>
              </a:rPr>
              <a:t>Interactive input forms for parameters</a:t>
            </a:r>
          </a:p>
          <a:p>
            <a:pPr>
              <a:spcBef>
                <a:spcPts val="150"/>
              </a:spcBef>
              <a:spcAft>
                <a:spcPts val="150"/>
              </a:spcAft>
              <a:buFont typeface="Arial" panose="020B0604020202020204" pitchFamily="34" charset="0"/>
              <a:buChar char="•"/>
            </a:pPr>
            <a:r>
              <a:rPr lang="en-IN" dirty="0">
                <a:effectLst/>
              </a:rPr>
              <a:t>Real-time prediction with confidence scores</a:t>
            </a:r>
          </a:p>
          <a:p>
            <a:pPr>
              <a:spcBef>
                <a:spcPts val="150"/>
              </a:spcBef>
              <a:spcAft>
                <a:spcPts val="150"/>
              </a:spcAft>
              <a:buFont typeface="Arial" panose="020B0604020202020204" pitchFamily="34" charset="0"/>
              <a:buChar char="•"/>
            </a:pPr>
            <a:r>
              <a:rPr lang="en-IN" dirty="0">
                <a:effectLst/>
              </a:rPr>
              <a:t>Data quality assessment visualization, Feature importance charts, Historical data analysis</a:t>
            </a:r>
          </a:p>
          <a:p>
            <a:pPr>
              <a:spcBef>
                <a:spcPts val="150"/>
              </a:spcBef>
              <a:spcAft>
                <a:spcPts val="150"/>
              </a:spcAft>
              <a:buFont typeface="Arial" panose="020B0604020202020204" pitchFamily="34" charset="0"/>
              <a:buChar char="•"/>
            </a:pPr>
            <a:r>
              <a:rPr lang="en-IN" b="1" dirty="0">
                <a:effectLst/>
              </a:rPr>
              <a:t>Technical Implementation: </a:t>
            </a:r>
            <a:r>
              <a:rPr lang="en-IN" dirty="0">
                <a:effectLst/>
              </a:rPr>
              <a:t>Modular code structure (data, models, webapp)</a:t>
            </a:r>
          </a:p>
          <a:p>
            <a:pPr>
              <a:spcBef>
                <a:spcPts val="150"/>
              </a:spcBef>
              <a:spcAft>
                <a:spcPts val="150"/>
              </a:spcAft>
              <a:buFont typeface="Arial" panose="020B0604020202020204" pitchFamily="34" charset="0"/>
              <a:buChar char="•"/>
            </a:pPr>
            <a:r>
              <a:rPr lang="en-IN" dirty="0">
                <a:effectLst/>
              </a:rPr>
              <a:t>Automated model training pipeline</a:t>
            </a:r>
          </a:p>
        </p:txBody>
      </p:sp>
      <p:sp>
        <p:nvSpPr>
          <p:cNvPr id="6" name="TextBox 5">
            <a:extLst>
              <a:ext uri="{FF2B5EF4-FFF2-40B4-BE49-F238E27FC236}">
                <a16:creationId xmlns:a16="http://schemas.microsoft.com/office/drawing/2014/main" id="{32CA7CB8-41B2-DFE7-3E46-D27CC2E74FE4}"/>
              </a:ext>
            </a:extLst>
          </p:cNvPr>
          <p:cNvSpPr txBox="1"/>
          <p:nvPr/>
        </p:nvSpPr>
        <p:spPr>
          <a:xfrm>
            <a:off x="255104" y="1427650"/>
            <a:ext cx="11404121" cy="2103589"/>
          </a:xfrm>
          <a:prstGeom prst="rect">
            <a:avLst/>
          </a:prstGeom>
          <a:noFill/>
        </p:spPr>
        <p:txBody>
          <a:bodyPr wrap="square">
            <a:spAutoFit/>
          </a:bodyPr>
          <a:lstStyle/>
          <a:p>
            <a:pPr marL="342900" indent="-342900" algn="just">
              <a:buFont typeface="Arial" panose="020B0604020202020204" pitchFamily="34" charset="0"/>
              <a:buChar char="•"/>
            </a:pPr>
            <a:r>
              <a:rPr lang="en-US" b="0" i="0" dirty="0">
                <a:solidFill>
                  <a:schemeClr val="tx1"/>
                </a:solidFill>
                <a:effectLst/>
                <a:latin typeface="+mj-lt"/>
              </a:rPr>
              <a:t>We developed a complete machine learning solution using Random Forest regression, which can handle complex relationships between different factors. The system takes supply chain parameters and data quality scores as input and predicts emission factors with margins. We built a web application using </a:t>
            </a:r>
            <a:r>
              <a:rPr lang="en-US" b="0" i="0" dirty="0" err="1">
                <a:solidFill>
                  <a:schemeClr val="tx1"/>
                </a:solidFill>
                <a:effectLst/>
                <a:latin typeface="+mj-lt"/>
              </a:rPr>
              <a:t>Streamlit</a:t>
            </a:r>
            <a:r>
              <a:rPr lang="en-US" b="0" i="0" dirty="0">
                <a:solidFill>
                  <a:schemeClr val="tx1"/>
                </a:solidFill>
                <a:effectLst/>
                <a:latin typeface="+mj-lt"/>
              </a:rPr>
              <a:t> that provides an easy-to-use interface where users can input their data and get instant predictions with confidence scores. The app includes visualizations showing data quality assessments and feature importance. The solution is automated, accurate, and provides real-time decision support for environmental calculations, making it much faster and more reliable than manual methods.</a:t>
            </a:r>
            <a:endParaRPr lang="en-IN" dirty="0">
              <a:solidFill>
                <a:schemeClr val="tx1"/>
              </a:solidFill>
              <a:latin typeface="+mj-lt"/>
            </a:endParaRP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C1129704-5B57-190E-B8BF-6B87F71716B4}"/>
              </a:ext>
            </a:extLst>
          </p:cNvPr>
          <p:cNvPicPr>
            <a:picLocks noChangeAspect="1"/>
          </p:cNvPicPr>
          <p:nvPr/>
        </p:nvPicPr>
        <p:blipFill>
          <a:blip r:embed="rId2"/>
          <a:stretch>
            <a:fillRect/>
          </a:stretch>
        </p:blipFill>
        <p:spPr>
          <a:xfrm>
            <a:off x="421449" y="1463719"/>
            <a:ext cx="4765695" cy="2364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F8966602-8895-51C8-6330-8E8C8F377C7C}"/>
              </a:ext>
            </a:extLst>
          </p:cNvPr>
          <p:cNvPicPr>
            <a:picLocks noChangeAspect="1"/>
          </p:cNvPicPr>
          <p:nvPr/>
        </p:nvPicPr>
        <p:blipFill>
          <a:blip r:embed="rId3"/>
          <a:stretch>
            <a:fillRect/>
          </a:stretch>
        </p:blipFill>
        <p:spPr>
          <a:xfrm>
            <a:off x="421450" y="4214703"/>
            <a:ext cx="4765695" cy="23591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47CCF191-F3A7-B753-BE96-DA1E42F99E17}"/>
              </a:ext>
            </a:extLst>
          </p:cNvPr>
          <p:cNvPicPr>
            <a:picLocks noChangeAspect="1"/>
          </p:cNvPicPr>
          <p:nvPr/>
        </p:nvPicPr>
        <p:blipFill>
          <a:blip r:embed="rId4"/>
          <a:stretch>
            <a:fillRect/>
          </a:stretch>
        </p:blipFill>
        <p:spPr>
          <a:xfrm>
            <a:off x="6357730" y="4009792"/>
            <a:ext cx="4663606" cy="25640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a:extLst>
              <a:ext uri="{FF2B5EF4-FFF2-40B4-BE49-F238E27FC236}">
                <a16:creationId xmlns:a16="http://schemas.microsoft.com/office/drawing/2014/main" id="{D2F4FD30-8A01-DBDB-8FA4-9764BD5920B4}"/>
              </a:ext>
            </a:extLst>
          </p:cNvPr>
          <p:cNvPicPr>
            <a:picLocks noChangeAspect="1"/>
          </p:cNvPicPr>
          <p:nvPr/>
        </p:nvPicPr>
        <p:blipFill>
          <a:blip r:embed="rId5"/>
          <a:stretch>
            <a:fillRect/>
          </a:stretch>
        </p:blipFill>
        <p:spPr>
          <a:xfrm>
            <a:off x="5841510" y="1454522"/>
            <a:ext cx="5308320" cy="23641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9345B46A-9FD4-B149-557A-C4DEC2A67E4F}"/>
              </a:ext>
            </a:extLst>
          </p:cNvPr>
          <p:cNvSpPr txBox="1"/>
          <p:nvPr/>
        </p:nvSpPr>
        <p:spPr>
          <a:xfrm>
            <a:off x="252604" y="1468740"/>
            <a:ext cx="11516263" cy="2390911"/>
          </a:xfrm>
          <a:prstGeom prst="rect">
            <a:avLst/>
          </a:prstGeom>
          <a:noFill/>
        </p:spPr>
        <p:txBody>
          <a:bodyPr wrap="square">
            <a:spAutoFit/>
          </a:bodyPr>
          <a:lstStyle/>
          <a:p>
            <a:pPr algn="just"/>
            <a:r>
              <a:rPr lang="en-US" b="0" i="0" dirty="0">
                <a:solidFill>
                  <a:schemeClr val="tx1"/>
                </a:solidFill>
                <a:effectLst/>
                <a:latin typeface="Segoe WPC"/>
              </a:rPr>
              <a:t>We successfully created a working GHG emissions prediction system that combines machine learning with a user-friendly web interface. The Random Forest model provides accurate predictions while the web </a:t>
            </a:r>
            <a:r>
              <a:rPr lang="en-US" b="0" i="0" dirty="0">
                <a:solidFill>
                  <a:schemeClr val="tx1"/>
                </a:solidFill>
                <a:effectLst/>
                <a:latin typeface="+mj-lt"/>
              </a:rPr>
              <a:t>application</a:t>
            </a:r>
            <a:r>
              <a:rPr lang="en-US" b="0" i="0" dirty="0">
                <a:solidFill>
                  <a:schemeClr val="tx1"/>
                </a:solidFill>
                <a:effectLst/>
                <a:latin typeface="Segoe WPC"/>
              </a:rPr>
              <a:t> makes it accessible to users without technical knowledge. The project demonstrates how data science can solve real environmental challenges. We learned valuable skills in data preprocessing, model development, and web application creation. The system is ready for use and can help organizations make better environmental decisions. Future improvements could include adding more visualization features, supporting additional emission types, and deploying the application to the cloud for wider access.</a:t>
            </a:r>
            <a:endParaRPr lang="en-IN" dirty="0">
              <a:solidFill>
                <a:schemeClr val="tx1"/>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77</TotalTime>
  <Words>667</Words>
  <Application>Microsoft Office PowerPoint</Application>
  <PresentationFormat>Widescreen</PresentationFormat>
  <Paragraphs>54</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Segoe WPC</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Yash Patel</cp:lastModifiedBy>
  <cp:revision>5</cp:revision>
  <dcterms:created xsi:type="dcterms:W3CDTF">2024-12-31T09:40:01Z</dcterms:created>
  <dcterms:modified xsi:type="dcterms:W3CDTF">2025-07-06T18:31:05Z</dcterms:modified>
</cp:coreProperties>
</file>