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7"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676" autoAdjust="0"/>
    <p:restoredTop sz="93447" autoAdjust="0"/>
  </p:normalViewPr>
  <p:slideViewPr>
    <p:cSldViewPr>
      <p:cViewPr>
        <p:scale>
          <a:sx n="33" d="100"/>
          <a:sy n="33" d="100"/>
        </p:scale>
        <p:origin x="760"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312362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a:scene3d>
            <a:camera prst="orthographicFront"/>
            <a:lightRig rig="threePt" dir="t"/>
          </a:scene3d>
          <a:sp3d>
            <a:bevelT/>
          </a:sp3d>
        </p:spPr>
        <p:txBody>
          <a:bodyPr lIns="0" tIns="0" rIns="0" bIns="0" rtlCol="0" anchor="t">
            <a:spAutoFit/>
          </a:bodyPr>
          <a:lstStyle/>
          <a:p>
            <a:pPr algn="ctr">
              <a:lnSpc>
                <a:spcPts val="11059"/>
              </a:lnSpc>
            </a:pPr>
            <a:r>
              <a:rPr lang="en-US" sz="10533" spc="-105" dirty="0">
                <a:solidFill>
                  <a:srgbClr val="FFFFFF"/>
                </a:solidFill>
                <a:latin typeface="Times New Roman" panose="02020603050405020304" pitchFamily="18" charset="0"/>
                <a:cs typeface="Times New Roman" panose="02020603050405020304" pitchFamily="18" charset="0"/>
              </a:rPr>
              <a:t>Social </a:t>
            </a:r>
          </a:p>
          <a:p>
            <a:pPr algn="ctr">
              <a:lnSpc>
                <a:spcPts val="11059"/>
              </a:lnSpc>
            </a:pPr>
            <a:r>
              <a:rPr lang="en-US" sz="10533" spc="-105" dirty="0">
                <a:solidFill>
                  <a:srgbClr val="FFFFFF"/>
                </a:solidFill>
                <a:latin typeface="Times New Roman" panose="02020603050405020304" pitchFamily="18" charset="0"/>
                <a:cs typeface="Times New Roman" panose="02020603050405020304" pitchFamily="18" charset="0"/>
              </a:rPr>
              <a:t>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D07155C9-50F2-00EE-B25E-09913855D2CE}"/>
              </a:ext>
            </a:extLst>
          </p:cNvPr>
          <p:cNvPicPr>
            <a:picLocks noChangeAspect="1"/>
          </p:cNvPicPr>
          <p:nvPr/>
        </p:nvPicPr>
        <p:blipFill>
          <a:blip r:embed="rId7"/>
          <a:stretch>
            <a:fillRect/>
          </a:stretch>
        </p:blipFill>
        <p:spPr>
          <a:xfrm>
            <a:off x="3305231" y="1061562"/>
            <a:ext cx="13670278" cy="8581291"/>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Google Shape;435;p23">
            <a:extLst>
              <a:ext uri="{FF2B5EF4-FFF2-40B4-BE49-F238E27FC236}">
                <a16:creationId xmlns:a16="http://schemas.microsoft.com/office/drawing/2014/main" id="{B0FB9564-00F8-B5D5-10B8-0D766D227282}"/>
              </a:ext>
            </a:extLst>
          </p:cNvPr>
          <p:cNvSpPr txBox="1"/>
          <p:nvPr/>
        </p:nvSpPr>
        <p:spPr>
          <a:xfrm>
            <a:off x="10972800" y="1011615"/>
            <a:ext cx="6537900" cy="9110156"/>
          </a:xfrm>
          <a:prstGeom prst="rect">
            <a:avLst/>
          </a:prstGeom>
          <a:noFill/>
          <a:ln>
            <a:noFill/>
          </a:ln>
        </p:spPr>
        <p:txBody>
          <a:bodyPr spcFirstLastPara="1" wrap="square" lIns="91425" tIns="91425" rIns="91425" bIns="91425" anchor="t" anchorCtr="0">
            <a:spAutoFit/>
          </a:bodyPr>
          <a:lstStyle/>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IN" sz="3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ANALYSIS</a:t>
            </a:r>
          </a:p>
          <a:p>
            <a:pPr marL="38100" marR="0" lvl="0" algn="l" defTabSz="914400" rtl="0" eaLnBrk="1" fontAlgn="auto" latinLnBrk="0" hangingPunct="1">
              <a:lnSpc>
                <a:spcPct val="100000"/>
              </a:lnSpc>
              <a:spcBef>
                <a:spcPts val="0"/>
              </a:spcBef>
              <a:spcAft>
                <a:spcPts val="0"/>
              </a:spcAft>
              <a:buClr>
                <a:srgbClr val="000000"/>
              </a:buClr>
              <a:buSzPts val="3000"/>
              <a:tabLst/>
              <a:defRPr/>
            </a:pPr>
            <a:r>
              <a:rPr lang="en-IN" sz="2800" kern="0" dirty="0">
                <a:solidFill>
                  <a:srgbClr val="000000"/>
                </a:solidFill>
                <a:latin typeface="Times New Roman" panose="02020603050405020304" pitchFamily="18" charset="0"/>
                <a:cs typeface="Times New Roman" panose="02020603050405020304" pitchFamily="18" charset="0"/>
                <a:sym typeface="Arial"/>
              </a:rPr>
              <a:t>Animals and science are two most popular categories of content, showing that people enjoy ‘real-life’ and ‘factual’ content the most.</a:t>
            </a:r>
          </a:p>
          <a:p>
            <a:pPr marL="38100" marR="0" lvl="0" algn="l" defTabSz="914400" rtl="0" eaLnBrk="1" fontAlgn="auto" latinLnBrk="0" hangingPunct="1">
              <a:lnSpc>
                <a:spcPct val="100000"/>
              </a:lnSpc>
              <a:spcBef>
                <a:spcPts val="0"/>
              </a:spcBef>
              <a:spcAft>
                <a:spcPts val="0"/>
              </a:spcAft>
              <a:buClr>
                <a:srgbClr val="000000"/>
              </a:buClr>
              <a:buSzPts val="3000"/>
              <a:tabLst/>
              <a:defRPr/>
            </a:pPr>
            <a:endParaRPr kumimoji="0" lang="en-IN"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38100" marR="0" lvl="0" algn="l" defTabSz="914400" rtl="0" eaLnBrk="1" fontAlgn="auto" latinLnBrk="0" hangingPunct="1">
              <a:lnSpc>
                <a:spcPct val="100000"/>
              </a:lnSpc>
              <a:spcBef>
                <a:spcPts val="0"/>
              </a:spcBef>
              <a:spcAft>
                <a:spcPts val="0"/>
              </a:spcAft>
              <a:buClr>
                <a:srgbClr val="000000"/>
              </a:buClr>
              <a:buSzPts val="3000"/>
              <a:tabLst/>
              <a:defRPr/>
            </a:pPr>
            <a:r>
              <a:rPr lang="en-IN" sz="3200" b="1" kern="0" dirty="0">
                <a:solidFill>
                  <a:srgbClr val="000000"/>
                </a:solidFill>
                <a:latin typeface="Times New Roman" panose="02020603050405020304" pitchFamily="18" charset="0"/>
                <a:cs typeface="Times New Roman" panose="02020603050405020304" pitchFamily="18" charset="0"/>
                <a:sym typeface="Arial"/>
              </a:rPr>
              <a:t>INSIGHT</a:t>
            </a:r>
          </a:p>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I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Food is the common theme with the top 5 categories with ‘Healthy Eating’ ranking the highest. </a:t>
            </a:r>
            <a:r>
              <a:rPr lang="en-IN" sz="2800" kern="0" dirty="0">
                <a:solidFill>
                  <a:srgbClr val="000000"/>
                </a:solidFill>
                <a:latin typeface="Times New Roman" panose="02020603050405020304" pitchFamily="18" charset="0"/>
                <a:cs typeface="Times New Roman" panose="02020603050405020304" pitchFamily="18" charset="0"/>
                <a:sym typeface="Arial"/>
              </a:rPr>
              <a:t>This may give an indication to the audience within your user base. You could use this insight to create a campaign and work with healthy eating brands to boost user engagement.</a:t>
            </a:r>
          </a:p>
          <a:p>
            <a:pPr marL="38100" marR="0" lvl="0" algn="l" defTabSz="914400" rtl="0" eaLnBrk="1" fontAlgn="auto" latinLnBrk="0" hangingPunct="1">
              <a:lnSpc>
                <a:spcPct val="100000"/>
              </a:lnSpc>
              <a:spcBef>
                <a:spcPts val="0"/>
              </a:spcBef>
              <a:spcAft>
                <a:spcPts val="0"/>
              </a:spcAft>
              <a:buClr>
                <a:srgbClr val="000000"/>
              </a:buClr>
              <a:buSzPts val="3000"/>
              <a:tabLst/>
              <a:defRPr/>
            </a:pPr>
            <a:endParaRPr kumimoji="0" lang="en-IN"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38100" marR="0" lvl="0" algn="l" defTabSz="914400" rtl="0" eaLnBrk="1" fontAlgn="auto" latinLnBrk="0" hangingPunct="1">
              <a:lnSpc>
                <a:spcPct val="100000"/>
              </a:lnSpc>
              <a:spcBef>
                <a:spcPts val="0"/>
              </a:spcBef>
              <a:spcAft>
                <a:spcPts val="0"/>
              </a:spcAft>
              <a:buClr>
                <a:srgbClr val="000000"/>
              </a:buClr>
              <a:buSzPts val="3000"/>
              <a:tabLst/>
              <a:defRPr/>
            </a:pPr>
            <a:r>
              <a:rPr lang="en-IN" sz="3200" b="1" kern="0" dirty="0">
                <a:solidFill>
                  <a:srgbClr val="000000"/>
                </a:solidFill>
                <a:latin typeface="Times New Roman" panose="02020603050405020304" pitchFamily="18" charset="0"/>
                <a:cs typeface="Times New Roman" panose="02020603050405020304" pitchFamily="18" charset="0"/>
                <a:sym typeface="Arial"/>
              </a:rPr>
              <a:t>NEXT STEPS</a:t>
            </a:r>
          </a:p>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I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ad-hoc </a:t>
            </a:r>
            <a:r>
              <a:rPr kumimoji="0" lang="en-IN" sz="2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analysi</a:t>
            </a:r>
            <a:r>
              <a:rPr lang="en-IN" sz="2800" kern="0" dirty="0">
                <a:solidFill>
                  <a:srgbClr val="000000"/>
                </a:solidFill>
                <a:latin typeface="Times New Roman" panose="02020603050405020304" pitchFamily="18" charset="0"/>
                <a:cs typeface="Times New Roman" panose="02020603050405020304" pitchFamily="18" charset="0"/>
                <a:sym typeface="Arial"/>
              </a:rPr>
              <a:t>s is </a:t>
            </a:r>
            <a:r>
              <a:rPr lang="en-IN" sz="2800" kern="0" dirty="0" err="1">
                <a:solidFill>
                  <a:srgbClr val="000000"/>
                </a:solidFill>
                <a:latin typeface="Times New Roman" panose="02020603050405020304" pitchFamily="18" charset="0"/>
                <a:cs typeface="Times New Roman" panose="02020603050405020304" pitchFamily="18" charset="0"/>
                <a:sym typeface="Arial"/>
              </a:rPr>
              <a:t>insightful,but</a:t>
            </a:r>
            <a:r>
              <a:rPr lang="en-IN" sz="2800" kern="0" dirty="0">
                <a:solidFill>
                  <a:srgbClr val="000000"/>
                </a:solidFill>
                <a:latin typeface="Times New Roman" panose="02020603050405020304" pitchFamily="18" charset="0"/>
                <a:cs typeface="Times New Roman" panose="02020603050405020304" pitchFamily="18" charset="0"/>
                <a:sym typeface="Arial"/>
              </a:rPr>
              <a:t> it’s time to take this analysis into large scale production for real-time understanding your business. </a:t>
            </a:r>
            <a:endParaRPr kumimoji="0"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481445" y="39980"/>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304800" y="8269921"/>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8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2217283" cy="7481316"/>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7" y="1909667"/>
            <a:ext cx="6453903" cy="7481314"/>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Project Recap</a:t>
            </a:r>
          </a:p>
        </p:txBody>
      </p:sp>
      <p:sp>
        <p:nvSpPr>
          <p:cNvPr id="34" name="TextBox 33">
            <a:extLst>
              <a:ext uri="{FF2B5EF4-FFF2-40B4-BE49-F238E27FC236}">
                <a16:creationId xmlns:a16="http://schemas.microsoft.com/office/drawing/2014/main" id="{46F52839-5DA3-1462-7D72-C749659AA754}"/>
              </a:ext>
            </a:extLst>
          </p:cNvPr>
          <p:cNvSpPr txBox="1"/>
          <p:nvPr/>
        </p:nvSpPr>
        <p:spPr>
          <a:xfrm>
            <a:off x="8436952" y="2247901"/>
            <a:ext cx="8727227" cy="6678751"/>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Social Buzz</a:t>
            </a:r>
            <a:r>
              <a:rPr lang="en-IN" sz="3600" dirty="0">
                <a:latin typeface="Times New Roman" panose="02020603050405020304" pitchFamily="18" charset="0"/>
                <a:cs typeface="Times New Roman" panose="02020603050405020304" pitchFamily="18" charset="0"/>
              </a:rPr>
              <a:t> is a fast growing social media unicorn that needs to scale rapidly. Accenture has begun a three – month initial engagement to:</a:t>
            </a:r>
          </a:p>
          <a:p>
            <a:pPr algn="just"/>
            <a:endParaRPr lang="en-IN"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Audit their big data practice.</a:t>
            </a:r>
          </a:p>
          <a:p>
            <a:pPr marL="342900" indent="-342900" algn="just">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Provide Recommendations for a Successful IPO.</a:t>
            </a:r>
          </a:p>
          <a:p>
            <a:pPr marL="342900" indent="-342900" algn="just">
              <a:buFont typeface="Arial" panose="020B0604020202020204" pitchFamily="34" charset="0"/>
              <a:buChar char="•"/>
            </a:pPr>
            <a:r>
              <a:rPr lang="en-IN" sz="3600" b="1" dirty="0" err="1">
                <a:latin typeface="Times New Roman" panose="02020603050405020304" pitchFamily="18" charset="0"/>
                <a:cs typeface="Times New Roman" panose="02020603050405020304" pitchFamily="18" charset="0"/>
              </a:rPr>
              <a:t>Analyze</a:t>
            </a:r>
            <a:r>
              <a:rPr lang="en-IN" sz="3600" b="1" dirty="0">
                <a:latin typeface="Times New Roman" panose="02020603050405020304" pitchFamily="18" charset="0"/>
                <a:cs typeface="Times New Roman" panose="02020603050405020304" pitchFamily="18" charset="0"/>
              </a:rPr>
              <a:t> of their content categories that highlights the top 5 categories with the largest aggregate popularity.</a:t>
            </a:r>
          </a:p>
          <a:p>
            <a:pPr algn="just"/>
            <a:endParaRPr lang="en-IN" sz="3600" dirty="0">
              <a:latin typeface="Graphik Regular" panose="020B050303020206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Problem</a:t>
            </a:r>
          </a:p>
        </p:txBody>
      </p:sp>
      <p:sp>
        <p:nvSpPr>
          <p:cNvPr id="22" name="TextBox 21">
            <a:extLst>
              <a:ext uri="{FF2B5EF4-FFF2-40B4-BE49-F238E27FC236}">
                <a16:creationId xmlns:a16="http://schemas.microsoft.com/office/drawing/2014/main" id="{5AC26C57-953B-8D5D-E9DE-452C932342FE}"/>
              </a:ext>
            </a:extLst>
          </p:cNvPr>
          <p:cNvSpPr txBox="1"/>
          <p:nvPr/>
        </p:nvSpPr>
        <p:spPr>
          <a:xfrm>
            <a:off x="2864145" y="4789803"/>
            <a:ext cx="6198054" cy="5262979"/>
          </a:xfrm>
          <a:prstGeom prst="rect">
            <a:avLst/>
          </a:prstGeom>
          <a:noFill/>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Due to rapid growth and the digital nature of their core product, Social Buzz generates and analyzes a massive volume of data daily—over 100,000 pieces of unstructured content including text, images, videos, and GIFs. Managing and maintaining this data requires sophisticated and costly technology. Out of their 250 employees, 200 are dedicated to technical roles, focusing on the complex infrastructure needed to support their operations.</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dirty="0"/>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171167" y="3817221"/>
            <a:ext cx="2499419" cy="2426000"/>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078622" y="3990476"/>
            <a:ext cx="6516244" cy="6021520"/>
          </a:xfrm>
          <a:prstGeom prst="rect">
            <a:avLst/>
          </a:prstGeom>
        </p:spPr>
        <p:txBody>
          <a:bodyPr wrap="square" lIns="0" tIns="0" rIns="0" bIns="0" rtlCol="0" anchor="t">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66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The Analytics </a:t>
            </a:r>
            <a:r>
              <a:rPr kumimoji="0" lang="en-IN" sz="66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T</a:t>
            </a:r>
            <a:r>
              <a:rPr kumimoji="0" lang="cs-CZ" sz="66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eam</a:t>
            </a:r>
            <a:endParaRPr kumimoji="0" lang="cs-CZ" sz="1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a:lnSpc>
                <a:spcPts val="9600"/>
              </a:lnSpc>
            </a:pPr>
            <a:endParaRPr lang="en-US" sz="4000" spc="-80" dirty="0">
              <a:solidFill>
                <a:srgbClr val="000000"/>
              </a:solidFill>
              <a:latin typeface="Times New Roman" panose="02020603050405020304" pitchFamily="18" charset="0"/>
              <a:cs typeface="Times New Roman" panose="02020603050405020304" pitchFamily="18" charset="0"/>
            </a:endParaRPr>
          </a:p>
          <a:p>
            <a:pPr>
              <a:lnSpc>
                <a:spcPts val="9600"/>
              </a:lnSpc>
            </a:pPr>
            <a:endParaRPr lang="en-US" sz="4000" spc="-80" dirty="0">
              <a:solidFill>
                <a:srgbClr val="000000"/>
              </a:solidFill>
              <a:latin typeface="Times New Roman" panose="02020603050405020304" pitchFamily="18" charset="0"/>
              <a:cs typeface="Times New Roman" panose="02020603050405020304" pitchFamily="18" charset="0"/>
            </a:endParaRPr>
          </a:p>
          <a:p>
            <a:pPr algn="ctr">
              <a:lnSpc>
                <a:spcPts val="9600"/>
              </a:lnSpc>
            </a:pPr>
            <a:endParaRPr lang="en-US" sz="6600" spc="-80" dirty="0">
              <a:solidFill>
                <a:srgbClr val="000000"/>
              </a:solidFill>
              <a:latin typeface="Times New Roman" panose="02020603050405020304" pitchFamily="18" charset="0"/>
              <a:cs typeface="Times New Roman" panose="02020603050405020304" pitchFamily="18" charset="0"/>
            </a:endParaRPr>
          </a:p>
        </p:txBody>
      </p:sp>
      <p:pic>
        <p:nvPicPr>
          <p:cNvPr id="33" name="Picture 32" descr="A person wearing sunglasses and a suit&#10;&#10;Description automatically generated">
            <a:extLst>
              <a:ext uri="{FF2B5EF4-FFF2-40B4-BE49-F238E27FC236}">
                <a16:creationId xmlns:a16="http://schemas.microsoft.com/office/drawing/2014/main" id="{3BDEBA89-9761-1611-57E9-B42ED36757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86042" y="6811912"/>
            <a:ext cx="2363467" cy="2281783"/>
          </a:xfrm>
          <a:prstGeom prst="flowChartConnector">
            <a:avLst/>
          </a:prstGeom>
          <a:ln w="38100">
            <a:solidFill>
              <a:schemeClr val="tx2"/>
            </a:solidFill>
          </a:ln>
        </p:spPr>
      </p:pic>
      <p:sp>
        <p:nvSpPr>
          <p:cNvPr id="34" name="Google Shape;238;p17">
            <a:extLst>
              <a:ext uri="{FF2B5EF4-FFF2-40B4-BE49-F238E27FC236}">
                <a16:creationId xmlns:a16="http://schemas.microsoft.com/office/drawing/2014/main" id="{7D600354-9894-608A-9130-05C2ADF54DDB}"/>
              </a:ext>
            </a:extLst>
          </p:cNvPr>
          <p:cNvSpPr txBox="1"/>
          <p:nvPr/>
        </p:nvSpPr>
        <p:spPr>
          <a:xfrm>
            <a:off x="14109800" y="1813263"/>
            <a:ext cx="3488400" cy="861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Andrew Fleming</a:t>
            </a:r>
            <a:endParaRPr kumimoji="0" sz="22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Chief Technology Architect</a:t>
            </a:r>
            <a:endParaRPr kumimoji="0" sz="2200" b="0" i="1"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p:txBody>
      </p:sp>
      <p:sp>
        <p:nvSpPr>
          <p:cNvPr id="35" name="Google Shape;239;p17">
            <a:extLst>
              <a:ext uri="{FF2B5EF4-FFF2-40B4-BE49-F238E27FC236}">
                <a16:creationId xmlns:a16="http://schemas.microsoft.com/office/drawing/2014/main" id="{6B371F5B-09A8-5655-9412-B8630937015E}"/>
              </a:ext>
            </a:extLst>
          </p:cNvPr>
          <p:cNvSpPr txBox="1"/>
          <p:nvPr/>
        </p:nvSpPr>
        <p:spPr>
          <a:xfrm>
            <a:off x="14109800" y="4712538"/>
            <a:ext cx="3488400" cy="861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Marcus Rompton</a:t>
            </a:r>
            <a:endParaRPr kumimoji="0" sz="22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Senior Principal</a:t>
            </a:r>
            <a:endParaRPr kumimoji="0" sz="2200" b="0" i="1"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p:txBody>
      </p:sp>
      <p:sp>
        <p:nvSpPr>
          <p:cNvPr id="36" name="Google Shape;240;p17">
            <a:extLst>
              <a:ext uri="{FF2B5EF4-FFF2-40B4-BE49-F238E27FC236}">
                <a16:creationId xmlns:a16="http://schemas.microsoft.com/office/drawing/2014/main" id="{3B3B1704-6C76-5070-BC04-932ACAD1FAD5}"/>
              </a:ext>
            </a:extLst>
          </p:cNvPr>
          <p:cNvSpPr txBox="1"/>
          <p:nvPr/>
        </p:nvSpPr>
        <p:spPr>
          <a:xfrm>
            <a:off x="14248116" y="7930050"/>
            <a:ext cx="3488400" cy="861744"/>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200" b="1" kern="0" dirty="0">
                <a:solidFill>
                  <a:srgbClr val="000000"/>
                </a:solidFill>
                <a:latin typeface="Times New Roman" panose="02020603050405020304" pitchFamily="18" charset="0"/>
                <a:ea typeface="Calibri"/>
                <a:cs typeface="Times New Roman" panose="02020603050405020304" pitchFamily="18" charset="0"/>
                <a:sym typeface="Calibri"/>
              </a:rPr>
              <a:t>Yash Patil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Data Analyst</a:t>
            </a:r>
            <a:endParaRPr kumimoji="0" sz="2200" b="0" i="1"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p:txBody>
      </p:sp>
      <p:grpSp>
        <p:nvGrpSpPr>
          <p:cNvPr id="37" name="Google Shape;234;p17">
            <a:extLst>
              <a:ext uri="{FF2B5EF4-FFF2-40B4-BE49-F238E27FC236}">
                <a16:creationId xmlns:a16="http://schemas.microsoft.com/office/drawing/2014/main" id="{5F7A00E4-6196-2A32-441E-4EC8AC64D6D2}"/>
              </a:ext>
            </a:extLst>
          </p:cNvPr>
          <p:cNvGrpSpPr/>
          <p:nvPr/>
        </p:nvGrpSpPr>
        <p:grpSpPr>
          <a:xfrm>
            <a:off x="11144108" y="789162"/>
            <a:ext cx="2647334" cy="2426000"/>
            <a:chOff x="-23042" y="66269"/>
            <a:chExt cx="6542159" cy="6349987"/>
          </a:xfrm>
        </p:grpSpPr>
        <p:sp>
          <p:nvSpPr>
            <p:cNvPr id="38" name="Google Shape;235;p17">
              <a:extLst>
                <a:ext uri="{FF2B5EF4-FFF2-40B4-BE49-F238E27FC236}">
                  <a16:creationId xmlns:a16="http://schemas.microsoft.com/office/drawing/2014/main" id="{5DC7ACF1-5056-79A9-B2A8-3BB0959060D8}"/>
                </a:ext>
              </a:extLst>
            </p:cNvPr>
            <p:cNvSpPr/>
            <p:nvPr/>
          </p:nvSpPr>
          <p:spPr>
            <a:xfrm>
              <a:off x="-23042" y="119185"/>
              <a:ext cx="6542159" cy="6244242"/>
            </a:xfrm>
            <a:custGeom>
              <a:avLst/>
              <a:gdLst/>
              <a:ahLst/>
              <a:cxnLst/>
              <a:rect l="l" t="t" r="r" b="b"/>
              <a:pathLst>
                <a:path w="6542159" h="6244242" extrusionOk="0">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7">
                <a:alphaModFix/>
              </a:blip>
              <a:stretch>
                <a:fillRect l="-164249" t="1916" r="-22900" b="-93991"/>
              </a:stretch>
            </a:blipFill>
            <a:ln w="9525" cap="flat" cmpd="sng">
              <a:solidFill>
                <a:srgbClr val="00BAFF"/>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 name="Google Shape;236;p17">
              <a:extLst>
                <a:ext uri="{FF2B5EF4-FFF2-40B4-BE49-F238E27FC236}">
                  <a16:creationId xmlns:a16="http://schemas.microsoft.com/office/drawing/2014/main" id="{EF47AC0A-3D7F-7253-3080-B4EAFEAF4FF6}"/>
                </a:ext>
              </a:extLst>
            </p:cNvPr>
            <p:cNvSpPr/>
            <p:nvPr/>
          </p:nvSpPr>
          <p:spPr>
            <a:xfrm>
              <a:off x="73038" y="66269"/>
              <a:ext cx="6350000" cy="6349987"/>
            </a:xfrm>
            <a:custGeom>
              <a:avLst/>
              <a:gdLst/>
              <a:ahLst/>
              <a:cxnLst/>
              <a:rect l="l" t="t" r="r" b="b"/>
              <a:pathLst>
                <a:path w="6350000" h="6349987" extrusionOk="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315137" y="6260988"/>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297086" y="7888076"/>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821410" y="460939"/>
            <a:ext cx="6642545" cy="1231106"/>
          </a:xfrm>
          <a:prstGeom prst="rect">
            <a:avLst/>
          </a:prstGeom>
        </p:spPr>
        <p:txBody>
          <a:bodyPr lIns="0" tIns="0" rIns="0" bIns="0" rtlCol="0" anchor="t">
            <a:spAutoFit/>
          </a:bodyPr>
          <a:lstStyle/>
          <a:p>
            <a:pPr algn="r">
              <a:lnSpc>
                <a:spcPts val="9600"/>
              </a:lnSpc>
            </a:pPr>
            <a:r>
              <a:rPr lang="en-US" sz="8000" u="sng"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038406" y="831374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066930" y="667632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649D2CB3-C429-A16A-9A96-0512290533C4}"/>
              </a:ext>
            </a:extLst>
          </p:cNvPr>
          <p:cNvSpPr txBox="1"/>
          <p:nvPr/>
        </p:nvSpPr>
        <p:spPr>
          <a:xfrm>
            <a:off x="4152770" y="1027891"/>
            <a:ext cx="9271846" cy="1138773"/>
          </a:xfrm>
          <a:prstGeom prst="rect">
            <a:avLst/>
          </a:prstGeom>
          <a:noFill/>
        </p:spPr>
        <p:txBody>
          <a:bodyPr wrap="square" rtlCol="0">
            <a:spAutoFit/>
          </a:bodyPr>
          <a:lstStyle/>
          <a:p>
            <a:pPr algn="just"/>
            <a:r>
              <a:rPr lang="en-US" sz="3400" dirty="0">
                <a:solidFill>
                  <a:schemeClr val="bg1"/>
                </a:solidFill>
                <a:latin typeface="Times New Roman" panose="02020603050405020304" pitchFamily="18" charset="0"/>
                <a:cs typeface="Times New Roman" panose="02020603050405020304" pitchFamily="18" charset="0"/>
              </a:rPr>
              <a:t>Data Understanding: Understanding the data model and domain of your business.</a:t>
            </a:r>
            <a:endParaRPr lang="en-IN" sz="3400" dirty="0">
              <a:solidFill>
                <a:schemeClr val="bg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0C0D3C6-DF23-EA64-DACB-6F32B44E6292}"/>
              </a:ext>
            </a:extLst>
          </p:cNvPr>
          <p:cNvSpPr txBox="1"/>
          <p:nvPr/>
        </p:nvSpPr>
        <p:spPr>
          <a:xfrm>
            <a:off x="5832972" y="2386618"/>
            <a:ext cx="11401391" cy="1661993"/>
          </a:xfrm>
          <a:prstGeom prst="rect">
            <a:avLst/>
          </a:prstGeom>
          <a:noFill/>
        </p:spPr>
        <p:txBody>
          <a:bodyPr wrap="square" rtlCol="0">
            <a:spAutoFit/>
          </a:bodyPr>
          <a:lstStyle/>
          <a:p>
            <a:pPr algn="just"/>
            <a:r>
              <a:rPr lang="en-US" sz="3400" dirty="0">
                <a:solidFill>
                  <a:schemeClr val="bg1"/>
                </a:solidFill>
                <a:latin typeface="Times New Roman" panose="02020603050405020304" pitchFamily="18" charset="0"/>
                <a:cs typeface="Times New Roman" panose="02020603050405020304" pitchFamily="18" charset="0"/>
              </a:rPr>
              <a:t>Data Extraction : Architected what an ideal dataset should look like for this problem and extracted it from the relevant data sources</a:t>
            </a:r>
            <a:endParaRPr lang="en-IN" sz="3400" dirty="0">
              <a:solidFill>
                <a:schemeClr val="bg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DEE0C023-4E2C-5202-6E71-254E22550727}"/>
              </a:ext>
            </a:extLst>
          </p:cNvPr>
          <p:cNvSpPr txBox="1"/>
          <p:nvPr/>
        </p:nvSpPr>
        <p:spPr>
          <a:xfrm>
            <a:off x="7660977" y="4095731"/>
            <a:ext cx="10627024" cy="1661993"/>
          </a:xfrm>
          <a:prstGeom prst="rect">
            <a:avLst/>
          </a:prstGeom>
          <a:noFill/>
        </p:spPr>
        <p:txBody>
          <a:bodyPr wrap="square" rtlCol="0">
            <a:spAutoFit/>
          </a:bodyPr>
          <a:lstStyle/>
          <a:p>
            <a:pPr algn="just"/>
            <a:r>
              <a:rPr lang="en-US" sz="3400" dirty="0">
                <a:solidFill>
                  <a:schemeClr val="bg1"/>
                </a:solidFill>
                <a:latin typeface="Times New Roman" panose="02020603050405020304" pitchFamily="18" charset="0"/>
                <a:cs typeface="Times New Roman" panose="02020603050405020304" pitchFamily="18" charset="0"/>
              </a:rPr>
              <a:t>Data Modelling : Process and model the data into a dataset that can precisely answer the business questions and product analytics</a:t>
            </a:r>
            <a:endParaRPr lang="en-IN" sz="3400" dirty="0">
              <a:solidFill>
                <a:schemeClr val="bg1"/>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FF1E1D7-5433-5611-0F05-B9BF234335F6}"/>
              </a:ext>
            </a:extLst>
          </p:cNvPr>
          <p:cNvSpPr txBox="1"/>
          <p:nvPr/>
        </p:nvSpPr>
        <p:spPr>
          <a:xfrm>
            <a:off x="9261657" y="6075701"/>
            <a:ext cx="8746661" cy="1661993"/>
          </a:xfrm>
          <a:prstGeom prst="rect">
            <a:avLst/>
          </a:prstGeom>
          <a:noFill/>
        </p:spPr>
        <p:txBody>
          <a:bodyPr wrap="square" rtlCol="0">
            <a:spAutoFit/>
          </a:bodyPr>
          <a:lstStyle/>
          <a:p>
            <a:pPr algn="just"/>
            <a:r>
              <a:rPr lang="en-US" sz="3400" dirty="0">
                <a:solidFill>
                  <a:schemeClr val="bg1"/>
                </a:solidFill>
                <a:latin typeface="Times New Roman" panose="02020603050405020304" pitchFamily="18" charset="0"/>
                <a:cs typeface="Times New Roman" panose="02020603050405020304" pitchFamily="18" charset="0"/>
              </a:rPr>
              <a:t>Data Analytics : Use Analytical expertise to uncover insights from the dataset and to produce visualization to describe the insights</a:t>
            </a:r>
            <a:endParaRPr lang="en-IN" sz="3400" dirty="0">
              <a:solidFill>
                <a:schemeClr val="bg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F8AB25F6-3587-0AC0-6056-825A73F06F1D}"/>
              </a:ext>
            </a:extLst>
          </p:cNvPr>
          <p:cNvSpPr txBox="1"/>
          <p:nvPr/>
        </p:nvSpPr>
        <p:spPr>
          <a:xfrm>
            <a:off x="11267893" y="8026644"/>
            <a:ext cx="6791507" cy="1661993"/>
          </a:xfrm>
          <a:prstGeom prst="rect">
            <a:avLst/>
          </a:prstGeom>
          <a:noFill/>
        </p:spPr>
        <p:txBody>
          <a:bodyPr wrap="square" rtlCol="0">
            <a:spAutoFit/>
          </a:bodyPr>
          <a:lstStyle/>
          <a:p>
            <a:pPr algn="just"/>
            <a:r>
              <a:rPr lang="en-US" sz="3400" dirty="0">
                <a:solidFill>
                  <a:schemeClr val="bg1"/>
                </a:solidFill>
                <a:latin typeface="Times New Roman" panose="02020603050405020304" pitchFamily="18" charset="0"/>
                <a:cs typeface="Times New Roman" panose="02020603050405020304" pitchFamily="18" charset="0"/>
              </a:rPr>
              <a:t>Recommendations : Use the insights to unlock business decisions and make recommendations on next steps</a:t>
            </a:r>
            <a:endParaRPr lang="en-IN" sz="3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AD5958B6-EECD-27FC-8109-0C576A44E25E}"/>
              </a:ext>
            </a:extLst>
          </p:cNvPr>
          <p:cNvSpPr txBox="1"/>
          <p:nvPr/>
        </p:nvSpPr>
        <p:spPr>
          <a:xfrm>
            <a:off x="1828800" y="4229100"/>
            <a:ext cx="3716603" cy="1938992"/>
          </a:xfrm>
          <a:prstGeom prst="rect">
            <a:avLst/>
          </a:prstGeom>
          <a:solidFill>
            <a:srgbClr val="FFFF00"/>
          </a:solidFill>
          <a:effectLst>
            <a:glow rad="228600">
              <a:schemeClr val="accent5">
                <a:satMod val="175000"/>
                <a:alpha val="40000"/>
              </a:schemeClr>
            </a:glow>
            <a:outerShdw blurRad="76200" dir="13500000" sy="23000" kx="1200000" algn="br" rotWithShape="0">
              <a:prstClr val="black">
                <a:alpha val="20000"/>
              </a:prstClr>
            </a:outerShdw>
          </a:effectLst>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Photo</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6589</a:t>
            </a:r>
          </a:p>
          <a:p>
            <a:pPr algn="ctr"/>
            <a:r>
              <a:rPr lang="en-IN" sz="4000" dirty="0">
                <a:latin typeface="Times New Roman" panose="02020603050405020304" pitchFamily="18" charset="0"/>
                <a:cs typeface="Times New Roman" panose="02020603050405020304" pitchFamily="18" charset="0"/>
              </a:rPr>
              <a:t>25.4 %</a:t>
            </a:r>
          </a:p>
        </p:txBody>
      </p:sp>
      <p:sp>
        <p:nvSpPr>
          <p:cNvPr id="15" name="TextBox 14">
            <a:extLst>
              <a:ext uri="{FF2B5EF4-FFF2-40B4-BE49-F238E27FC236}">
                <a16:creationId xmlns:a16="http://schemas.microsoft.com/office/drawing/2014/main" id="{3557C054-1629-0962-92E6-D45975A882F8}"/>
              </a:ext>
            </a:extLst>
          </p:cNvPr>
          <p:cNvSpPr txBox="1"/>
          <p:nvPr/>
        </p:nvSpPr>
        <p:spPr>
          <a:xfrm>
            <a:off x="6899990" y="4239013"/>
            <a:ext cx="3716603" cy="1938992"/>
          </a:xfrm>
          <a:prstGeom prst="rect">
            <a:avLst/>
          </a:prstGeom>
          <a:solidFill>
            <a:srgbClr val="FFFF00"/>
          </a:solidFill>
          <a:effectLst>
            <a:glow rad="228600">
              <a:schemeClr val="accent5">
                <a:satMod val="175000"/>
                <a:alpha val="40000"/>
              </a:schemeClr>
            </a:glow>
            <a:outerShdw blurRad="76200" dir="13500000" sy="23000" kx="1200000" algn="br" rotWithShape="0">
              <a:prstClr val="black">
                <a:alpha val="20000"/>
              </a:prstClr>
            </a:outerShdw>
          </a:effectLst>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Animals</a:t>
            </a:r>
          </a:p>
          <a:p>
            <a:pPr algn="ctr"/>
            <a:r>
              <a:rPr lang="en-IN" sz="4000" dirty="0">
                <a:latin typeface="Times New Roman" panose="02020603050405020304" pitchFamily="18" charset="0"/>
                <a:cs typeface="Times New Roman" panose="02020603050405020304" pitchFamily="18" charset="0"/>
              </a:rPr>
              <a:t>1897</a:t>
            </a:r>
          </a:p>
          <a:p>
            <a:pPr algn="ctr"/>
            <a:r>
              <a:rPr lang="en-IN" sz="4000" dirty="0">
                <a:latin typeface="Times New Roman" panose="02020603050405020304" pitchFamily="18" charset="0"/>
                <a:cs typeface="Times New Roman" panose="02020603050405020304" pitchFamily="18" charset="0"/>
              </a:rPr>
              <a:t>7.74 %</a:t>
            </a:r>
          </a:p>
        </p:txBody>
      </p:sp>
      <p:sp>
        <p:nvSpPr>
          <p:cNvPr id="16" name="TextBox 15">
            <a:extLst>
              <a:ext uri="{FF2B5EF4-FFF2-40B4-BE49-F238E27FC236}">
                <a16:creationId xmlns:a16="http://schemas.microsoft.com/office/drawing/2014/main" id="{D79943B3-590F-DC7D-BAED-F736FA3119BB}"/>
              </a:ext>
            </a:extLst>
          </p:cNvPr>
          <p:cNvSpPr txBox="1"/>
          <p:nvPr/>
        </p:nvSpPr>
        <p:spPr>
          <a:xfrm>
            <a:off x="12298149" y="4239013"/>
            <a:ext cx="3716603" cy="1938992"/>
          </a:xfrm>
          <a:prstGeom prst="rect">
            <a:avLst/>
          </a:prstGeom>
          <a:solidFill>
            <a:srgbClr val="FFFF00"/>
          </a:solidFill>
          <a:effectLst>
            <a:glow rad="228600">
              <a:schemeClr val="accent5">
                <a:satMod val="175000"/>
                <a:alpha val="40000"/>
              </a:schemeClr>
            </a:glow>
            <a:outerShdw blurRad="76200" dir="13500000" sy="23000" kx="1200000" algn="br" rotWithShape="0">
              <a:prstClr val="black">
                <a:alpha val="20000"/>
              </a:prstClr>
            </a:outerShdw>
          </a:effectLst>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Heart</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1622</a:t>
            </a:r>
          </a:p>
          <a:p>
            <a:pPr algn="ctr"/>
            <a:r>
              <a:rPr lang="en-IN" sz="4000" dirty="0">
                <a:latin typeface="Times New Roman" panose="02020603050405020304" pitchFamily="18" charset="0"/>
                <a:cs typeface="Times New Roman" panose="02020603050405020304" pitchFamily="18" charset="0"/>
              </a:rPr>
              <a:t>6.6 %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17E77FA9-5F20-4E51-6B71-21F784D24DD7}"/>
              </a:ext>
            </a:extLst>
          </p:cNvPr>
          <p:cNvPicPr>
            <a:picLocks noChangeAspect="1"/>
          </p:cNvPicPr>
          <p:nvPr/>
        </p:nvPicPr>
        <p:blipFill>
          <a:blip r:embed="rId7"/>
          <a:stretch>
            <a:fillRect/>
          </a:stretch>
        </p:blipFill>
        <p:spPr>
          <a:xfrm>
            <a:off x="3291262" y="1905339"/>
            <a:ext cx="13223984" cy="6862824"/>
          </a:xfrm>
          <a:prstGeom prst="rect">
            <a:avLst/>
          </a:prstGeom>
        </p:spPr>
      </p:pic>
    </p:spTree>
    <p:extLst>
      <p:ext uri="{BB962C8B-B14F-4D97-AF65-F5344CB8AC3E}">
        <p14:creationId xmlns:p14="http://schemas.microsoft.com/office/powerpoint/2010/main" val="290754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5" name="Picture 34">
            <a:extLst>
              <a:ext uri="{FF2B5EF4-FFF2-40B4-BE49-F238E27FC236}">
                <a16:creationId xmlns:a16="http://schemas.microsoft.com/office/drawing/2014/main" id="{F503AEA5-3E92-36AD-C4B9-7D6F33AB28E8}"/>
              </a:ext>
            </a:extLst>
          </p:cNvPr>
          <p:cNvPicPr>
            <a:picLocks noChangeAspect="1"/>
          </p:cNvPicPr>
          <p:nvPr/>
        </p:nvPicPr>
        <p:blipFill>
          <a:blip r:embed="rId7"/>
          <a:stretch>
            <a:fillRect/>
          </a:stretch>
        </p:blipFill>
        <p:spPr>
          <a:xfrm>
            <a:off x="2666220" y="1964421"/>
            <a:ext cx="7822739" cy="6617118"/>
          </a:xfrm>
          <a:prstGeom prst="rect">
            <a:avLst/>
          </a:prstGeom>
        </p:spPr>
      </p:pic>
      <p:pic>
        <p:nvPicPr>
          <p:cNvPr id="36" name="Picture 35">
            <a:extLst>
              <a:ext uri="{FF2B5EF4-FFF2-40B4-BE49-F238E27FC236}">
                <a16:creationId xmlns:a16="http://schemas.microsoft.com/office/drawing/2014/main" id="{DDB88818-9207-5D54-D350-EC31C8F0B4AA}"/>
              </a:ext>
            </a:extLst>
          </p:cNvPr>
          <p:cNvPicPr>
            <a:picLocks noChangeAspect="1"/>
          </p:cNvPicPr>
          <p:nvPr/>
        </p:nvPicPr>
        <p:blipFill>
          <a:blip r:embed="rId8"/>
          <a:stretch>
            <a:fillRect/>
          </a:stretch>
        </p:blipFill>
        <p:spPr>
          <a:xfrm>
            <a:off x="10367091" y="2167345"/>
            <a:ext cx="6646862" cy="66171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TotalTime>
  <Words>413</Words>
  <Application>Microsoft Office PowerPoint</Application>
  <PresentationFormat>Custom</PresentationFormat>
  <Paragraphs>79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Graphik Regular</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Yash Rajput</cp:lastModifiedBy>
  <cp:revision>10</cp:revision>
  <dcterms:created xsi:type="dcterms:W3CDTF">2006-08-16T00:00:00Z</dcterms:created>
  <dcterms:modified xsi:type="dcterms:W3CDTF">2024-06-24T03:57:47Z</dcterms:modified>
  <dc:identifier>DAEhDyfaYKE</dc:identifier>
</cp:coreProperties>
</file>