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sldIdLst>
    <p:sldId id="259" r:id="rId2"/>
    <p:sldId id="260" r:id="rId3"/>
    <p:sldId id="261" r:id="rId4"/>
    <p:sldId id="258" r:id="rId5"/>
    <p:sldId id="262" r:id="rId6"/>
    <p:sldId id="256" r:id="rId7"/>
    <p:sldId id="264" r:id="rId8"/>
    <p:sldId id="257" r:id="rId9"/>
    <p:sldId id="265" r:id="rId10"/>
    <p:sldId id="266"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97"/>
    <p:restoredTop sz="94609"/>
  </p:normalViewPr>
  <p:slideViewPr>
    <p:cSldViewPr snapToGrid="0" snapToObjects="1">
      <p:cViewPr varScale="1">
        <p:scale>
          <a:sx n="120" d="100"/>
          <a:sy n="120" d="100"/>
        </p:scale>
        <p:origin x="2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97917-3C27-CC41-8986-90778791D4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0444B7-0953-1546-9500-900F88FF38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3FF718-70C8-4041-A129-5DC64B19B1F5}"/>
              </a:ext>
            </a:extLst>
          </p:cNvPr>
          <p:cNvSpPr>
            <a:spLocks noGrp="1"/>
          </p:cNvSpPr>
          <p:nvPr>
            <p:ph type="dt" sz="half" idx="10"/>
          </p:nvPr>
        </p:nvSpPr>
        <p:spPr/>
        <p:txBody>
          <a:bodyPr/>
          <a:lstStyle/>
          <a:p>
            <a:fld id="{A07D224A-390E-774C-A343-CCCCF5B99ED2}" type="datetimeFigureOut">
              <a:rPr lang="en-US" smtClean="0"/>
              <a:t>5/2/19</a:t>
            </a:fld>
            <a:endParaRPr lang="en-US"/>
          </a:p>
        </p:txBody>
      </p:sp>
      <p:sp>
        <p:nvSpPr>
          <p:cNvPr id="5" name="Footer Placeholder 4">
            <a:extLst>
              <a:ext uri="{FF2B5EF4-FFF2-40B4-BE49-F238E27FC236}">
                <a16:creationId xmlns:a16="http://schemas.microsoft.com/office/drawing/2014/main" id="{2D2E3819-5493-9848-8C9E-08A8B2F379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DD14CB-0E40-E943-A4F7-A65D82B97DC6}"/>
              </a:ext>
            </a:extLst>
          </p:cNvPr>
          <p:cNvSpPr>
            <a:spLocks noGrp="1"/>
          </p:cNvSpPr>
          <p:nvPr>
            <p:ph type="sldNum" sz="quarter" idx="12"/>
          </p:nvPr>
        </p:nvSpPr>
        <p:spPr/>
        <p:txBody>
          <a:bodyPr/>
          <a:lstStyle/>
          <a:p>
            <a:fld id="{E77E6CC7-1179-C54B-8216-71E8B468B829}" type="slidenum">
              <a:rPr lang="en-US" smtClean="0"/>
              <a:t>‹#›</a:t>
            </a:fld>
            <a:endParaRPr lang="en-US"/>
          </a:p>
        </p:txBody>
      </p:sp>
    </p:spTree>
    <p:extLst>
      <p:ext uri="{BB962C8B-B14F-4D97-AF65-F5344CB8AC3E}">
        <p14:creationId xmlns:p14="http://schemas.microsoft.com/office/powerpoint/2010/main" val="1779337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6EEF2-B817-9046-903F-76AFA05292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58B2CA-5A32-6143-B060-E5D920E3B7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FC0A16-D8A9-C144-9AC6-3626E52389C4}"/>
              </a:ext>
            </a:extLst>
          </p:cNvPr>
          <p:cNvSpPr>
            <a:spLocks noGrp="1"/>
          </p:cNvSpPr>
          <p:nvPr>
            <p:ph type="dt" sz="half" idx="10"/>
          </p:nvPr>
        </p:nvSpPr>
        <p:spPr/>
        <p:txBody>
          <a:bodyPr/>
          <a:lstStyle/>
          <a:p>
            <a:fld id="{A07D224A-390E-774C-A343-CCCCF5B99ED2}" type="datetimeFigureOut">
              <a:rPr lang="en-US" smtClean="0"/>
              <a:t>5/2/19</a:t>
            </a:fld>
            <a:endParaRPr lang="en-US"/>
          </a:p>
        </p:txBody>
      </p:sp>
      <p:sp>
        <p:nvSpPr>
          <p:cNvPr id="5" name="Footer Placeholder 4">
            <a:extLst>
              <a:ext uri="{FF2B5EF4-FFF2-40B4-BE49-F238E27FC236}">
                <a16:creationId xmlns:a16="http://schemas.microsoft.com/office/drawing/2014/main" id="{FD86BEE7-6019-5248-9975-28A5725211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92B6AA-B135-BD4E-AC97-D487CD3ED63B}"/>
              </a:ext>
            </a:extLst>
          </p:cNvPr>
          <p:cNvSpPr>
            <a:spLocks noGrp="1"/>
          </p:cNvSpPr>
          <p:nvPr>
            <p:ph type="sldNum" sz="quarter" idx="12"/>
          </p:nvPr>
        </p:nvSpPr>
        <p:spPr/>
        <p:txBody>
          <a:bodyPr/>
          <a:lstStyle/>
          <a:p>
            <a:fld id="{E77E6CC7-1179-C54B-8216-71E8B468B829}" type="slidenum">
              <a:rPr lang="en-US" smtClean="0"/>
              <a:t>‹#›</a:t>
            </a:fld>
            <a:endParaRPr lang="en-US"/>
          </a:p>
        </p:txBody>
      </p:sp>
    </p:spTree>
    <p:extLst>
      <p:ext uri="{BB962C8B-B14F-4D97-AF65-F5344CB8AC3E}">
        <p14:creationId xmlns:p14="http://schemas.microsoft.com/office/powerpoint/2010/main" val="139783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1B2913-E575-0F43-9D28-899AEB3A40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3E6534-9A47-CF44-A45B-4FC930F6D6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C3E35D-911B-C849-B38D-1526EBC711F3}"/>
              </a:ext>
            </a:extLst>
          </p:cNvPr>
          <p:cNvSpPr>
            <a:spLocks noGrp="1"/>
          </p:cNvSpPr>
          <p:nvPr>
            <p:ph type="dt" sz="half" idx="10"/>
          </p:nvPr>
        </p:nvSpPr>
        <p:spPr/>
        <p:txBody>
          <a:bodyPr/>
          <a:lstStyle/>
          <a:p>
            <a:fld id="{A07D224A-390E-774C-A343-CCCCF5B99ED2}" type="datetimeFigureOut">
              <a:rPr lang="en-US" smtClean="0"/>
              <a:t>5/2/19</a:t>
            </a:fld>
            <a:endParaRPr lang="en-US"/>
          </a:p>
        </p:txBody>
      </p:sp>
      <p:sp>
        <p:nvSpPr>
          <p:cNvPr id="5" name="Footer Placeholder 4">
            <a:extLst>
              <a:ext uri="{FF2B5EF4-FFF2-40B4-BE49-F238E27FC236}">
                <a16:creationId xmlns:a16="http://schemas.microsoft.com/office/drawing/2014/main" id="{94613017-2C85-7345-A46C-580673EB5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40ABA9-6467-E24F-A5B2-90BA3F95CA16}"/>
              </a:ext>
            </a:extLst>
          </p:cNvPr>
          <p:cNvSpPr>
            <a:spLocks noGrp="1"/>
          </p:cNvSpPr>
          <p:nvPr>
            <p:ph type="sldNum" sz="quarter" idx="12"/>
          </p:nvPr>
        </p:nvSpPr>
        <p:spPr/>
        <p:txBody>
          <a:bodyPr/>
          <a:lstStyle/>
          <a:p>
            <a:fld id="{E77E6CC7-1179-C54B-8216-71E8B468B829}" type="slidenum">
              <a:rPr lang="en-US" smtClean="0"/>
              <a:t>‹#›</a:t>
            </a:fld>
            <a:endParaRPr lang="en-US"/>
          </a:p>
        </p:txBody>
      </p:sp>
    </p:spTree>
    <p:extLst>
      <p:ext uri="{BB962C8B-B14F-4D97-AF65-F5344CB8AC3E}">
        <p14:creationId xmlns:p14="http://schemas.microsoft.com/office/powerpoint/2010/main" val="3137552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DEF52-E18F-E34D-9758-F96D355C01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91EFB1-3572-1B47-A669-9097B39A4C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0B7B53-0A25-894F-865A-A740E621088E}"/>
              </a:ext>
            </a:extLst>
          </p:cNvPr>
          <p:cNvSpPr>
            <a:spLocks noGrp="1"/>
          </p:cNvSpPr>
          <p:nvPr>
            <p:ph type="dt" sz="half" idx="10"/>
          </p:nvPr>
        </p:nvSpPr>
        <p:spPr/>
        <p:txBody>
          <a:bodyPr/>
          <a:lstStyle/>
          <a:p>
            <a:fld id="{A07D224A-390E-774C-A343-CCCCF5B99ED2}" type="datetimeFigureOut">
              <a:rPr lang="en-US" smtClean="0"/>
              <a:t>5/2/19</a:t>
            </a:fld>
            <a:endParaRPr lang="en-US"/>
          </a:p>
        </p:txBody>
      </p:sp>
      <p:sp>
        <p:nvSpPr>
          <p:cNvPr id="5" name="Footer Placeholder 4">
            <a:extLst>
              <a:ext uri="{FF2B5EF4-FFF2-40B4-BE49-F238E27FC236}">
                <a16:creationId xmlns:a16="http://schemas.microsoft.com/office/drawing/2014/main" id="{657968CA-F5CD-2042-B132-10AA22A5A7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6A3C80-DBE4-ED4A-AF80-A2D87ACCA3C3}"/>
              </a:ext>
            </a:extLst>
          </p:cNvPr>
          <p:cNvSpPr>
            <a:spLocks noGrp="1"/>
          </p:cNvSpPr>
          <p:nvPr>
            <p:ph type="sldNum" sz="quarter" idx="12"/>
          </p:nvPr>
        </p:nvSpPr>
        <p:spPr/>
        <p:txBody>
          <a:bodyPr/>
          <a:lstStyle/>
          <a:p>
            <a:fld id="{E77E6CC7-1179-C54B-8216-71E8B468B829}" type="slidenum">
              <a:rPr lang="en-US" smtClean="0"/>
              <a:t>‹#›</a:t>
            </a:fld>
            <a:endParaRPr lang="en-US"/>
          </a:p>
        </p:txBody>
      </p:sp>
    </p:spTree>
    <p:extLst>
      <p:ext uri="{BB962C8B-B14F-4D97-AF65-F5344CB8AC3E}">
        <p14:creationId xmlns:p14="http://schemas.microsoft.com/office/powerpoint/2010/main" val="3997318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C59A3-A62F-C94C-B683-E0769D96C9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39F5F3-6B4B-7A4D-84C2-23AC99002E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F0B294-1A9B-5F45-BE12-5DA786C65EA4}"/>
              </a:ext>
            </a:extLst>
          </p:cNvPr>
          <p:cNvSpPr>
            <a:spLocks noGrp="1"/>
          </p:cNvSpPr>
          <p:nvPr>
            <p:ph type="dt" sz="half" idx="10"/>
          </p:nvPr>
        </p:nvSpPr>
        <p:spPr/>
        <p:txBody>
          <a:bodyPr/>
          <a:lstStyle/>
          <a:p>
            <a:fld id="{A07D224A-390E-774C-A343-CCCCF5B99ED2}" type="datetimeFigureOut">
              <a:rPr lang="en-US" smtClean="0"/>
              <a:t>5/2/19</a:t>
            </a:fld>
            <a:endParaRPr lang="en-US"/>
          </a:p>
        </p:txBody>
      </p:sp>
      <p:sp>
        <p:nvSpPr>
          <p:cNvPr id="5" name="Footer Placeholder 4">
            <a:extLst>
              <a:ext uri="{FF2B5EF4-FFF2-40B4-BE49-F238E27FC236}">
                <a16:creationId xmlns:a16="http://schemas.microsoft.com/office/drawing/2014/main" id="{21B93B8E-6025-874D-8543-B946D0FE81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1E704-41E9-DB46-952B-8E1C4C39CF6A}"/>
              </a:ext>
            </a:extLst>
          </p:cNvPr>
          <p:cNvSpPr>
            <a:spLocks noGrp="1"/>
          </p:cNvSpPr>
          <p:nvPr>
            <p:ph type="sldNum" sz="quarter" idx="12"/>
          </p:nvPr>
        </p:nvSpPr>
        <p:spPr/>
        <p:txBody>
          <a:bodyPr/>
          <a:lstStyle/>
          <a:p>
            <a:fld id="{E77E6CC7-1179-C54B-8216-71E8B468B829}" type="slidenum">
              <a:rPr lang="en-US" smtClean="0"/>
              <a:t>‹#›</a:t>
            </a:fld>
            <a:endParaRPr lang="en-US"/>
          </a:p>
        </p:txBody>
      </p:sp>
    </p:spTree>
    <p:extLst>
      <p:ext uri="{BB962C8B-B14F-4D97-AF65-F5344CB8AC3E}">
        <p14:creationId xmlns:p14="http://schemas.microsoft.com/office/powerpoint/2010/main" val="4039059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E5B99-C4B6-FD47-9E78-6BFF614D45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554CDE-19B1-944A-94CB-B59207AC45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595B1-E5ED-584C-B4DE-6A05A15AE6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A034C5-37E3-F147-9834-1439197C8C16}"/>
              </a:ext>
            </a:extLst>
          </p:cNvPr>
          <p:cNvSpPr>
            <a:spLocks noGrp="1"/>
          </p:cNvSpPr>
          <p:nvPr>
            <p:ph type="dt" sz="half" idx="10"/>
          </p:nvPr>
        </p:nvSpPr>
        <p:spPr/>
        <p:txBody>
          <a:bodyPr/>
          <a:lstStyle/>
          <a:p>
            <a:fld id="{A07D224A-390E-774C-A343-CCCCF5B99ED2}" type="datetimeFigureOut">
              <a:rPr lang="en-US" smtClean="0"/>
              <a:t>5/2/19</a:t>
            </a:fld>
            <a:endParaRPr lang="en-US"/>
          </a:p>
        </p:txBody>
      </p:sp>
      <p:sp>
        <p:nvSpPr>
          <p:cNvPr id="6" name="Footer Placeholder 5">
            <a:extLst>
              <a:ext uri="{FF2B5EF4-FFF2-40B4-BE49-F238E27FC236}">
                <a16:creationId xmlns:a16="http://schemas.microsoft.com/office/drawing/2014/main" id="{8FA47C86-2FA1-C046-9418-BA5082C529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0125F0-F8DB-3642-9B83-AE15CA96782C}"/>
              </a:ext>
            </a:extLst>
          </p:cNvPr>
          <p:cNvSpPr>
            <a:spLocks noGrp="1"/>
          </p:cNvSpPr>
          <p:nvPr>
            <p:ph type="sldNum" sz="quarter" idx="12"/>
          </p:nvPr>
        </p:nvSpPr>
        <p:spPr/>
        <p:txBody>
          <a:bodyPr/>
          <a:lstStyle/>
          <a:p>
            <a:fld id="{E77E6CC7-1179-C54B-8216-71E8B468B829}" type="slidenum">
              <a:rPr lang="en-US" smtClean="0"/>
              <a:t>‹#›</a:t>
            </a:fld>
            <a:endParaRPr lang="en-US"/>
          </a:p>
        </p:txBody>
      </p:sp>
    </p:spTree>
    <p:extLst>
      <p:ext uri="{BB962C8B-B14F-4D97-AF65-F5344CB8AC3E}">
        <p14:creationId xmlns:p14="http://schemas.microsoft.com/office/powerpoint/2010/main" val="3712678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6539B-6AA3-B046-AA47-59DFB727FF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E4C39E-9B01-914F-AC37-1260E69C72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D2E4A2-6467-5C47-9D3C-CF46B5AA26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BF1C23-067D-4A42-907C-009C5727FE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2A6567-299C-9E41-9513-DFEDBEC9F9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77D52A-E9FA-5842-9E4C-02D057035A48}"/>
              </a:ext>
            </a:extLst>
          </p:cNvPr>
          <p:cNvSpPr>
            <a:spLocks noGrp="1"/>
          </p:cNvSpPr>
          <p:nvPr>
            <p:ph type="dt" sz="half" idx="10"/>
          </p:nvPr>
        </p:nvSpPr>
        <p:spPr/>
        <p:txBody>
          <a:bodyPr/>
          <a:lstStyle/>
          <a:p>
            <a:fld id="{A07D224A-390E-774C-A343-CCCCF5B99ED2}" type="datetimeFigureOut">
              <a:rPr lang="en-US" smtClean="0"/>
              <a:t>5/2/19</a:t>
            </a:fld>
            <a:endParaRPr lang="en-US"/>
          </a:p>
        </p:txBody>
      </p:sp>
      <p:sp>
        <p:nvSpPr>
          <p:cNvPr id="8" name="Footer Placeholder 7">
            <a:extLst>
              <a:ext uri="{FF2B5EF4-FFF2-40B4-BE49-F238E27FC236}">
                <a16:creationId xmlns:a16="http://schemas.microsoft.com/office/drawing/2014/main" id="{76ABEB47-92C5-0540-ADAD-D600956494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064CB3-21E8-2A4C-8AEE-953EF962DBEB}"/>
              </a:ext>
            </a:extLst>
          </p:cNvPr>
          <p:cNvSpPr>
            <a:spLocks noGrp="1"/>
          </p:cNvSpPr>
          <p:nvPr>
            <p:ph type="sldNum" sz="quarter" idx="12"/>
          </p:nvPr>
        </p:nvSpPr>
        <p:spPr/>
        <p:txBody>
          <a:bodyPr/>
          <a:lstStyle/>
          <a:p>
            <a:fld id="{E77E6CC7-1179-C54B-8216-71E8B468B829}" type="slidenum">
              <a:rPr lang="en-US" smtClean="0"/>
              <a:t>‹#›</a:t>
            </a:fld>
            <a:endParaRPr lang="en-US"/>
          </a:p>
        </p:txBody>
      </p:sp>
    </p:spTree>
    <p:extLst>
      <p:ext uri="{BB962C8B-B14F-4D97-AF65-F5344CB8AC3E}">
        <p14:creationId xmlns:p14="http://schemas.microsoft.com/office/powerpoint/2010/main" val="2032782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9C1E8-905D-B742-92CB-052132B6FB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EEE8D8-7A0A-5D4C-8227-27F36AB7BC4E}"/>
              </a:ext>
            </a:extLst>
          </p:cNvPr>
          <p:cNvSpPr>
            <a:spLocks noGrp="1"/>
          </p:cNvSpPr>
          <p:nvPr>
            <p:ph type="dt" sz="half" idx="10"/>
          </p:nvPr>
        </p:nvSpPr>
        <p:spPr/>
        <p:txBody>
          <a:bodyPr/>
          <a:lstStyle/>
          <a:p>
            <a:fld id="{A07D224A-390E-774C-A343-CCCCF5B99ED2}" type="datetimeFigureOut">
              <a:rPr lang="en-US" smtClean="0"/>
              <a:t>5/2/19</a:t>
            </a:fld>
            <a:endParaRPr lang="en-US"/>
          </a:p>
        </p:txBody>
      </p:sp>
      <p:sp>
        <p:nvSpPr>
          <p:cNvPr id="4" name="Footer Placeholder 3">
            <a:extLst>
              <a:ext uri="{FF2B5EF4-FFF2-40B4-BE49-F238E27FC236}">
                <a16:creationId xmlns:a16="http://schemas.microsoft.com/office/drawing/2014/main" id="{661E8EEC-D3FC-4A43-808C-D60255BCBA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42098DC-5110-674C-B4FF-E1809254EF06}"/>
              </a:ext>
            </a:extLst>
          </p:cNvPr>
          <p:cNvSpPr>
            <a:spLocks noGrp="1"/>
          </p:cNvSpPr>
          <p:nvPr>
            <p:ph type="sldNum" sz="quarter" idx="12"/>
          </p:nvPr>
        </p:nvSpPr>
        <p:spPr/>
        <p:txBody>
          <a:bodyPr/>
          <a:lstStyle/>
          <a:p>
            <a:fld id="{E77E6CC7-1179-C54B-8216-71E8B468B829}" type="slidenum">
              <a:rPr lang="en-US" smtClean="0"/>
              <a:t>‹#›</a:t>
            </a:fld>
            <a:endParaRPr lang="en-US"/>
          </a:p>
        </p:txBody>
      </p:sp>
    </p:spTree>
    <p:extLst>
      <p:ext uri="{BB962C8B-B14F-4D97-AF65-F5344CB8AC3E}">
        <p14:creationId xmlns:p14="http://schemas.microsoft.com/office/powerpoint/2010/main" val="1403677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C73570-871E-D846-A769-6AD8E65E1D18}"/>
              </a:ext>
            </a:extLst>
          </p:cNvPr>
          <p:cNvSpPr>
            <a:spLocks noGrp="1"/>
          </p:cNvSpPr>
          <p:nvPr>
            <p:ph type="dt" sz="half" idx="10"/>
          </p:nvPr>
        </p:nvSpPr>
        <p:spPr/>
        <p:txBody>
          <a:bodyPr/>
          <a:lstStyle/>
          <a:p>
            <a:fld id="{A07D224A-390E-774C-A343-CCCCF5B99ED2}" type="datetimeFigureOut">
              <a:rPr lang="en-US" smtClean="0"/>
              <a:t>5/2/19</a:t>
            </a:fld>
            <a:endParaRPr lang="en-US"/>
          </a:p>
        </p:txBody>
      </p:sp>
      <p:sp>
        <p:nvSpPr>
          <p:cNvPr id="3" name="Footer Placeholder 2">
            <a:extLst>
              <a:ext uri="{FF2B5EF4-FFF2-40B4-BE49-F238E27FC236}">
                <a16:creationId xmlns:a16="http://schemas.microsoft.com/office/drawing/2014/main" id="{AFC8E9C4-73CE-2D4C-9543-3E417921C5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D44BBE-F0A9-A845-9CCF-77F6320A4CC2}"/>
              </a:ext>
            </a:extLst>
          </p:cNvPr>
          <p:cNvSpPr>
            <a:spLocks noGrp="1"/>
          </p:cNvSpPr>
          <p:nvPr>
            <p:ph type="sldNum" sz="quarter" idx="12"/>
          </p:nvPr>
        </p:nvSpPr>
        <p:spPr/>
        <p:txBody>
          <a:bodyPr/>
          <a:lstStyle/>
          <a:p>
            <a:fld id="{E77E6CC7-1179-C54B-8216-71E8B468B829}" type="slidenum">
              <a:rPr lang="en-US" smtClean="0"/>
              <a:t>‹#›</a:t>
            </a:fld>
            <a:endParaRPr lang="en-US"/>
          </a:p>
        </p:txBody>
      </p:sp>
    </p:spTree>
    <p:extLst>
      <p:ext uri="{BB962C8B-B14F-4D97-AF65-F5344CB8AC3E}">
        <p14:creationId xmlns:p14="http://schemas.microsoft.com/office/powerpoint/2010/main" val="3110492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6E2F-2C3A-1B43-8538-36F4B711C3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2AE346-46B2-5B4D-BCBC-21763D8BFD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12671A-AA33-A148-8B98-33E34AD4EA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E5F0DF-B200-EC49-AE7A-FD1A20547337}"/>
              </a:ext>
            </a:extLst>
          </p:cNvPr>
          <p:cNvSpPr>
            <a:spLocks noGrp="1"/>
          </p:cNvSpPr>
          <p:nvPr>
            <p:ph type="dt" sz="half" idx="10"/>
          </p:nvPr>
        </p:nvSpPr>
        <p:spPr/>
        <p:txBody>
          <a:bodyPr/>
          <a:lstStyle/>
          <a:p>
            <a:fld id="{A07D224A-390E-774C-A343-CCCCF5B99ED2}" type="datetimeFigureOut">
              <a:rPr lang="en-US" smtClean="0"/>
              <a:t>5/2/19</a:t>
            </a:fld>
            <a:endParaRPr lang="en-US"/>
          </a:p>
        </p:txBody>
      </p:sp>
      <p:sp>
        <p:nvSpPr>
          <p:cNvPr id="6" name="Footer Placeholder 5">
            <a:extLst>
              <a:ext uri="{FF2B5EF4-FFF2-40B4-BE49-F238E27FC236}">
                <a16:creationId xmlns:a16="http://schemas.microsoft.com/office/drawing/2014/main" id="{970174F4-8FE9-D94B-8F99-FF6F497E9D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0A071B-05E9-E744-9A5C-F167DA66DA97}"/>
              </a:ext>
            </a:extLst>
          </p:cNvPr>
          <p:cNvSpPr>
            <a:spLocks noGrp="1"/>
          </p:cNvSpPr>
          <p:nvPr>
            <p:ph type="sldNum" sz="quarter" idx="12"/>
          </p:nvPr>
        </p:nvSpPr>
        <p:spPr/>
        <p:txBody>
          <a:bodyPr/>
          <a:lstStyle/>
          <a:p>
            <a:fld id="{E77E6CC7-1179-C54B-8216-71E8B468B829}" type="slidenum">
              <a:rPr lang="en-US" smtClean="0"/>
              <a:t>‹#›</a:t>
            </a:fld>
            <a:endParaRPr lang="en-US"/>
          </a:p>
        </p:txBody>
      </p:sp>
    </p:spTree>
    <p:extLst>
      <p:ext uri="{BB962C8B-B14F-4D97-AF65-F5344CB8AC3E}">
        <p14:creationId xmlns:p14="http://schemas.microsoft.com/office/powerpoint/2010/main" val="1629652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030CE-0868-864C-805F-C9C87D2027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63BFE4-DDF5-5A48-9DD7-066795C71D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9A401B1-D288-FF48-8867-BBAAB87487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6D8D43-5953-D94E-817E-78A2F00B4AE5}"/>
              </a:ext>
            </a:extLst>
          </p:cNvPr>
          <p:cNvSpPr>
            <a:spLocks noGrp="1"/>
          </p:cNvSpPr>
          <p:nvPr>
            <p:ph type="dt" sz="half" idx="10"/>
          </p:nvPr>
        </p:nvSpPr>
        <p:spPr/>
        <p:txBody>
          <a:bodyPr/>
          <a:lstStyle/>
          <a:p>
            <a:fld id="{A07D224A-390E-774C-A343-CCCCF5B99ED2}" type="datetimeFigureOut">
              <a:rPr lang="en-US" smtClean="0"/>
              <a:t>5/2/19</a:t>
            </a:fld>
            <a:endParaRPr lang="en-US"/>
          </a:p>
        </p:txBody>
      </p:sp>
      <p:sp>
        <p:nvSpPr>
          <p:cNvPr id="6" name="Footer Placeholder 5">
            <a:extLst>
              <a:ext uri="{FF2B5EF4-FFF2-40B4-BE49-F238E27FC236}">
                <a16:creationId xmlns:a16="http://schemas.microsoft.com/office/drawing/2014/main" id="{5BDD611E-F26C-BB48-87FF-D7A48759B2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B3986A-FB45-F747-9B24-CCD0A21A3C77}"/>
              </a:ext>
            </a:extLst>
          </p:cNvPr>
          <p:cNvSpPr>
            <a:spLocks noGrp="1"/>
          </p:cNvSpPr>
          <p:nvPr>
            <p:ph type="sldNum" sz="quarter" idx="12"/>
          </p:nvPr>
        </p:nvSpPr>
        <p:spPr/>
        <p:txBody>
          <a:bodyPr/>
          <a:lstStyle/>
          <a:p>
            <a:fld id="{E77E6CC7-1179-C54B-8216-71E8B468B829}" type="slidenum">
              <a:rPr lang="en-US" smtClean="0"/>
              <a:t>‹#›</a:t>
            </a:fld>
            <a:endParaRPr lang="en-US"/>
          </a:p>
        </p:txBody>
      </p:sp>
    </p:spTree>
    <p:extLst>
      <p:ext uri="{BB962C8B-B14F-4D97-AF65-F5344CB8AC3E}">
        <p14:creationId xmlns:p14="http://schemas.microsoft.com/office/powerpoint/2010/main" val="231604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65A04C-B129-8449-AE5F-FA95D46173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A455AE9-96A3-6942-AD25-C26D7FE8A0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138B97-7829-CC4F-8FEA-919EDCC69E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7D224A-390E-774C-A343-CCCCF5B99ED2}" type="datetimeFigureOut">
              <a:rPr lang="en-US" smtClean="0"/>
              <a:t>5/2/19</a:t>
            </a:fld>
            <a:endParaRPr lang="en-US"/>
          </a:p>
        </p:txBody>
      </p:sp>
      <p:sp>
        <p:nvSpPr>
          <p:cNvPr id="5" name="Footer Placeholder 4">
            <a:extLst>
              <a:ext uri="{FF2B5EF4-FFF2-40B4-BE49-F238E27FC236}">
                <a16:creationId xmlns:a16="http://schemas.microsoft.com/office/drawing/2014/main" id="{554DE159-C091-ED4A-8BFB-62061D9627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E1A64A-93F6-F149-962E-B771A0E2BE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7E6CC7-1179-C54B-8216-71E8B468B829}" type="slidenum">
              <a:rPr lang="en-US" smtClean="0"/>
              <a:t>‹#›</a:t>
            </a:fld>
            <a:endParaRPr lang="en-US"/>
          </a:p>
        </p:txBody>
      </p:sp>
    </p:spTree>
    <p:extLst>
      <p:ext uri="{BB962C8B-B14F-4D97-AF65-F5344CB8AC3E}">
        <p14:creationId xmlns:p14="http://schemas.microsoft.com/office/powerpoint/2010/main" val="22328959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QC5D_felHCs&amp;feature=youtu.b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docs.google.com/spreadsheets/d/1Bqr9VpTetvJyT6fVB0OuHZtCwutSO_pZlxiasRhnbQQ/edit#gid=325714093"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A55E3F-5D56-A647-8CA0-EF684E0D6B48}"/>
              </a:ext>
            </a:extLst>
          </p:cNvPr>
          <p:cNvSpPr txBox="1"/>
          <p:nvPr/>
        </p:nvSpPr>
        <p:spPr>
          <a:xfrm>
            <a:off x="318186" y="5530808"/>
            <a:ext cx="8486682" cy="984885"/>
          </a:xfrm>
          <a:prstGeom prst="rect">
            <a:avLst/>
          </a:prstGeom>
          <a:noFill/>
        </p:spPr>
        <p:txBody>
          <a:bodyPr wrap="none" rtlCol="0">
            <a:spAutoFit/>
          </a:bodyPr>
          <a:lstStyle/>
          <a:p>
            <a:r>
              <a:rPr lang="en-US" sz="4000" dirty="0">
                <a:latin typeface="Segoe UI Historic" panose="020B0502040204020203" pitchFamily="34" charset="0"/>
                <a:ea typeface="Segoe UI Historic" panose="020B0502040204020203" pitchFamily="34" charset="0"/>
                <a:cs typeface="Segoe UI Historic" panose="020B0502040204020203" pitchFamily="34" charset="0"/>
              </a:rPr>
              <a:t>Amazon Alexa Prize Team Discussion</a:t>
            </a:r>
          </a:p>
          <a:p>
            <a:r>
              <a:rPr lang="en-US" dirty="0">
                <a:latin typeface="Segoe UI Historic" panose="020B0502040204020203" pitchFamily="34" charset="0"/>
                <a:ea typeface="Segoe UI Historic" panose="020B0502040204020203" pitchFamily="34" charset="0"/>
                <a:cs typeface="Segoe UI Historic" panose="020B0502040204020203" pitchFamily="34" charset="0"/>
              </a:rPr>
              <a:t>May 2</a:t>
            </a:r>
            <a:r>
              <a:rPr lang="en-US" baseline="30000" dirty="0">
                <a:latin typeface="Segoe UI Historic" panose="020B0502040204020203" pitchFamily="34" charset="0"/>
                <a:ea typeface="Segoe UI Historic" panose="020B0502040204020203" pitchFamily="34" charset="0"/>
                <a:cs typeface="Segoe UI Historic" panose="020B0502040204020203" pitchFamily="34" charset="0"/>
              </a:rPr>
              <a:t>nd</a:t>
            </a:r>
            <a:r>
              <a:rPr lang="en-US" dirty="0">
                <a:latin typeface="Segoe UI Historic" panose="020B0502040204020203" pitchFamily="34" charset="0"/>
                <a:ea typeface="Segoe UI Historic" panose="020B0502040204020203" pitchFamily="34" charset="0"/>
                <a:cs typeface="Segoe UI Historic" panose="020B0502040204020203" pitchFamily="34" charset="0"/>
              </a:rPr>
              <a:t> , Thursday</a:t>
            </a:r>
          </a:p>
        </p:txBody>
      </p:sp>
      <p:pic>
        <p:nvPicPr>
          <p:cNvPr id="6" name="Picture 5" descr="A picture containing indoor, cup, sitting, table&#10;&#10;Description automatically generated">
            <a:extLst>
              <a:ext uri="{FF2B5EF4-FFF2-40B4-BE49-F238E27FC236}">
                <a16:creationId xmlns:a16="http://schemas.microsoft.com/office/drawing/2014/main" id="{8143DC68-D114-B645-9826-EFFCF22726FA}"/>
              </a:ext>
            </a:extLst>
          </p:cNvPr>
          <p:cNvPicPr>
            <a:picLocks noChangeAspect="1"/>
          </p:cNvPicPr>
          <p:nvPr/>
        </p:nvPicPr>
        <p:blipFill>
          <a:blip r:embed="rId2"/>
          <a:stretch>
            <a:fillRect/>
          </a:stretch>
        </p:blipFill>
        <p:spPr>
          <a:xfrm>
            <a:off x="0" y="-1"/>
            <a:ext cx="12192000" cy="5370863"/>
          </a:xfrm>
          <a:prstGeom prst="rect">
            <a:avLst/>
          </a:prstGeom>
        </p:spPr>
      </p:pic>
    </p:spTree>
    <p:extLst>
      <p:ext uri="{BB962C8B-B14F-4D97-AF65-F5344CB8AC3E}">
        <p14:creationId xmlns:p14="http://schemas.microsoft.com/office/powerpoint/2010/main" val="1953094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12EA0-B1A3-3049-AB3B-18C6C5A509A7}"/>
              </a:ext>
            </a:extLst>
          </p:cNvPr>
          <p:cNvSpPr>
            <a:spLocks noGrp="1"/>
          </p:cNvSpPr>
          <p:nvPr>
            <p:ph type="title"/>
          </p:nvPr>
        </p:nvSpPr>
        <p:spPr/>
        <p:txBody>
          <a:bodyPr>
            <a:normAutofit/>
          </a:bodyPr>
          <a:lstStyle/>
          <a:p>
            <a:r>
              <a:rPr lang="en-US" sz="3600" dirty="0">
                <a:latin typeface="Segoe UI Historic" panose="020B0502040204020203" pitchFamily="34" charset="0"/>
                <a:ea typeface="Segoe UI Historic" panose="020B0502040204020203" pitchFamily="34" charset="0"/>
                <a:cs typeface="Segoe UI Historic" panose="020B0502040204020203" pitchFamily="34" charset="0"/>
              </a:rPr>
              <a:t>Timelines</a:t>
            </a:r>
          </a:p>
        </p:txBody>
      </p:sp>
      <p:sp>
        <p:nvSpPr>
          <p:cNvPr id="3" name="Content Placeholder 2">
            <a:extLst>
              <a:ext uri="{FF2B5EF4-FFF2-40B4-BE49-F238E27FC236}">
                <a16:creationId xmlns:a16="http://schemas.microsoft.com/office/drawing/2014/main" id="{887BC81C-7CDD-7449-9124-3A5857BC36BE}"/>
              </a:ext>
            </a:extLst>
          </p:cNvPr>
          <p:cNvSpPr>
            <a:spLocks noGrp="1"/>
          </p:cNvSpPr>
          <p:nvPr>
            <p:ph idx="1"/>
          </p:nvPr>
        </p:nvSpPr>
        <p:spPr/>
        <p:txBody>
          <a:bodyPr>
            <a:normAutofit/>
          </a:bodyPr>
          <a:lstStyle/>
          <a:p>
            <a:r>
              <a:rPr lang="en-US" sz="1400" dirty="0">
                <a:latin typeface="Segoe UI Historic" panose="020B0502040204020203" pitchFamily="34" charset="0"/>
                <a:ea typeface="Segoe UI Historic" panose="020B0502040204020203" pitchFamily="34" charset="0"/>
                <a:cs typeface="Segoe UI Historic" panose="020B0502040204020203" pitchFamily="34" charset="0"/>
              </a:rPr>
              <a:t>The approaches (ML, NLP, NLU technique) to create every manager are still not finalized (though we have some content for most modules in previous papers by Amazon). So we finalize the model to be used by each manager module along with a feasibility check by</a:t>
            </a:r>
          </a:p>
          <a:p>
            <a:pPr marL="457200" lvl="1" indent="0">
              <a:buNone/>
            </a:pPr>
            <a:r>
              <a:rPr lang="en-US" sz="1400" b="1" dirty="0">
                <a:latin typeface="Segoe UI Historic" panose="020B0502040204020203" pitchFamily="34" charset="0"/>
                <a:ea typeface="Segoe UI Historic" panose="020B0502040204020203" pitchFamily="34" charset="0"/>
                <a:cs typeface="Segoe UI Historic" panose="020B0502040204020203" pitchFamily="34" charset="0"/>
              </a:rPr>
              <a:t>- Monday, 6th May 2019</a:t>
            </a:r>
          </a:p>
          <a:p>
            <a:r>
              <a:rPr lang="en-US" sz="1400" dirty="0">
                <a:latin typeface="Segoe UI Historic" panose="020B0502040204020203" pitchFamily="34" charset="0"/>
                <a:ea typeface="Segoe UI Historic" panose="020B0502040204020203" pitchFamily="34" charset="0"/>
                <a:cs typeface="Segoe UI Historic" panose="020B0502040204020203" pitchFamily="34" charset="0"/>
              </a:rPr>
              <a:t>Every member submits the technical design and flow through their module in detail along with flow graphs and dependence graphs (if possible) by</a:t>
            </a:r>
          </a:p>
          <a:p>
            <a:pPr marL="457200" lvl="1" indent="0">
              <a:buNone/>
            </a:pPr>
            <a:r>
              <a:rPr lang="en-US" sz="1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n-US" sz="1400" b="1" dirty="0">
                <a:latin typeface="Segoe UI Historic" panose="020B0502040204020203" pitchFamily="34" charset="0"/>
                <a:ea typeface="Segoe UI Historic" panose="020B0502040204020203" pitchFamily="34" charset="0"/>
                <a:cs typeface="Segoe UI Historic" panose="020B0502040204020203" pitchFamily="34" charset="0"/>
              </a:rPr>
              <a:t>- Thursday, 9</a:t>
            </a:r>
            <a:r>
              <a:rPr lang="en-US" sz="1400" b="1" baseline="30000" dirty="0">
                <a:latin typeface="Segoe UI Historic" panose="020B0502040204020203" pitchFamily="34" charset="0"/>
                <a:ea typeface="Segoe UI Historic" panose="020B0502040204020203" pitchFamily="34" charset="0"/>
                <a:cs typeface="Segoe UI Historic" panose="020B0502040204020203" pitchFamily="34" charset="0"/>
              </a:rPr>
              <a:t>th</a:t>
            </a:r>
            <a:r>
              <a:rPr lang="en-US" sz="1400" b="1" dirty="0">
                <a:latin typeface="Segoe UI Historic" panose="020B0502040204020203" pitchFamily="34" charset="0"/>
                <a:ea typeface="Segoe UI Historic" panose="020B0502040204020203" pitchFamily="34" charset="0"/>
                <a:cs typeface="Segoe UI Historic" panose="020B0502040204020203" pitchFamily="34" charset="0"/>
              </a:rPr>
              <a:t> May 2019</a:t>
            </a:r>
          </a:p>
          <a:p>
            <a:r>
              <a:rPr lang="en-US" sz="1400" dirty="0">
                <a:latin typeface="Segoe UI Historic" panose="020B0502040204020203" pitchFamily="34" charset="0"/>
                <a:ea typeface="Segoe UI Historic" panose="020B0502040204020203" pitchFamily="34" charset="0"/>
                <a:cs typeface="Segoe UI Historic" panose="020B0502040204020203" pitchFamily="34" charset="0"/>
              </a:rPr>
              <a:t>Preparation of the consolidated paper</a:t>
            </a:r>
          </a:p>
          <a:p>
            <a:pPr marL="457200" lvl="1" indent="0">
              <a:buNone/>
            </a:pPr>
            <a:r>
              <a:rPr lang="en-US" sz="1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n-US" sz="1400" b="1" dirty="0">
                <a:latin typeface="Segoe UI Historic" panose="020B0502040204020203" pitchFamily="34" charset="0"/>
                <a:ea typeface="Segoe UI Historic" panose="020B0502040204020203" pitchFamily="34" charset="0"/>
                <a:cs typeface="Segoe UI Historic" panose="020B0502040204020203" pitchFamily="34" charset="0"/>
              </a:rPr>
              <a:t>- Saturday, 11</a:t>
            </a:r>
            <a:r>
              <a:rPr lang="en-US" sz="1400" b="1" baseline="30000" dirty="0">
                <a:latin typeface="Segoe UI Historic" panose="020B0502040204020203" pitchFamily="34" charset="0"/>
                <a:ea typeface="Segoe UI Historic" panose="020B0502040204020203" pitchFamily="34" charset="0"/>
                <a:cs typeface="Segoe UI Historic" panose="020B0502040204020203" pitchFamily="34" charset="0"/>
              </a:rPr>
              <a:t>th</a:t>
            </a:r>
            <a:r>
              <a:rPr lang="en-US" sz="1400" b="1" dirty="0">
                <a:latin typeface="Segoe UI Historic" panose="020B0502040204020203" pitchFamily="34" charset="0"/>
                <a:ea typeface="Segoe UI Historic" panose="020B0502040204020203" pitchFamily="34" charset="0"/>
                <a:cs typeface="Segoe UI Historic" panose="020B0502040204020203" pitchFamily="34" charset="0"/>
              </a:rPr>
              <a:t> May 2019</a:t>
            </a:r>
          </a:p>
          <a:p>
            <a:r>
              <a:rPr lang="en-US" sz="1400" dirty="0">
                <a:latin typeface="Segoe UI Historic" panose="020B0502040204020203" pitchFamily="34" charset="0"/>
                <a:ea typeface="Segoe UI Historic" panose="020B0502040204020203" pitchFamily="34" charset="0"/>
                <a:cs typeface="Segoe UI Historic" panose="020B0502040204020203" pitchFamily="34" charset="0"/>
              </a:rPr>
              <a:t>Application review and submission</a:t>
            </a:r>
          </a:p>
          <a:p>
            <a:pPr marL="457200" lvl="1" indent="0">
              <a:buNone/>
            </a:pPr>
            <a:r>
              <a:rPr lang="en-US" sz="1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n-US" sz="1400" b="1" dirty="0">
                <a:latin typeface="Segoe UI Historic" panose="020B0502040204020203" pitchFamily="34" charset="0"/>
                <a:ea typeface="Segoe UI Historic" panose="020B0502040204020203" pitchFamily="34" charset="0"/>
                <a:cs typeface="Segoe UI Historic" panose="020B0502040204020203" pitchFamily="34" charset="0"/>
              </a:rPr>
              <a:t>- Monday, 13</a:t>
            </a:r>
            <a:r>
              <a:rPr lang="en-US" sz="1400" b="1" baseline="30000" dirty="0">
                <a:latin typeface="Segoe UI Historic" panose="020B0502040204020203" pitchFamily="34" charset="0"/>
                <a:ea typeface="Segoe UI Historic" panose="020B0502040204020203" pitchFamily="34" charset="0"/>
                <a:cs typeface="Segoe UI Historic" panose="020B0502040204020203" pitchFamily="34" charset="0"/>
              </a:rPr>
              <a:t>th</a:t>
            </a:r>
            <a:r>
              <a:rPr lang="en-US" sz="1400" b="1" dirty="0">
                <a:latin typeface="Segoe UI Historic" panose="020B0502040204020203" pitchFamily="34" charset="0"/>
                <a:ea typeface="Segoe UI Historic" panose="020B0502040204020203" pitchFamily="34" charset="0"/>
                <a:cs typeface="Segoe UI Historic" panose="020B0502040204020203" pitchFamily="34" charset="0"/>
              </a:rPr>
              <a:t> May 2019</a:t>
            </a:r>
            <a:endParaRPr lang="en-US" sz="1000" b="1" dirty="0">
              <a:latin typeface="Segoe UI Historic" panose="020B0502040204020203" pitchFamily="34" charset="0"/>
              <a:ea typeface="Segoe UI Historic" panose="020B0502040204020203" pitchFamily="34" charset="0"/>
              <a:cs typeface="Segoe UI Historic" panose="020B0502040204020203" pitchFamily="34" charset="0"/>
            </a:endParaRPr>
          </a:p>
          <a:p>
            <a:endParaRPr lang="en-US" sz="1400" dirty="0">
              <a:latin typeface="Segoe UI Historic" panose="020B0502040204020203" pitchFamily="34" charset="0"/>
              <a:ea typeface="Segoe UI Historic" panose="020B0502040204020203" pitchFamily="34" charset="0"/>
              <a:cs typeface="Segoe UI Historic" panose="020B0502040204020203" pitchFamily="34" charset="0"/>
            </a:endParaRPr>
          </a:p>
          <a:p>
            <a:endParaRPr lang="en-US" sz="1400" dirty="0">
              <a:latin typeface="Segoe UI Historic" panose="020B0502040204020203" pitchFamily="34" charset="0"/>
              <a:ea typeface="Segoe UI Historic" panose="020B0502040204020203" pitchFamily="34" charset="0"/>
              <a:cs typeface="Segoe UI Historic" panose="020B0502040204020203" pitchFamily="34" charset="0"/>
            </a:endParaRPr>
          </a:p>
          <a:p>
            <a:r>
              <a:rPr lang="en-US" sz="1400" dirty="0">
                <a:latin typeface="Segoe UI Historic" panose="020B0502040204020203" pitchFamily="34" charset="0"/>
                <a:ea typeface="Segoe UI Historic" panose="020B0502040204020203" pitchFamily="34" charset="0"/>
                <a:cs typeface="Segoe UI Historic" panose="020B0502040204020203" pitchFamily="34" charset="0"/>
              </a:rPr>
              <a:t>Important Node: The application will ask for a Bio of each applicant and Faculty Advisor after we submit the technical approach. So we will have two days after 11</a:t>
            </a:r>
            <a:r>
              <a:rPr lang="en-US" sz="1400" baseline="30000" dirty="0">
                <a:latin typeface="Segoe UI Historic" panose="020B0502040204020203" pitchFamily="34" charset="0"/>
                <a:ea typeface="Segoe UI Historic" panose="020B0502040204020203" pitchFamily="34" charset="0"/>
                <a:cs typeface="Segoe UI Historic" panose="020B0502040204020203" pitchFamily="34" charset="0"/>
              </a:rPr>
              <a:t>th</a:t>
            </a:r>
            <a:r>
              <a:rPr lang="en-US" sz="1400" dirty="0">
                <a:latin typeface="Segoe UI Historic" panose="020B0502040204020203" pitchFamily="34" charset="0"/>
                <a:ea typeface="Segoe UI Historic" panose="020B0502040204020203" pitchFamily="34" charset="0"/>
                <a:cs typeface="Segoe UI Historic" panose="020B0502040204020203" pitchFamily="34" charset="0"/>
              </a:rPr>
              <a:t> May to complete the application. Please have your resume’s and a 100 word bio ready. </a:t>
            </a:r>
          </a:p>
          <a:p>
            <a:pPr marL="457200" lvl="1" indent="0">
              <a:buNone/>
            </a:pPr>
            <a:r>
              <a:rPr lang="en-US" sz="1400" dirty="0">
                <a:latin typeface="Segoe UI Historic" panose="020B0502040204020203" pitchFamily="34" charset="0"/>
                <a:ea typeface="Segoe UI Historic" panose="020B0502040204020203" pitchFamily="34" charset="0"/>
                <a:cs typeface="Segoe UI Historic" panose="020B0502040204020203" pitchFamily="34" charset="0"/>
              </a:rPr>
              <a:t> </a:t>
            </a:r>
            <a:endParaRPr lang="en-US" sz="1400" b="1" dirty="0">
              <a:latin typeface="Segoe UI Historic" panose="020B0502040204020203" pitchFamily="34" charset="0"/>
              <a:ea typeface="Segoe UI Historic" panose="020B0502040204020203" pitchFamily="34" charset="0"/>
              <a:cs typeface="Segoe UI Historic" panose="020B0502040204020203" pitchFamily="34" charset="0"/>
            </a:endParaRPr>
          </a:p>
        </p:txBody>
      </p:sp>
    </p:spTree>
    <p:extLst>
      <p:ext uri="{BB962C8B-B14F-4D97-AF65-F5344CB8AC3E}">
        <p14:creationId xmlns:p14="http://schemas.microsoft.com/office/powerpoint/2010/main" val="796965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29A33-7088-2E49-811C-B938E5D5C8F3}"/>
              </a:ext>
            </a:extLst>
          </p:cNvPr>
          <p:cNvSpPr>
            <a:spLocks noGrp="1"/>
          </p:cNvSpPr>
          <p:nvPr>
            <p:ph type="title"/>
          </p:nvPr>
        </p:nvSpPr>
        <p:spPr>
          <a:xfrm>
            <a:off x="2370667" y="2187743"/>
            <a:ext cx="5293449" cy="2482515"/>
          </a:xfrm>
        </p:spPr>
        <p:txBody>
          <a:bodyPr vert="horz" lIns="91440" tIns="45720" rIns="91440" bIns="45720" rtlCol="0" anchor="ctr">
            <a:normAutofit/>
          </a:bodyPr>
          <a:lstStyle/>
          <a:p>
            <a:r>
              <a:rPr lang="en-US" sz="6000" kern="1200">
                <a:solidFill>
                  <a:schemeClr val="tx1"/>
                </a:solidFill>
                <a:latin typeface="+mj-lt"/>
                <a:ea typeface="+mj-ea"/>
                <a:cs typeface="+mj-cs"/>
              </a:rPr>
              <a:t>Thank You</a:t>
            </a:r>
          </a:p>
        </p:txBody>
      </p:sp>
      <p:pic>
        <p:nvPicPr>
          <p:cNvPr id="6" name="Graphic 5" descr="Handshake">
            <a:extLst>
              <a:ext uri="{FF2B5EF4-FFF2-40B4-BE49-F238E27FC236}">
                <a16:creationId xmlns:a16="http://schemas.microsoft.com/office/drawing/2014/main" id="{B18DE293-642C-4520-BB79-396941F5E3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pic>
        <p:nvPicPr>
          <p:cNvPr id="8" name="Graphic 7">
            <a:extLst>
              <a:ext uri="{FF2B5EF4-FFF2-40B4-BE49-F238E27FC236}">
                <a16:creationId xmlns:a16="http://schemas.microsoft.com/office/drawing/2014/main" id="{31FC40A5-AF2B-4695-B41E-8482ECC6E7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722495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738207-A22C-844B-843E-75AA757D3619}"/>
              </a:ext>
            </a:extLst>
          </p:cNvPr>
          <p:cNvSpPr txBox="1"/>
          <p:nvPr/>
        </p:nvSpPr>
        <p:spPr>
          <a:xfrm>
            <a:off x="1149179" y="543697"/>
            <a:ext cx="2501903" cy="769441"/>
          </a:xfrm>
          <a:prstGeom prst="rect">
            <a:avLst/>
          </a:prstGeom>
          <a:noFill/>
        </p:spPr>
        <p:txBody>
          <a:bodyPr wrap="none" rtlCol="0">
            <a:spAutoFit/>
          </a:bodyPr>
          <a:lstStyle/>
          <a:p>
            <a:r>
              <a:rPr lang="en-US" sz="4400" dirty="0">
                <a:latin typeface="Segoe UI Historic" panose="020B0502040204020203" pitchFamily="34" charset="0"/>
                <a:ea typeface="Segoe UI Historic" panose="020B0502040204020203" pitchFamily="34" charset="0"/>
                <a:cs typeface="Segoe UI Historic" panose="020B0502040204020203" pitchFamily="34" charset="0"/>
              </a:rPr>
              <a:t>Welcome</a:t>
            </a:r>
          </a:p>
        </p:txBody>
      </p:sp>
      <p:sp>
        <p:nvSpPr>
          <p:cNvPr id="5" name="TextBox 4">
            <a:extLst>
              <a:ext uri="{FF2B5EF4-FFF2-40B4-BE49-F238E27FC236}">
                <a16:creationId xmlns:a16="http://schemas.microsoft.com/office/drawing/2014/main" id="{7928D31B-BA5A-274F-B598-43FB99CAC68F}"/>
              </a:ext>
            </a:extLst>
          </p:cNvPr>
          <p:cNvSpPr txBox="1"/>
          <p:nvPr/>
        </p:nvSpPr>
        <p:spPr>
          <a:xfrm>
            <a:off x="1149179" y="1421027"/>
            <a:ext cx="1412566" cy="523220"/>
          </a:xfrm>
          <a:prstGeom prst="rect">
            <a:avLst/>
          </a:prstGeom>
          <a:noFill/>
        </p:spPr>
        <p:txBody>
          <a:bodyPr wrap="none" rtlCol="0">
            <a:spAutoFit/>
          </a:bodyPr>
          <a:lstStyle/>
          <a:p>
            <a:r>
              <a:rPr lang="en-US" sz="2800" dirty="0">
                <a:latin typeface="Segoe UI Historic" panose="020B0502040204020203" pitchFamily="34" charset="0"/>
                <a:ea typeface="Segoe UI Historic" panose="020B0502040204020203" pitchFamily="34" charset="0"/>
                <a:cs typeface="Segoe UI Historic" panose="020B0502040204020203" pitchFamily="34" charset="0"/>
              </a:rPr>
              <a:t>Agenda</a:t>
            </a:r>
          </a:p>
        </p:txBody>
      </p:sp>
      <p:sp>
        <p:nvSpPr>
          <p:cNvPr id="6" name="TextBox 5">
            <a:extLst>
              <a:ext uri="{FF2B5EF4-FFF2-40B4-BE49-F238E27FC236}">
                <a16:creationId xmlns:a16="http://schemas.microsoft.com/office/drawing/2014/main" id="{DB61A411-8272-4F4D-A0A5-C62D523C5B41}"/>
              </a:ext>
            </a:extLst>
          </p:cNvPr>
          <p:cNvSpPr txBox="1"/>
          <p:nvPr/>
        </p:nvSpPr>
        <p:spPr>
          <a:xfrm>
            <a:off x="1037967" y="2605430"/>
            <a:ext cx="6017741"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Segoe UI Historic" panose="020B0502040204020203" pitchFamily="34" charset="0"/>
                <a:ea typeface="Segoe UI Historic" panose="020B0502040204020203" pitchFamily="34" charset="0"/>
                <a:cs typeface="Segoe UI Historic" panose="020B0502040204020203" pitchFamily="34" charset="0"/>
              </a:rPr>
              <a:t>Team Introduction</a:t>
            </a:r>
          </a:p>
          <a:p>
            <a:pPr marL="285750" indent="-285750">
              <a:buFont typeface="Arial" panose="020B0604020202020204" pitchFamily="34" charset="0"/>
              <a:buChar char="•"/>
            </a:pPr>
            <a:r>
              <a:rPr lang="en-US" dirty="0">
                <a:latin typeface="Segoe UI Historic" panose="020B0502040204020203" pitchFamily="34" charset="0"/>
                <a:ea typeface="Segoe UI Historic" panose="020B0502040204020203" pitchFamily="34" charset="0"/>
                <a:cs typeface="Segoe UI Historic" panose="020B0502040204020203" pitchFamily="34" charset="0"/>
              </a:rPr>
              <a:t>About the competition</a:t>
            </a:r>
          </a:p>
          <a:p>
            <a:pPr marL="285750" indent="-285750">
              <a:buFont typeface="Arial" panose="020B0604020202020204" pitchFamily="34" charset="0"/>
              <a:buChar char="•"/>
            </a:pPr>
            <a:r>
              <a:rPr lang="en-US" dirty="0">
                <a:latin typeface="Segoe UI Historic" panose="020B0502040204020203" pitchFamily="34" charset="0"/>
                <a:ea typeface="Segoe UI Historic" panose="020B0502040204020203" pitchFamily="34" charset="0"/>
                <a:cs typeface="Segoe UI Historic" panose="020B0502040204020203" pitchFamily="34" charset="0"/>
              </a:rPr>
              <a:t>Important Take-aways from the Alexa Prize Roadshow</a:t>
            </a:r>
          </a:p>
          <a:p>
            <a:pPr marL="285750" indent="-285750">
              <a:buFont typeface="Arial" panose="020B0604020202020204" pitchFamily="34" charset="0"/>
              <a:buChar char="•"/>
            </a:pPr>
            <a:r>
              <a:rPr lang="en-US" dirty="0">
                <a:latin typeface="Segoe UI Historic" panose="020B0502040204020203" pitchFamily="34" charset="0"/>
                <a:ea typeface="Segoe UI Historic" panose="020B0502040204020203" pitchFamily="34" charset="0"/>
                <a:cs typeface="Segoe UI Historic" panose="020B0502040204020203" pitchFamily="34" charset="0"/>
              </a:rPr>
              <a:t>Discussion of Approaches</a:t>
            </a:r>
          </a:p>
          <a:p>
            <a:pPr marL="285750" indent="-285750">
              <a:buFont typeface="Arial" panose="020B0604020202020204" pitchFamily="34" charset="0"/>
              <a:buChar char="•"/>
            </a:pPr>
            <a:r>
              <a:rPr lang="en-US" dirty="0">
                <a:latin typeface="Segoe UI Historic" panose="020B0502040204020203" pitchFamily="34" charset="0"/>
                <a:ea typeface="Segoe UI Historic" panose="020B0502040204020203" pitchFamily="34" charset="0"/>
                <a:cs typeface="Segoe UI Historic" panose="020B0502040204020203" pitchFamily="34" charset="0"/>
              </a:rPr>
              <a:t>Finalization of Approach</a:t>
            </a:r>
          </a:p>
          <a:p>
            <a:pPr marL="285750" indent="-285750">
              <a:buFont typeface="Arial" panose="020B0604020202020204" pitchFamily="34" charset="0"/>
              <a:buChar char="•"/>
            </a:pPr>
            <a:r>
              <a:rPr lang="en-US" dirty="0">
                <a:latin typeface="Segoe UI Historic" panose="020B0502040204020203" pitchFamily="34" charset="0"/>
                <a:ea typeface="Segoe UI Historic" panose="020B0502040204020203" pitchFamily="34" charset="0"/>
                <a:cs typeface="Segoe UI Historic" panose="020B0502040204020203" pitchFamily="34" charset="0"/>
              </a:rPr>
              <a:t>Work Assignment</a:t>
            </a:r>
          </a:p>
          <a:p>
            <a:pPr marL="285750" indent="-285750">
              <a:buFont typeface="Arial" panose="020B0604020202020204" pitchFamily="34" charset="0"/>
              <a:buChar char="•"/>
            </a:pPr>
            <a:r>
              <a:rPr lang="en-US" dirty="0">
                <a:latin typeface="Segoe UI Historic" panose="020B0502040204020203" pitchFamily="34" charset="0"/>
                <a:ea typeface="Segoe UI Historic" panose="020B0502040204020203" pitchFamily="34" charset="0"/>
                <a:cs typeface="Segoe UI Historic" panose="020B0502040204020203" pitchFamily="34" charset="0"/>
              </a:rPr>
              <a:t>Setting timelines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461860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DA6C5-F099-9B44-8D94-70F963AF0162}"/>
              </a:ext>
            </a:extLst>
          </p:cNvPr>
          <p:cNvSpPr>
            <a:spLocks noGrp="1"/>
          </p:cNvSpPr>
          <p:nvPr>
            <p:ph type="title"/>
          </p:nvPr>
        </p:nvSpPr>
        <p:spPr/>
        <p:txBody>
          <a:bodyPr>
            <a:normAutofit/>
          </a:bodyPr>
          <a:lstStyle/>
          <a:p>
            <a:r>
              <a:rPr lang="en-US" sz="3600" dirty="0">
                <a:latin typeface="Segoe UI Historic" panose="020B0502040204020203" pitchFamily="34" charset="0"/>
                <a:ea typeface="Segoe UI Historic" panose="020B0502040204020203" pitchFamily="34" charset="0"/>
                <a:cs typeface="Segoe UI Historic" panose="020B0502040204020203" pitchFamily="34" charset="0"/>
              </a:rPr>
              <a:t>The Amazon Alexa Roadshow</a:t>
            </a:r>
          </a:p>
        </p:txBody>
      </p:sp>
      <p:sp>
        <p:nvSpPr>
          <p:cNvPr id="3" name="Content Placeholder 2">
            <a:extLst>
              <a:ext uri="{FF2B5EF4-FFF2-40B4-BE49-F238E27FC236}">
                <a16:creationId xmlns:a16="http://schemas.microsoft.com/office/drawing/2014/main" id="{86BBED6C-8342-304B-BECA-7EDCBF3B923B}"/>
              </a:ext>
            </a:extLst>
          </p:cNvPr>
          <p:cNvSpPr>
            <a:spLocks noGrp="1"/>
          </p:cNvSpPr>
          <p:nvPr>
            <p:ph idx="1"/>
          </p:nvPr>
        </p:nvSpPr>
        <p:spPr/>
        <p:txBody>
          <a:bodyPr/>
          <a:lstStyle/>
          <a:p>
            <a:r>
              <a:rPr lang="en-US" sz="1400" dirty="0">
                <a:latin typeface="Segoe UI Historic" panose="020B0502040204020203" pitchFamily="34" charset="0"/>
                <a:ea typeface="Segoe UI Historic" panose="020B0502040204020203" pitchFamily="34" charset="0"/>
                <a:cs typeface="Segoe UI Historic" panose="020B0502040204020203" pitchFamily="34" charset="0"/>
              </a:rPr>
              <a:t>Available on the Prize Website</a:t>
            </a:r>
          </a:p>
          <a:p>
            <a:r>
              <a:rPr lang="en-US" sz="1400" dirty="0">
                <a:latin typeface="Segoe UI Historic" panose="020B0502040204020203" pitchFamily="34" charset="0"/>
                <a:ea typeface="Segoe UI Historic" panose="020B0502040204020203" pitchFamily="34" charset="0"/>
                <a:cs typeface="Segoe UI Historic" panose="020B0502040204020203" pitchFamily="34" charset="0"/>
              </a:rPr>
              <a:t>Talks about the contest and the approaches + suggestions made by Amazon based on Experiential Learning</a:t>
            </a:r>
          </a:p>
          <a:p>
            <a:r>
              <a:rPr lang="en-US" sz="1400" dirty="0">
                <a:latin typeface="Segoe UI Historic" panose="020B0502040204020203" pitchFamily="34" charset="0"/>
                <a:ea typeface="Segoe UI Historic" panose="020B0502040204020203" pitchFamily="34" charset="0"/>
                <a:cs typeface="Segoe UI Historic" panose="020B0502040204020203" pitchFamily="34" charset="0"/>
              </a:rPr>
              <a:t>Important Video: </a:t>
            </a:r>
            <a:r>
              <a:rPr lang="en-US" sz="1400" dirty="0">
                <a:latin typeface="Segoe UI Historic" panose="020B0502040204020203" pitchFamily="34" charset="0"/>
                <a:ea typeface="Segoe UI Historic" panose="020B0502040204020203" pitchFamily="34" charset="0"/>
                <a:cs typeface="Segoe UI Historic" panose="020B0502040204020203" pitchFamily="34" charset="0"/>
                <a:hlinkClick r:id="rId2"/>
              </a:rPr>
              <a:t>https://www.youtube.com/watch?v=QC5D_felHCs&amp;feature=youtu.be</a:t>
            </a:r>
            <a:endParaRPr lang="en-US" sz="1400" dirty="0">
              <a:latin typeface="Segoe UI Historic" panose="020B0502040204020203" pitchFamily="34" charset="0"/>
              <a:ea typeface="Segoe UI Historic" panose="020B0502040204020203" pitchFamily="34" charset="0"/>
              <a:cs typeface="Segoe UI Historic" panose="020B0502040204020203" pitchFamily="34" charset="0"/>
            </a:endParaRPr>
          </a:p>
          <a:p>
            <a:r>
              <a:rPr lang="en-US" sz="1400" dirty="0">
                <a:latin typeface="Segoe UI Historic" panose="020B0502040204020203" pitchFamily="34" charset="0"/>
                <a:ea typeface="Segoe UI Historic" panose="020B0502040204020203" pitchFamily="34" charset="0"/>
                <a:cs typeface="Segoe UI Historic" panose="020B0502040204020203" pitchFamily="34" charset="0"/>
              </a:rPr>
              <a:t>Learnings</a:t>
            </a:r>
          </a:p>
          <a:p>
            <a:pPr marL="0" indent="0">
              <a:buNone/>
            </a:pPr>
            <a:endParaRPr lang="en-US" dirty="0"/>
          </a:p>
        </p:txBody>
      </p:sp>
    </p:spTree>
    <p:extLst>
      <p:ext uri="{BB962C8B-B14F-4D97-AF65-F5344CB8AC3E}">
        <p14:creationId xmlns:p14="http://schemas.microsoft.com/office/powerpoint/2010/main" val="428324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C4AEB-5FD9-3B48-81DD-D67D7E34BBB7}"/>
              </a:ext>
            </a:extLst>
          </p:cNvPr>
          <p:cNvSpPr>
            <a:spLocks noGrp="1"/>
          </p:cNvSpPr>
          <p:nvPr>
            <p:ph type="title"/>
          </p:nvPr>
        </p:nvSpPr>
        <p:spPr/>
        <p:txBody>
          <a:bodyPr>
            <a:normAutofit/>
          </a:bodyPr>
          <a:lstStyle/>
          <a:p>
            <a:r>
              <a:rPr lang="en-US" sz="3600" dirty="0">
                <a:latin typeface="Segoe UI Historic" panose="020B0502040204020203" pitchFamily="34" charset="0"/>
                <a:ea typeface="Segoe UI Historic" panose="020B0502040204020203" pitchFamily="34" charset="0"/>
                <a:cs typeface="Segoe UI Historic" panose="020B0502040204020203" pitchFamily="34" charset="0"/>
              </a:rPr>
              <a:t>Learning 1</a:t>
            </a:r>
          </a:p>
        </p:txBody>
      </p:sp>
      <p:sp>
        <p:nvSpPr>
          <p:cNvPr id="3" name="Content Placeholder 2">
            <a:extLst>
              <a:ext uri="{FF2B5EF4-FFF2-40B4-BE49-F238E27FC236}">
                <a16:creationId xmlns:a16="http://schemas.microsoft.com/office/drawing/2014/main" id="{1C808707-0808-F240-9EE2-ACEF61433F4E}"/>
              </a:ext>
            </a:extLst>
          </p:cNvPr>
          <p:cNvSpPr>
            <a:spLocks noGrp="1"/>
          </p:cNvSpPr>
          <p:nvPr>
            <p:ph idx="1"/>
          </p:nvPr>
        </p:nvSpPr>
        <p:spPr/>
        <p:txBody>
          <a:bodyPr>
            <a:normAutofit/>
          </a:bodyPr>
          <a:lstStyle/>
          <a:p>
            <a:r>
              <a:rPr lang="en-US" sz="1400" dirty="0">
                <a:latin typeface="Segoe UI Historic" panose="020B0502040204020203" pitchFamily="34" charset="0"/>
                <a:ea typeface="Segoe UI Historic" panose="020B0502040204020203" pitchFamily="34" charset="0"/>
                <a:cs typeface="Segoe UI Historic" panose="020B0502040204020203" pitchFamily="34" charset="0"/>
              </a:rPr>
              <a:t>How to keep the conversation </a:t>
            </a:r>
          </a:p>
          <a:p>
            <a:pPr lvl="1"/>
            <a:r>
              <a:rPr lang="en-US" sz="1400" dirty="0">
                <a:latin typeface="Segoe UI Historic" panose="020B0502040204020203" pitchFamily="34" charset="0"/>
                <a:ea typeface="Segoe UI Historic" panose="020B0502040204020203" pitchFamily="34" charset="0"/>
                <a:cs typeface="Segoe UI Historic" panose="020B0502040204020203" pitchFamily="34" charset="0"/>
              </a:rPr>
              <a:t>Fun and Engaging</a:t>
            </a:r>
          </a:p>
          <a:p>
            <a:pPr lvl="1"/>
            <a:r>
              <a:rPr lang="en-US" sz="1400" dirty="0">
                <a:latin typeface="Segoe UI Historic" panose="020B0502040204020203" pitchFamily="34" charset="0"/>
                <a:ea typeface="Segoe UI Historic" panose="020B0502040204020203" pitchFamily="34" charset="0"/>
                <a:cs typeface="Segoe UI Historic" panose="020B0502040204020203" pitchFamily="34" charset="0"/>
              </a:rPr>
              <a:t>Knowledge Based – Grounded</a:t>
            </a:r>
          </a:p>
          <a:p>
            <a:r>
              <a:rPr lang="en-US" sz="1400" dirty="0">
                <a:latin typeface="Segoe UI Historic" panose="020B0502040204020203" pitchFamily="34" charset="0"/>
                <a:ea typeface="Segoe UI Historic" panose="020B0502040204020203" pitchFamily="34" charset="0"/>
                <a:cs typeface="Segoe UI Historic" panose="020B0502040204020203" pitchFamily="34" charset="0"/>
              </a:rPr>
              <a:t>Dialogue </a:t>
            </a:r>
          </a:p>
          <a:p>
            <a:r>
              <a:rPr lang="en-US" sz="1400" dirty="0">
                <a:latin typeface="Segoe UI Historic" panose="020B0502040204020203" pitchFamily="34" charset="0"/>
                <a:ea typeface="Segoe UI Historic" panose="020B0502040204020203" pitchFamily="34" charset="0"/>
                <a:cs typeface="Segoe UI Historic" panose="020B0502040204020203" pitchFamily="34" charset="0"/>
              </a:rPr>
              <a:t>Topical Suggestions – Should be able to follow it up </a:t>
            </a:r>
          </a:p>
          <a:p>
            <a:pPr lvl="1"/>
            <a:r>
              <a:rPr lang="en-US" sz="1400" dirty="0">
                <a:latin typeface="Segoe UI Historic" panose="020B0502040204020203" pitchFamily="34" charset="0"/>
                <a:ea typeface="Segoe UI Historic" panose="020B0502040204020203" pitchFamily="34" charset="0"/>
                <a:cs typeface="Segoe UI Historic" panose="020B0502040204020203" pitchFamily="34" charset="0"/>
              </a:rPr>
              <a:t>Topical transition (Very Important)</a:t>
            </a:r>
          </a:p>
          <a:p>
            <a:pPr lvl="1"/>
            <a:r>
              <a:rPr lang="en-US" sz="1400" dirty="0">
                <a:latin typeface="Segoe UI Historic" panose="020B0502040204020203" pitchFamily="34" charset="0"/>
                <a:ea typeface="Segoe UI Historic" panose="020B0502040204020203" pitchFamily="34" charset="0"/>
                <a:cs typeface="Segoe UI Historic" panose="020B0502040204020203" pitchFamily="34" charset="0"/>
              </a:rPr>
              <a:t>Deciding when to make a topical transition</a:t>
            </a:r>
          </a:p>
          <a:p>
            <a:r>
              <a:rPr lang="en-US" sz="1400" dirty="0">
                <a:latin typeface="Segoe UI Historic" panose="020B0502040204020203" pitchFamily="34" charset="0"/>
                <a:ea typeface="Segoe UI Historic" panose="020B0502040204020203" pitchFamily="34" charset="0"/>
                <a:cs typeface="Segoe UI Historic" panose="020B0502040204020203" pitchFamily="34" charset="0"/>
              </a:rPr>
              <a:t>Keep in mind how to handle noisy inputs.</a:t>
            </a:r>
          </a:p>
          <a:p>
            <a:r>
              <a:rPr lang="en-US" sz="1400" dirty="0">
                <a:latin typeface="Segoe UI Historic" panose="020B0502040204020203" pitchFamily="34" charset="0"/>
                <a:ea typeface="Segoe UI Historic" panose="020B0502040204020203" pitchFamily="34" charset="0"/>
                <a:cs typeface="Segoe UI Historic" panose="020B0502040204020203" pitchFamily="34" charset="0"/>
              </a:rPr>
              <a:t>Profiling people </a:t>
            </a:r>
          </a:p>
          <a:p>
            <a:r>
              <a:rPr lang="en-US" sz="1400" dirty="0">
                <a:latin typeface="Segoe UI Historic" panose="020B0502040204020203" pitchFamily="34" charset="0"/>
                <a:ea typeface="Segoe UI Historic" panose="020B0502040204020203" pitchFamily="34" charset="0"/>
                <a:cs typeface="Segoe UI Historic" panose="020B0502040204020203" pitchFamily="34" charset="0"/>
              </a:rPr>
              <a:t>Using opinions based approach but don’t be personal means don’t say I think until sure that you can handle that.</a:t>
            </a:r>
          </a:p>
          <a:p>
            <a:r>
              <a:rPr lang="en-US" sz="1400" dirty="0">
                <a:latin typeface="Segoe UI Historic" panose="020B0502040204020203" pitchFamily="34" charset="0"/>
                <a:ea typeface="Segoe UI Historic" panose="020B0502040204020203" pitchFamily="34" charset="0"/>
                <a:cs typeface="Segoe UI Historic" panose="020B0502040204020203" pitchFamily="34" charset="0"/>
              </a:rPr>
              <a:t>Don’t Repeat</a:t>
            </a:r>
          </a:p>
          <a:p>
            <a:endParaRPr lang="en-US" sz="1400" dirty="0">
              <a:latin typeface="Segoe UI Historic" panose="020B0502040204020203" pitchFamily="34" charset="0"/>
              <a:ea typeface="Segoe UI Historic" panose="020B0502040204020203" pitchFamily="34" charset="0"/>
              <a:cs typeface="Segoe UI Historic" panose="020B0502040204020203" pitchFamily="34" charset="0"/>
            </a:endParaRPr>
          </a:p>
        </p:txBody>
      </p:sp>
    </p:spTree>
    <p:extLst>
      <p:ext uri="{BB962C8B-B14F-4D97-AF65-F5344CB8AC3E}">
        <p14:creationId xmlns:p14="http://schemas.microsoft.com/office/powerpoint/2010/main" val="761689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D3E35-287B-DD4E-8EEC-657A32BEE0B6}"/>
              </a:ext>
            </a:extLst>
          </p:cNvPr>
          <p:cNvSpPr>
            <a:spLocks noGrp="1"/>
          </p:cNvSpPr>
          <p:nvPr>
            <p:ph type="title"/>
          </p:nvPr>
        </p:nvSpPr>
        <p:spPr/>
        <p:txBody>
          <a:bodyPr>
            <a:normAutofit/>
          </a:bodyPr>
          <a:lstStyle/>
          <a:p>
            <a:r>
              <a:rPr lang="en-US" sz="3600" dirty="0">
                <a:latin typeface="Segoe UI Historic" panose="020B0502040204020203" pitchFamily="34" charset="0"/>
                <a:ea typeface="Segoe UI Historic" panose="020B0502040204020203" pitchFamily="34" charset="0"/>
                <a:cs typeface="Segoe UI Historic" panose="020B0502040204020203" pitchFamily="34" charset="0"/>
              </a:rPr>
              <a:t>Learnings 2 - Scientific</a:t>
            </a:r>
          </a:p>
        </p:txBody>
      </p:sp>
      <p:sp>
        <p:nvSpPr>
          <p:cNvPr id="3" name="Content Placeholder 2">
            <a:extLst>
              <a:ext uri="{FF2B5EF4-FFF2-40B4-BE49-F238E27FC236}">
                <a16:creationId xmlns:a16="http://schemas.microsoft.com/office/drawing/2014/main" id="{B84FC27F-8726-1649-B44B-FC473194851A}"/>
              </a:ext>
            </a:extLst>
          </p:cNvPr>
          <p:cNvSpPr>
            <a:spLocks noGrp="1"/>
          </p:cNvSpPr>
          <p:nvPr>
            <p:ph idx="1"/>
          </p:nvPr>
        </p:nvSpPr>
        <p:spPr/>
        <p:txBody>
          <a:bodyPr>
            <a:normAutofit/>
          </a:bodyPr>
          <a:lstStyle/>
          <a:p>
            <a:r>
              <a:rPr lang="en-US" sz="1400" dirty="0">
                <a:latin typeface="Segoe UI Historic" panose="020B0502040204020203" pitchFamily="34" charset="0"/>
                <a:ea typeface="Segoe UI Historic" panose="020B0502040204020203" pitchFamily="34" charset="0"/>
                <a:cs typeface="Segoe UI Historic" panose="020B0502040204020203" pitchFamily="34" charset="0"/>
              </a:rPr>
              <a:t>Explore BERT (+ Ensemble models)</a:t>
            </a:r>
          </a:p>
          <a:p>
            <a:r>
              <a:rPr lang="en-US" sz="1400" dirty="0">
                <a:latin typeface="Segoe UI Historic" panose="020B0502040204020203" pitchFamily="34" charset="0"/>
                <a:ea typeface="Segoe UI Historic" panose="020B0502040204020203" pitchFamily="34" charset="0"/>
                <a:cs typeface="Segoe UI Historic" panose="020B0502040204020203" pitchFamily="34" charset="0"/>
              </a:rPr>
              <a:t>How to choose a response from candidates:</a:t>
            </a:r>
          </a:p>
          <a:p>
            <a:pPr marL="0" indent="0">
              <a:buNone/>
            </a:pPr>
            <a:r>
              <a:rPr lang="en-US" sz="1400" dirty="0">
                <a:latin typeface="Segoe UI Historic" panose="020B0502040204020203" pitchFamily="34" charset="0"/>
                <a:ea typeface="Segoe UI Historic" panose="020B0502040204020203" pitchFamily="34" charset="0"/>
                <a:cs typeface="Segoe UI Historic" panose="020B0502040204020203" pitchFamily="34" charset="0"/>
              </a:rPr>
              <a:t>	Rank based on </a:t>
            </a:r>
          </a:p>
          <a:p>
            <a:pPr lvl="3"/>
            <a:r>
              <a:rPr lang="en-US" sz="1400" dirty="0">
                <a:latin typeface="Segoe UI Historic" panose="020B0502040204020203" pitchFamily="34" charset="0"/>
                <a:ea typeface="Segoe UI Historic" panose="020B0502040204020203" pitchFamily="34" charset="0"/>
                <a:cs typeface="Segoe UI Historic" panose="020B0502040204020203" pitchFamily="34" charset="0"/>
              </a:rPr>
              <a:t>Response Diversity, </a:t>
            </a:r>
          </a:p>
          <a:p>
            <a:pPr lvl="3"/>
            <a:r>
              <a:rPr lang="en-US" sz="1400" dirty="0">
                <a:latin typeface="Segoe UI Historic" panose="020B0502040204020203" pitchFamily="34" charset="0"/>
                <a:ea typeface="Segoe UI Historic" panose="020B0502040204020203" pitchFamily="34" charset="0"/>
                <a:cs typeface="Segoe UI Historic" panose="020B0502040204020203" pitchFamily="34" charset="0"/>
              </a:rPr>
              <a:t>Interestingness, and </a:t>
            </a:r>
          </a:p>
          <a:p>
            <a:pPr lvl="3"/>
            <a:r>
              <a:rPr lang="en-US" sz="1400" dirty="0">
                <a:latin typeface="Segoe UI Historic" panose="020B0502040204020203" pitchFamily="34" charset="0"/>
                <a:ea typeface="Segoe UI Historic" panose="020B0502040204020203" pitchFamily="34" charset="0"/>
                <a:cs typeface="Segoe UI Historic" panose="020B0502040204020203" pitchFamily="34" charset="0"/>
              </a:rPr>
              <a:t>Correctness</a:t>
            </a:r>
          </a:p>
          <a:p>
            <a:r>
              <a:rPr lang="en-US" sz="1400" dirty="0">
                <a:latin typeface="Segoe UI Historic" panose="020B0502040204020203" pitchFamily="34" charset="0"/>
                <a:ea typeface="Segoe UI Historic" panose="020B0502040204020203" pitchFamily="34" charset="0"/>
                <a:cs typeface="Segoe UI Historic" panose="020B0502040204020203" pitchFamily="34" charset="0"/>
              </a:rPr>
              <a:t>Previously used Ensemble Models:</a:t>
            </a:r>
          </a:p>
          <a:p>
            <a:pPr lvl="1"/>
            <a:r>
              <a:rPr lang="en-US" sz="1400" dirty="0">
                <a:latin typeface="Segoe UI Historic" panose="020B0502040204020203" pitchFamily="34" charset="0"/>
                <a:ea typeface="Segoe UI Historic" panose="020B0502040204020203" pitchFamily="34" charset="0"/>
                <a:cs typeface="Segoe UI Historic" panose="020B0502040204020203" pitchFamily="34" charset="0"/>
              </a:rPr>
              <a:t>Retrieval based models, </a:t>
            </a:r>
          </a:p>
          <a:p>
            <a:pPr lvl="1"/>
            <a:r>
              <a:rPr lang="en-US" sz="1400" dirty="0">
                <a:latin typeface="Segoe UI Historic" panose="020B0502040204020203" pitchFamily="34" charset="0"/>
                <a:ea typeface="Segoe UI Historic" panose="020B0502040204020203" pitchFamily="34" charset="0"/>
                <a:cs typeface="Segoe UI Historic" panose="020B0502040204020203" pitchFamily="34" charset="0"/>
              </a:rPr>
              <a:t>Template Driven,  and </a:t>
            </a:r>
          </a:p>
          <a:p>
            <a:pPr lvl="1"/>
            <a:r>
              <a:rPr lang="en-US" sz="1400" dirty="0">
                <a:latin typeface="Segoe UI Historic" panose="020B0502040204020203" pitchFamily="34" charset="0"/>
                <a:ea typeface="Segoe UI Historic" panose="020B0502040204020203" pitchFamily="34" charset="0"/>
                <a:cs typeface="Segoe UI Historic" panose="020B0502040204020203" pitchFamily="34" charset="0"/>
              </a:rPr>
              <a:t>Response Generators</a:t>
            </a:r>
          </a:p>
          <a:p>
            <a:r>
              <a:rPr lang="en-US" sz="1400" dirty="0">
                <a:latin typeface="Segoe UI Historic" panose="020B0502040204020203" pitchFamily="34" charset="0"/>
                <a:ea typeface="Segoe UI Historic" panose="020B0502040204020203" pitchFamily="34" charset="0"/>
                <a:cs typeface="Segoe UI Historic" panose="020B0502040204020203" pitchFamily="34" charset="0"/>
              </a:rPr>
              <a:t>Graph based + Unstructured data go hand in hand</a:t>
            </a:r>
          </a:p>
          <a:p>
            <a:pPr marL="0" indent="0">
              <a:buNone/>
            </a:pPr>
            <a:endParaRPr lang="en-US" sz="1400" dirty="0">
              <a:latin typeface="Segoe UI Historic" panose="020B0502040204020203" pitchFamily="34" charset="0"/>
              <a:ea typeface="Segoe UI Historic" panose="020B0502040204020203" pitchFamily="34" charset="0"/>
              <a:cs typeface="Segoe UI Historic" panose="020B0502040204020203" pitchFamily="34" charset="0"/>
            </a:endParaRPr>
          </a:p>
          <a:p>
            <a:r>
              <a:rPr lang="en-US" sz="1400" dirty="0">
                <a:latin typeface="Segoe UI Historic" panose="020B0502040204020203" pitchFamily="34" charset="0"/>
                <a:ea typeface="Segoe UI Historic" panose="020B0502040204020203" pitchFamily="34" charset="0"/>
                <a:cs typeface="Segoe UI Historic" panose="020B0502040204020203" pitchFamily="34" charset="0"/>
              </a:rPr>
              <a:t>Video after 27.40 minute</a:t>
            </a:r>
          </a:p>
          <a:p>
            <a:endParaRPr lang="en-US" sz="1400" dirty="0">
              <a:latin typeface="Segoe UI Historic" panose="020B0502040204020203" pitchFamily="34" charset="0"/>
              <a:ea typeface="Segoe UI Historic" panose="020B0502040204020203" pitchFamily="34" charset="0"/>
              <a:cs typeface="Segoe UI Historic" panose="020B0502040204020203" pitchFamily="34" charset="0"/>
            </a:endParaRPr>
          </a:p>
        </p:txBody>
      </p:sp>
    </p:spTree>
    <p:extLst>
      <p:ext uri="{BB962C8B-B14F-4D97-AF65-F5344CB8AC3E}">
        <p14:creationId xmlns:p14="http://schemas.microsoft.com/office/powerpoint/2010/main" val="371840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10;&#10;Description automatically generated">
            <a:extLst>
              <a:ext uri="{FF2B5EF4-FFF2-40B4-BE49-F238E27FC236}">
                <a16:creationId xmlns:a16="http://schemas.microsoft.com/office/drawing/2014/main" id="{05F2D78C-F937-4241-9E28-20B142D35B1B}"/>
              </a:ext>
            </a:extLst>
          </p:cNvPr>
          <p:cNvPicPr>
            <a:picLocks noChangeAspect="1"/>
          </p:cNvPicPr>
          <p:nvPr/>
        </p:nvPicPr>
        <p:blipFill rotWithShape="1">
          <a:blip r:embed="rId2"/>
          <a:srcRect l="1291" r="5637"/>
          <a:stretch/>
        </p:blipFill>
        <p:spPr>
          <a:xfrm>
            <a:off x="764640" y="872159"/>
            <a:ext cx="10395098" cy="5770606"/>
          </a:xfrm>
          <a:prstGeom prst="rect">
            <a:avLst/>
          </a:prstGeom>
        </p:spPr>
      </p:pic>
      <p:sp>
        <p:nvSpPr>
          <p:cNvPr id="6" name="TextBox 5">
            <a:extLst>
              <a:ext uri="{FF2B5EF4-FFF2-40B4-BE49-F238E27FC236}">
                <a16:creationId xmlns:a16="http://schemas.microsoft.com/office/drawing/2014/main" id="{C9F94D20-2CCA-F348-B960-958D7B1F1360}"/>
              </a:ext>
            </a:extLst>
          </p:cNvPr>
          <p:cNvSpPr txBox="1"/>
          <p:nvPr/>
        </p:nvSpPr>
        <p:spPr>
          <a:xfrm>
            <a:off x="764640" y="247134"/>
            <a:ext cx="6856364" cy="646331"/>
          </a:xfrm>
          <a:prstGeom prst="rect">
            <a:avLst/>
          </a:prstGeom>
          <a:noFill/>
        </p:spPr>
        <p:txBody>
          <a:bodyPr wrap="none" rtlCol="0">
            <a:spAutoFit/>
          </a:bodyPr>
          <a:lstStyle/>
          <a:p>
            <a:r>
              <a:rPr lang="en-US" sz="3600" dirty="0">
                <a:latin typeface="Segoe UI Historic" panose="020B0502040204020203" pitchFamily="34" charset="0"/>
                <a:ea typeface="Segoe UI Historic" panose="020B0502040204020203" pitchFamily="34" charset="0"/>
                <a:cs typeface="Segoe UI Historic" panose="020B0502040204020203" pitchFamily="34" charset="0"/>
              </a:rPr>
              <a:t>Metrics of measurement: Sample</a:t>
            </a:r>
          </a:p>
        </p:txBody>
      </p:sp>
    </p:spTree>
    <p:extLst>
      <p:ext uri="{BB962C8B-B14F-4D97-AF65-F5344CB8AC3E}">
        <p14:creationId xmlns:p14="http://schemas.microsoft.com/office/powerpoint/2010/main" val="3285121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029D21D8-FB8E-764D-A5F5-605A44E1C96C}"/>
              </a:ext>
            </a:extLst>
          </p:cNvPr>
          <p:cNvSpPr>
            <a:spLocks noGrp="1"/>
          </p:cNvSpPr>
          <p:nvPr>
            <p:ph type="title"/>
          </p:nvPr>
        </p:nvSpPr>
        <p:spPr/>
        <p:txBody>
          <a:bodyPr>
            <a:normAutofit/>
          </a:bodyPr>
          <a:lstStyle/>
          <a:p>
            <a:r>
              <a:rPr lang="en-US" sz="3600" dirty="0">
                <a:latin typeface="Segoe UI Historic" panose="020B0502040204020203" pitchFamily="34" charset="0"/>
                <a:ea typeface="Segoe UI Historic" panose="020B0502040204020203" pitchFamily="34" charset="0"/>
                <a:cs typeface="Segoe UI Historic" panose="020B0502040204020203" pitchFamily="34" charset="0"/>
              </a:rPr>
              <a:t>Ideas</a:t>
            </a:r>
          </a:p>
        </p:txBody>
      </p:sp>
      <p:sp>
        <p:nvSpPr>
          <p:cNvPr id="14" name="Content Placeholder 13">
            <a:extLst>
              <a:ext uri="{FF2B5EF4-FFF2-40B4-BE49-F238E27FC236}">
                <a16:creationId xmlns:a16="http://schemas.microsoft.com/office/drawing/2014/main" id="{A046ED6F-49BB-8E48-87A7-6555328853EF}"/>
              </a:ext>
            </a:extLst>
          </p:cNvPr>
          <p:cNvSpPr>
            <a:spLocks noGrp="1"/>
          </p:cNvSpPr>
          <p:nvPr>
            <p:ph idx="1"/>
          </p:nvPr>
        </p:nvSpPr>
        <p:spPr/>
        <p:txBody>
          <a:bodyPr>
            <a:normAutofit/>
          </a:bodyPr>
          <a:lstStyle/>
          <a:p>
            <a:r>
              <a:rPr lang="en-US" sz="1400" dirty="0"/>
              <a:t>See Responses for Google Forms - </a:t>
            </a:r>
            <a:r>
              <a:rPr lang="en-US" sz="1400" dirty="0">
                <a:hlinkClick r:id="rId2"/>
              </a:rPr>
              <a:t>https://docs.google.com/spreadsheets/d/1Bqr9VpTetvJyT6fVB0OuHZtCwutSO_pZlxiasRhnbQQ/edit#gid=325714093</a:t>
            </a:r>
            <a:endParaRPr lang="en-US" sz="1400" dirty="0"/>
          </a:p>
        </p:txBody>
      </p:sp>
    </p:spTree>
    <p:extLst>
      <p:ext uri="{BB962C8B-B14F-4D97-AF65-F5344CB8AC3E}">
        <p14:creationId xmlns:p14="http://schemas.microsoft.com/office/powerpoint/2010/main" val="1162255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3C9A32-4C52-4540-83A0-0A05E0ED2345}"/>
              </a:ext>
            </a:extLst>
          </p:cNvPr>
          <p:cNvSpPr/>
          <p:nvPr/>
        </p:nvSpPr>
        <p:spPr>
          <a:xfrm>
            <a:off x="1138738" y="450856"/>
            <a:ext cx="6096000" cy="523220"/>
          </a:xfrm>
          <a:prstGeom prst="rect">
            <a:avLst/>
          </a:prstGeom>
        </p:spPr>
        <p:txBody>
          <a:bodyPr>
            <a:spAutoFit/>
          </a:bodyPr>
          <a:lstStyle/>
          <a:p>
            <a:r>
              <a:rPr lang="en-US" sz="2800" b="1" dirty="0">
                <a:latin typeface="Segoe UI Historic" panose="020B0502040204020203" pitchFamily="34" charset="0"/>
                <a:ea typeface="Segoe UI Historic" panose="020B0502040204020203" pitchFamily="34" charset="0"/>
                <a:cs typeface="Segoe UI Historic" panose="020B0502040204020203" pitchFamily="34" charset="0"/>
              </a:rPr>
              <a:t>Discussion on the Approaches</a:t>
            </a:r>
          </a:p>
        </p:txBody>
      </p:sp>
      <p:sp>
        <p:nvSpPr>
          <p:cNvPr id="8" name="Rectangle 7">
            <a:extLst>
              <a:ext uri="{FF2B5EF4-FFF2-40B4-BE49-F238E27FC236}">
                <a16:creationId xmlns:a16="http://schemas.microsoft.com/office/drawing/2014/main" id="{B2D02E2F-FB1D-9B45-BA95-6DB1E941768A}"/>
              </a:ext>
            </a:extLst>
          </p:cNvPr>
          <p:cNvSpPr/>
          <p:nvPr/>
        </p:nvSpPr>
        <p:spPr>
          <a:xfrm>
            <a:off x="1138738" y="1213159"/>
            <a:ext cx="10089244" cy="4739759"/>
          </a:xfrm>
          <a:prstGeom prst="rect">
            <a:avLst/>
          </a:prstGeom>
        </p:spPr>
        <p:txBody>
          <a:bodyPr wrap="square">
            <a:spAutoFit/>
          </a:bodyPr>
          <a:lstStyle/>
          <a:p>
            <a:pPr algn="just"/>
            <a:r>
              <a:rPr lang="en-US" sz="2800" b="1" dirty="0">
                <a:latin typeface="Segoe UI Historic" panose="020B0502040204020203" pitchFamily="34" charset="0"/>
                <a:ea typeface="Segoe UI Historic" panose="020B0502040204020203" pitchFamily="34" charset="0"/>
                <a:cs typeface="Segoe UI Historic" panose="020B0502040204020203" pitchFamily="34" charset="0"/>
              </a:rPr>
              <a:t>Finalization of Approaches</a:t>
            </a:r>
          </a:p>
          <a:p>
            <a:pPr lvl="1" algn="just">
              <a:lnSpc>
                <a:spcPct val="150000"/>
              </a:lnSpc>
            </a:pPr>
            <a:r>
              <a:rPr lang="en-US" sz="2400" b="1" dirty="0">
                <a:latin typeface="Segoe UI Historic" panose="020B0502040204020203" pitchFamily="34" charset="0"/>
                <a:ea typeface="Segoe UI Historic" panose="020B0502040204020203" pitchFamily="34" charset="0"/>
                <a:cs typeface="Segoe UI Historic" panose="020B0502040204020203" pitchFamily="34" charset="0"/>
              </a:rPr>
              <a:t>Summary of Approach</a:t>
            </a:r>
          </a:p>
          <a:p>
            <a:pPr marL="742950" lvl="1" indent="-285750" algn="just">
              <a:buFont typeface="Arial" panose="020B0604020202020204" pitchFamily="34" charset="0"/>
              <a:buChar char="•"/>
            </a:pPr>
            <a:r>
              <a:rPr lang="en-US" sz="1600" dirty="0">
                <a:latin typeface="Segoe UI Historic" panose="020B0502040204020203" pitchFamily="34" charset="0"/>
                <a:ea typeface="Segoe UI Historic" panose="020B0502040204020203" pitchFamily="34" charset="0"/>
                <a:cs typeface="Segoe UI Historic" panose="020B0502040204020203" pitchFamily="34" charset="0"/>
              </a:rPr>
              <a:t>We create five modules for our socialbot namely, Dialog Simplifier/Summarizer, Knowledge Graph traversal, Topical Association Classifier, a Conversation Quality Indicator (Red – Flag Manager) and an Alexa Profile Manager.</a:t>
            </a:r>
          </a:p>
          <a:p>
            <a:pPr marL="742950" lvl="1" indent="-285750" algn="just">
              <a:buFont typeface="Arial" panose="020B0604020202020204" pitchFamily="34" charset="0"/>
              <a:buChar char="•"/>
            </a:pPr>
            <a:endParaRPr lang="en-US" sz="1600" dirty="0">
              <a:latin typeface="Segoe UI Historic" panose="020B0502040204020203" pitchFamily="34" charset="0"/>
              <a:ea typeface="Segoe UI Historic" panose="020B0502040204020203" pitchFamily="34" charset="0"/>
              <a:cs typeface="Segoe UI Historic" panose="020B0502040204020203" pitchFamily="34" charset="0"/>
            </a:endParaRPr>
          </a:p>
          <a:p>
            <a:pPr marL="742950" lvl="1" indent="-285750" algn="just">
              <a:buFont typeface="Arial" panose="020B0604020202020204" pitchFamily="34" charset="0"/>
              <a:buChar char="•"/>
            </a:pPr>
            <a:r>
              <a:rPr lang="en-US" sz="1600" dirty="0">
                <a:latin typeface="Segoe UI Historic" panose="020B0502040204020203" pitchFamily="34" charset="0"/>
                <a:ea typeface="Segoe UI Historic" panose="020B0502040204020203" pitchFamily="34" charset="0"/>
                <a:cs typeface="Segoe UI Historic" panose="020B0502040204020203" pitchFamily="34" charset="0"/>
              </a:rPr>
              <a:t>The expected flow of conversation would be as follows: </a:t>
            </a:r>
          </a:p>
          <a:p>
            <a:pPr lvl="1" algn="just"/>
            <a:endParaRPr lang="en-US" sz="1600" dirty="0">
              <a:latin typeface="Segoe UI Historic" panose="020B0502040204020203" pitchFamily="34" charset="0"/>
              <a:ea typeface="Segoe UI Historic" panose="020B0502040204020203" pitchFamily="34" charset="0"/>
              <a:cs typeface="Segoe UI Historic" panose="020B0502040204020203" pitchFamily="34" charset="0"/>
            </a:endParaRPr>
          </a:p>
          <a:p>
            <a:pPr lvl="1" algn="just"/>
            <a:r>
              <a:rPr lang="en-US" sz="1600" i="1" dirty="0">
                <a:latin typeface="Segoe UI Historic" panose="020B0502040204020203" pitchFamily="34" charset="0"/>
                <a:ea typeface="Segoe UI Historic" panose="020B0502040204020203" pitchFamily="34" charset="0"/>
                <a:cs typeface="Segoe UI Historic" panose="020B0502040204020203" pitchFamily="34" charset="0"/>
              </a:rPr>
              <a:t>“</a:t>
            </a:r>
            <a:r>
              <a:rPr lang="en-US" sz="1400" i="1" dirty="0">
                <a:latin typeface="Segoe UI Historic" panose="020B0502040204020203" pitchFamily="34" charset="0"/>
                <a:ea typeface="Segoe UI Historic" panose="020B0502040204020203" pitchFamily="34" charset="0"/>
                <a:cs typeface="Segoe UI Historic" panose="020B0502040204020203" pitchFamily="34" charset="0"/>
              </a:rPr>
              <a:t>We start the conversation with few usual questions and try to </a:t>
            </a:r>
            <a:r>
              <a:rPr lang="en-US" sz="1400" b="1" i="1" dirty="0">
                <a:latin typeface="Segoe UI Historic" panose="020B0502040204020203" pitchFamily="34" charset="0"/>
                <a:ea typeface="Segoe UI Historic" panose="020B0502040204020203" pitchFamily="34" charset="0"/>
                <a:cs typeface="Segoe UI Historic" panose="020B0502040204020203" pitchFamily="34" charset="0"/>
              </a:rPr>
              <a:t>figure out a suitable profile </a:t>
            </a:r>
            <a:r>
              <a:rPr lang="en-US" sz="1400" i="1" dirty="0">
                <a:latin typeface="Segoe UI Historic" panose="020B0502040204020203" pitchFamily="34" charset="0"/>
                <a:ea typeface="Segoe UI Historic" panose="020B0502040204020203" pitchFamily="34" charset="0"/>
                <a:cs typeface="Segoe UI Historic" panose="020B0502040204020203" pitchFamily="34" charset="0"/>
              </a:rPr>
              <a:t>for Alexa that reflects the User’s emotions, then we go ahead with that profile during our conversation (building profiles may help us making expected transitions during the conversation). During every dialog (Alexa:…… , User: ……….) we </a:t>
            </a:r>
            <a:r>
              <a:rPr lang="en-US" sz="1400" b="1" i="1" dirty="0">
                <a:latin typeface="Segoe UI Historic" panose="020B0502040204020203" pitchFamily="34" charset="0"/>
                <a:ea typeface="Segoe UI Historic" panose="020B0502040204020203" pitchFamily="34" charset="0"/>
                <a:cs typeface="Segoe UI Historic" panose="020B0502040204020203" pitchFamily="34" charset="0"/>
              </a:rPr>
              <a:t>traverse the textual knowledge graphs </a:t>
            </a:r>
            <a:r>
              <a:rPr lang="en-US" sz="1400" i="1" dirty="0">
                <a:latin typeface="Segoe UI Historic" panose="020B0502040204020203" pitchFamily="34" charset="0"/>
                <a:ea typeface="Segoe UI Historic" panose="020B0502040204020203" pitchFamily="34" charset="0"/>
                <a:cs typeface="Segoe UI Historic" panose="020B0502040204020203" pitchFamily="34" charset="0"/>
              </a:rPr>
              <a:t>to select for candidate answers to the user question/request. The </a:t>
            </a:r>
            <a:r>
              <a:rPr lang="en-US" sz="1400" b="1" i="1" dirty="0">
                <a:latin typeface="Segoe UI Historic" panose="020B0502040204020203" pitchFamily="34" charset="0"/>
                <a:ea typeface="Segoe UI Historic" panose="020B0502040204020203" pitchFamily="34" charset="0"/>
                <a:cs typeface="Segoe UI Historic" panose="020B0502040204020203" pitchFamily="34" charset="0"/>
              </a:rPr>
              <a:t>text simplifier/ summarizer </a:t>
            </a:r>
            <a:r>
              <a:rPr lang="en-US" sz="1400" i="1" dirty="0">
                <a:latin typeface="Segoe UI Historic" panose="020B0502040204020203" pitchFamily="34" charset="0"/>
                <a:ea typeface="Segoe UI Historic" panose="020B0502040204020203" pitchFamily="34" charset="0"/>
                <a:cs typeface="Segoe UI Historic" panose="020B0502040204020203" pitchFamily="34" charset="0"/>
              </a:rPr>
              <a:t>runs every time Alexa says something. We model a </a:t>
            </a:r>
            <a:r>
              <a:rPr lang="en-US" sz="1400" b="1" i="1" dirty="0">
                <a:latin typeface="Segoe UI Historic" panose="020B0502040204020203" pitchFamily="34" charset="0"/>
                <a:ea typeface="Segoe UI Historic" panose="020B0502040204020203" pitchFamily="34" charset="0"/>
                <a:cs typeface="Segoe UI Historic" panose="020B0502040204020203" pitchFamily="34" charset="0"/>
              </a:rPr>
              <a:t>conversation quality indicator </a:t>
            </a:r>
            <a:r>
              <a:rPr lang="en-US" sz="1400" i="1" dirty="0">
                <a:latin typeface="Segoe UI Historic" panose="020B0502040204020203" pitchFamily="34" charset="0"/>
                <a:ea typeface="Segoe UI Historic" panose="020B0502040204020203" pitchFamily="34" charset="0"/>
                <a:cs typeface="Segoe UI Historic" panose="020B0502040204020203" pitchFamily="34" charset="0"/>
              </a:rPr>
              <a:t>that after every dialog, assess the quality of the conversation (good or bad – this system learns to evaluate user dialogs). If the conversation quality drops below a cushioned threshold, we start using the </a:t>
            </a:r>
            <a:r>
              <a:rPr lang="en-US" sz="1400" b="1" i="1" dirty="0">
                <a:latin typeface="Segoe UI Historic" panose="020B0502040204020203" pitchFamily="34" charset="0"/>
                <a:ea typeface="Segoe UI Historic" panose="020B0502040204020203" pitchFamily="34" charset="0"/>
                <a:cs typeface="Segoe UI Historic" panose="020B0502040204020203" pitchFamily="34" charset="0"/>
              </a:rPr>
              <a:t>Topical Association Classifier </a:t>
            </a:r>
            <a:r>
              <a:rPr lang="en-US" sz="1400" i="1" dirty="0">
                <a:latin typeface="Segoe UI Historic" panose="020B0502040204020203" pitchFamily="34" charset="0"/>
                <a:ea typeface="Segoe UI Historic" panose="020B0502040204020203" pitchFamily="34" charset="0"/>
                <a:cs typeface="Segoe UI Historic" panose="020B0502040204020203" pitchFamily="34" charset="0"/>
              </a:rPr>
              <a:t>which identifies the best topic to make transition to based on Association rule mining (the Association rule mining will use the context/ intent/ topic label to perform this analysis). On top of all this sits a </a:t>
            </a:r>
            <a:r>
              <a:rPr lang="en-US" sz="1400" b="1" i="1" dirty="0">
                <a:latin typeface="Segoe UI Historic" panose="020B0502040204020203" pitchFamily="34" charset="0"/>
                <a:ea typeface="Segoe UI Historic" panose="020B0502040204020203" pitchFamily="34" charset="0"/>
                <a:cs typeface="Segoe UI Historic" panose="020B0502040204020203" pitchFamily="34" charset="0"/>
              </a:rPr>
              <a:t>Super Manager </a:t>
            </a:r>
            <a:r>
              <a:rPr lang="en-US" sz="1400" i="1" dirty="0">
                <a:latin typeface="Segoe UI Historic" panose="020B0502040204020203" pitchFamily="34" charset="0"/>
                <a:ea typeface="Segoe UI Historic" panose="020B0502040204020203" pitchFamily="34" charset="0"/>
                <a:cs typeface="Segoe UI Historic" panose="020B0502040204020203" pitchFamily="34" charset="0"/>
              </a:rPr>
              <a:t>that learns what to do based on the conversation quality indicator. It decides if we shall continue the same topic or make a transition or switch the Alexa profile. ”</a:t>
            </a:r>
          </a:p>
        </p:txBody>
      </p:sp>
    </p:spTree>
    <p:extLst>
      <p:ext uri="{BB962C8B-B14F-4D97-AF65-F5344CB8AC3E}">
        <p14:creationId xmlns:p14="http://schemas.microsoft.com/office/powerpoint/2010/main" val="3424318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A497B-0B75-0046-82A0-4A2B0FA1781A}"/>
              </a:ext>
            </a:extLst>
          </p:cNvPr>
          <p:cNvSpPr>
            <a:spLocks noGrp="1"/>
          </p:cNvSpPr>
          <p:nvPr>
            <p:ph type="title"/>
          </p:nvPr>
        </p:nvSpPr>
        <p:spPr/>
        <p:txBody>
          <a:bodyPr>
            <a:normAutofit/>
          </a:bodyPr>
          <a:lstStyle/>
          <a:p>
            <a:r>
              <a:rPr lang="en-US" sz="3600" dirty="0">
                <a:latin typeface="Segoe UI Historic" panose="020B0502040204020203" pitchFamily="34" charset="0"/>
                <a:ea typeface="Segoe UI Historic" panose="020B0502040204020203" pitchFamily="34" charset="0"/>
                <a:cs typeface="Segoe UI Historic" panose="020B0502040204020203" pitchFamily="34" charset="0"/>
              </a:rPr>
              <a:t>High Level Expectation from Each Module, and</a:t>
            </a:r>
            <a:br>
              <a:rPr lang="en-US" sz="3600" dirty="0">
                <a:latin typeface="Segoe UI Historic" panose="020B0502040204020203" pitchFamily="34" charset="0"/>
                <a:ea typeface="Segoe UI Historic" panose="020B0502040204020203" pitchFamily="34" charset="0"/>
                <a:cs typeface="Segoe UI Historic" panose="020B0502040204020203" pitchFamily="34" charset="0"/>
              </a:rPr>
            </a:br>
            <a:r>
              <a:rPr lang="en-US" sz="3600" dirty="0">
                <a:latin typeface="Segoe UI Historic" panose="020B0502040204020203" pitchFamily="34" charset="0"/>
                <a:ea typeface="Segoe UI Historic" panose="020B0502040204020203" pitchFamily="34" charset="0"/>
                <a:cs typeface="Segoe UI Historic" panose="020B0502040204020203" pitchFamily="34" charset="0"/>
              </a:rPr>
              <a:t>Work Assignment</a:t>
            </a:r>
            <a:endParaRPr lang="en-US" dirty="0">
              <a:latin typeface="Segoe UI Historic" panose="020B0502040204020203" pitchFamily="34" charset="0"/>
              <a:ea typeface="Segoe UI Historic" panose="020B0502040204020203" pitchFamily="34" charset="0"/>
              <a:cs typeface="Segoe UI Historic" panose="020B0502040204020203" pitchFamily="34" charset="0"/>
            </a:endParaRPr>
          </a:p>
        </p:txBody>
      </p:sp>
      <p:graphicFrame>
        <p:nvGraphicFramePr>
          <p:cNvPr id="4" name="Table 3">
            <a:extLst>
              <a:ext uri="{FF2B5EF4-FFF2-40B4-BE49-F238E27FC236}">
                <a16:creationId xmlns:a16="http://schemas.microsoft.com/office/drawing/2014/main" id="{3F1F9703-5737-1C49-B7D9-9AD9BCF0284F}"/>
              </a:ext>
            </a:extLst>
          </p:cNvPr>
          <p:cNvGraphicFramePr>
            <a:graphicFrameLocks noGrp="1"/>
          </p:cNvGraphicFramePr>
          <p:nvPr>
            <p:extLst>
              <p:ext uri="{D42A27DB-BD31-4B8C-83A1-F6EECF244321}">
                <p14:modId xmlns:p14="http://schemas.microsoft.com/office/powerpoint/2010/main" val="1897774077"/>
              </p:ext>
            </p:extLst>
          </p:nvPr>
        </p:nvGraphicFramePr>
        <p:xfrm>
          <a:off x="838200" y="1562618"/>
          <a:ext cx="10643190" cy="5021771"/>
        </p:xfrm>
        <a:graphic>
          <a:graphicData uri="http://schemas.openxmlformats.org/drawingml/2006/table">
            <a:tbl>
              <a:tblPr firstRow="1" bandRow="1">
                <a:tableStyleId>{5C22544A-7EE6-4342-B048-85BDC9FD1C3A}</a:tableStyleId>
              </a:tblPr>
              <a:tblGrid>
                <a:gridCol w="2179675">
                  <a:extLst>
                    <a:ext uri="{9D8B030D-6E8A-4147-A177-3AD203B41FA5}">
                      <a16:colId xmlns:a16="http://schemas.microsoft.com/office/drawing/2014/main" val="2164545006"/>
                    </a:ext>
                  </a:extLst>
                </a:gridCol>
                <a:gridCol w="5658292">
                  <a:extLst>
                    <a:ext uri="{9D8B030D-6E8A-4147-A177-3AD203B41FA5}">
                      <a16:colId xmlns:a16="http://schemas.microsoft.com/office/drawing/2014/main" val="3136245143"/>
                    </a:ext>
                  </a:extLst>
                </a:gridCol>
                <a:gridCol w="2805223">
                  <a:extLst>
                    <a:ext uri="{9D8B030D-6E8A-4147-A177-3AD203B41FA5}">
                      <a16:colId xmlns:a16="http://schemas.microsoft.com/office/drawing/2014/main" val="1162707850"/>
                    </a:ext>
                  </a:extLst>
                </a:gridCol>
              </a:tblGrid>
              <a:tr h="371980">
                <a:tc>
                  <a:txBody>
                    <a:bodyPr/>
                    <a:lstStyle/>
                    <a:p>
                      <a:r>
                        <a:rPr lang="en-US" sz="1400" dirty="0">
                          <a:latin typeface="Segoe UI Historic" panose="020B0502040204020203" pitchFamily="34" charset="0"/>
                          <a:ea typeface="Segoe UI Historic" panose="020B0502040204020203" pitchFamily="34" charset="0"/>
                          <a:cs typeface="Segoe UI Historic" panose="020B0502040204020203" pitchFamily="34" charset="0"/>
                        </a:rPr>
                        <a:t>Module</a:t>
                      </a:r>
                    </a:p>
                  </a:txBody>
                  <a:tcPr/>
                </a:tc>
                <a:tc>
                  <a:txBody>
                    <a:bodyPr/>
                    <a:lstStyle/>
                    <a:p>
                      <a:r>
                        <a:rPr lang="en-US" sz="1400" dirty="0">
                          <a:latin typeface="Segoe UI Historic" panose="020B0502040204020203" pitchFamily="34" charset="0"/>
                          <a:ea typeface="Segoe UI Historic" panose="020B0502040204020203" pitchFamily="34" charset="0"/>
                          <a:cs typeface="Segoe UI Historic" panose="020B0502040204020203" pitchFamily="34" charset="0"/>
                        </a:rPr>
                        <a:t>High Level Expectation</a:t>
                      </a:r>
                    </a:p>
                  </a:txBody>
                  <a:tcPr/>
                </a:tc>
                <a:tc>
                  <a:txBody>
                    <a:bodyPr/>
                    <a:lstStyle/>
                    <a:p>
                      <a:r>
                        <a:rPr lang="en-US" sz="1400" dirty="0">
                          <a:latin typeface="Segoe UI Historic" panose="020B0502040204020203" pitchFamily="34" charset="0"/>
                          <a:ea typeface="Segoe UI Historic" panose="020B0502040204020203" pitchFamily="34" charset="0"/>
                          <a:cs typeface="Segoe UI Historic" panose="020B0502040204020203" pitchFamily="34" charset="0"/>
                        </a:rPr>
                        <a:t>Owner</a:t>
                      </a:r>
                    </a:p>
                  </a:txBody>
                  <a:tcPr/>
                </a:tc>
                <a:extLst>
                  <a:ext uri="{0D108BD9-81ED-4DB2-BD59-A6C34878D82A}">
                    <a16:rowId xmlns:a16="http://schemas.microsoft.com/office/drawing/2014/main" val="334054463"/>
                  </a:ext>
                </a:extLst>
              </a:tr>
              <a:tr h="723541">
                <a:tc>
                  <a:txBody>
                    <a:bodyPr/>
                    <a:lstStyle/>
                    <a:p>
                      <a:r>
                        <a:rPr lang="en-US" sz="1400" dirty="0">
                          <a:latin typeface="Segoe UI Historic" panose="020B0502040204020203" pitchFamily="34" charset="0"/>
                          <a:ea typeface="Segoe UI Historic" panose="020B0502040204020203" pitchFamily="34" charset="0"/>
                          <a:cs typeface="Segoe UI Historic" panose="020B0502040204020203" pitchFamily="34" charset="0"/>
                        </a:rPr>
                        <a:t>Amazon Profile Manager </a:t>
                      </a:r>
                    </a:p>
                  </a:txBody>
                  <a:tcPr/>
                </a:tc>
                <a:tc>
                  <a:txBody>
                    <a:bodyPr/>
                    <a:lstStyle/>
                    <a:p>
                      <a:r>
                        <a:rPr lang="en-US" sz="1400" dirty="0">
                          <a:latin typeface="Segoe UI Historic" panose="020B0502040204020203" pitchFamily="34" charset="0"/>
                          <a:ea typeface="Segoe UI Historic" panose="020B0502040204020203" pitchFamily="34" charset="0"/>
                          <a:cs typeface="Segoe UI Historic" panose="020B0502040204020203" pitchFamily="34" charset="0"/>
                        </a:rPr>
                        <a:t>Pre trained set of profiles that associate user interests to either of the profiles and helps the socialbot build an expected flow chart of the conversation</a:t>
                      </a:r>
                    </a:p>
                  </a:txBody>
                  <a:tcPr/>
                </a:tc>
                <a:tc>
                  <a:txBody>
                    <a:bodyPr/>
                    <a:lstStyle/>
                    <a:p>
                      <a:r>
                        <a:rPr lang="en-US" sz="1400" dirty="0">
                          <a:latin typeface="Segoe UI Historic" panose="020B0502040204020203" pitchFamily="34" charset="0"/>
                          <a:ea typeface="Segoe UI Historic" panose="020B0502040204020203" pitchFamily="34" charset="0"/>
                          <a:cs typeface="Segoe UI Historic" panose="020B0502040204020203" pitchFamily="34" charset="0"/>
                        </a:rPr>
                        <a:t>Tiana</a:t>
                      </a:r>
                    </a:p>
                  </a:txBody>
                  <a:tcPr/>
                </a:tc>
                <a:extLst>
                  <a:ext uri="{0D108BD9-81ED-4DB2-BD59-A6C34878D82A}">
                    <a16:rowId xmlns:a16="http://schemas.microsoft.com/office/drawing/2014/main" val="117099517"/>
                  </a:ext>
                </a:extLst>
              </a:tr>
              <a:tr h="959584">
                <a:tc>
                  <a:txBody>
                    <a:bodyPr/>
                    <a:lstStyle/>
                    <a:p>
                      <a:r>
                        <a:rPr lang="en-US" sz="1400" dirty="0">
                          <a:latin typeface="Segoe UI Historic" panose="020B0502040204020203" pitchFamily="34" charset="0"/>
                          <a:ea typeface="Segoe UI Historic" panose="020B0502040204020203" pitchFamily="34" charset="0"/>
                          <a:cs typeface="Segoe UI Historic" panose="020B0502040204020203" pitchFamily="34" charset="0"/>
                        </a:rPr>
                        <a:t>Text Simplifier </a:t>
                      </a:r>
                    </a:p>
                  </a:txBody>
                  <a:tcPr/>
                </a:tc>
                <a:tc>
                  <a:txBody>
                    <a:bodyPr/>
                    <a:lstStyle/>
                    <a:p>
                      <a:r>
                        <a:rPr lang="en-US" sz="1400" dirty="0">
                          <a:latin typeface="Segoe UI Historic" panose="020B0502040204020203" pitchFamily="34" charset="0"/>
                          <a:ea typeface="Segoe UI Historic" panose="020B0502040204020203" pitchFamily="34" charset="0"/>
                          <a:cs typeface="Segoe UI Historic" panose="020B0502040204020203" pitchFamily="34" charset="0"/>
                        </a:rPr>
                        <a:t>This module simplifies the language of the conversation and also uses Coreference to make the user feel for comfortable. It must be able to remember user answers to avoid asking repetitive questions.</a:t>
                      </a:r>
                    </a:p>
                  </a:txBody>
                  <a:tcPr/>
                </a:tc>
                <a:tc>
                  <a:txBody>
                    <a:bodyPr/>
                    <a:lstStyle/>
                    <a:p>
                      <a:r>
                        <a:rPr lang="en-US" sz="1400" dirty="0">
                          <a:latin typeface="Segoe UI Historic" panose="020B0502040204020203" pitchFamily="34" charset="0"/>
                          <a:ea typeface="Segoe UI Historic" panose="020B0502040204020203" pitchFamily="34" charset="0"/>
                          <a:cs typeface="Segoe UI Historic" panose="020B0502040204020203" pitchFamily="34" charset="0"/>
                        </a:rPr>
                        <a:t>Piyush</a:t>
                      </a:r>
                    </a:p>
                  </a:txBody>
                  <a:tcPr/>
                </a:tc>
                <a:extLst>
                  <a:ext uri="{0D108BD9-81ED-4DB2-BD59-A6C34878D82A}">
                    <a16:rowId xmlns:a16="http://schemas.microsoft.com/office/drawing/2014/main" val="862797148"/>
                  </a:ext>
                </a:extLst>
              </a:tr>
              <a:tr h="1190847">
                <a:tc>
                  <a:txBody>
                    <a:bodyPr/>
                    <a:lstStyle/>
                    <a:p>
                      <a:r>
                        <a:rPr lang="en-US" sz="1400" dirty="0">
                          <a:latin typeface="Segoe UI Historic" panose="020B0502040204020203" pitchFamily="34" charset="0"/>
                          <a:ea typeface="Segoe UI Historic" panose="020B0502040204020203" pitchFamily="34" charset="0"/>
                          <a:cs typeface="Segoe UI Historic" panose="020B0502040204020203" pitchFamily="34" charset="0"/>
                        </a:rPr>
                        <a:t>Knowledge Graph Traversal</a:t>
                      </a:r>
                    </a:p>
                  </a:txBody>
                  <a:tcPr/>
                </a:tc>
                <a:tc>
                  <a:txBody>
                    <a:bodyPr/>
                    <a:lstStyle/>
                    <a:p>
                      <a:r>
                        <a:rPr lang="en-US" sz="1400" dirty="0">
                          <a:latin typeface="Segoe UI Historic" panose="020B0502040204020203" pitchFamily="34" charset="0"/>
                          <a:ea typeface="Segoe UI Historic" panose="020B0502040204020203" pitchFamily="34" charset="0"/>
                          <a:cs typeface="Segoe UI Historic" panose="020B0502040204020203" pitchFamily="34" charset="0"/>
                        </a:rPr>
                        <a:t>The module traverses through the knowledge graphs to figure out the correct and appropriate responses to users questions. It decides if it should make a factual answer (through encyclopedia’s / Google KG) or bring forward an opinion (from reviews/ comments/ conversations on social media channels) </a:t>
                      </a:r>
                    </a:p>
                  </a:txBody>
                  <a:tcPr/>
                </a:tc>
                <a:tc>
                  <a:txBody>
                    <a:bodyPr/>
                    <a:lstStyle/>
                    <a:p>
                      <a:r>
                        <a:rPr lang="en-US" sz="1400" dirty="0">
                          <a:latin typeface="Segoe UI Historic" panose="020B0502040204020203" pitchFamily="34" charset="0"/>
                          <a:ea typeface="Segoe UI Historic" panose="020B0502040204020203" pitchFamily="34" charset="0"/>
                          <a:cs typeface="Segoe UI Historic" panose="020B0502040204020203" pitchFamily="34" charset="0"/>
                        </a:rPr>
                        <a:t>Nikhil</a:t>
                      </a:r>
                    </a:p>
                  </a:txBody>
                  <a:tcPr/>
                </a:tc>
                <a:extLst>
                  <a:ext uri="{0D108BD9-81ED-4DB2-BD59-A6C34878D82A}">
                    <a16:rowId xmlns:a16="http://schemas.microsoft.com/office/drawing/2014/main" val="442468634"/>
                  </a:ext>
                </a:extLst>
              </a:tr>
              <a:tr h="371980">
                <a:tc>
                  <a:txBody>
                    <a:bodyPr/>
                    <a:lstStyle/>
                    <a:p>
                      <a:r>
                        <a:rPr lang="en-US" sz="1400" dirty="0">
                          <a:latin typeface="Segoe UI Historic" panose="020B0502040204020203" pitchFamily="34" charset="0"/>
                          <a:ea typeface="Segoe UI Historic" panose="020B0502040204020203" pitchFamily="34" charset="0"/>
                          <a:cs typeface="Segoe UI Historic" panose="020B0502040204020203" pitchFamily="34" charset="0"/>
                        </a:rPr>
                        <a:t>Topical Association</a:t>
                      </a:r>
                    </a:p>
                  </a:txBody>
                  <a:tcPr/>
                </a:tc>
                <a:tc>
                  <a:txBody>
                    <a:bodyPr/>
                    <a:lstStyle/>
                    <a:p>
                      <a:r>
                        <a:rPr lang="en-US" sz="1400" dirty="0">
                          <a:latin typeface="Segoe UI Historic" panose="020B0502040204020203" pitchFamily="34" charset="0"/>
                          <a:ea typeface="Segoe UI Historic" panose="020B0502040204020203" pitchFamily="34" charset="0"/>
                          <a:cs typeface="Segoe UI Historic" panose="020B0502040204020203" pitchFamily="34" charset="0"/>
                        </a:rPr>
                        <a:t>Evaluates the context of the conversation when triggered and classifies associated topics for suggesting transitions to the user</a:t>
                      </a:r>
                    </a:p>
                  </a:txBody>
                  <a:tcPr/>
                </a:tc>
                <a:tc>
                  <a:txBody>
                    <a:bodyPr/>
                    <a:lstStyle/>
                    <a:p>
                      <a:r>
                        <a:rPr lang="en-US" sz="1400" dirty="0">
                          <a:latin typeface="Segoe UI Historic" panose="020B0502040204020203" pitchFamily="34" charset="0"/>
                          <a:ea typeface="Segoe UI Historic" panose="020B0502040204020203" pitchFamily="34" charset="0"/>
                          <a:cs typeface="Segoe UI Historic" panose="020B0502040204020203" pitchFamily="34" charset="0"/>
                        </a:rPr>
                        <a:t>Deepali</a:t>
                      </a:r>
                    </a:p>
                  </a:txBody>
                  <a:tcPr/>
                </a:tc>
                <a:extLst>
                  <a:ext uri="{0D108BD9-81ED-4DB2-BD59-A6C34878D82A}">
                    <a16:rowId xmlns:a16="http://schemas.microsoft.com/office/drawing/2014/main" val="2459160392"/>
                  </a:ext>
                </a:extLst>
              </a:tr>
              <a:tr h="371980">
                <a:tc>
                  <a:txBody>
                    <a:bodyPr/>
                    <a:lstStyle/>
                    <a:p>
                      <a:r>
                        <a:rPr lang="en-US" sz="1400" dirty="0">
                          <a:latin typeface="Segoe UI Historic" panose="020B0502040204020203" pitchFamily="34" charset="0"/>
                          <a:ea typeface="Segoe UI Historic" panose="020B0502040204020203" pitchFamily="34" charset="0"/>
                          <a:cs typeface="Segoe UI Historic" panose="020B0502040204020203" pitchFamily="34" charset="0"/>
                        </a:rPr>
                        <a:t>Conversation Quality Evaluator</a:t>
                      </a:r>
                    </a:p>
                  </a:txBody>
                  <a:tcPr/>
                </a:tc>
                <a:tc>
                  <a:txBody>
                    <a:bodyPr/>
                    <a:lstStyle/>
                    <a:p>
                      <a:r>
                        <a:rPr lang="en-US" sz="1400" dirty="0">
                          <a:latin typeface="Segoe UI Historic" panose="020B0502040204020203" pitchFamily="34" charset="0"/>
                          <a:ea typeface="Segoe UI Historic" panose="020B0502040204020203" pitchFamily="34" charset="0"/>
                          <a:cs typeface="Segoe UI Historic" panose="020B0502040204020203" pitchFamily="34" charset="0"/>
                        </a:rPr>
                        <a:t>Evaluates the conversation quality after every dialogue.</a:t>
                      </a:r>
                    </a:p>
                  </a:txBody>
                  <a:tcPr/>
                </a:tc>
                <a:tc>
                  <a:txBody>
                    <a:bodyPr/>
                    <a:lstStyle/>
                    <a:p>
                      <a:r>
                        <a:rPr lang="en-US" sz="1400" dirty="0">
                          <a:latin typeface="Segoe UI Historic" panose="020B0502040204020203" pitchFamily="34" charset="0"/>
                          <a:ea typeface="Segoe UI Historic" panose="020B0502040204020203" pitchFamily="34" charset="0"/>
                          <a:cs typeface="Segoe UI Historic" panose="020B0502040204020203" pitchFamily="34" charset="0"/>
                        </a:rPr>
                        <a:t>Dipesh</a:t>
                      </a:r>
                    </a:p>
                  </a:txBody>
                  <a:tcPr/>
                </a:tc>
                <a:extLst>
                  <a:ext uri="{0D108BD9-81ED-4DB2-BD59-A6C34878D82A}">
                    <a16:rowId xmlns:a16="http://schemas.microsoft.com/office/drawing/2014/main" val="3595773920"/>
                  </a:ext>
                </a:extLst>
              </a:tr>
              <a:tr h="371980">
                <a:tc>
                  <a:txBody>
                    <a:bodyPr/>
                    <a:lstStyle/>
                    <a:p>
                      <a:r>
                        <a:rPr lang="en-US" sz="1400" dirty="0">
                          <a:latin typeface="Segoe UI Historic" panose="020B0502040204020203" pitchFamily="34" charset="0"/>
                          <a:ea typeface="Segoe UI Historic" panose="020B0502040204020203" pitchFamily="34" charset="0"/>
                          <a:cs typeface="Segoe UI Historic" panose="020B0502040204020203" pitchFamily="34" charset="0"/>
                        </a:rPr>
                        <a:t>Super Manager</a:t>
                      </a:r>
                    </a:p>
                  </a:txBody>
                  <a:tcPr/>
                </a:tc>
                <a:tc>
                  <a:txBody>
                    <a:bodyPr/>
                    <a:lstStyle/>
                    <a:p>
                      <a:r>
                        <a:rPr lang="en-US" sz="1400" dirty="0">
                          <a:latin typeface="Segoe UI Historic" panose="020B0502040204020203" pitchFamily="34" charset="0"/>
                          <a:ea typeface="Segoe UI Historic" panose="020B0502040204020203" pitchFamily="34" charset="0"/>
                          <a:cs typeface="Segoe UI Historic" panose="020B0502040204020203" pitchFamily="34" charset="0"/>
                        </a:rPr>
                        <a:t>Uses the Conversation Quality value to decide if there is a need dive deeper into a topic, suggest a topical transition or worst – case switch entire Alexa profile during the conversation</a:t>
                      </a:r>
                    </a:p>
                  </a:txBody>
                  <a:tcPr/>
                </a:tc>
                <a:tc>
                  <a:txBody>
                    <a:bodyPr/>
                    <a:lstStyle/>
                    <a:p>
                      <a:r>
                        <a:rPr lang="en-US" sz="1400" dirty="0">
                          <a:latin typeface="Segoe UI Historic" panose="020B0502040204020203" pitchFamily="34" charset="0"/>
                          <a:ea typeface="Segoe UI Historic" panose="020B0502040204020203" pitchFamily="34" charset="0"/>
                          <a:cs typeface="Segoe UI Historic" panose="020B0502040204020203" pitchFamily="34" charset="0"/>
                        </a:rPr>
                        <a:t>Yash</a:t>
                      </a:r>
                    </a:p>
                  </a:txBody>
                  <a:tcPr/>
                </a:tc>
                <a:extLst>
                  <a:ext uri="{0D108BD9-81ED-4DB2-BD59-A6C34878D82A}">
                    <a16:rowId xmlns:a16="http://schemas.microsoft.com/office/drawing/2014/main" val="2056663450"/>
                  </a:ext>
                </a:extLst>
              </a:tr>
            </a:tbl>
          </a:graphicData>
        </a:graphic>
      </p:graphicFrame>
    </p:spTree>
    <p:extLst>
      <p:ext uri="{BB962C8B-B14F-4D97-AF65-F5344CB8AC3E}">
        <p14:creationId xmlns:p14="http://schemas.microsoft.com/office/powerpoint/2010/main" val="1186287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931</TotalTime>
  <Words>842</Words>
  <Application>Microsoft Macintosh PowerPoint</Application>
  <PresentationFormat>Widescreen</PresentationFormat>
  <Paragraphs>89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Segoe UI Historic</vt:lpstr>
      <vt:lpstr>Office Theme</vt:lpstr>
      <vt:lpstr>PowerPoint Presentation</vt:lpstr>
      <vt:lpstr>PowerPoint Presentation</vt:lpstr>
      <vt:lpstr>The Amazon Alexa Roadshow</vt:lpstr>
      <vt:lpstr>Learning 1</vt:lpstr>
      <vt:lpstr>Learnings 2 - Scientific</vt:lpstr>
      <vt:lpstr>PowerPoint Presentation</vt:lpstr>
      <vt:lpstr>Ideas</vt:lpstr>
      <vt:lpstr>PowerPoint Presentation</vt:lpstr>
      <vt:lpstr>High Level Expectation from Each Module, and Work Assignment</vt:lpstr>
      <vt:lpstr>Timelines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 Phogat</dc:creator>
  <cp:lastModifiedBy>Yash Phogat</cp:lastModifiedBy>
  <cp:revision>13</cp:revision>
  <dcterms:created xsi:type="dcterms:W3CDTF">2019-05-02T22:27:39Z</dcterms:created>
  <dcterms:modified xsi:type="dcterms:W3CDTF">2019-05-03T13:59:25Z</dcterms:modified>
</cp:coreProperties>
</file>