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10"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128" b="1" i="0" u="none" strike="noStrike" baseline="0" dirty="0">
                <a:effectLst>
                  <a:outerShdw blurRad="50800" dist="38100" dir="5400000" algn="t" rotWithShape="0">
                    <a:prstClr val="black">
                      <a:alpha val="40000"/>
                    </a:prstClr>
                  </a:outerShdw>
                </a:effectLst>
              </a:rPr>
              <a:t>“</a:t>
            </a:r>
            <a:r>
              <a:rPr lang="en-US" sz="1800" b="1" i="0" u="none" strike="noStrike" baseline="0" dirty="0">
                <a:effectLst>
                  <a:outerShdw blurRad="50800" dist="38100" dir="5400000" algn="t" rotWithShape="0">
                    <a:prstClr val="black">
                      <a:alpha val="40000"/>
                    </a:prstClr>
                  </a:outerShdw>
                </a:effectLst>
              </a:rPr>
              <a:t>Time Reduction through AI-Assisted Methods vs Traditional Approaches</a:t>
            </a:r>
            <a:r>
              <a:rPr lang="en-US" sz="2128" b="1" i="0" u="none" strike="noStrike" baseline="0" dirty="0">
                <a:effectLst>
                  <a:outerShdw blurRad="50800" dist="38100" dir="5400000" algn="t" rotWithShape="0">
                    <a:prstClr val="black">
                      <a:alpha val="40000"/>
                    </a:prstClr>
                  </a:outerShdw>
                </a:effectLst>
              </a:rPr>
              <a:t>”</a:t>
            </a:r>
            <a:endParaRPr lang="en-US" dirty="0"/>
          </a:p>
        </c:rich>
      </c:tx>
      <c:layout>
        <c:manualLayout>
          <c:xMode val="edge"/>
          <c:yMode val="edge"/>
          <c:x val="0.11910946404074615"/>
          <c:y val="0"/>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Area of Use</c:v>
                </c:pt>
              </c:strCache>
            </c:strRef>
          </c:tx>
          <c:spPr>
            <a:gradFill rotWithShape="1">
              <a:gsLst>
                <a:gs pos="0">
                  <a:schemeClr val="accent1">
                    <a:tint val="96000"/>
                    <a:lumMod val="104000"/>
                  </a:schemeClr>
                </a:gs>
                <a:gs pos="100000">
                  <a:schemeClr val="accent1">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cat>
            <c:strRef>
              <c:f>Sheet1!$A$2:$A$6</c:f>
              <c:strCache>
                <c:ptCount val="5"/>
                <c:pt idx="0">
                  <c:v>Drug Discovery</c:v>
                </c:pt>
                <c:pt idx="1">
                  <c:v>Disease Diagnosis</c:v>
                </c:pt>
                <c:pt idx="2">
                  <c:v>Treatment Planning</c:v>
                </c:pt>
                <c:pt idx="3">
                  <c:v>Clinical Trials</c:v>
                </c:pt>
                <c:pt idx="4">
                  <c:v>Administrative Tasks</c:v>
                </c:pt>
              </c:strCache>
            </c:strRef>
          </c:cat>
          <c:val>
            <c:numRef>
              <c:f>Sheet1!$B$2:$B$6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DDB3-47D4-967E-D38CA776668F}"/>
            </c:ext>
          </c:extLst>
        </c:ser>
        <c:ser>
          <c:idx val="1"/>
          <c:order val="1"/>
          <c:tx>
            <c:strRef>
              <c:f>Sheet1!$C$1</c:f>
              <c:strCache>
                <c:ptCount val="1"/>
                <c:pt idx="0">
                  <c:v>Traditional Time (Years)</c:v>
                </c:pt>
              </c:strCache>
            </c:strRef>
          </c:tx>
          <c:spPr>
            <a:gradFill rotWithShape="1">
              <a:gsLst>
                <a:gs pos="0">
                  <a:schemeClr val="accent2">
                    <a:tint val="96000"/>
                    <a:lumMod val="104000"/>
                  </a:schemeClr>
                </a:gs>
                <a:gs pos="100000">
                  <a:schemeClr val="accent2">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cat>
            <c:strRef>
              <c:f>Sheet1!$A$2:$A$6</c:f>
              <c:strCache>
                <c:ptCount val="5"/>
                <c:pt idx="0">
                  <c:v>Drug Discovery</c:v>
                </c:pt>
                <c:pt idx="1">
                  <c:v>Disease Diagnosis</c:v>
                </c:pt>
                <c:pt idx="2">
                  <c:v>Treatment Planning</c:v>
                </c:pt>
                <c:pt idx="3">
                  <c:v>Clinical Trials</c:v>
                </c:pt>
                <c:pt idx="4">
                  <c:v>Administrative Tasks</c:v>
                </c:pt>
              </c:strCache>
            </c:strRef>
          </c:cat>
          <c:val>
            <c:numRef>
              <c:f>Sheet1!$C$2:$C$6</c:f>
              <c:numCache>
                <c:formatCode>General</c:formatCode>
                <c:ptCount val="5"/>
                <c:pt idx="0">
                  <c:v>10</c:v>
                </c:pt>
                <c:pt idx="1">
                  <c:v>2</c:v>
                </c:pt>
                <c:pt idx="2">
                  <c:v>1.5</c:v>
                </c:pt>
                <c:pt idx="3">
                  <c:v>8</c:v>
                </c:pt>
                <c:pt idx="4">
                  <c:v>0.5</c:v>
                </c:pt>
              </c:numCache>
            </c:numRef>
          </c:val>
          <c:extLst>
            <c:ext xmlns:c16="http://schemas.microsoft.com/office/drawing/2014/chart" uri="{C3380CC4-5D6E-409C-BE32-E72D297353CC}">
              <c16:uniqueId val="{00000001-DDB3-47D4-967E-D38CA776668F}"/>
            </c:ext>
          </c:extLst>
        </c:ser>
        <c:ser>
          <c:idx val="2"/>
          <c:order val="2"/>
          <c:tx>
            <c:strRef>
              <c:f>Sheet1!$D$1</c:f>
              <c:strCache>
                <c:ptCount val="1"/>
                <c:pt idx="0">
                  <c:v>AI-Assisted Time (Years)</c:v>
                </c:pt>
              </c:strCache>
            </c:strRef>
          </c:tx>
          <c:spPr>
            <a:gradFill rotWithShape="1">
              <a:gsLst>
                <a:gs pos="0">
                  <a:schemeClr val="accent3">
                    <a:tint val="96000"/>
                    <a:lumMod val="104000"/>
                  </a:schemeClr>
                </a:gs>
                <a:gs pos="100000">
                  <a:schemeClr val="accent3">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c:spPr>
          <c:invertIfNegative val="0"/>
          <c:cat>
            <c:strRef>
              <c:f>Sheet1!$A$2:$A$6</c:f>
              <c:strCache>
                <c:ptCount val="5"/>
                <c:pt idx="0">
                  <c:v>Drug Discovery</c:v>
                </c:pt>
                <c:pt idx="1">
                  <c:v>Disease Diagnosis</c:v>
                </c:pt>
                <c:pt idx="2">
                  <c:v>Treatment Planning</c:v>
                </c:pt>
                <c:pt idx="3">
                  <c:v>Clinical Trials</c:v>
                </c:pt>
                <c:pt idx="4">
                  <c:v>Administrative Tasks</c:v>
                </c:pt>
              </c:strCache>
            </c:strRef>
          </c:cat>
          <c:val>
            <c:numRef>
              <c:f>Sheet1!$D$2:$D$6</c:f>
              <c:numCache>
                <c:formatCode>General</c:formatCode>
                <c:ptCount val="5"/>
                <c:pt idx="0">
                  <c:v>5</c:v>
                </c:pt>
                <c:pt idx="1">
                  <c:v>1</c:v>
                </c:pt>
                <c:pt idx="2">
                  <c:v>0.7</c:v>
                </c:pt>
                <c:pt idx="3">
                  <c:v>4</c:v>
                </c:pt>
                <c:pt idx="4">
                  <c:v>0.25</c:v>
                </c:pt>
              </c:numCache>
            </c:numRef>
          </c:val>
          <c:extLst>
            <c:ext xmlns:c16="http://schemas.microsoft.com/office/drawing/2014/chart" uri="{C3380CC4-5D6E-409C-BE32-E72D297353CC}">
              <c16:uniqueId val="{00000002-DDB3-47D4-967E-D38CA776668F}"/>
            </c:ext>
          </c:extLst>
        </c:ser>
        <c:dLbls>
          <c:showLegendKey val="0"/>
          <c:showVal val="0"/>
          <c:showCatName val="0"/>
          <c:showSerName val="0"/>
          <c:showPercent val="0"/>
          <c:showBubbleSize val="0"/>
        </c:dLbls>
        <c:gapWidth val="115"/>
        <c:overlap val="-20"/>
        <c:axId val="410240160"/>
        <c:axId val="410233920"/>
      </c:barChart>
      <c:catAx>
        <c:axId val="4102401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10233920"/>
        <c:crosses val="autoZero"/>
        <c:auto val="1"/>
        <c:lblAlgn val="ctr"/>
        <c:lblOffset val="100"/>
        <c:noMultiLvlLbl val="0"/>
      </c:catAx>
      <c:valAx>
        <c:axId val="41023392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10240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18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Good morning/afternoon. Today, we're diving into one of the most exciting frontiers in medicine: Artificial Intelligence. We'll explore how AI is not just a futuristic concept, but a practical tool saving lives and improving care right now.</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In conclusion, the AI revolution in healthcare is here. It promises to reduce human error, unlock new cures, and personalize medicine. The goal is not to create autonomous machines, but to empower medical professionals, allowing them to focus more on what they do best: caring for the patient. Thank you.</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Invite audience questions and provide contact details for further discussion.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Here’s our roadmap. Notice we have an interactive scenario later where you can test your knowledge. You can always return to this agenda using the 'Home' button at the bottom.</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AI isn't about replacing doctors. It's about augmenting their capabilities. Think of it as a powerful tool that can process information at a scale and speed impossible for humans.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For example, AI systems are now FDA-approved to help radiologists spot subtle signs of lung cancer or stroke in scans, leading to earlier and more accurate diagnoses.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isn't just about efficiency; it's about precision. We're moving away from a one-size-fits-all model to therapies tailored to an individual's unique biology.</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Now it's your turn. Let's see how you would handle a real-world scenario. Read the options on the next slide and choose what you think is best.</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 ahead and make a choice. There's no penalty for being wrong—this is a learning experience!</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highlights a critical point. AI is not about replacing the doctor's decision, but about informing it with the best possible data. Even the best clinicians can benefit from a second pair of 'eyes'.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Congratulations! This is the model for the future of healthcare: a synergistic partnership between human expertise and artificial intelligence, leading to the best possible outcome for the patient.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503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065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2696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5448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150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465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9804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546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161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688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028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726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3630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412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064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855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854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10/18/2025</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795296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69" y="2130425"/>
            <a:ext cx="8699383" cy="1470025"/>
          </a:xfrm>
        </p:spPr>
        <p:txBody>
          <a:bodyPr>
            <a:normAutofit fontScale="90000"/>
          </a:bodyPr>
          <a:lstStyle/>
          <a:p>
            <a:r>
              <a:rPr lang="en-US" dirty="0">
                <a:latin typeface="Bahnschrift" panose="020B0502040204020203" pitchFamily="34" charset="0"/>
              </a:rPr>
              <a:t>“</a:t>
            </a:r>
            <a:r>
              <a:rPr dirty="0">
                <a:latin typeface="Bahnschrift" panose="020B0502040204020203" pitchFamily="34" charset="0"/>
              </a:rPr>
              <a:t>The AI Revolution in Healthcare</a:t>
            </a:r>
            <a:r>
              <a:rPr lang="en-US" dirty="0">
                <a:latin typeface="Bahnschrift" panose="020B0502040204020203" pitchFamily="34" charset="0"/>
              </a:rPr>
              <a:t>"</a:t>
            </a:r>
            <a:endParaRPr dirty="0">
              <a:latin typeface="Bahnschrift" panose="020B0502040204020203" pitchFamily="34" charset="0"/>
            </a:endParaRPr>
          </a:p>
        </p:txBody>
      </p:sp>
      <p:sp>
        <p:nvSpPr>
          <p:cNvPr id="3" name="Subtitle 2"/>
          <p:cNvSpPr>
            <a:spLocks noGrp="1"/>
          </p:cNvSpPr>
          <p:nvPr>
            <p:ph type="subTitle" idx="1"/>
          </p:nvPr>
        </p:nvSpPr>
        <p:spPr/>
        <p:txBody>
          <a:bodyPr/>
          <a:lstStyle/>
          <a:p>
            <a:r>
              <a:rPr dirty="0">
                <a:solidFill>
                  <a:schemeClr val="tx1"/>
                </a:solidFill>
                <a:latin typeface="Agency FB" panose="020B0503020202020204" pitchFamily="34" charset="0"/>
              </a:rPr>
              <a:t>Transforming Diagnosis, Treatment, and Patient Outcomes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565" y="420895"/>
            <a:ext cx="7772400" cy="1470025"/>
          </a:xfrm>
        </p:spPr>
        <p:txBody>
          <a:bodyPr>
            <a:normAutofit fontScale="90000"/>
          </a:bodyPr>
          <a:lstStyle/>
          <a:p>
            <a:r>
              <a:rPr dirty="0">
                <a:solidFill>
                  <a:srgbClr val="0070C0"/>
                </a:solidFill>
              </a:rPr>
              <a:t>The Future is a Partnership</a:t>
            </a:r>
          </a:p>
        </p:txBody>
      </p:sp>
      <p:sp>
        <p:nvSpPr>
          <p:cNvPr id="3" name="Subtitle 2"/>
          <p:cNvSpPr>
            <a:spLocks noGrp="1"/>
          </p:cNvSpPr>
          <p:nvPr>
            <p:ph type="subTitle" idx="1"/>
          </p:nvPr>
        </p:nvSpPr>
        <p:spPr>
          <a:xfrm>
            <a:off x="1371600" y="1890920"/>
            <a:ext cx="6400800" cy="2673739"/>
          </a:xfrm>
        </p:spPr>
        <p:txBody>
          <a:bodyPr>
            <a:normAutofit/>
          </a:bodyPr>
          <a:lstStyle/>
          <a:p>
            <a:r>
              <a:rPr sz="2400" dirty="0">
                <a:solidFill>
                  <a:schemeClr val="tx1"/>
                </a:solidFill>
              </a:rPr>
              <a:t>AI will not replace doctors, but doctors who use AI will replace those who don't.</a:t>
            </a:r>
          </a:p>
          <a:p>
            <a:endParaRPr sz="2400" dirty="0">
              <a:solidFill>
                <a:schemeClr val="tx1"/>
              </a:solidFill>
            </a:endParaRPr>
          </a:p>
          <a:p>
            <a:r>
              <a:rPr sz="2400" dirty="0">
                <a:solidFill>
                  <a:schemeClr val="tx1"/>
                </a:solidFill>
              </a:rPr>
              <a:t>Embracing AI means embracing better, faster, and more compassionate care for all.</a:t>
            </a:r>
          </a:p>
        </p:txBody>
      </p:sp>
      <p:sp>
        <p:nvSpPr>
          <p:cNvPr id="4" name="Action Button: Blank 3">
            <a:hlinkClick r:id="" action="ppaction://hlinkshowjump?jump=nextslide" highlightClick="1"/>
            <a:extLst>
              <a:ext uri="{FF2B5EF4-FFF2-40B4-BE49-F238E27FC236}">
                <a16:creationId xmlns:a16="http://schemas.microsoft.com/office/drawing/2014/main" id="{23160128-ED8E-B417-E9A5-F0B85E56E241}"/>
              </a:ext>
            </a:extLst>
          </p:cNvPr>
          <p:cNvSpPr/>
          <p:nvPr/>
        </p:nvSpPr>
        <p:spPr>
          <a:xfrm>
            <a:off x="7328790" y="5528869"/>
            <a:ext cx="1129410" cy="629174"/>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Q&amp;A</a:t>
            </a:r>
          </a:p>
        </p:txBody>
      </p:sp>
      <p:sp>
        <p:nvSpPr>
          <p:cNvPr id="5" name="Action Button: Blank 4">
            <a:hlinkClick r:id="" action="ppaction://hlinkshowjump?jump=firstslide" highlightClick="1"/>
            <a:extLst>
              <a:ext uri="{FF2B5EF4-FFF2-40B4-BE49-F238E27FC236}">
                <a16:creationId xmlns:a16="http://schemas.microsoft.com/office/drawing/2014/main" id="{F082DBFE-500A-6516-FFA6-1BBDB59FAE19}"/>
              </a:ext>
            </a:extLst>
          </p:cNvPr>
          <p:cNvSpPr/>
          <p:nvPr/>
        </p:nvSpPr>
        <p:spPr>
          <a:xfrm>
            <a:off x="685800" y="5528869"/>
            <a:ext cx="1258348" cy="629174"/>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Restart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234" y="399875"/>
            <a:ext cx="7765322" cy="970450"/>
          </a:xfrm>
        </p:spPr>
        <p:txBody>
          <a:bodyPr/>
          <a:lstStyle/>
          <a:p>
            <a:r>
              <a:rPr dirty="0">
                <a:solidFill>
                  <a:srgbClr val="0070C0"/>
                </a:solidFill>
              </a:rPr>
              <a:t>Q&amp;A / Contact</a:t>
            </a:r>
          </a:p>
        </p:txBody>
      </p:sp>
      <p:sp>
        <p:nvSpPr>
          <p:cNvPr id="3" name="Content Placeholder 2"/>
          <p:cNvSpPr>
            <a:spLocks noGrp="1"/>
          </p:cNvSpPr>
          <p:nvPr>
            <p:ph idx="1"/>
          </p:nvPr>
        </p:nvSpPr>
        <p:spPr>
          <a:xfrm>
            <a:off x="685346" y="1732451"/>
            <a:ext cx="7765322" cy="2604658"/>
          </a:xfrm>
        </p:spPr>
        <p:txBody>
          <a:bodyPr>
            <a:normAutofit/>
          </a:bodyPr>
          <a:lstStyle/>
          <a:p>
            <a:r>
              <a:rPr sz="2400" dirty="0"/>
              <a:t>Presented by: Yash Raj</a:t>
            </a:r>
          </a:p>
          <a:p>
            <a:r>
              <a:rPr sz="2400" dirty="0"/>
              <a:t>Email: </a:t>
            </a:r>
            <a:r>
              <a:rPr sz="2400" dirty="0">
                <a:solidFill>
                  <a:srgbClr val="0070C0"/>
                </a:solidFill>
              </a:rPr>
              <a:t>yashraj@gmail.com</a:t>
            </a:r>
          </a:p>
          <a:p>
            <a:r>
              <a:rPr sz="2400" dirty="0"/>
              <a:t>Institution</a:t>
            </a:r>
            <a:r>
              <a:rPr lang="en-US" sz="2400" dirty="0"/>
              <a:t> </a:t>
            </a:r>
            <a:r>
              <a:rPr sz="2400" dirty="0"/>
              <a:t>:</a:t>
            </a:r>
            <a:r>
              <a:rPr lang="en-US" sz="2400" dirty="0"/>
              <a:t>  National University of computer and emerging sciences.</a:t>
            </a:r>
            <a:endParaRPr sz="2400" dirty="0"/>
          </a:p>
          <a:p>
            <a:r>
              <a:rPr sz="2400" dirty="0"/>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70C0"/>
                </a:solidFill>
              </a:rPr>
              <a:t>Our Journey Today</a:t>
            </a:r>
          </a:p>
        </p:txBody>
      </p:sp>
      <p:sp>
        <p:nvSpPr>
          <p:cNvPr id="3" name="Content Placeholder 2"/>
          <p:cNvSpPr>
            <a:spLocks noGrp="1"/>
          </p:cNvSpPr>
          <p:nvPr>
            <p:ph idx="1"/>
          </p:nvPr>
        </p:nvSpPr>
        <p:spPr/>
        <p:txBody>
          <a:bodyPr/>
          <a:lstStyle/>
          <a:p>
            <a:r>
              <a:rPr dirty="0"/>
              <a:t>• What is AI in Healthcare?</a:t>
            </a:r>
          </a:p>
          <a:p>
            <a:r>
              <a:rPr dirty="0"/>
              <a:t>• Key Application Areas</a:t>
            </a:r>
            <a:r>
              <a:rPr lang="en-US" dirty="0"/>
              <a:t> :</a:t>
            </a:r>
            <a:r>
              <a:rPr lang="en-US" dirty="0">
                <a:hlinkClick r:id="rId3" action="ppaction://hlinksldjump"/>
              </a:rPr>
              <a:t>More Than Just </a:t>
            </a:r>
            <a:r>
              <a:rPr lang="en-US" dirty="0" err="1">
                <a:hlinkClick r:id="rId3" action="ppaction://hlinksldjump"/>
              </a:rPr>
              <a:t>Robots</a:t>
            </a:r>
            <a:r>
              <a:rPr lang="en-US" dirty="0" err="1"/>
              <a:t>,</a:t>
            </a:r>
            <a:r>
              <a:rPr lang="en-US" dirty="0" err="1">
                <a:hlinkClick r:id="rId4" action="ppaction://hlinksldjump"/>
              </a:rPr>
              <a:t>A</a:t>
            </a:r>
            <a:r>
              <a:rPr lang="en-US" dirty="0">
                <a:hlinkClick r:id="rId4" action="ppaction://hlinksldjump"/>
              </a:rPr>
              <a:t> Second Pair of Eyes: Diagnostics</a:t>
            </a:r>
            <a:endParaRPr dirty="0"/>
          </a:p>
          <a:p>
            <a:r>
              <a:rPr dirty="0"/>
              <a:t>• Interactive Scenario: The Diagnostic Dilemma</a:t>
            </a:r>
            <a:r>
              <a:rPr lang="en-US" dirty="0"/>
              <a:t> </a:t>
            </a:r>
            <a:r>
              <a:rPr lang="en-US" dirty="0">
                <a:hlinkClick r:id="rId5" action="ppaction://hlinksldjump"/>
              </a:rPr>
              <a:t>What Do You Do?</a:t>
            </a:r>
            <a:endParaRPr dirty="0"/>
          </a:p>
          <a:p>
            <a:r>
              <a:rPr dirty="0"/>
              <a:t>• Benefits &amp; The Human Touch</a:t>
            </a:r>
          </a:p>
          <a:p>
            <a:r>
              <a:rPr dirty="0"/>
              <a:t>• Ethical Considerations</a:t>
            </a:r>
          </a:p>
          <a:p>
            <a:r>
              <a:rPr lang="en-US" dirty="0">
                <a:hlinkClick r:id="rId6" action="ppaction://hlinksldjump"/>
              </a:rPr>
              <a:t>The Future is a Partnership</a:t>
            </a:r>
            <a:endParaRPr lang="en-US" dirty="0"/>
          </a:p>
          <a:p>
            <a:r>
              <a:rPr lang="en-US" dirty="0">
                <a:hlinkClick r:id="rId7" action="ppaction://hlinksldjump"/>
              </a:rPr>
              <a:t>Q&amp;A</a:t>
            </a:r>
            <a:endParaRPr dirty="0"/>
          </a:p>
        </p:txBody>
      </p:sp>
      <p:sp>
        <p:nvSpPr>
          <p:cNvPr id="4" name="Action Button: Blank 3">
            <a:hlinkClick r:id="" action="ppaction://hlinkshowjump?jump=nextslide" highlightClick="1"/>
            <a:extLst>
              <a:ext uri="{FF2B5EF4-FFF2-40B4-BE49-F238E27FC236}">
                <a16:creationId xmlns:a16="http://schemas.microsoft.com/office/drawing/2014/main" id="{236C6CA7-3DF3-94BC-07F1-CD0BE11091D5}"/>
              </a:ext>
            </a:extLst>
          </p:cNvPr>
          <p:cNvSpPr/>
          <p:nvPr/>
        </p:nvSpPr>
        <p:spPr>
          <a:xfrm>
            <a:off x="7260671" y="5869753"/>
            <a:ext cx="1300293" cy="51281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70C0"/>
                </a:solidFill>
              </a:rPr>
              <a:t>More Than Just Robots</a:t>
            </a:r>
          </a:p>
        </p:txBody>
      </p:sp>
      <p:sp>
        <p:nvSpPr>
          <p:cNvPr id="3" name="Content Placeholder 2"/>
          <p:cNvSpPr>
            <a:spLocks noGrp="1"/>
          </p:cNvSpPr>
          <p:nvPr>
            <p:ph idx="1"/>
          </p:nvPr>
        </p:nvSpPr>
        <p:spPr>
          <a:xfrm>
            <a:off x="381699" y="1417638"/>
            <a:ext cx="8229600" cy="4525963"/>
          </a:xfrm>
        </p:spPr>
        <p:txBody>
          <a:bodyPr>
            <a:normAutofit/>
          </a:bodyPr>
          <a:lstStyle/>
          <a:p>
            <a:r>
              <a:rPr dirty="0"/>
              <a:t>AI involves machines performing tasks that typically require human intelligence.</a:t>
            </a:r>
          </a:p>
          <a:p>
            <a:endParaRPr dirty="0"/>
          </a:p>
          <a:p>
            <a:r>
              <a:rPr dirty="0"/>
              <a:t>In healthcare, this means:</a:t>
            </a:r>
          </a:p>
          <a:p>
            <a:r>
              <a:rPr dirty="0"/>
              <a:t>• Machine Learning: Finding patterns in vast datasets (e.g., medical records, genomic sequences).</a:t>
            </a:r>
          </a:p>
          <a:p>
            <a:r>
              <a:rPr dirty="0"/>
              <a:t>• Computer Vision: Analyzing medical images (X-rays, MRIs, retina scans).</a:t>
            </a:r>
          </a:p>
          <a:p>
            <a:r>
              <a:rPr dirty="0"/>
              <a:t>• Natural Language Processing (NLP): Understanding and processing clinical notes and research papers.</a:t>
            </a:r>
          </a:p>
          <a:p>
            <a:pPr marL="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0070C0"/>
                </a:solidFill>
              </a:rPr>
              <a:t>A Second Pair of Eyes: Diagnostics</a:t>
            </a:r>
          </a:p>
        </p:txBody>
      </p:sp>
      <p:sp>
        <p:nvSpPr>
          <p:cNvPr id="3" name="Content Placeholder 2">
            <a:extLst>
              <a:ext uri="{C183D7F6-B498-43B3-948B-1728B52AA6E4}">
                <adec:decorative xmlns:adec="http://schemas.microsoft.com/office/drawing/2017/decorative" val="1"/>
              </a:ext>
            </a:extLst>
          </p:cNvPr>
          <p:cNvSpPr>
            <a:spLocks noGrp="1"/>
          </p:cNvSpPr>
          <p:nvPr>
            <p:ph sz="half" idx="1"/>
          </p:nvPr>
        </p:nvSpPr>
        <p:spPr/>
        <p:txBody>
          <a:bodyPr>
            <a:normAutofit fontScale="92500" lnSpcReduction="20000"/>
          </a:bodyPr>
          <a:lstStyle/>
          <a:p>
            <a:r>
              <a:rPr dirty="0"/>
              <a:t>Traditional Method</a:t>
            </a:r>
          </a:p>
          <a:p>
            <a:r>
              <a:rPr lang="en-US" dirty="0"/>
              <a:t>A traditional X-ray uses a beam of high-energy electromagnetic radiation to pass through the body, with a device like photographic film or a digital sensor on the other side capturing the X-rays that pass through.</a:t>
            </a:r>
            <a:endParaRPr dirty="0"/>
          </a:p>
        </p:txBody>
      </p:sp>
      <p:sp>
        <p:nvSpPr>
          <p:cNvPr id="4" name="Content Placeholder 3">
            <a:extLst>
              <a:ext uri="{C183D7F6-B498-43B3-948B-1728B52AA6E4}">
                <adec:decorative xmlns:adec="http://schemas.microsoft.com/office/drawing/2017/decorative" val="1"/>
              </a:ext>
            </a:extLst>
          </p:cNvPr>
          <p:cNvSpPr>
            <a:spLocks noGrp="1"/>
          </p:cNvSpPr>
          <p:nvPr>
            <p:ph sz="half" idx="2"/>
          </p:nvPr>
        </p:nvSpPr>
        <p:spPr/>
        <p:txBody>
          <a:bodyPr>
            <a:normAutofit fontScale="92500" lnSpcReduction="20000"/>
          </a:bodyPr>
          <a:lstStyle/>
          <a:p>
            <a:r>
              <a:rPr dirty="0"/>
              <a:t>AI-Assisted Method</a:t>
            </a:r>
            <a:endParaRPr lang="en-US" dirty="0"/>
          </a:p>
          <a:p>
            <a:endParaRPr lang="en-US" dirty="0"/>
          </a:p>
          <a:p>
            <a:endParaRPr lang="en-US" dirty="0"/>
          </a:p>
          <a:p>
            <a:endParaRPr lang="en-US" dirty="0"/>
          </a:p>
          <a:p>
            <a:endParaRPr lang="en-US" dirty="0"/>
          </a:p>
          <a:p>
            <a:endParaRPr lang="en-US" dirty="0"/>
          </a:p>
          <a:p>
            <a:endParaRPr dirty="0"/>
          </a:p>
          <a:p>
            <a:r>
              <a:rPr dirty="0"/>
              <a:t>AI algorithms can detect diseases like cancer, diabetic retinopathy, and neurological conditions from images, often with equal or greater accuracy than human experts.</a:t>
            </a:r>
          </a:p>
        </p:txBody>
      </p:sp>
      <p:pic>
        <p:nvPicPr>
          <p:cNvPr id="6" name="Picture 5">
            <a:extLst>
              <a:ext uri="{FF2B5EF4-FFF2-40B4-BE49-F238E27FC236}">
                <a16:creationId xmlns:a16="http://schemas.microsoft.com/office/drawing/2014/main" id="{FE05BDA4-072F-93E1-F106-2A512F471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59871" y="4202574"/>
            <a:ext cx="2906785" cy="1694887"/>
          </a:xfrm>
          <a:prstGeom prst="rect">
            <a:avLst/>
          </a:prstGeom>
        </p:spPr>
      </p:pic>
      <p:pic>
        <p:nvPicPr>
          <p:cNvPr id="10" name="Picture 9">
            <a:extLst>
              <a:ext uri="{FF2B5EF4-FFF2-40B4-BE49-F238E27FC236}">
                <a16:creationId xmlns:a16="http://schemas.microsoft.com/office/drawing/2014/main" id="{F3B5B47D-9C12-A239-25B0-0C855D89732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962438" y="2166039"/>
            <a:ext cx="2628900" cy="1743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0070C0"/>
                </a:solidFill>
              </a:rPr>
              <a:t>Accelerating Cures &amp; Personalizing Treatment</a:t>
            </a:r>
          </a:p>
        </p:txBody>
      </p:sp>
      <p:sp>
        <p:nvSpPr>
          <p:cNvPr id="3" name="Content Placeholder 2"/>
          <p:cNvSpPr>
            <a:spLocks noGrp="1"/>
          </p:cNvSpPr>
          <p:nvPr>
            <p:ph idx="1"/>
          </p:nvPr>
        </p:nvSpPr>
        <p:spPr>
          <a:xfrm>
            <a:off x="274041" y="1677797"/>
            <a:ext cx="8229600" cy="2281808"/>
          </a:xfrm>
        </p:spPr>
        <p:txBody>
          <a:bodyPr>
            <a:normAutofit/>
          </a:bodyPr>
          <a:lstStyle/>
          <a:p>
            <a:r>
              <a:rPr dirty="0"/>
              <a:t>Drug Discovery: AI can analyze molecular structures to predict how they will interact with diseases, cutting years off the R&amp;D timeline.</a:t>
            </a:r>
            <a:endParaRPr lang="en-US" dirty="0"/>
          </a:p>
          <a:p>
            <a:r>
              <a:rPr dirty="0"/>
              <a:t> Personalized Medicine: By analyzing a patient's genetics and lifestyle, AI can help predict which treatments will be most effective.</a:t>
            </a:r>
          </a:p>
        </p:txBody>
      </p:sp>
      <p:graphicFrame>
        <p:nvGraphicFramePr>
          <p:cNvPr id="6" name="Chart 5">
            <a:extLst>
              <a:ext uri="{FF2B5EF4-FFF2-40B4-BE49-F238E27FC236}">
                <a16:creationId xmlns:a16="http://schemas.microsoft.com/office/drawing/2014/main" id="{16A0EE12-5755-9588-A853-A1866C836CB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416896310"/>
              </p:ext>
            </p:extLst>
          </p:nvPr>
        </p:nvGraphicFramePr>
        <p:xfrm>
          <a:off x="640359" y="4353886"/>
          <a:ext cx="7334774" cy="23949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solidFill>
                  <a:schemeClr val="tx2"/>
                </a:solidFill>
              </a:rPr>
              <a:t>The Diagnostic Dilemma: An Interactive Scenario</a:t>
            </a:r>
          </a:p>
        </p:txBody>
      </p:sp>
      <p:sp>
        <p:nvSpPr>
          <p:cNvPr id="3" name="Subtitle 2"/>
          <p:cNvSpPr>
            <a:spLocks noGrp="1"/>
          </p:cNvSpPr>
          <p:nvPr>
            <p:ph type="subTitle" idx="1"/>
          </p:nvPr>
        </p:nvSpPr>
        <p:spPr/>
        <p:txBody>
          <a:bodyPr/>
          <a:lstStyle/>
          <a:p>
            <a:r>
              <a:rPr dirty="0">
                <a:solidFill>
                  <a:schemeClr val="tx1"/>
                </a:solidFill>
              </a:rPr>
              <a:t>You are a consulting physician. A scan comes in with a suspicious nodule. What's your next step?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70C0"/>
                </a:solidFill>
              </a:rPr>
              <a:t>What Do You Do?</a:t>
            </a:r>
          </a:p>
        </p:txBody>
      </p:sp>
      <p:sp>
        <p:nvSpPr>
          <p:cNvPr id="3" name="Content Placeholder 2"/>
          <p:cNvSpPr>
            <a:spLocks noGrp="1"/>
          </p:cNvSpPr>
          <p:nvPr>
            <p:ph idx="1"/>
          </p:nvPr>
        </p:nvSpPr>
        <p:spPr>
          <a:xfrm>
            <a:off x="457200" y="1600200"/>
            <a:ext cx="8229600" cy="3559029"/>
          </a:xfrm>
        </p:spPr>
        <p:txBody>
          <a:bodyPr/>
          <a:lstStyle/>
          <a:p>
            <a:r>
              <a:rPr sz="2800" dirty="0"/>
              <a:t>A) Rely solely on your initial diagnosis and proceed.</a:t>
            </a:r>
          </a:p>
          <a:p>
            <a:r>
              <a:rPr sz="2800" dirty="0"/>
              <a:t>B) Use an AI diagnostic tool to analyze the scan for a second opinion.</a:t>
            </a:r>
          </a:p>
          <a:p>
            <a:r>
              <a:rPr sz="2800" dirty="0"/>
              <a:t>C) Send the patient for immediate, invasive surgery.</a:t>
            </a:r>
          </a:p>
          <a:p>
            <a:pPr marL="0" indent="0">
              <a:buNone/>
            </a:pPr>
            <a:endParaRPr dirty="0"/>
          </a:p>
        </p:txBody>
      </p:sp>
      <p:sp>
        <p:nvSpPr>
          <p:cNvPr id="5" name="Action Button: Blank 4">
            <a:hlinkClick r:id="" action="ppaction://hlinkshowjump?jump=previousslide" highlightClick="1"/>
            <a:extLst>
              <a:ext uri="{FF2B5EF4-FFF2-40B4-BE49-F238E27FC236}">
                <a16:creationId xmlns:a16="http://schemas.microsoft.com/office/drawing/2014/main" id="{07476F56-2488-BC78-DF71-1B77A1A859B1}"/>
              </a:ext>
            </a:extLst>
          </p:cNvPr>
          <p:cNvSpPr/>
          <p:nvPr/>
        </p:nvSpPr>
        <p:spPr>
          <a:xfrm>
            <a:off x="545285" y="5622822"/>
            <a:ext cx="1940038" cy="562062"/>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Back to Scenario</a:t>
            </a:r>
          </a:p>
        </p:txBody>
      </p:sp>
      <p:sp>
        <p:nvSpPr>
          <p:cNvPr id="6" name="Action Button: Blank 5">
            <a:hlinkClick r:id="" action="ppaction://hlinkshowjump?jump=nextslide" highlightClick="1"/>
            <a:extLst>
              <a:ext uri="{FF2B5EF4-FFF2-40B4-BE49-F238E27FC236}">
                <a16:creationId xmlns:a16="http://schemas.microsoft.com/office/drawing/2014/main" id="{09408C71-3C5A-0801-5879-48CA504EEB5D}"/>
              </a:ext>
            </a:extLst>
          </p:cNvPr>
          <p:cNvSpPr/>
          <p:nvPr/>
        </p:nvSpPr>
        <p:spPr>
          <a:xfrm>
            <a:off x="6772097" y="5622822"/>
            <a:ext cx="1344420" cy="562062"/>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Continue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70C0"/>
                </a:solidFill>
              </a:rPr>
              <a:t>A Valuable Learning Moment</a:t>
            </a:r>
          </a:p>
        </p:txBody>
      </p:sp>
      <p:sp>
        <p:nvSpPr>
          <p:cNvPr id="3" name="Content Placeholder 2"/>
          <p:cNvSpPr>
            <a:spLocks noGrp="1"/>
          </p:cNvSpPr>
          <p:nvPr>
            <p:ph idx="1"/>
          </p:nvPr>
        </p:nvSpPr>
        <p:spPr>
          <a:xfrm>
            <a:off x="457200" y="1600200"/>
            <a:ext cx="8229600" cy="3659697"/>
          </a:xfrm>
        </p:spPr>
        <p:txBody>
          <a:bodyPr>
            <a:normAutofit/>
          </a:bodyPr>
          <a:lstStyle/>
          <a:p>
            <a:r>
              <a:rPr sz="2400" dirty="0"/>
              <a:t>While trusting your expertise (A) is crucial, and surgery (C) may be necessary, acting without all available data can carry risks.</a:t>
            </a:r>
          </a:p>
          <a:p>
            <a:endParaRPr sz="2400" dirty="0"/>
          </a:p>
          <a:p>
            <a:r>
              <a:rPr sz="2400" dirty="0"/>
              <a:t>Key Takeaway: The best modern practice combines human judgment with technological augmentation. AI provides a powerful, data-driven second opinion to reduce diagnostic errors</a:t>
            </a:r>
            <a:r>
              <a:rPr dirty="0"/>
              <a:t>.</a:t>
            </a:r>
          </a:p>
          <a:p>
            <a:pPr marL="0" indent="0">
              <a:buNone/>
            </a:pPr>
            <a:endParaRPr dirty="0"/>
          </a:p>
        </p:txBody>
      </p:sp>
      <p:sp>
        <p:nvSpPr>
          <p:cNvPr id="4" name="Action Button: Blank 3">
            <a:hlinkClick r:id="" action="ppaction://hlinkshowjump?jump=previousslide" highlightClick="1"/>
            <a:extLst>
              <a:ext uri="{FF2B5EF4-FFF2-40B4-BE49-F238E27FC236}">
                <a16:creationId xmlns:a16="http://schemas.microsoft.com/office/drawing/2014/main" id="{7463B212-1CFB-E354-E79E-4751F7891A05}"/>
              </a:ext>
            </a:extLst>
          </p:cNvPr>
          <p:cNvSpPr/>
          <p:nvPr/>
        </p:nvSpPr>
        <p:spPr>
          <a:xfrm>
            <a:off x="620786" y="5717114"/>
            <a:ext cx="1266738" cy="55785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Try Again!</a:t>
            </a:r>
          </a:p>
        </p:txBody>
      </p:sp>
      <p:sp>
        <p:nvSpPr>
          <p:cNvPr id="5" name="Action Button: Blank 4">
            <a:hlinkClick r:id="" action="ppaction://hlinkshowjump?jump=nextslide" highlightClick="1"/>
            <a:extLst>
              <a:ext uri="{FF2B5EF4-FFF2-40B4-BE49-F238E27FC236}">
                <a16:creationId xmlns:a16="http://schemas.microsoft.com/office/drawing/2014/main" id="{D120E7C5-76DA-0085-C4C7-6ACDBBFAA253}"/>
              </a:ext>
            </a:extLst>
          </p:cNvPr>
          <p:cNvSpPr/>
          <p:nvPr/>
        </p:nvSpPr>
        <p:spPr>
          <a:xfrm>
            <a:off x="7101280" y="5721325"/>
            <a:ext cx="1266738" cy="55363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Continue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70C0"/>
                </a:solidFill>
              </a:rPr>
              <a:t>Excellent Decision!</a:t>
            </a:r>
          </a:p>
        </p:txBody>
      </p:sp>
      <p:sp>
        <p:nvSpPr>
          <p:cNvPr id="3" name="Content Placeholder 2"/>
          <p:cNvSpPr>
            <a:spLocks noGrp="1"/>
          </p:cNvSpPr>
          <p:nvPr>
            <p:ph idx="1"/>
          </p:nvPr>
        </p:nvSpPr>
        <p:spPr>
          <a:xfrm>
            <a:off x="457200" y="1600200"/>
            <a:ext cx="8229600" cy="3164747"/>
          </a:xfrm>
        </p:spPr>
        <p:txBody>
          <a:bodyPr>
            <a:normAutofit/>
          </a:bodyPr>
          <a:lstStyle/>
          <a:p>
            <a:r>
              <a:rPr dirty="0"/>
              <a:t>You've chosen to leverage technology to enhance your clinical judgment.</a:t>
            </a:r>
          </a:p>
          <a:p>
            <a:endParaRPr dirty="0"/>
          </a:p>
          <a:p>
            <a:r>
              <a:rPr dirty="0"/>
              <a:t>The AI tool confirms the nodule's high risk and flags two other subtle areas for review you hadn't initially noticed. This collaborative approach leads to a more confident diagnosis and a better-tailored treatment plan for the patient.</a:t>
            </a:r>
          </a:p>
          <a:p>
            <a:endParaRPr dirty="0"/>
          </a:p>
          <a:p>
            <a:pPr marL="0" indent="0">
              <a:buNone/>
            </a:pPr>
            <a:endParaRPr dirty="0"/>
          </a:p>
        </p:txBody>
      </p:sp>
      <p:sp>
        <p:nvSpPr>
          <p:cNvPr id="4" name="Action Button: Blank 3">
            <a:hlinkClick r:id="" action="ppaction://hlinkshowjump?jump=nextslide" highlightClick="1"/>
            <a:extLst>
              <a:ext uri="{FF2B5EF4-FFF2-40B4-BE49-F238E27FC236}">
                <a16:creationId xmlns:a16="http://schemas.microsoft.com/office/drawing/2014/main" id="{B79634E7-1DA1-E9C5-934F-CC0E6733DF25}"/>
              </a:ext>
            </a:extLst>
          </p:cNvPr>
          <p:cNvSpPr/>
          <p:nvPr/>
        </p:nvSpPr>
        <p:spPr>
          <a:xfrm>
            <a:off x="7021585" y="5733329"/>
            <a:ext cx="1461866" cy="613487"/>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Continue</a:t>
            </a:r>
          </a:p>
        </p:txBody>
      </p:sp>
      <p:pic>
        <p:nvPicPr>
          <p:cNvPr id="5" name="success-sound-effect">
            <a:hlinkClick r:id="" action="ppaction://media"/>
            <a:extLst>
              <a:ext uri="{FF2B5EF4-FFF2-40B4-BE49-F238E27FC236}">
                <a16:creationId xmlns:a16="http://schemas.microsoft.com/office/drawing/2014/main" id="{6BDDEB4A-BCD2-8C3A-3CAA-48853755E76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16270" y="3730210"/>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66</TotalTime>
  <Words>906</Words>
  <Application>Microsoft Office PowerPoint</Application>
  <PresentationFormat>On-screen Show (4:3)</PresentationFormat>
  <Paragraphs>74</Paragraphs>
  <Slides>11</Slides>
  <Notes>11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Agency FB</vt:lpstr>
      <vt:lpstr>Bahnschrift</vt:lpstr>
      <vt:lpstr>Calisto MT</vt:lpstr>
      <vt:lpstr>Wingdings 2</vt:lpstr>
      <vt:lpstr>Slate</vt:lpstr>
      <vt:lpstr>“The AI Revolution in Healthcare"</vt:lpstr>
      <vt:lpstr>Our Journey Today</vt:lpstr>
      <vt:lpstr>More Than Just Robots</vt:lpstr>
      <vt:lpstr>A Second Pair of Eyes: Diagnostics</vt:lpstr>
      <vt:lpstr>Accelerating Cures &amp; Personalizing Treatment</vt:lpstr>
      <vt:lpstr>The Diagnostic Dilemma: An Interactive Scenario</vt:lpstr>
      <vt:lpstr>What Do You Do?</vt:lpstr>
      <vt:lpstr>A Valuable Learning Moment</vt:lpstr>
      <vt:lpstr>Excellent Decision!</vt:lpstr>
      <vt:lpstr>The Future is a Partnership</vt:lpstr>
      <vt:lpstr>Q&amp;A / Contact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Neeta Bhagdev</cp:lastModifiedBy>
  <cp:revision>6</cp:revision>
  <dcterms:created xsi:type="dcterms:W3CDTF">2013-01-27T09:14:16Z</dcterms:created>
  <dcterms:modified xsi:type="dcterms:W3CDTF">2025-10-18T11:10:10Z</dcterms:modified>
  <cp:category/>
</cp:coreProperties>
</file>