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26" autoAdjust="0"/>
  </p:normalViewPr>
  <p:slideViewPr>
    <p:cSldViewPr snapToGrid="0" snapToObjects="1">
      <p:cViewPr varScale="1">
        <p:scale>
          <a:sx n="96" d="100"/>
          <a:sy n="96" d="100"/>
        </p:scale>
        <p:origin x="1066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“</a:t>
            </a:r>
            <a:r>
              <a:rPr lang="en-US" sz="1800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Time Reduction through AI-Assisted Methods vs Traditional Approaches</a:t>
            </a:r>
            <a:r>
              <a:rPr lang="en-US" sz="2128" b="1" i="0" u="none" strike="noStrike" baseline="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”</a:t>
            </a:r>
            <a:endParaRPr lang="en-US" dirty="0"/>
          </a:p>
        </c:rich>
      </c:tx>
      <c:layout>
        <c:manualLayout>
          <c:xMode val="edge"/>
          <c:yMode val="edge"/>
          <c:x val="0.11910946404074615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Area of Use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Drug Discovery</c:v>
                </c:pt>
                <c:pt idx="1">
                  <c:v>Disease Diagnosis</c:v>
                </c:pt>
                <c:pt idx="2">
                  <c:v>Treatment Planning</c:v>
                </c:pt>
                <c:pt idx="3">
                  <c:v>Clinical Trials</c:v>
                </c:pt>
                <c:pt idx="4">
                  <c:v>Administrative Tasks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3-47D4-967E-D38CA77666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Traditional Time (Years)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Drug Discovery</c:v>
                </c:pt>
                <c:pt idx="1">
                  <c:v>Disease Diagnosis</c:v>
                </c:pt>
                <c:pt idx="2">
                  <c:v>Treatment Planning</c:v>
                </c:pt>
                <c:pt idx="3">
                  <c:v>Clinical Trials</c:v>
                </c:pt>
                <c:pt idx="4">
                  <c:v>Administrative Tasks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</c:v>
                </c:pt>
                <c:pt idx="1">
                  <c:v>2</c:v>
                </c:pt>
                <c:pt idx="2">
                  <c:v>1.5</c:v>
                </c:pt>
                <c:pt idx="3">
                  <c:v>8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B3-47D4-967E-D38CA77666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AI-Assisted Time (Years)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0000"/>
                    <a:lumMod val="9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76200" dist="38100" dir="5400000" rotWithShape="0">
                <a:srgbClr val="000000">
                  <a:alpha val="7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 prst="hardEdge"/>
            </a:sp3d>
          </c:spPr>
          <c:invertIfNegative val="0"/>
          <c:cat>
            <c:strRef>
              <c:f>Sheet1!$A$2:$A$6</c:f>
              <c:strCache>
                <c:ptCount val="5"/>
                <c:pt idx="0">
                  <c:v>Drug Discovery</c:v>
                </c:pt>
                <c:pt idx="1">
                  <c:v>Disease Diagnosis</c:v>
                </c:pt>
                <c:pt idx="2">
                  <c:v>Treatment Planning</c:v>
                </c:pt>
                <c:pt idx="3">
                  <c:v>Clinical Trials</c:v>
                </c:pt>
                <c:pt idx="4">
                  <c:v>Administrative Tasks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1</c:v>
                </c:pt>
                <c:pt idx="2">
                  <c:v>0.7</c:v>
                </c:pt>
                <c:pt idx="3">
                  <c:v>4</c:v>
                </c:pt>
                <c:pt idx="4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DB3-47D4-967E-D38CA77666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410240160"/>
        <c:axId val="410233920"/>
      </c:barChart>
      <c:catAx>
        <c:axId val="41024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33920"/>
        <c:crosses val="autoZero"/>
        <c:auto val="1"/>
        <c:lblAlgn val="ctr"/>
        <c:lblOffset val="100"/>
        <c:noMultiLvlLbl val="0"/>
      </c:catAx>
      <c:valAx>
        <c:axId val="4102339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240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2184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3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5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9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5448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0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046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5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1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88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6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25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4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5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40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296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7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169" y="2130425"/>
            <a:ext cx="8699383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ahnschrift" panose="020B0502040204020203" pitchFamily="34" charset="0"/>
              </a:rPr>
              <a:t>“</a:t>
            </a:r>
            <a:r>
              <a:rPr dirty="0">
                <a:latin typeface="Bahnschrift" panose="020B0502040204020203" pitchFamily="34" charset="0"/>
              </a:rPr>
              <a:t>The AI Revolution in Healthcare</a:t>
            </a:r>
            <a:r>
              <a:rPr lang="en-US" dirty="0">
                <a:latin typeface="Bahnschrift" panose="020B0502040204020203" pitchFamily="34" charset="0"/>
              </a:rPr>
              <a:t>"</a:t>
            </a:r>
            <a:endParaRPr dirty="0">
              <a:latin typeface="Bahnschrift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  <a:latin typeface="Agency FB" panose="020B0503020202020204" pitchFamily="34" charset="0"/>
              </a:rPr>
              <a:t>Transforming Diagnosis, Treatment, and Patient Outcomes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8565" y="420895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0070C0"/>
                </a:solidFill>
              </a:rPr>
              <a:t>The Future is a Partnership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0920"/>
            <a:ext cx="6400800" cy="2673739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tx1"/>
                </a:solidFill>
              </a:rPr>
              <a:t>AI will not replace doctors, but doctors who use AI will replace those who don't.</a:t>
            </a:r>
          </a:p>
          <a:p>
            <a:endParaRPr sz="2400" dirty="0">
              <a:solidFill>
                <a:schemeClr val="tx1"/>
              </a:solidFill>
            </a:endParaRPr>
          </a:p>
          <a:p>
            <a:r>
              <a:rPr sz="2400" dirty="0">
                <a:solidFill>
                  <a:schemeClr val="tx1"/>
                </a:solidFill>
              </a:rPr>
              <a:t>Embracing AI means embracing better, faster, and more compassionate care for all.</a:t>
            </a:r>
          </a:p>
        </p:txBody>
      </p:sp>
      <p:sp>
        <p:nvSpPr>
          <p:cNvPr id="4" name="Action Button: Blank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3160128-ED8E-B417-E9A5-F0B85E56E241}"/>
              </a:ext>
            </a:extLst>
          </p:cNvPr>
          <p:cNvSpPr/>
          <p:nvPr/>
        </p:nvSpPr>
        <p:spPr>
          <a:xfrm>
            <a:off x="7328790" y="5528869"/>
            <a:ext cx="1129410" cy="62917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Q&amp;A</a:t>
            </a:r>
          </a:p>
        </p:txBody>
      </p:sp>
      <p:sp>
        <p:nvSpPr>
          <p:cNvPr id="5" name="Action Button: Blank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082DBFE-500A-6516-FFA6-1BBDB59FAE19}"/>
              </a:ext>
            </a:extLst>
          </p:cNvPr>
          <p:cNvSpPr/>
          <p:nvPr/>
        </p:nvSpPr>
        <p:spPr>
          <a:xfrm>
            <a:off x="685800" y="5528869"/>
            <a:ext cx="1258348" cy="629174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34" y="399875"/>
            <a:ext cx="7765322" cy="970450"/>
          </a:xfrm>
        </p:spPr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Q&amp;A /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1"/>
            <a:ext cx="7765322" cy="2604658"/>
          </a:xfrm>
        </p:spPr>
        <p:txBody>
          <a:bodyPr>
            <a:normAutofit/>
          </a:bodyPr>
          <a:lstStyle/>
          <a:p>
            <a:r>
              <a:rPr sz="2400" dirty="0"/>
              <a:t>Presented by: Yash Raj</a:t>
            </a:r>
          </a:p>
          <a:p>
            <a:r>
              <a:rPr sz="2400" dirty="0"/>
              <a:t>Email: </a:t>
            </a:r>
            <a:r>
              <a:rPr sz="2400" dirty="0">
                <a:solidFill>
                  <a:srgbClr val="0070C0"/>
                </a:solidFill>
              </a:rPr>
              <a:t>yashraj@gmail.com</a:t>
            </a:r>
          </a:p>
          <a:p>
            <a:r>
              <a:rPr sz="2400" dirty="0"/>
              <a:t>Institution</a:t>
            </a:r>
            <a:r>
              <a:rPr lang="en-US" sz="2400" dirty="0"/>
              <a:t> </a:t>
            </a:r>
            <a:r>
              <a:rPr sz="2400" dirty="0"/>
              <a:t>:</a:t>
            </a:r>
            <a:r>
              <a:rPr lang="en-US" sz="2400" dirty="0"/>
              <a:t>  National University of computer and emerging sciences.</a:t>
            </a:r>
            <a:endParaRPr sz="2400" dirty="0"/>
          </a:p>
          <a:p>
            <a:r>
              <a:rPr sz="2400" dirty="0"/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Our Journey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What is AI in Healthcare?</a:t>
            </a:r>
          </a:p>
          <a:p>
            <a:r>
              <a:rPr dirty="0"/>
              <a:t>• Key Application Areas</a:t>
            </a:r>
            <a:r>
              <a:rPr lang="en-US" dirty="0"/>
              <a:t> :</a:t>
            </a:r>
            <a:r>
              <a:rPr lang="en-US" dirty="0">
                <a:hlinkClick r:id="rId3" action="ppaction://hlinksldjump"/>
              </a:rPr>
              <a:t>More Than Just </a:t>
            </a:r>
            <a:r>
              <a:rPr lang="en-US" dirty="0" err="1">
                <a:hlinkClick r:id="rId3" action="ppaction://hlinksldjump"/>
              </a:rPr>
              <a:t>Robots</a:t>
            </a:r>
            <a:r>
              <a:rPr lang="en-US" dirty="0" err="1"/>
              <a:t>,</a:t>
            </a:r>
            <a:r>
              <a:rPr lang="en-US" dirty="0" err="1">
                <a:hlinkClick r:id="rId4" action="ppaction://hlinksldjump"/>
              </a:rPr>
              <a:t>A</a:t>
            </a:r>
            <a:r>
              <a:rPr lang="en-US" dirty="0">
                <a:hlinkClick r:id="rId4" action="ppaction://hlinksldjump"/>
              </a:rPr>
              <a:t> Second Pair of Eyes: Diagnostics</a:t>
            </a:r>
            <a:endParaRPr dirty="0"/>
          </a:p>
          <a:p>
            <a:r>
              <a:rPr dirty="0"/>
              <a:t>• Interactive Scenario: The Diagnostic Dilemma</a:t>
            </a:r>
            <a:r>
              <a:rPr lang="en-US" dirty="0"/>
              <a:t> </a:t>
            </a:r>
            <a:r>
              <a:rPr lang="en-US" dirty="0">
                <a:hlinkClick r:id="rId5" action="ppaction://hlinksldjump"/>
              </a:rPr>
              <a:t>What Do You Do?</a:t>
            </a:r>
            <a:endParaRPr dirty="0"/>
          </a:p>
          <a:p>
            <a:r>
              <a:rPr dirty="0"/>
              <a:t>• Benefits &amp; The Human Touch</a:t>
            </a:r>
          </a:p>
          <a:p>
            <a:r>
              <a:rPr dirty="0"/>
              <a:t>• Ethical Considerations</a:t>
            </a:r>
          </a:p>
          <a:p>
            <a:r>
              <a:rPr lang="en-US" dirty="0">
                <a:hlinkClick r:id="rId6" action="ppaction://hlinksldjump"/>
              </a:rPr>
              <a:t>The Future is a Partnership</a:t>
            </a:r>
            <a:endParaRPr lang="en-US" dirty="0"/>
          </a:p>
          <a:p>
            <a:r>
              <a:rPr lang="en-US" dirty="0">
                <a:hlinkClick r:id="rId7" action="ppaction://hlinksldjump"/>
              </a:rPr>
              <a:t>Q&amp;A</a:t>
            </a:r>
            <a:endParaRPr dirty="0"/>
          </a:p>
        </p:txBody>
      </p:sp>
      <p:sp>
        <p:nvSpPr>
          <p:cNvPr id="4" name="Action Button: Blank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236C6CA7-3DF3-94BC-07F1-CD0BE11091D5}"/>
              </a:ext>
            </a:extLst>
          </p:cNvPr>
          <p:cNvSpPr/>
          <p:nvPr/>
        </p:nvSpPr>
        <p:spPr>
          <a:xfrm>
            <a:off x="7260671" y="5869753"/>
            <a:ext cx="1300293" cy="51281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More Than Just Robots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699" y="1417638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AI involves machines performing tasks that typically require human intelligence.</a:t>
            </a:r>
          </a:p>
          <a:p>
            <a:endParaRPr dirty="0"/>
          </a:p>
          <a:p>
            <a:r>
              <a:rPr dirty="0"/>
              <a:t>In healthcare, this means:</a:t>
            </a:r>
          </a:p>
          <a:p>
            <a:r>
              <a:rPr dirty="0"/>
              <a:t>• Machine Learning: Finding patterns in vast datasets (e.g., medical records, genomic sequences).</a:t>
            </a:r>
          </a:p>
          <a:p>
            <a:r>
              <a:rPr dirty="0"/>
              <a:t>• Computer Vision: Analyzing medical images (X-rays, MRIs, retina scans).</a:t>
            </a:r>
          </a:p>
          <a:p>
            <a:r>
              <a:rPr dirty="0"/>
              <a:t>• Natural Language Processing (NLP): Understanding and processing clinical notes and research papers.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0070C0"/>
                </a:solidFill>
              </a:rPr>
              <a:t>A Second Pair of Eyes: Diagnostics</a:t>
            </a:r>
          </a:p>
        </p:txBody>
      </p:sp>
      <p:sp>
        <p:nvSpPr>
          <p:cNvPr id="3" name="Content Placeholde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Traditional Method</a:t>
            </a:r>
          </a:p>
          <a:p>
            <a:r>
              <a:rPr lang="en-US" dirty="0"/>
              <a:t>A traditional X-ray uses a beam of high-energy electromagnetic radiation to pass through the body, with a device like photographic film or a digital sensor on the other side capturing the X-rays that pass through.</a:t>
            </a:r>
            <a:endParaRPr dirty="0"/>
          </a:p>
        </p:txBody>
      </p:sp>
      <p:sp>
        <p:nvSpPr>
          <p:cNvPr id="4" name="Content Placeholde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AI-Assisted Method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r>
              <a:rPr dirty="0"/>
              <a:t>AI algorithms can detect diseases like cancer, diabetic retinopathy, and neurological conditions from images, often with equal or greater accuracy than human experts.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05BDA4-072F-93E1-F106-2A512F471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71" y="4202574"/>
            <a:ext cx="2906785" cy="1694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5B47D-9C12-A239-25B0-0C855D897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438" y="2166039"/>
            <a:ext cx="262890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0070C0"/>
                </a:solidFill>
              </a:rPr>
              <a:t>Accelerating Cures &amp; Personalizing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041" y="1677797"/>
            <a:ext cx="8229600" cy="2281808"/>
          </a:xfrm>
        </p:spPr>
        <p:txBody>
          <a:bodyPr>
            <a:normAutofit/>
          </a:bodyPr>
          <a:lstStyle/>
          <a:p>
            <a:r>
              <a:rPr dirty="0"/>
              <a:t>Drug Discovery: AI can analyze molecular structures to predict how they will interact with diseases, cutting years off the R&amp;D timeline.</a:t>
            </a:r>
            <a:endParaRPr lang="en-US" dirty="0"/>
          </a:p>
          <a:p>
            <a:r>
              <a:rPr dirty="0"/>
              <a:t> Personalized Medicine: By analyzing a patient's genetics and lifestyle, AI can help predict which treatments will be most effective.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6A0EE12-5755-9588-A853-A1866C836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6896310"/>
              </p:ext>
            </p:extLst>
          </p:nvPr>
        </p:nvGraphicFramePr>
        <p:xfrm>
          <a:off x="640359" y="4353886"/>
          <a:ext cx="7334774" cy="2394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tx2"/>
                </a:solidFill>
              </a:rPr>
              <a:t>The Diagnostic Dilemma: An Interactive Scenario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You are a consulting physician. A scan comes in with a suspicious nodule. What's your next step?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What Do You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559029"/>
          </a:xfrm>
        </p:spPr>
        <p:txBody>
          <a:bodyPr/>
          <a:lstStyle/>
          <a:p>
            <a:r>
              <a:rPr sz="2800" dirty="0"/>
              <a:t>A) Rely solely on your initial diagnosis and proceed.</a:t>
            </a:r>
          </a:p>
          <a:p>
            <a:r>
              <a:rPr sz="2800" dirty="0"/>
              <a:t>B) Use an AI diagnostic tool to analyze the scan for a second opinion.</a:t>
            </a:r>
          </a:p>
          <a:p>
            <a:r>
              <a:rPr sz="2800" dirty="0"/>
              <a:t>C) Send the patient for immediate, invasive surgery.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5" name="Action Button: Blank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7476F56-2488-BC78-DF71-1B77A1A859B1}"/>
              </a:ext>
            </a:extLst>
          </p:cNvPr>
          <p:cNvSpPr/>
          <p:nvPr/>
        </p:nvSpPr>
        <p:spPr>
          <a:xfrm>
            <a:off x="545285" y="5622822"/>
            <a:ext cx="1940038" cy="562062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Back to Scenario</a:t>
            </a:r>
          </a:p>
        </p:txBody>
      </p:sp>
      <p:sp>
        <p:nvSpPr>
          <p:cNvPr id="6" name="Action Button: Blank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9408C71-3C5A-0801-5879-48CA504EEB5D}"/>
              </a:ext>
            </a:extLst>
          </p:cNvPr>
          <p:cNvSpPr/>
          <p:nvPr/>
        </p:nvSpPr>
        <p:spPr>
          <a:xfrm>
            <a:off x="6772097" y="5622822"/>
            <a:ext cx="1344420" cy="562062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A Valuable Learning Moment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9697"/>
          </a:xfrm>
        </p:spPr>
        <p:txBody>
          <a:bodyPr>
            <a:normAutofit/>
          </a:bodyPr>
          <a:lstStyle/>
          <a:p>
            <a:r>
              <a:rPr sz="2400" dirty="0"/>
              <a:t>While trusting your expertise (A) is crucial, and surgery (C) may be necessary, acting without all available data can carry risks.</a:t>
            </a:r>
          </a:p>
          <a:p>
            <a:endParaRPr sz="2400" dirty="0"/>
          </a:p>
          <a:p>
            <a:r>
              <a:rPr sz="2400" dirty="0"/>
              <a:t>Key Takeaway: The best modern practice combines human judgment with technological augmentation. AI provides a powerful, data-driven second opinion to reduce diagnostic errors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4" name="Action Button: Blank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63B212-1CFB-E354-E79E-4751F7891A05}"/>
              </a:ext>
            </a:extLst>
          </p:cNvPr>
          <p:cNvSpPr/>
          <p:nvPr/>
        </p:nvSpPr>
        <p:spPr>
          <a:xfrm>
            <a:off x="620786" y="5717114"/>
            <a:ext cx="1266738" cy="557850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Again!</a:t>
            </a:r>
          </a:p>
        </p:txBody>
      </p:sp>
      <p:sp>
        <p:nvSpPr>
          <p:cNvPr id="5" name="Action Button: Blank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120E7C5-76DA-0085-C4C7-6ACDBBFAA253}"/>
              </a:ext>
            </a:extLst>
          </p:cNvPr>
          <p:cNvSpPr/>
          <p:nvPr/>
        </p:nvSpPr>
        <p:spPr>
          <a:xfrm>
            <a:off x="7101280" y="5721325"/>
            <a:ext cx="1266738" cy="553639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Excellent Decision!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164747"/>
          </a:xfrm>
        </p:spPr>
        <p:txBody>
          <a:bodyPr>
            <a:normAutofit/>
          </a:bodyPr>
          <a:lstStyle/>
          <a:p>
            <a:r>
              <a:rPr dirty="0"/>
              <a:t>You've chosen to leverage technology to enhance your clinical judgment.</a:t>
            </a:r>
          </a:p>
          <a:p>
            <a:endParaRPr dirty="0"/>
          </a:p>
          <a:p>
            <a:r>
              <a:rPr dirty="0"/>
              <a:t>The AI tool confirms the nodule's high risk and flags two other subtle areas for review you hadn't initially noticed. This collaborative approach leads to a more confident diagnosis and a better-tailored treatment plan for the patient.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sp>
        <p:nvSpPr>
          <p:cNvPr id="4" name="Action Button: Blank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B79634E7-1DA1-E9C5-934F-CC0E6733DF25}"/>
              </a:ext>
            </a:extLst>
          </p:cNvPr>
          <p:cNvSpPr/>
          <p:nvPr/>
        </p:nvSpPr>
        <p:spPr>
          <a:xfrm>
            <a:off x="7021585" y="5733329"/>
            <a:ext cx="1461866" cy="613487"/>
          </a:xfrm>
          <a:prstGeom prst="actionButtonBlan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Continue</a:t>
            </a:r>
          </a:p>
        </p:txBody>
      </p:sp>
      <p:pic>
        <p:nvPicPr>
          <p:cNvPr id="5" name="success-sound-effect">
            <a:hlinkClick r:id="" action="ppaction://media"/>
            <a:extLst>
              <a:ext uri="{FF2B5EF4-FFF2-40B4-BE49-F238E27FC236}">
                <a16:creationId xmlns:a16="http://schemas.microsoft.com/office/drawing/2014/main" id="{6BDDEB4A-BCD2-8C3A-3CAA-48853755E76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216270" y="3730210"/>
            <a:ext cx="487363" cy="4873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69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173</TotalTime>
  <Words>548</Words>
  <Application>Microsoft Office PowerPoint</Application>
  <PresentationFormat>On-screen Show (4:3)</PresentationFormat>
  <Paragraphs>63</Paragraphs>
  <Slides>11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Bahnschrift</vt:lpstr>
      <vt:lpstr>Calisto MT</vt:lpstr>
      <vt:lpstr>Wingdings 2</vt:lpstr>
      <vt:lpstr>Slate</vt:lpstr>
      <vt:lpstr>“The AI Revolution in Healthcare"</vt:lpstr>
      <vt:lpstr>Our Journey Today</vt:lpstr>
      <vt:lpstr>More Than Just Robots</vt:lpstr>
      <vt:lpstr>A Second Pair of Eyes: Diagnostics</vt:lpstr>
      <vt:lpstr>Accelerating Cures &amp; Personalizing Treatment</vt:lpstr>
      <vt:lpstr>The Diagnostic Dilemma: An Interactive Scenario</vt:lpstr>
      <vt:lpstr>What Do You Do?</vt:lpstr>
      <vt:lpstr>A Valuable Learning Moment</vt:lpstr>
      <vt:lpstr>Excellent Decision!</vt:lpstr>
      <vt:lpstr>The Future is a Partnership</vt:lpstr>
      <vt:lpstr>Q&amp;A /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Neeta Bhagdev</cp:lastModifiedBy>
  <cp:revision>7</cp:revision>
  <dcterms:created xsi:type="dcterms:W3CDTF">2013-01-27T09:14:16Z</dcterms:created>
  <dcterms:modified xsi:type="dcterms:W3CDTF">2025-10-18T16:50:11Z</dcterms:modified>
  <cp:category/>
</cp:coreProperties>
</file>