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68" r:id="rId5"/>
    <p:sldId id="275" r:id="rId6"/>
    <p:sldId id="261" r:id="rId7"/>
    <p:sldId id="262" r:id="rId8"/>
    <p:sldId id="267" r:id="rId9"/>
    <p:sldId id="272" r:id="rId10"/>
    <p:sldId id="273" r:id="rId11"/>
    <p:sldId id="274" r:id="rId12"/>
    <p:sldId id="266" r:id="rId13"/>
    <p:sldId id="276" r:id="rId14"/>
    <p:sldId id="277" r:id="rId15"/>
    <p:sldId id="279" r:id="rId16"/>
    <p:sldId id="278"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loka Gupt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p:scale>
          <a:sx n="100" d="100"/>
          <a:sy n="100" d="100"/>
        </p:scale>
        <p:origin x="1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1F99C-7EB1-49AA-8628-7800CABF5EA6}"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56CDE-29B9-4868-A18F-A9D0DDABD9C6}" type="slidenum">
              <a:rPr lang="en-IN" smtClean="0"/>
              <a:t>‹#›</a:t>
            </a:fld>
            <a:endParaRPr lang="en-IN"/>
          </a:p>
        </p:txBody>
      </p:sp>
    </p:spTree>
    <p:extLst>
      <p:ext uri="{BB962C8B-B14F-4D97-AF65-F5344CB8AC3E}">
        <p14:creationId xmlns:p14="http://schemas.microsoft.com/office/powerpoint/2010/main" val="268437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e41e59f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e41e59f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e41e59fc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e41e59fc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e41e59fc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e41e59fc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167-3282-A4EF-1297-8A66AF4F8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3C11A9-4794-E3DC-393A-5565AA652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CFB325-03A7-E924-D213-F4E525545ADE}"/>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5" name="Footer Placeholder 4">
            <a:extLst>
              <a:ext uri="{FF2B5EF4-FFF2-40B4-BE49-F238E27FC236}">
                <a16:creationId xmlns:a16="http://schemas.microsoft.com/office/drawing/2014/main" id="{E9CFB3EA-03D4-655E-AD9A-F5662771D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01BDA-EBB3-3BAE-41B5-9469493846FF}"/>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62974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E707-4261-DB1A-BF7A-E46CD906F7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DCF171-94FD-80F0-B421-A54DC1B400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CDB60-74CB-A0F0-F3CF-EAFB97118F28}"/>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5" name="Footer Placeholder 4">
            <a:extLst>
              <a:ext uri="{FF2B5EF4-FFF2-40B4-BE49-F238E27FC236}">
                <a16:creationId xmlns:a16="http://schemas.microsoft.com/office/drawing/2014/main" id="{87C4BEF2-8FAC-3864-7058-3950EAD4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B3FFA-4052-F311-ADDD-04D8263BB678}"/>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306028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6D2D55-1397-EDA6-C148-6BC884A01E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78AF2F-0F5D-3889-F09F-748D983F1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ABCB38-AA52-510E-A821-D61CA95DCA51}"/>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5" name="Footer Placeholder 4">
            <a:extLst>
              <a:ext uri="{FF2B5EF4-FFF2-40B4-BE49-F238E27FC236}">
                <a16:creationId xmlns:a16="http://schemas.microsoft.com/office/drawing/2014/main" id="{FC79D2F8-86C6-3473-381C-F653DC3A3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BBFD3E-D143-29BA-8282-710205DA3057}"/>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79760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21" name="Google Shape;21;p4"/>
          <p:cNvPicPr preferRelativeResize="0"/>
          <p:nvPr/>
        </p:nvPicPr>
        <p:blipFill>
          <a:blip r:embed="rId2">
            <a:alphaModFix/>
          </a:blip>
          <a:stretch>
            <a:fillRect/>
          </a:stretch>
        </p:blipFill>
        <p:spPr>
          <a:xfrm>
            <a:off x="11296600" y="0"/>
            <a:ext cx="895400" cy="895400"/>
          </a:xfrm>
          <a:prstGeom prst="rect">
            <a:avLst/>
          </a:prstGeom>
          <a:noFill/>
          <a:ln>
            <a:noFill/>
          </a:ln>
        </p:spPr>
      </p:pic>
    </p:spTree>
    <p:extLst>
      <p:ext uri="{BB962C8B-B14F-4D97-AF65-F5344CB8AC3E}">
        <p14:creationId xmlns:p14="http://schemas.microsoft.com/office/powerpoint/2010/main" val="367378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BF78-234C-C4B5-7A84-E2B4AE4E07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76A1D9-CAD9-8706-BCAF-81CFC4C3DA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1B6548-F5C1-0E00-60C3-661AB15F99BF}"/>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5" name="Footer Placeholder 4">
            <a:extLst>
              <a:ext uri="{FF2B5EF4-FFF2-40B4-BE49-F238E27FC236}">
                <a16:creationId xmlns:a16="http://schemas.microsoft.com/office/drawing/2014/main" id="{ECFE78B9-8648-D327-448C-4018EC465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1FA62-C129-C182-8A6C-3A0815605A73}"/>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359036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1238-54A9-9D52-B2EA-A172B214B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564A86-65F9-3D87-9E6A-214D7F941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BB8A5-19E0-EF50-CAA7-AEA801A64256}"/>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5" name="Footer Placeholder 4">
            <a:extLst>
              <a:ext uri="{FF2B5EF4-FFF2-40B4-BE49-F238E27FC236}">
                <a16:creationId xmlns:a16="http://schemas.microsoft.com/office/drawing/2014/main" id="{CA069D65-750B-0C9A-3DE6-5EBE51E2C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6A719-5402-D347-791A-C3159C8E3A1D}"/>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161581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5554-AE89-DEBC-09E7-AABEE0AA76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39DD0D-6C5A-54AE-A128-82FE4EF5B0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17116F-75C4-3BD7-2D2B-3416A7B3E3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103CA8-231E-EE5B-2A83-78D0D4974DE2}"/>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6" name="Footer Placeholder 5">
            <a:extLst>
              <a:ext uri="{FF2B5EF4-FFF2-40B4-BE49-F238E27FC236}">
                <a16:creationId xmlns:a16="http://schemas.microsoft.com/office/drawing/2014/main" id="{743A7D02-10E4-FE8A-6B1E-FC4A6EEFB9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868866-A64C-EA5C-5C4A-4AE76FD09111}"/>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341272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96B0-2A57-DECF-18A6-D0C7D69F41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BFD3B-0A60-3589-1C28-4E79E1999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5D7A60-AC1E-B8B6-D7A2-58740FF329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B00E4B-6C86-C57B-DF9C-86FE38F75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694C0-B6B7-3559-3BA8-F7CDDE4F27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F078E3-A0EA-1CBA-0E63-AF2C6CA500DA}"/>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8" name="Footer Placeholder 7">
            <a:extLst>
              <a:ext uri="{FF2B5EF4-FFF2-40B4-BE49-F238E27FC236}">
                <a16:creationId xmlns:a16="http://schemas.microsoft.com/office/drawing/2014/main" id="{E1B4FF33-2A5E-4DCB-5E7C-C605428DFB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52BFDB-1D33-5BC6-8ECB-ABDCB3B2B19C}"/>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409614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A3F0-D50E-14F2-4492-4F08A1B212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5FAAEC-BC7A-00F7-A05B-9552DF500319}"/>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4" name="Footer Placeholder 3">
            <a:extLst>
              <a:ext uri="{FF2B5EF4-FFF2-40B4-BE49-F238E27FC236}">
                <a16:creationId xmlns:a16="http://schemas.microsoft.com/office/drawing/2014/main" id="{2B897FB6-8479-6F10-729C-0FBD29048F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6431F1-0CE9-7614-FA31-C686194640CB}"/>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429317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3DD63-F2C2-7D65-9EFB-9E5EBF3376C2}"/>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3" name="Footer Placeholder 2">
            <a:extLst>
              <a:ext uri="{FF2B5EF4-FFF2-40B4-BE49-F238E27FC236}">
                <a16:creationId xmlns:a16="http://schemas.microsoft.com/office/drawing/2014/main" id="{FE10ABF4-C5C0-ED4A-B658-1311852D8D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A26D01-E7C1-4AC6-5948-A9D3B39C216F}"/>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255112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6478-1236-BCF8-9493-23848DEF1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D5132E-F7EF-E6EF-780F-DBF7E49F9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739E6C-0683-1367-7685-DE54C9945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A72C3-C437-6C93-3D6C-D0DAD88CC145}"/>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6" name="Footer Placeholder 5">
            <a:extLst>
              <a:ext uri="{FF2B5EF4-FFF2-40B4-BE49-F238E27FC236}">
                <a16:creationId xmlns:a16="http://schemas.microsoft.com/office/drawing/2014/main" id="{80AE98F0-4583-CDA0-87F0-3AB7A70318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24922D-3D15-D11A-6C79-9FBA31BF783E}"/>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136028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190C-8278-F6B4-ADF6-D385154E4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CE5670-4493-6918-789E-3CBF2C361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62EBE7-8321-D436-74A4-1EDBF537C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CAD1C-F111-DE9B-124D-C92DF1392009}"/>
              </a:ext>
            </a:extLst>
          </p:cNvPr>
          <p:cNvSpPr>
            <a:spLocks noGrp="1"/>
          </p:cNvSpPr>
          <p:nvPr>
            <p:ph type="dt" sz="half" idx="10"/>
          </p:nvPr>
        </p:nvSpPr>
        <p:spPr/>
        <p:txBody>
          <a:bodyPr/>
          <a:lstStyle/>
          <a:p>
            <a:fld id="{4021CCB9-2B97-48B4-8DEA-E7D4794F9C38}" type="datetimeFigureOut">
              <a:rPr lang="en-IN" smtClean="0"/>
              <a:t>08-10-2023</a:t>
            </a:fld>
            <a:endParaRPr lang="en-IN"/>
          </a:p>
        </p:txBody>
      </p:sp>
      <p:sp>
        <p:nvSpPr>
          <p:cNvPr id="6" name="Footer Placeholder 5">
            <a:extLst>
              <a:ext uri="{FF2B5EF4-FFF2-40B4-BE49-F238E27FC236}">
                <a16:creationId xmlns:a16="http://schemas.microsoft.com/office/drawing/2014/main" id="{6A0169C7-CD46-4387-DD4E-712B4CBD26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9C01A8-1E22-44A6-2FE2-AD208686ECF1}"/>
              </a:ext>
            </a:extLst>
          </p:cNvPr>
          <p:cNvSpPr>
            <a:spLocks noGrp="1"/>
          </p:cNvSpPr>
          <p:nvPr>
            <p:ph type="sldNum" sz="quarter" idx="12"/>
          </p:nvPr>
        </p:nvSpPr>
        <p:spPr/>
        <p:txBody>
          <a:bodyPr/>
          <a:lstStyle/>
          <a:p>
            <a:fld id="{7CA0A73A-91B7-402F-BEAD-BCAB50DB0BFD}" type="slidenum">
              <a:rPr lang="en-IN" smtClean="0"/>
              <a:t>‹#›</a:t>
            </a:fld>
            <a:endParaRPr lang="en-IN"/>
          </a:p>
        </p:txBody>
      </p:sp>
    </p:spTree>
    <p:extLst>
      <p:ext uri="{BB962C8B-B14F-4D97-AF65-F5344CB8AC3E}">
        <p14:creationId xmlns:p14="http://schemas.microsoft.com/office/powerpoint/2010/main" val="76249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9E85F-B656-C87F-0FDF-8A6696D4B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13F1D5-B3AC-1316-78DC-7ACF3CFA5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8D3284-FF85-7A9A-AE52-10016BF3E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1CCB9-2B97-48B4-8DEA-E7D4794F9C38}" type="datetimeFigureOut">
              <a:rPr lang="en-IN" smtClean="0"/>
              <a:t>08-10-2023</a:t>
            </a:fld>
            <a:endParaRPr lang="en-IN"/>
          </a:p>
        </p:txBody>
      </p:sp>
      <p:sp>
        <p:nvSpPr>
          <p:cNvPr id="5" name="Footer Placeholder 4">
            <a:extLst>
              <a:ext uri="{FF2B5EF4-FFF2-40B4-BE49-F238E27FC236}">
                <a16:creationId xmlns:a16="http://schemas.microsoft.com/office/drawing/2014/main" id="{62D06C97-666E-8E4A-F22A-8FCB3BF052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E82A12-CE3C-1155-147A-DAE7FFD57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0A73A-91B7-402F-BEAD-BCAB50DB0BFD}" type="slidenum">
              <a:rPr lang="en-IN" smtClean="0"/>
              <a:t>‹#›</a:t>
            </a:fld>
            <a:endParaRPr lang="en-IN"/>
          </a:p>
        </p:txBody>
      </p:sp>
    </p:spTree>
    <p:extLst>
      <p:ext uri="{BB962C8B-B14F-4D97-AF65-F5344CB8AC3E}">
        <p14:creationId xmlns:p14="http://schemas.microsoft.com/office/powerpoint/2010/main" val="23381392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440D-01E4-097C-9205-B0463BF816B2}"/>
              </a:ext>
            </a:extLst>
          </p:cNvPr>
          <p:cNvSpPr>
            <a:spLocks noGrp="1"/>
          </p:cNvSpPr>
          <p:nvPr>
            <p:ph type="ctrTitle"/>
          </p:nvPr>
        </p:nvSpPr>
        <p:spPr>
          <a:xfrm>
            <a:off x="6096000" y="1493005"/>
            <a:ext cx="5837605" cy="2269784"/>
          </a:xfrm>
        </p:spPr>
        <p:txBody>
          <a:bodyPr>
            <a:normAutofit/>
          </a:bodyPr>
          <a:lstStyle/>
          <a:p>
            <a:pPr marL="0" indent="0" algn="l">
              <a:buNone/>
            </a:pPr>
            <a:r>
              <a:rPr lang="en-US" sz="3200" dirty="0">
                <a:latin typeface="Times New Roman" panose="02020603050405020304" pitchFamily="18" charset="0"/>
                <a:cs typeface="Times New Roman" panose="02020603050405020304" pitchFamily="18" charset="0"/>
              </a:rPr>
              <a:t>USING MACHINE LEARNING TO IDENTIFY ONLINE GAMING ADDICTION</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AFB4DE8-DB1B-3F27-9262-152A5471F0E0}"/>
              </a:ext>
            </a:extLst>
          </p:cNvPr>
          <p:cNvPicPr>
            <a:picLocks noChangeAspect="1"/>
          </p:cNvPicPr>
          <p:nvPr/>
        </p:nvPicPr>
        <p:blipFill>
          <a:blip r:embed="rId2"/>
          <a:stretch>
            <a:fillRect/>
          </a:stretch>
        </p:blipFill>
        <p:spPr>
          <a:xfrm>
            <a:off x="5312833" y="80249"/>
            <a:ext cx="1566334" cy="1566334"/>
          </a:xfrm>
          <a:prstGeom prst="rect">
            <a:avLst/>
          </a:prstGeom>
        </p:spPr>
      </p:pic>
      <p:sp>
        <p:nvSpPr>
          <p:cNvPr id="5" name="TextBox 4">
            <a:extLst>
              <a:ext uri="{FF2B5EF4-FFF2-40B4-BE49-F238E27FC236}">
                <a16:creationId xmlns:a16="http://schemas.microsoft.com/office/drawing/2014/main" id="{84C47CD5-7B64-6589-106E-0B1A709C8B42}"/>
              </a:ext>
            </a:extLst>
          </p:cNvPr>
          <p:cNvSpPr txBox="1"/>
          <p:nvPr/>
        </p:nvSpPr>
        <p:spPr>
          <a:xfrm>
            <a:off x="7102074" y="6333954"/>
            <a:ext cx="2269066"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Mid Term Review</a:t>
            </a:r>
          </a:p>
          <a:p>
            <a:pPr algn="ctr"/>
            <a:r>
              <a:rPr lang="en-US" sz="1400" dirty="0">
                <a:latin typeface="Times New Roman" panose="02020603050405020304" pitchFamily="18" charset="0"/>
                <a:cs typeface="Times New Roman" panose="02020603050405020304" pitchFamily="18" charset="0"/>
              </a:rPr>
              <a:t>ICICC22 </a:t>
            </a:r>
            <a:r>
              <a:rPr lang="en-US" sz="1400" dirty="0" err="1">
                <a:latin typeface="Times New Roman" panose="02020603050405020304" pitchFamily="18" charset="0"/>
                <a:cs typeface="Times New Roman" panose="02020603050405020304" pitchFamily="18" charset="0"/>
              </a:rPr>
              <a:t>B.Tech</a:t>
            </a:r>
            <a:r>
              <a:rPr lang="en-US" sz="1400" dirty="0">
                <a:latin typeface="Times New Roman" panose="02020603050405020304" pitchFamily="18" charset="0"/>
                <a:cs typeface="Times New Roman" panose="02020603050405020304" pitchFamily="18" charset="0"/>
              </a:rPr>
              <a:t> Project-1</a:t>
            </a:r>
            <a:endParaRPr lang="en-IN" sz="1400" dirty="0">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id="{ACF5622A-3BF1-4FD3-A31B-F48909E2476C}"/>
              </a:ext>
            </a:extLst>
          </p:cNvPr>
          <p:cNvSpPr>
            <a:spLocks noGrp="1"/>
          </p:cNvSpPr>
          <p:nvPr>
            <p:ph type="subTitle" idx="1"/>
          </p:nvPr>
        </p:nvSpPr>
        <p:spPr>
          <a:xfrm>
            <a:off x="6096000" y="3971710"/>
            <a:ext cx="5837605" cy="2362243"/>
          </a:xfrm>
        </p:spPr>
        <p:txBody>
          <a:bodyPr>
            <a:normAutofit fontScale="62500" lnSpcReduction="20000"/>
          </a:bodyPr>
          <a:lstStyle/>
          <a:p>
            <a:pPr marL="0" lvl="0" indent="0" algn="l" rtl="0">
              <a:spcBef>
                <a:spcPts val="0"/>
              </a:spcBef>
              <a:spcAft>
                <a:spcPts val="0"/>
              </a:spcAft>
              <a:buNone/>
            </a:pPr>
            <a:r>
              <a:rPr lang="en-IN" sz="2400" dirty="0">
                <a:solidFill>
                  <a:schemeClr val="dk1"/>
                </a:solidFill>
                <a:latin typeface="Times New Roman" panose="02020603050405020304" pitchFamily="18" charset="0"/>
                <a:ea typeface="Lato"/>
                <a:cs typeface="Times New Roman" panose="02020603050405020304" pitchFamily="18" charset="0"/>
                <a:sym typeface="Lato"/>
              </a:rPr>
              <a:t>Presented By</a:t>
            </a:r>
          </a:p>
          <a:p>
            <a:pPr marL="0" lvl="0" indent="0" algn="l" rtl="0">
              <a:spcBef>
                <a:spcPts val="0"/>
              </a:spcBef>
              <a:spcAft>
                <a:spcPts val="0"/>
              </a:spcAft>
              <a:buNone/>
            </a:pPr>
            <a:endParaRPr lang="en-IN" sz="2400" dirty="0">
              <a:solidFill>
                <a:schemeClr val="dk1"/>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r>
              <a:rPr lang="en-IN" sz="2400" b="1" dirty="0">
                <a:solidFill>
                  <a:schemeClr val="dk1"/>
                </a:solidFill>
                <a:latin typeface="Times New Roman" panose="02020603050405020304" pitchFamily="18" charset="0"/>
                <a:ea typeface="Lato"/>
                <a:cs typeface="Times New Roman" panose="02020603050405020304" pitchFamily="18" charset="0"/>
                <a:sym typeface="Lato"/>
              </a:rPr>
              <a:t>SARTHAK SINGH                  2020UIC3544</a:t>
            </a:r>
          </a:p>
          <a:p>
            <a:pPr marL="0" lvl="0" indent="0" algn="l" rtl="0">
              <a:spcBef>
                <a:spcPts val="0"/>
              </a:spcBef>
              <a:spcAft>
                <a:spcPts val="0"/>
              </a:spcAft>
              <a:buNone/>
            </a:pPr>
            <a:endParaRPr lang="en-IN" sz="2400" b="1" dirty="0">
              <a:solidFill>
                <a:schemeClr val="dk1"/>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r>
              <a:rPr lang="en-IN" sz="2400" b="1" dirty="0">
                <a:solidFill>
                  <a:schemeClr val="dk1"/>
                </a:solidFill>
                <a:latin typeface="Times New Roman" panose="02020603050405020304" pitchFamily="18" charset="0"/>
                <a:ea typeface="Lato"/>
                <a:cs typeface="Times New Roman" panose="02020603050405020304" pitchFamily="18" charset="0"/>
                <a:sym typeface="Lato"/>
              </a:rPr>
              <a:t>ISHMIT KOCHHAR               2020UIC3508</a:t>
            </a:r>
          </a:p>
          <a:p>
            <a:pPr marL="0" lvl="0" indent="0" algn="l" rtl="0">
              <a:spcBef>
                <a:spcPts val="0"/>
              </a:spcBef>
              <a:spcAft>
                <a:spcPts val="0"/>
              </a:spcAft>
              <a:buClr>
                <a:schemeClr val="dk1"/>
              </a:buClr>
              <a:buSzPts val="1100"/>
              <a:buFont typeface="Arial"/>
              <a:buNone/>
            </a:pPr>
            <a:endParaRPr lang="en-IN" sz="2400" b="1" dirty="0">
              <a:solidFill>
                <a:schemeClr val="dk1"/>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Clr>
                <a:schemeClr val="dk1"/>
              </a:buClr>
              <a:buSzPts val="1100"/>
              <a:buFont typeface="Arial"/>
              <a:buNone/>
            </a:pPr>
            <a:r>
              <a:rPr lang="en-IN" sz="2400" b="1" dirty="0">
                <a:solidFill>
                  <a:schemeClr val="dk1"/>
                </a:solidFill>
                <a:latin typeface="Times New Roman" panose="02020603050405020304" pitchFamily="18" charset="0"/>
                <a:ea typeface="Lato"/>
                <a:cs typeface="Times New Roman" panose="02020603050405020304" pitchFamily="18" charset="0"/>
                <a:sym typeface="Lato"/>
              </a:rPr>
              <a:t>RISHABH DOBHAL               2020UIC3545</a:t>
            </a:r>
          </a:p>
          <a:p>
            <a:pPr marL="0" lvl="0" indent="0" algn="l" rtl="0">
              <a:spcBef>
                <a:spcPts val="0"/>
              </a:spcBef>
              <a:spcAft>
                <a:spcPts val="0"/>
              </a:spcAft>
              <a:buNone/>
            </a:pPr>
            <a:endParaRPr lang="en-IN" sz="2400" b="1" dirty="0">
              <a:solidFill>
                <a:schemeClr val="dk1"/>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r>
              <a:rPr lang="en-IN" sz="2400" b="1" dirty="0">
                <a:solidFill>
                  <a:schemeClr val="dk1"/>
                </a:solidFill>
                <a:latin typeface="Times New Roman" panose="02020603050405020304" pitchFamily="18" charset="0"/>
                <a:ea typeface="Lato"/>
                <a:cs typeface="Times New Roman" panose="02020603050405020304" pitchFamily="18" charset="0"/>
                <a:sym typeface="Lato"/>
              </a:rPr>
              <a:t>PRATEEK CHAUDHARY      2020UIC3536</a:t>
            </a:r>
          </a:p>
          <a:p>
            <a:pPr marL="0" lvl="0" indent="0" algn="l" rtl="0">
              <a:spcBef>
                <a:spcPts val="0"/>
              </a:spcBef>
              <a:spcAft>
                <a:spcPts val="0"/>
              </a:spcAft>
              <a:buNone/>
            </a:pPr>
            <a:endParaRPr lang="en-IN" sz="2400" dirty="0">
              <a:solidFill>
                <a:schemeClr val="dk1"/>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lang="en-IN" sz="2400" dirty="0">
              <a:solidFill>
                <a:schemeClr val="dk1"/>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Clr>
                <a:schemeClr val="dk1"/>
              </a:buClr>
              <a:buSzPts val="1100"/>
              <a:buFont typeface="Arial"/>
              <a:buNone/>
            </a:pPr>
            <a:r>
              <a:rPr lang="en-IN" sz="2400" dirty="0">
                <a:solidFill>
                  <a:schemeClr val="dk1"/>
                </a:solidFill>
                <a:latin typeface="Times New Roman" panose="02020603050405020304" pitchFamily="18" charset="0"/>
                <a:ea typeface="Lato"/>
                <a:cs typeface="Times New Roman" panose="02020603050405020304" pitchFamily="18" charset="0"/>
                <a:sym typeface="Lato"/>
              </a:rPr>
              <a:t>Dept. of Instrumentation &amp; Control Engineering</a:t>
            </a:r>
          </a:p>
          <a:p>
            <a:pPr marL="0" lvl="0" indent="0" algn="l" rtl="0">
              <a:spcBef>
                <a:spcPts val="0"/>
              </a:spcBef>
              <a:spcAft>
                <a:spcPts val="0"/>
              </a:spcAft>
              <a:buClr>
                <a:schemeClr val="dk1"/>
              </a:buClr>
              <a:buSzPts val="1100"/>
              <a:buFont typeface="Arial"/>
              <a:buNone/>
            </a:pPr>
            <a:r>
              <a:rPr lang="en-IN" sz="2400" dirty="0">
                <a:solidFill>
                  <a:schemeClr val="dk1"/>
                </a:solidFill>
                <a:latin typeface="Times New Roman" panose="02020603050405020304" pitchFamily="18" charset="0"/>
                <a:ea typeface="Lato"/>
                <a:cs typeface="Times New Roman" panose="02020603050405020304" pitchFamily="18" charset="0"/>
                <a:sym typeface="Lato"/>
              </a:rPr>
              <a:t>Netaji Subhas University of Technology</a:t>
            </a:r>
          </a:p>
          <a:p>
            <a:pPr marL="0" lvl="0" indent="0" algn="l" rtl="0">
              <a:spcBef>
                <a:spcPts val="0"/>
              </a:spcBef>
              <a:spcAft>
                <a:spcPts val="0"/>
              </a:spcAft>
              <a:buNone/>
            </a:pPr>
            <a:endParaRPr lang="en-IN" sz="2400" dirty="0">
              <a:solidFill>
                <a:schemeClr val="dk1"/>
              </a:solidFill>
              <a:latin typeface="Times New Roman" panose="02020603050405020304" pitchFamily="18" charset="0"/>
              <a:ea typeface="Raleway"/>
              <a:cs typeface="Times New Roman" panose="02020603050405020304" pitchFamily="18" charset="0"/>
              <a:sym typeface="Raleway"/>
            </a:endParaRPr>
          </a:p>
          <a:p>
            <a:endParaRPr lang="en-IN"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529CB2A-4BE7-472E-90E5-9DB123F5C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205" y="863416"/>
            <a:ext cx="8990637" cy="5993758"/>
          </a:xfrm>
          <a:prstGeom prst="rect">
            <a:avLst/>
          </a:prstGeom>
          <a:effectLst>
            <a:outerShdw blurRad="330200" dist="50800" dir="5400000" sx="102000" sy="102000" algn="ctr" rotWithShape="0">
              <a:srgbClr val="000000">
                <a:alpha val="40000"/>
              </a:srgbClr>
            </a:outerShdw>
            <a:reflection stA="0" endPos="0" dist="50800" dir="5400000" sy="-100000" algn="bl" rotWithShape="0"/>
          </a:effectLst>
        </p:spPr>
      </p:pic>
    </p:spTree>
    <p:extLst>
      <p:ext uri="{BB962C8B-B14F-4D97-AF65-F5344CB8AC3E}">
        <p14:creationId xmlns:p14="http://schemas.microsoft.com/office/powerpoint/2010/main" val="22560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buSzPts val="990"/>
            </a:pPr>
            <a:r>
              <a:rPr lang="en" b="1" u="sng" dirty="0">
                <a:latin typeface="Times New Roman" panose="02020603050405020304" pitchFamily="18" charset="0"/>
                <a:ea typeface="Lato"/>
                <a:cs typeface="Times New Roman" panose="02020603050405020304" pitchFamily="18" charset="0"/>
                <a:sym typeface="Lato"/>
              </a:rPr>
              <a:t>Learning Algorithms (contd.)</a:t>
            </a:r>
            <a:endParaRPr b="1" u="sng" dirty="0">
              <a:latin typeface="Times New Roman" panose="02020603050405020304" pitchFamily="18" charset="0"/>
              <a:ea typeface="Lato"/>
              <a:cs typeface="Times New Roman" panose="02020603050405020304" pitchFamily="18" charset="0"/>
              <a:sym typeface="Lato"/>
            </a:endParaRPr>
          </a:p>
        </p:txBody>
      </p:sp>
      <p:sp>
        <p:nvSpPr>
          <p:cNvPr id="234" name="Google Shape;234;p30"/>
          <p:cNvSpPr txBox="1">
            <a:spLocks noGrp="1"/>
          </p:cNvSpPr>
          <p:nvPr>
            <p:ph type="body" idx="1"/>
          </p:nvPr>
        </p:nvSpPr>
        <p:spPr>
          <a:xfrm>
            <a:off x="415600" y="17094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sz="2000" dirty="0">
                <a:solidFill>
                  <a:schemeClr val="dk1"/>
                </a:solidFill>
                <a:latin typeface="Times New Roman" panose="02020603050405020304" pitchFamily="18" charset="0"/>
                <a:cs typeface="Times New Roman" panose="02020603050405020304" pitchFamily="18" charset="0"/>
              </a:rPr>
              <a:t>2) </a:t>
            </a:r>
            <a:r>
              <a:rPr lang="en" sz="2000" b="1" dirty="0">
                <a:solidFill>
                  <a:schemeClr val="dk1"/>
                </a:solidFill>
                <a:highlight>
                  <a:schemeClr val="lt1"/>
                </a:highlight>
                <a:latin typeface="Times New Roman" panose="02020603050405020304" pitchFamily="18" charset="0"/>
                <a:cs typeface="Times New Roman" panose="02020603050405020304" pitchFamily="18" charset="0"/>
              </a:rPr>
              <a:t>Decision Tree</a:t>
            </a:r>
            <a:r>
              <a:rPr lang="en" sz="2000" dirty="0">
                <a:solidFill>
                  <a:schemeClr val="dk1"/>
                </a:solidFill>
                <a:highlight>
                  <a:schemeClr val="lt1"/>
                </a:highlight>
                <a:latin typeface="Times New Roman" panose="02020603050405020304" pitchFamily="18" charset="0"/>
                <a:cs typeface="Times New Roman" panose="02020603050405020304" pitchFamily="18" charset="0"/>
              </a:rPr>
              <a:t>:  Decision Trees are a type of Supervised Machine Learning (that is you explain what the input is and what the corresponding output is in the training data) where the data is continuously split according to a certain parameter.</a:t>
            </a:r>
            <a:br>
              <a:rPr lang="en" sz="2000" dirty="0">
                <a:solidFill>
                  <a:schemeClr val="dk1"/>
                </a:solidFill>
                <a:highlight>
                  <a:schemeClr val="lt1"/>
                </a:highlight>
                <a:latin typeface="Times New Roman" panose="02020603050405020304" pitchFamily="18" charset="0"/>
                <a:cs typeface="Times New Roman" panose="02020603050405020304" pitchFamily="18" charset="0"/>
              </a:rPr>
            </a:br>
            <a:endParaRPr sz="2000" dirty="0">
              <a:solidFill>
                <a:schemeClr val="dk1"/>
              </a:solidFill>
              <a:latin typeface="Times New Roman" panose="02020603050405020304" pitchFamily="18" charset="0"/>
              <a:cs typeface="Times New Roman" panose="02020603050405020304" pitchFamily="18" charset="0"/>
            </a:endParaRPr>
          </a:p>
        </p:txBody>
      </p:sp>
      <p:pic>
        <p:nvPicPr>
          <p:cNvPr id="235" name="Google Shape;235;p30"/>
          <p:cNvPicPr preferRelativeResize="0"/>
          <p:nvPr/>
        </p:nvPicPr>
        <p:blipFill>
          <a:blip r:embed="rId3">
            <a:alphaModFix/>
          </a:blip>
          <a:stretch>
            <a:fillRect/>
          </a:stretch>
        </p:blipFill>
        <p:spPr>
          <a:xfrm>
            <a:off x="1171301" y="3171667"/>
            <a:ext cx="4800033" cy="3200033"/>
          </a:xfrm>
          <a:prstGeom prst="rect">
            <a:avLst/>
          </a:prstGeom>
          <a:noFill/>
          <a:ln>
            <a:noFill/>
          </a:ln>
        </p:spPr>
      </p:pic>
      <p:sp>
        <p:nvSpPr>
          <p:cNvPr id="236" name="Google Shape;236;p30"/>
          <p:cNvSpPr txBox="1"/>
          <p:nvPr/>
        </p:nvSpPr>
        <p:spPr>
          <a:xfrm>
            <a:off x="7352167" y="3035467"/>
            <a:ext cx="4314800" cy="1785064"/>
          </a:xfrm>
          <a:prstGeom prst="rect">
            <a:avLst/>
          </a:prstGeom>
          <a:noFill/>
          <a:ln>
            <a:noFill/>
          </a:ln>
        </p:spPr>
        <p:txBody>
          <a:bodyPr spcFirstLastPara="1" wrap="square" lIns="121900" tIns="121900" rIns="121900" bIns="121900" anchor="t" anchorCtr="0">
            <a:spAutoFit/>
          </a:bodyPr>
          <a:lstStyle/>
          <a:p>
            <a:r>
              <a:rPr lang="en" sz="2000" dirty="0">
                <a:latin typeface="Times New Roman" panose="02020603050405020304" pitchFamily="18" charset="0"/>
                <a:cs typeface="Times New Roman" panose="02020603050405020304" pitchFamily="18" charset="0"/>
              </a:rPr>
              <a:t>In order to decide which feature to select in order to split the dataset, we calculate entropy of each feature . Higher the entropy, lesser the purity and higher the impurity. </a:t>
            </a:r>
            <a:endParaRPr sz="2000" dirty="0">
              <a:latin typeface="Times New Roman" panose="02020603050405020304" pitchFamily="18" charset="0"/>
              <a:cs typeface="Times New Roman" panose="02020603050405020304" pitchFamily="18" charset="0"/>
            </a:endParaRPr>
          </a:p>
        </p:txBody>
      </p:sp>
      <p:pic>
        <p:nvPicPr>
          <p:cNvPr id="237" name="Google Shape;237;p30"/>
          <p:cNvPicPr preferRelativeResize="0"/>
          <p:nvPr/>
        </p:nvPicPr>
        <p:blipFill>
          <a:blip r:embed="rId4">
            <a:alphaModFix/>
          </a:blip>
          <a:stretch>
            <a:fillRect/>
          </a:stretch>
        </p:blipFill>
        <p:spPr>
          <a:xfrm>
            <a:off x="7277299" y="4951165"/>
            <a:ext cx="3743400" cy="10100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buSzPts val="990"/>
            </a:pPr>
            <a:r>
              <a:rPr lang="en" b="1" u="sng" dirty="0">
                <a:latin typeface="Times New Roman" panose="02020603050405020304" pitchFamily="18" charset="0"/>
                <a:ea typeface="Lato"/>
                <a:cs typeface="Times New Roman" panose="02020603050405020304" pitchFamily="18" charset="0"/>
                <a:sym typeface="Lato"/>
              </a:rPr>
              <a:t>Learning Algorithms (contd.)</a:t>
            </a:r>
            <a:endParaRPr b="1" u="sng" dirty="0">
              <a:latin typeface="Times New Roman" panose="02020603050405020304" pitchFamily="18" charset="0"/>
              <a:ea typeface="Lato"/>
              <a:cs typeface="Times New Roman" panose="02020603050405020304" pitchFamily="18" charset="0"/>
              <a:sym typeface="Lato"/>
            </a:endParaRPr>
          </a:p>
        </p:txBody>
      </p:sp>
      <p:sp>
        <p:nvSpPr>
          <p:cNvPr id="243" name="Google Shape;243;p3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sz="2000" dirty="0">
                <a:solidFill>
                  <a:schemeClr val="dk1"/>
                </a:solidFill>
                <a:latin typeface="Times New Roman" panose="02020603050405020304" pitchFamily="18" charset="0"/>
                <a:cs typeface="Times New Roman" panose="02020603050405020304" pitchFamily="18" charset="0"/>
              </a:rPr>
              <a:t>3) </a:t>
            </a:r>
            <a:r>
              <a:rPr lang="en" sz="2000" b="1" dirty="0">
                <a:solidFill>
                  <a:schemeClr val="dk1"/>
                </a:solidFill>
                <a:highlight>
                  <a:schemeClr val="lt1"/>
                </a:highlight>
                <a:latin typeface="Times New Roman" panose="02020603050405020304" pitchFamily="18" charset="0"/>
                <a:cs typeface="Times New Roman" panose="02020603050405020304" pitchFamily="18" charset="0"/>
              </a:rPr>
              <a:t>k-Nearest Neighbors</a:t>
            </a:r>
            <a:r>
              <a:rPr lang="en" sz="2000" dirty="0">
                <a:solidFill>
                  <a:schemeClr val="dk1"/>
                </a:solidFill>
                <a:highlight>
                  <a:schemeClr val="lt1"/>
                </a:highlight>
                <a:latin typeface="Times New Roman" panose="02020603050405020304" pitchFamily="18" charset="0"/>
                <a:cs typeface="Times New Roman" panose="02020603050405020304" pitchFamily="18" charset="0"/>
              </a:rPr>
              <a:t>: kNN tries to predict the correct class for the test data by calculating the distance between the test data and all the training points. </a:t>
            </a:r>
            <a:br>
              <a:rPr lang="en" sz="2000" dirty="0">
                <a:solidFill>
                  <a:schemeClr val="dk1"/>
                </a:solidFill>
                <a:highlight>
                  <a:schemeClr val="lt1"/>
                </a:highlight>
                <a:latin typeface="Times New Roman" panose="02020603050405020304" pitchFamily="18" charset="0"/>
                <a:cs typeface="Times New Roman" panose="02020603050405020304" pitchFamily="18" charset="0"/>
              </a:rPr>
            </a:br>
            <a:endParaRPr sz="2000" dirty="0">
              <a:solidFill>
                <a:schemeClr val="dk1"/>
              </a:solidFill>
              <a:latin typeface="Times New Roman" panose="02020603050405020304" pitchFamily="18" charset="0"/>
              <a:cs typeface="Times New Roman" panose="02020603050405020304" pitchFamily="18" charset="0"/>
            </a:endParaRPr>
          </a:p>
        </p:txBody>
      </p:sp>
      <p:pic>
        <p:nvPicPr>
          <p:cNvPr id="244" name="Google Shape;244;p31"/>
          <p:cNvPicPr preferRelativeResize="0"/>
          <p:nvPr/>
        </p:nvPicPr>
        <p:blipFill>
          <a:blip r:embed="rId3">
            <a:alphaModFix/>
          </a:blip>
          <a:stretch>
            <a:fillRect/>
          </a:stretch>
        </p:blipFill>
        <p:spPr>
          <a:xfrm>
            <a:off x="1200596" y="2470083"/>
            <a:ext cx="5018433" cy="4373100"/>
          </a:xfrm>
          <a:prstGeom prst="rect">
            <a:avLst/>
          </a:prstGeom>
          <a:noFill/>
          <a:ln>
            <a:noFill/>
          </a:ln>
        </p:spPr>
      </p:pic>
      <p:sp>
        <p:nvSpPr>
          <p:cNvPr id="245" name="Google Shape;245;p31"/>
          <p:cNvSpPr txBox="1"/>
          <p:nvPr/>
        </p:nvSpPr>
        <p:spPr>
          <a:xfrm>
            <a:off x="6520500" y="2591334"/>
            <a:ext cx="5423600" cy="1631175"/>
          </a:xfrm>
          <a:prstGeom prst="rect">
            <a:avLst/>
          </a:prstGeom>
          <a:noFill/>
          <a:ln>
            <a:noFill/>
          </a:ln>
        </p:spPr>
        <p:txBody>
          <a:bodyPr spcFirstLastPara="1" wrap="square" lIns="121900" tIns="121900" rIns="121900" bIns="121900" anchor="t" anchorCtr="0">
            <a:spAutoFit/>
          </a:bodyPr>
          <a:lstStyle/>
          <a:p>
            <a:r>
              <a:rPr lang="en" dirty="0">
                <a:latin typeface="Times New Roman" panose="02020603050405020304" pitchFamily="18" charset="0"/>
                <a:cs typeface="Times New Roman" panose="02020603050405020304" pitchFamily="18" charset="0"/>
              </a:rPr>
              <a:t>In </a:t>
            </a:r>
            <a:r>
              <a:rPr lang="en" b="1" dirty="0">
                <a:latin typeface="Times New Roman" panose="02020603050405020304" pitchFamily="18" charset="0"/>
                <a:cs typeface="Times New Roman" panose="02020603050405020304" pitchFamily="18" charset="0"/>
              </a:rPr>
              <a:t>KNN</a:t>
            </a:r>
            <a:r>
              <a:rPr lang="en" dirty="0">
                <a:latin typeface="Times New Roman" panose="02020603050405020304" pitchFamily="18" charset="0"/>
                <a:cs typeface="Times New Roman" panose="02020603050405020304" pitchFamily="18" charset="0"/>
              </a:rPr>
              <a:t>, algebraic distances are calculated but as soon as a categorical variable comes we calculate hamming distance. The dataset is standardized when we have a mix of numerical and categorical variables.</a:t>
            </a:r>
            <a:endParaRPr dirty="0">
              <a:latin typeface="Times New Roman" panose="02020603050405020304" pitchFamily="18" charset="0"/>
              <a:cs typeface="Times New Roman" panose="02020603050405020304" pitchFamily="18" charset="0"/>
            </a:endParaRPr>
          </a:p>
          <a:p>
            <a:r>
              <a:rPr lang="en" dirty="0">
                <a:latin typeface="Times New Roman" panose="02020603050405020304" pitchFamily="18" charset="0"/>
                <a:cs typeface="Times New Roman" panose="02020603050405020304" pitchFamily="18" charset="0"/>
              </a:rPr>
              <a:t>Hamming distance DH,:</a:t>
            </a:r>
            <a:endParaRPr dirty="0">
              <a:latin typeface="Times New Roman" panose="02020603050405020304" pitchFamily="18" charset="0"/>
              <a:cs typeface="Times New Roman" panose="02020603050405020304" pitchFamily="18" charset="0"/>
            </a:endParaRPr>
          </a:p>
        </p:txBody>
      </p:sp>
      <p:pic>
        <p:nvPicPr>
          <p:cNvPr id="246" name="Google Shape;246;p31"/>
          <p:cNvPicPr preferRelativeResize="0"/>
          <p:nvPr/>
        </p:nvPicPr>
        <p:blipFill>
          <a:blip r:embed="rId4">
            <a:alphaModFix/>
          </a:blip>
          <a:stretch>
            <a:fillRect/>
          </a:stretch>
        </p:blipFill>
        <p:spPr>
          <a:xfrm>
            <a:off x="7579350" y="4121901"/>
            <a:ext cx="3305900" cy="24950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1AF81-B2BC-576B-2915-6AB75274051A}"/>
              </a:ext>
            </a:extLst>
          </p:cNvPr>
          <p:cNvSpPr>
            <a:spLocks noGrp="1"/>
          </p:cNvSpPr>
          <p:nvPr>
            <p:ph idx="1"/>
          </p:nvPr>
        </p:nvSpPr>
        <p:spPr>
          <a:xfrm>
            <a:off x="465362" y="1743075"/>
            <a:ext cx="11193992" cy="417142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4)Support Vector Machine (SVM) </a:t>
            </a:r>
          </a:p>
          <a:p>
            <a:pPr marL="0" indent="0">
              <a:buNone/>
            </a:pPr>
            <a:r>
              <a:rPr lang="en-US" sz="2000" dirty="0">
                <a:latin typeface="Times New Roman" panose="02020603050405020304" pitchFamily="18" charset="0"/>
                <a:cs typeface="Times New Roman" panose="02020603050405020304" pitchFamily="18" charset="0"/>
              </a:rPr>
              <a:t>The training data is represented as points in space split into categories by a clear gap as broad as possible in a support vector machine. New examples are then mapped into the same space and classified according to which side of the gap they fall on. SVMs work well in high-dimensional domains and employ only a portion of training points in the decision function, making them memory-efficient.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A3A262-F0A9-6FDD-FC6C-62C4C452C8EF}"/>
              </a:ext>
            </a:extLst>
          </p:cNvPr>
          <p:cNvPicPr>
            <a:picLocks noChangeAspect="1"/>
          </p:cNvPicPr>
          <p:nvPr/>
        </p:nvPicPr>
        <p:blipFill>
          <a:blip r:embed="rId2"/>
          <a:stretch>
            <a:fillRect/>
          </a:stretch>
        </p:blipFill>
        <p:spPr>
          <a:xfrm>
            <a:off x="3388057" y="3532518"/>
            <a:ext cx="5348602" cy="3204831"/>
          </a:xfrm>
          <a:prstGeom prst="rect">
            <a:avLst/>
          </a:prstGeom>
        </p:spPr>
      </p:pic>
      <p:pic>
        <p:nvPicPr>
          <p:cNvPr id="4" name="Picture 3">
            <a:extLst>
              <a:ext uri="{FF2B5EF4-FFF2-40B4-BE49-F238E27FC236}">
                <a16:creationId xmlns:a16="http://schemas.microsoft.com/office/drawing/2014/main" id="{E121DCCC-DC1A-4BB4-AE91-A5F81B225CF3}"/>
              </a:ext>
            </a:extLst>
          </p:cNvPr>
          <p:cNvPicPr>
            <a:picLocks noChangeAspect="1"/>
          </p:cNvPicPr>
          <p:nvPr/>
        </p:nvPicPr>
        <p:blipFill>
          <a:blip r:embed="rId3"/>
          <a:stretch>
            <a:fillRect/>
          </a:stretch>
        </p:blipFill>
        <p:spPr>
          <a:xfrm>
            <a:off x="11126709" y="39389"/>
            <a:ext cx="1065291" cy="919609"/>
          </a:xfrm>
          <a:prstGeom prst="rect">
            <a:avLst/>
          </a:prstGeom>
        </p:spPr>
      </p:pic>
      <p:sp>
        <p:nvSpPr>
          <p:cNvPr id="6" name="Google Shape;242;p31">
            <a:extLst>
              <a:ext uri="{FF2B5EF4-FFF2-40B4-BE49-F238E27FC236}">
                <a16:creationId xmlns:a16="http://schemas.microsoft.com/office/drawing/2014/main" id="{F478D42E-5854-4671-9DED-B83790BD85AE}"/>
              </a:ext>
            </a:extLst>
          </p:cNvPr>
          <p:cNvSpPr txBox="1">
            <a:spLocks noGrp="1"/>
          </p:cNvSpPr>
          <p:nvPr>
            <p:ph type="title"/>
          </p:nvPr>
        </p:nvSpPr>
        <p:spPr>
          <a:xfrm>
            <a:off x="415600" y="577198"/>
            <a:ext cx="11360800" cy="763600"/>
          </a:xfrm>
          <a:prstGeom prst="rect">
            <a:avLst/>
          </a:prstGeom>
        </p:spPr>
        <p:txBody>
          <a:bodyPr spcFirstLastPara="1" vert="horz" wrap="square" lIns="121900" tIns="121900" rIns="121900" bIns="121900" rtlCol="0" anchor="t" anchorCtr="0">
            <a:noAutofit/>
          </a:bodyPr>
          <a:lstStyle/>
          <a:p>
            <a:pPr>
              <a:buSzPts val="990"/>
            </a:pPr>
            <a:r>
              <a:rPr lang="en" b="1" u="sng" dirty="0">
                <a:latin typeface="Times New Roman" panose="02020603050405020304" pitchFamily="18" charset="0"/>
                <a:ea typeface="Lato"/>
                <a:cs typeface="Times New Roman" panose="02020603050405020304" pitchFamily="18" charset="0"/>
                <a:sym typeface="Lato"/>
              </a:rPr>
              <a:t>Learning Algorithms (contd.)</a:t>
            </a:r>
            <a:endParaRPr b="1" u="sng" dirty="0">
              <a:latin typeface="Times New Roman" panose="02020603050405020304" pitchFamily="18" charset="0"/>
              <a:ea typeface="Lato"/>
              <a:cs typeface="Times New Roman" panose="02020603050405020304" pitchFamily="18" charset="0"/>
              <a:sym typeface="Lato"/>
            </a:endParaRPr>
          </a:p>
        </p:txBody>
      </p:sp>
    </p:spTree>
    <p:extLst>
      <p:ext uri="{BB962C8B-B14F-4D97-AF65-F5344CB8AC3E}">
        <p14:creationId xmlns:p14="http://schemas.microsoft.com/office/powerpoint/2010/main" val="260908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7C29-7EF7-467F-892D-E9CBD878B527}"/>
              </a:ext>
            </a:extLst>
          </p:cNvPr>
          <p:cNvSpPr>
            <a:spLocks noGrp="1"/>
          </p:cNvSpPr>
          <p:nvPr>
            <p:ph type="title"/>
          </p:nvPr>
        </p:nvSpPr>
        <p:spPr>
          <a:xfrm>
            <a:off x="592634" y="-25488"/>
            <a:ext cx="11534775" cy="1968972"/>
          </a:xfrm>
        </p:spPr>
        <p:txBody>
          <a:bodyPr>
            <a:normAutofit/>
          </a:bodyPr>
          <a:lstStyle/>
          <a:p>
            <a:r>
              <a:rPr lang="en-US" sz="5400" b="1" u="sng" dirty="0">
                <a:latin typeface="Times New Roman" panose="02020603050405020304" pitchFamily="18" charset="0"/>
                <a:cs typeface="Times New Roman" panose="02020603050405020304" pitchFamily="18" charset="0"/>
              </a:rPr>
              <a:t>Results</a:t>
            </a:r>
            <a:endParaRPr lang="en-IN" sz="54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FC8D79E-C576-4A79-9C78-266F37732EA1}"/>
              </a:ext>
            </a:extLst>
          </p:cNvPr>
          <p:cNvPicPr>
            <a:picLocks noGrp="1"/>
          </p:cNvPicPr>
          <p:nvPr>
            <p:ph idx="1"/>
          </p:nvPr>
        </p:nvPicPr>
        <p:blipFill>
          <a:blip r:embed="rId2"/>
          <a:stretch>
            <a:fillRect/>
          </a:stretch>
        </p:blipFill>
        <p:spPr>
          <a:xfrm>
            <a:off x="426144" y="2237660"/>
            <a:ext cx="3523950" cy="2873575"/>
          </a:xfrm>
          <a:prstGeom prst="rect">
            <a:avLst/>
          </a:prstGeom>
        </p:spPr>
      </p:pic>
      <p:pic>
        <p:nvPicPr>
          <p:cNvPr id="7" name="Picture 6">
            <a:extLst>
              <a:ext uri="{FF2B5EF4-FFF2-40B4-BE49-F238E27FC236}">
                <a16:creationId xmlns:a16="http://schemas.microsoft.com/office/drawing/2014/main" id="{22B12D92-1D2A-4559-ACC6-99DBCA215CD2}"/>
              </a:ext>
            </a:extLst>
          </p:cNvPr>
          <p:cNvPicPr/>
          <p:nvPr/>
        </p:nvPicPr>
        <p:blipFill>
          <a:blip r:embed="rId3"/>
          <a:stretch>
            <a:fillRect/>
          </a:stretch>
        </p:blipFill>
        <p:spPr>
          <a:xfrm>
            <a:off x="4097401" y="2256668"/>
            <a:ext cx="3936842" cy="2999259"/>
          </a:xfrm>
          <a:prstGeom prst="rect">
            <a:avLst/>
          </a:prstGeom>
        </p:spPr>
      </p:pic>
      <p:sp>
        <p:nvSpPr>
          <p:cNvPr id="8" name="TextBox 7">
            <a:extLst>
              <a:ext uri="{FF2B5EF4-FFF2-40B4-BE49-F238E27FC236}">
                <a16:creationId xmlns:a16="http://schemas.microsoft.com/office/drawing/2014/main" id="{BFC53889-E78E-4FD0-8F16-C9DAC493034E}"/>
              </a:ext>
            </a:extLst>
          </p:cNvPr>
          <p:cNvSpPr txBox="1"/>
          <p:nvPr/>
        </p:nvSpPr>
        <p:spPr>
          <a:xfrm>
            <a:off x="4667927" y="5351472"/>
            <a:ext cx="548251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Gender variation of participants </a:t>
            </a:r>
            <a:endParaRPr lang="en-IN"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E6CDF50-B983-4EA3-9B87-340AE282CA31}"/>
              </a:ext>
            </a:extLst>
          </p:cNvPr>
          <p:cNvPicPr/>
          <p:nvPr/>
        </p:nvPicPr>
        <p:blipFill>
          <a:blip r:embed="rId4"/>
          <a:stretch>
            <a:fillRect/>
          </a:stretch>
        </p:blipFill>
        <p:spPr>
          <a:xfrm>
            <a:off x="8181551" y="2237660"/>
            <a:ext cx="3784129" cy="2999259"/>
          </a:xfrm>
          <a:prstGeom prst="rect">
            <a:avLst/>
          </a:prstGeom>
        </p:spPr>
      </p:pic>
      <p:sp>
        <p:nvSpPr>
          <p:cNvPr id="10" name="TextBox 9">
            <a:extLst>
              <a:ext uri="{FF2B5EF4-FFF2-40B4-BE49-F238E27FC236}">
                <a16:creationId xmlns:a16="http://schemas.microsoft.com/office/drawing/2014/main" id="{BEECC961-85E6-4904-9D10-CFF8A03A6D4A}"/>
              </a:ext>
            </a:extLst>
          </p:cNvPr>
          <p:cNvSpPr txBox="1"/>
          <p:nvPr/>
        </p:nvSpPr>
        <p:spPr>
          <a:xfrm>
            <a:off x="8494124" y="5351472"/>
            <a:ext cx="548251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Most played games by the participants</a:t>
            </a:r>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D012D6-EB09-4093-9865-EE5DB8087F57}"/>
              </a:ext>
            </a:extLst>
          </p:cNvPr>
          <p:cNvSpPr txBox="1"/>
          <p:nvPr/>
        </p:nvSpPr>
        <p:spPr>
          <a:xfrm>
            <a:off x="592634" y="5255927"/>
            <a:ext cx="3190969" cy="830997"/>
          </a:xfrm>
          <a:prstGeom prst="rect">
            <a:avLst/>
          </a:prstGeom>
          <a:noFill/>
        </p:spPr>
        <p:txBody>
          <a:bodyPr wrap="square" rtlCol="0">
            <a:spAutoFit/>
          </a:bodyPr>
          <a:lstStyle/>
          <a:p>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Categorizing participants into addicted and non-addicted groups.</a:t>
            </a:r>
          </a:p>
          <a:p>
            <a:endParaRPr lang="en-IN" sz="1600" dirty="0"/>
          </a:p>
        </p:txBody>
      </p:sp>
      <p:pic>
        <p:nvPicPr>
          <p:cNvPr id="12" name="Picture 11">
            <a:extLst>
              <a:ext uri="{FF2B5EF4-FFF2-40B4-BE49-F238E27FC236}">
                <a16:creationId xmlns:a16="http://schemas.microsoft.com/office/drawing/2014/main" id="{BCC13621-E522-4617-9E62-F42E96FE7FB4}"/>
              </a:ext>
            </a:extLst>
          </p:cNvPr>
          <p:cNvPicPr>
            <a:picLocks noChangeAspect="1"/>
          </p:cNvPicPr>
          <p:nvPr/>
        </p:nvPicPr>
        <p:blipFill>
          <a:blip r:embed="rId5"/>
          <a:stretch>
            <a:fillRect/>
          </a:stretch>
        </p:blipFill>
        <p:spPr>
          <a:xfrm>
            <a:off x="11126709" y="39389"/>
            <a:ext cx="1065291" cy="919609"/>
          </a:xfrm>
          <a:prstGeom prst="rect">
            <a:avLst/>
          </a:prstGeom>
        </p:spPr>
      </p:pic>
      <p:sp>
        <p:nvSpPr>
          <p:cNvPr id="5" name="Rectangle 2">
            <a:extLst>
              <a:ext uri="{FF2B5EF4-FFF2-40B4-BE49-F238E27FC236}">
                <a16:creationId xmlns:a16="http://schemas.microsoft.com/office/drawing/2014/main" id="{F8923A9E-18DD-4692-8865-45E61B24646E}"/>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143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0D12-5852-4361-A402-8558A85573C7}"/>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Results (contd.)</a:t>
            </a:r>
            <a:endParaRPr lang="en-IN"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99A4E14-CA39-43AA-AE46-BAC3E72D2B1B}"/>
              </a:ext>
            </a:extLst>
          </p:cNvPr>
          <p:cNvPicPr>
            <a:picLocks noGrp="1"/>
          </p:cNvPicPr>
          <p:nvPr>
            <p:ph idx="1"/>
          </p:nvPr>
        </p:nvPicPr>
        <p:blipFill>
          <a:blip r:embed="rId2"/>
          <a:stretch>
            <a:fillRect/>
          </a:stretch>
        </p:blipFill>
        <p:spPr>
          <a:xfrm>
            <a:off x="715528" y="2801631"/>
            <a:ext cx="4861407" cy="3709548"/>
          </a:xfrm>
          <a:prstGeom prst="rect">
            <a:avLst/>
          </a:prstGeom>
        </p:spPr>
      </p:pic>
      <p:pic>
        <p:nvPicPr>
          <p:cNvPr id="5" name="Picture 4">
            <a:extLst>
              <a:ext uri="{FF2B5EF4-FFF2-40B4-BE49-F238E27FC236}">
                <a16:creationId xmlns:a16="http://schemas.microsoft.com/office/drawing/2014/main" id="{9815C8D5-40EC-43AF-AEDF-7EA1E5C0FA86}"/>
              </a:ext>
            </a:extLst>
          </p:cNvPr>
          <p:cNvPicPr/>
          <p:nvPr/>
        </p:nvPicPr>
        <p:blipFill>
          <a:blip r:embed="rId3"/>
          <a:stretch>
            <a:fillRect/>
          </a:stretch>
        </p:blipFill>
        <p:spPr>
          <a:xfrm>
            <a:off x="6871580" y="2812233"/>
            <a:ext cx="4977360" cy="3849262"/>
          </a:xfrm>
          <a:prstGeom prst="rect">
            <a:avLst/>
          </a:prstGeom>
        </p:spPr>
      </p:pic>
      <p:sp>
        <p:nvSpPr>
          <p:cNvPr id="7" name="TextBox 6">
            <a:extLst>
              <a:ext uri="{FF2B5EF4-FFF2-40B4-BE49-F238E27FC236}">
                <a16:creationId xmlns:a16="http://schemas.microsoft.com/office/drawing/2014/main" id="{97273749-5B44-45E1-8000-7D5940F01D1D}"/>
              </a:ext>
            </a:extLst>
          </p:cNvPr>
          <p:cNvSpPr txBox="1"/>
          <p:nvPr/>
        </p:nvSpPr>
        <p:spPr>
          <a:xfrm>
            <a:off x="1231271" y="2209046"/>
            <a:ext cx="434566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Heatmap ( addicted vs gender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ABCBDCA-9618-4444-B48C-ED8D93C8C779}"/>
              </a:ext>
            </a:extLst>
          </p:cNvPr>
          <p:cNvSpPr txBox="1"/>
          <p:nvPr/>
        </p:nvSpPr>
        <p:spPr>
          <a:xfrm>
            <a:off x="7313690" y="2209046"/>
            <a:ext cx="4345664" cy="369332"/>
          </a:xfrm>
          <a:prstGeom prst="rect">
            <a:avLst/>
          </a:prstGeom>
          <a:noFill/>
        </p:spPr>
        <p:txBody>
          <a:bodyPr wrap="square" rtlCol="0">
            <a:spAutoFit/>
          </a:bodyPr>
          <a:lstStyle/>
          <a:p>
            <a:r>
              <a:rPr lang="en-US" dirty="0"/>
              <a:t>Heatmap ( addicted vs most played game )</a:t>
            </a:r>
            <a:endParaRPr lang="en-IN" dirty="0"/>
          </a:p>
        </p:txBody>
      </p:sp>
      <p:pic>
        <p:nvPicPr>
          <p:cNvPr id="9" name="Picture 8">
            <a:extLst>
              <a:ext uri="{FF2B5EF4-FFF2-40B4-BE49-F238E27FC236}">
                <a16:creationId xmlns:a16="http://schemas.microsoft.com/office/drawing/2014/main" id="{D13A6A39-333A-45CF-9B63-A76F16001043}"/>
              </a:ext>
            </a:extLst>
          </p:cNvPr>
          <p:cNvPicPr>
            <a:picLocks noChangeAspect="1"/>
          </p:cNvPicPr>
          <p:nvPr/>
        </p:nvPicPr>
        <p:blipFill>
          <a:blip r:embed="rId4"/>
          <a:stretch>
            <a:fillRect/>
          </a:stretch>
        </p:blipFill>
        <p:spPr>
          <a:xfrm>
            <a:off x="11126709" y="39389"/>
            <a:ext cx="1065291" cy="919609"/>
          </a:xfrm>
          <a:prstGeom prst="rect">
            <a:avLst/>
          </a:prstGeom>
        </p:spPr>
      </p:pic>
    </p:spTree>
    <p:extLst>
      <p:ext uri="{BB962C8B-B14F-4D97-AF65-F5344CB8AC3E}">
        <p14:creationId xmlns:p14="http://schemas.microsoft.com/office/powerpoint/2010/main" val="106111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DE7D-7C31-4AA2-805E-79A82D5B6428}"/>
              </a:ext>
            </a:extLst>
          </p:cNvPr>
          <p:cNvSpPr>
            <a:spLocks noGrp="1"/>
          </p:cNvSpPr>
          <p:nvPr>
            <p:ph type="title"/>
          </p:nvPr>
        </p:nvSpPr>
        <p:spPr/>
        <p:txBody>
          <a:bodyPr/>
          <a:lstStyle/>
          <a:p>
            <a:r>
              <a:rPr lang="en-US" sz="4400" b="1" u="sng" dirty="0">
                <a:latin typeface="Times New Roman" panose="02020603050405020304" pitchFamily="18" charset="0"/>
                <a:cs typeface="Times New Roman" panose="02020603050405020304" pitchFamily="18" charset="0"/>
              </a:rPr>
              <a:t>Future work to be done</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A67E9A-63D3-4532-B3FB-8B3B89A310D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o develop a model capable of accurately classifying and identifying cases of online gaming addiction, providing valuable insights for early intervention and prevention.</a:t>
            </a:r>
          </a:p>
          <a:p>
            <a:r>
              <a:rPr lang="en-US" dirty="0">
                <a:latin typeface="Times New Roman" panose="02020603050405020304" pitchFamily="18" charset="0"/>
                <a:cs typeface="Times New Roman" panose="02020603050405020304" pitchFamily="18" charset="0"/>
              </a:rPr>
              <a:t>To c</a:t>
            </a:r>
            <a:r>
              <a:rPr lang="en-US" b="0" i="0" dirty="0">
                <a:effectLst/>
                <a:latin typeface="Times New Roman" panose="02020603050405020304" pitchFamily="18" charset="0"/>
                <a:cs typeface="Times New Roman" panose="02020603050405020304" pitchFamily="18" charset="0"/>
              </a:rPr>
              <a:t>onduct a comparative analysis among various algorithms to assess their performance and suitability for the given problem.</a:t>
            </a:r>
          </a:p>
          <a:p>
            <a:r>
              <a:rPr lang="en-US" b="0" i="0" dirty="0">
                <a:effectLst/>
                <a:latin typeface="Times New Roman" panose="02020603050405020304" pitchFamily="18" charset="0"/>
                <a:cs typeface="Times New Roman" panose="02020603050405020304" pitchFamily="18" charset="0"/>
              </a:rPr>
              <a:t>Our ultimate objective is to create a user-friendly platform that allows individuals to recognize and acknowledge their online gaming addiction. This platform will serve as a supportive environment, offering valuable information and access to resources for those in need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231DB4-0273-4B69-BBFC-A32A7E82BA82}"/>
              </a:ext>
            </a:extLst>
          </p:cNvPr>
          <p:cNvPicPr>
            <a:picLocks noChangeAspect="1"/>
          </p:cNvPicPr>
          <p:nvPr/>
        </p:nvPicPr>
        <p:blipFill>
          <a:blip r:embed="rId2"/>
          <a:stretch>
            <a:fillRect/>
          </a:stretch>
        </p:blipFill>
        <p:spPr>
          <a:xfrm>
            <a:off x="11126709" y="39389"/>
            <a:ext cx="1065291" cy="919609"/>
          </a:xfrm>
          <a:prstGeom prst="rect">
            <a:avLst/>
          </a:prstGeom>
        </p:spPr>
      </p:pic>
    </p:spTree>
    <p:extLst>
      <p:ext uri="{BB962C8B-B14F-4D97-AF65-F5344CB8AC3E}">
        <p14:creationId xmlns:p14="http://schemas.microsoft.com/office/powerpoint/2010/main" val="394147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ECD1-145E-4F65-9884-1163C1BABAE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4B07C46-AE78-4D4B-B272-3D7B45494FB1}"/>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A4E86C6-422C-49C7-B403-C8F41F69AB9E}"/>
              </a:ext>
            </a:extLst>
          </p:cNvPr>
          <p:cNvPicPr>
            <a:picLocks noChangeAspect="1"/>
          </p:cNvPicPr>
          <p:nvPr/>
        </p:nvPicPr>
        <p:blipFill>
          <a:blip r:embed="rId2"/>
          <a:stretch>
            <a:fillRect/>
          </a:stretch>
        </p:blipFill>
        <p:spPr>
          <a:xfrm>
            <a:off x="11126709" y="39389"/>
            <a:ext cx="1065291" cy="919609"/>
          </a:xfrm>
          <a:prstGeom prst="rect">
            <a:avLst/>
          </a:prstGeom>
        </p:spPr>
      </p:pic>
    </p:spTree>
    <p:extLst>
      <p:ext uri="{BB962C8B-B14F-4D97-AF65-F5344CB8AC3E}">
        <p14:creationId xmlns:p14="http://schemas.microsoft.com/office/powerpoint/2010/main" val="427372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440D-01E4-097C-9205-B0463BF816B2}"/>
              </a:ext>
            </a:extLst>
          </p:cNvPr>
          <p:cNvSpPr>
            <a:spLocks noGrp="1"/>
          </p:cNvSpPr>
          <p:nvPr>
            <p:ph type="ctrTitle"/>
          </p:nvPr>
        </p:nvSpPr>
        <p:spPr>
          <a:xfrm>
            <a:off x="1209675" y="1519526"/>
            <a:ext cx="9144000" cy="2387600"/>
          </a:xfrm>
        </p:spPr>
        <p:txBody>
          <a:bodyPr>
            <a:normAutofit/>
          </a:bodyPr>
          <a:lstStyle/>
          <a:p>
            <a:pPr marL="0" indent="0">
              <a:buNone/>
            </a:pPr>
            <a:r>
              <a:rPr lang="en-US" sz="4800" b="1" u="sng" dirty="0"/>
              <a:t>Thank you</a:t>
            </a:r>
            <a:endParaRPr lang="en-IN" sz="4800" b="1" u="sng" dirty="0"/>
          </a:p>
        </p:txBody>
      </p:sp>
      <p:sp>
        <p:nvSpPr>
          <p:cNvPr id="3" name="Subtitle 2">
            <a:extLst>
              <a:ext uri="{FF2B5EF4-FFF2-40B4-BE49-F238E27FC236}">
                <a16:creationId xmlns:a16="http://schemas.microsoft.com/office/drawing/2014/main" id="{E6EF93A8-1E7A-BB6B-4D40-A7642C60D3BC}"/>
              </a:ext>
            </a:extLst>
          </p:cNvPr>
          <p:cNvSpPr>
            <a:spLocks noGrp="1"/>
          </p:cNvSpPr>
          <p:nvPr>
            <p:ph type="subTitle" idx="1"/>
          </p:nvPr>
        </p:nvSpPr>
        <p:spPr>
          <a:xfrm>
            <a:off x="3653370" y="4143905"/>
            <a:ext cx="4885260" cy="1655762"/>
          </a:xfrm>
        </p:spPr>
        <p:txBody>
          <a:bodyPr>
            <a:normAutofit lnSpcReduction="10000"/>
          </a:bodyPr>
          <a:lstStyle/>
          <a:p>
            <a:pPr algn="just"/>
            <a:r>
              <a:rPr lang="en-US" dirty="0"/>
              <a:t>2020UIC3544 - SARTHAK SINGH </a:t>
            </a:r>
          </a:p>
          <a:p>
            <a:pPr algn="just"/>
            <a:r>
              <a:rPr lang="en-US" dirty="0"/>
              <a:t>2020UIC3508 - ISHMIT KOCHHAR </a:t>
            </a:r>
          </a:p>
          <a:p>
            <a:pPr algn="just"/>
            <a:r>
              <a:rPr lang="en-US" dirty="0"/>
              <a:t>2020UIC3545 - RISHABH DOBHAL </a:t>
            </a:r>
          </a:p>
          <a:p>
            <a:pPr algn="just"/>
            <a:r>
              <a:rPr lang="en-US" dirty="0"/>
              <a:t>2020UIC3536 - PRATEEK CHAUDHARY </a:t>
            </a:r>
            <a:endParaRPr lang="en-IN" dirty="0"/>
          </a:p>
          <a:p>
            <a:endParaRPr lang="en-IN" dirty="0"/>
          </a:p>
        </p:txBody>
      </p:sp>
      <p:pic>
        <p:nvPicPr>
          <p:cNvPr id="4" name="Picture 3">
            <a:extLst>
              <a:ext uri="{FF2B5EF4-FFF2-40B4-BE49-F238E27FC236}">
                <a16:creationId xmlns:a16="http://schemas.microsoft.com/office/drawing/2014/main" id="{2AFB4DE8-DB1B-3F27-9262-152A5471F0E0}"/>
              </a:ext>
            </a:extLst>
          </p:cNvPr>
          <p:cNvPicPr>
            <a:picLocks noChangeAspect="1"/>
          </p:cNvPicPr>
          <p:nvPr/>
        </p:nvPicPr>
        <p:blipFill>
          <a:blip r:embed="rId2"/>
          <a:stretch>
            <a:fillRect/>
          </a:stretch>
        </p:blipFill>
        <p:spPr>
          <a:xfrm>
            <a:off x="5190073" y="167551"/>
            <a:ext cx="1566334" cy="1566334"/>
          </a:xfrm>
          <a:prstGeom prst="rect">
            <a:avLst/>
          </a:prstGeom>
        </p:spPr>
      </p:pic>
      <p:sp>
        <p:nvSpPr>
          <p:cNvPr id="5" name="TextBox 4">
            <a:extLst>
              <a:ext uri="{FF2B5EF4-FFF2-40B4-BE49-F238E27FC236}">
                <a16:creationId xmlns:a16="http://schemas.microsoft.com/office/drawing/2014/main" id="{84C47CD5-7B64-6589-106E-0B1A709C8B42}"/>
              </a:ext>
            </a:extLst>
          </p:cNvPr>
          <p:cNvSpPr txBox="1"/>
          <p:nvPr/>
        </p:nvSpPr>
        <p:spPr>
          <a:xfrm>
            <a:off x="4838707" y="6273225"/>
            <a:ext cx="2269066" cy="523220"/>
          </a:xfrm>
          <a:prstGeom prst="rect">
            <a:avLst/>
          </a:prstGeom>
          <a:noFill/>
        </p:spPr>
        <p:txBody>
          <a:bodyPr wrap="square" rtlCol="0">
            <a:spAutoFit/>
          </a:bodyPr>
          <a:lstStyle/>
          <a:p>
            <a:pPr algn="ctr"/>
            <a:r>
              <a:rPr lang="en-US" sz="1400" b="1" dirty="0"/>
              <a:t>Mid Term Review</a:t>
            </a:r>
          </a:p>
          <a:p>
            <a:pPr algn="ctr"/>
            <a:r>
              <a:rPr lang="en-US" sz="1400" b="1" dirty="0"/>
              <a:t>ICICC22 </a:t>
            </a:r>
            <a:r>
              <a:rPr lang="en-US" sz="1400" b="1" dirty="0" err="1"/>
              <a:t>B.Tech</a:t>
            </a:r>
            <a:r>
              <a:rPr lang="en-US" sz="1400" b="1" dirty="0"/>
              <a:t> Project-1</a:t>
            </a:r>
            <a:endParaRPr lang="en-IN" sz="1400" b="1" dirty="0"/>
          </a:p>
        </p:txBody>
      </p:sp>
    </p:spTree>
    <p:extLst>
      <p:ext uri="{BB962C8B-B14F-4D97-AF65-F5344CB8AC3E}">
        <p14:creationId xmlns:p14="http://schemas.microsoft.com/office/powerpoint/2010/main" val="418942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07E1-0836-81E3-92C6-0E173A48FFB3}"/>
              </a:ext>
            </a:extLst>
          </p:cNvPr>
          <p:cNvSpPr>
            <a:spLocks noGrp="1"/>
          </p:cNvSpPr>
          <p:nvPr>
            <p:ph type="title"/>
          </p:nvPr>
        </p:nvSpPr>
        <p:spPr>
          <a:xfrm>
            <a:off x="838200" y="27641"/>
            <a:ext cx="10515600" cy="1325563"/>
          </a:xfrm>
        </p:spPr>
        <p:txBody>
          <a:bodyPr/>
          <a:lstStyle/>
          <a:p>
            <a:pPr algn="ctr"/>
            <a:r>
              <a:rPr lang="en-US" b="1" u="sng" dirty="0">
                <a:latin typeface="Times New Roman" panose="02020603050405020304" pitchFamily="18" charset="0"/>
                <a:cs typeface="Times New Roman" panose="02020603050405020304" pitchFamily="18" charset="0"/>
              </a:rPr>
              <a:t>TABLE OF CONTENT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56CF7F-5900-C3BB-52AD-447766763E13}"/>
              </a:ext>
            </a:extLst>
          </p:cNvPr>
          <p:cNvSpPr>
            <a:spLocks noGrp="1"/>
          </p:cNvSpPr>
          <p:nvPr>
            <p:ph idx="1"/>
          </p:nvPr>
        </p:nvSpPr>
        <p:spPr>
          <a:xfrm>
            <a:off x="398352" y="1365390"/>
            <a:ext cx="11660864" cy="5397549"/>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Gaps Identified </a:t>
            </a:r>
          </a:p>
          <a:p>
            <a:r>
              <a:rPr lang="en-US" sz="2400" dirty="0">
                <a:latin typeface="Times New Roman" panose="02020603050405020304" pitchFamily="18" charset="0"/>
                <a:cs typeface="Times New Roman" panose="02020603050405020304" pitchFamily="18" charset="0"/>
              </a:rPr>
              <a:t>Aims/Objectives of the Project</a:t>
            </a:r>
          </a:p>
          <a:p>
            <a:r>
              <a:rPr lang="en-US" sz="2400" dirty="0">
                <a:latin typeface="Times New Roman" panose="02020603050405020304" pitchFamily="18" charset="0"/>
                <a:cs typeface="Times New Roman" panose="02020603050405020304" pitchFamily="18" charset="0"/>
              </a:rPr>
              <a:t>Solution Methodology adopted/to be adopted</a:t>
            </a:r>
          </a:p>
          <a:p>
            <a:r>
              <a:rPr lang="en-US" sz="2400" dirty="0">
                <a:latin typeface="Times New Roman" panose="02020603050405020304" pitchFamily="18" charset="0"/>
                <a:cs typeface="Times New Roman" panose="02020603050405020304" pitchFamily="18" charset="0"/>
              </a:rPr>
              <a:t>Dataset</a:t>
            </a:r>
          </a:p>
          <a:p>
            <a:r>
              <a:rPr lang="en-US" sz="2400" dirty="0">
                <a:latin typeface="Times New Roman" panose="02020603050405020304" pitchFamily="18" charset="0"/>
                <a:cs typeface="Times New Roman" panose="02020603050405020304" pitchFamily="18" charset="0"/>
              </a:rPr>
              <a:t>Learning algorithms used</a:t>
            </a:r>
          </a:p>
          <a:p>
            <a:r>
              <a:rPr lang="en-US" sz="2400" dirty="0">
                <a:latin typeface="Times New Roman" panose="02020603050405020304" pitchFamily="18" charset="0"/>
                <a:cs typeface="Times New Roman" panose="02020603050405020304" pitchFamily="18" charset="0"/>
              </a:rPr>
              <a:t>Results (if any/optional)</a:t>
            </a:r>
          </a:p>
          <a:p>
            <a:r>
              <a:rPr lang="en-US" sz="2400" dirty="0">
                <a:latin typeface="Times New Roman" panose="02020603050405020304" pitchFamily="18" charset="0"/>
                <a:cs typeface="Times New Roman" panose="02020603050405020304" pitchFamily="18" charset="0"/>
              </a:rPr>
              <a:t>Future work to be done</a:t>
            </a:r>
          </a:p>
          <a:p>
            <a:r>
              <a:rPr lang="en-US" sz="2400" dirty="0">
                <a:latin typeface="Times New Roman" panose="02020603050405020304" pitchFamily="18" charset="0"/>
                <a:cs typeface="Times New Roman" panose="02020603050405020304" pitchFamily="18" charset="0"/>
              </a:rPr>
              <a:t>References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DBD443-B15C-4234-99BD-7A9BD170E93A}"/>
              </a:ext>
            </a:extLst>
          </p:cNvPr>
          <p:cNvPicPr>
            <a:picLocks noChangeAspect="1"/>
          </p:cNvPicPr>
          <p:nvPr/>
        </p:nvPicPr>
        <p:blipFill>
          <a:blip r:embed="rId2"/>
          <a:stretch>
            <a:fillRect/>
          </a:stretch>
        </p:blipFill>
        <p:spPr>
          <a:xfrm>
            <a:off x="11058367" y="27641"/>
            <a:ext cx="1133633" cy="1000265"/>
          </a:xfrm>
          <a:prstGeom prst="rect">
            <a:avLst/>
          </a:prstGeom>
        </p:spPr>
      </p:pic>
    </p:spTree>
    <p:extLst>
      <p:ext uri="{BB962C8B-B14F-4D97-AF65-F5344CB8AC3E}">
        <p14:creationId xmlns:p14="http://schemas.microsoft.com/office/powerpoint/2010/main" val="299139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C48B-0A71-CDD5-12AC-FE7D54C2240A}"/>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39E5F4-4EF9-5891-3621-4739BE94CD1F}"/>
              </a:ext>
            </a:extLst>
          </p:cNvPr>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Both young and old people around the world enjoy playing video games as a pastime. Asia was the world's largest market for video games in 2021, with approximately 1.48 billion gamers, followed by Europe (715 million), which was the second-largest market. An estimated 3.24 billion people played video games worldwide.</a:t>
            </a:r>
          </a:p>
          <a:p>
            <a:r>
              <a:rPr lang="en-US" sz="2400" dirty="0">
                <a:latin typeface="Times New Roman" panose="02020603050405020304" pitchFamily="18" charset="0"/>
                <a:cs typeface="Times New Roman" panose="02020603050405020304" pitchFamily="18" charset="0"/>
              </a:rPr>
              <a:t>Online gaming addiction has become increasingly common as a result of how well-liked online games have become among the younger generation. One of the most addictive Internet behaviors to date, according to recent studies, is online gaming.</a:t>
            </a:r>
          </a:p>
          <a:p>
            <a:r>
              <a:rPr lang="en-US" sz="2400" dirty="0">
                <a:latin typeface="Times New Roman" panose="02020603050405020304" pitchFamily="18" charset="0"/>
                <a:cs typeface="Times New Roman" panose="02020603050405020304" pitchFamily="18" charset="0"/>
              </a:rPr>
              <a:t>The concern over online gaming addiction among youth has prompted the idea of employing machine learning to predict the likelihood of addiction. </a:t>
            </a:r>
          </a:p>
          <a:p>
            <a:r>
              <a:rPr lang="en-US" sz="2400" dirty="0">
                <a:latin typeface="Times New Roman" panose="02020603050405020304" pitchFamily="18" charset="0"/>
                <a:cs typeface="Times New Roman" panose="02020603050405020304" pitchFamily="18" charset="0"/>
              </a:rPr>
              <a:t>A diverse and balanced dataset is crucial for developing a reliable machine learning model. It should encompass a wide range of features, including not only demographic factors like age and gender but also gaming behavior, types of games played, and social interactions within games.</a:t>
            </a:r>
          </a:p>
        </p:txBody>
      </p:sp>
      <p:pic>
        <p:nvPicPr>
          <p:cNvPr id="7" name="Picture 6">
            <a:extLst>
              <a:ext uri="{FF2B5EF4-FFF2-40B4-BE49-F238E27FC236}">
                <a16:creationId xmlns:a16="http://schemas.microsoft.com/office/drawing/2014/main" id="{A133C821-7AEA-493A-AB30-9151F89E54CA}"/>
              </a:ext>
            </a:extLst>
          </p:cNvPr>
          <p:cNvPicPr>
            <a:picLocks noChangeAspect="1"/>
          </p:cNvPicPr>
          <p:nvPr/>
        </p:nvPicPr>
        <p:blipFill>
          <a:blip r:embed="rId2"/>
          <a:stretch>
            <a:fillRect/>
          </a:stretch>
        </p:blipFill>
        <p:spPr>
          <a:xfrm>
            <a:off x="11058367" y="27641"/>
            <a:ext cx="1133633" cy="1000265"/>
          </a:xfrm>
          <a:prstGeom prst="rect">
            <a:avLst/>
          </a:prstGeom>
        </p:spPr>
      </p:pic>
    </p:spTree>
    <p:extLst>
      <p:ext uri="{BB962C8B-B14F-4D97-AF65-F5344CB8AC3E}">
        <p14:creationId xmlns:p14="http://schemas.microsoft.com/office/powerpoint/2010/main" val="230816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62F7-2E6F-424A-8A0F-E4CA42E65182}"/>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LITERATURE REVIEW</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FE7CD5-89A9-4946-8B45-5BC22CE0841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D8BF37DE-78E3-42B7-8D0C-21ACEB94881F}"/>
              </a:ext>
            </a:extLst>
          </p:cNvPr>
          <p:cNvPicPr>
            <a:picLocks noChangeAspect="1"/>
          </p:cNvPicPr>
          <p:nvPr/>
        </p:nvPicPr>
        <p:blipFill>
          <a:blip r:embed="rId2"/>
          <a:stretch>
            <a:fillRect/>
          </a:stretch>
        </p:blipFill>
        <p:spPr>
          <a:xfrm>
            <a:off x="11058367" y="27641"/>
            <a:ext cx="1133633" cy="1000265"/>
          </a:xfrm>
          <a:prstGeom prst="rect">
            <a:avLst/>
          </a:prstGeom>
        </p:spPr>
      </p:pic>
    </p:spTree>
    <p:extLst>
      <p:ext uri="{BB962C8B-B14F-4D97-AF65-F5344CB8AC3E}">
        <p14:creationId xmlns:p14="http://schemas.microsoft.com/office/powerpoint/2010/main" val="91036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EC1D-ECD1-4468-AEB8-F7294C755C3C}"/>
              </a:ext>
            </a:extLst>
          </p:cNvPr>
          <p:cNvSpPr>
            <a:spLocks noGrp="1"/>
          </p:cNvSpPr>
          <p:nvPr>
            <p:ph type="title"/>
          </p:nvPr>
        </p:nvSpPr>
        <p:spPr/>
        <p:txBody>
          <a:bodyPr>
            <a:normAutofit/>
          </a:bodyPr>
          <a:lstStyle/>
          <a:p>
            <a:r>
              <a:rPr lang="en-US" b="1" u="sng" dirty="0">
                <a:latin typeface="Times New Roman" panose="02020603050405020304" pitchFamily="18" charset="0"/>
                <a:cs typeface="Times New Roman" panose="02020603050405020304" pitchFamily="18" charset="0"/>
              </a:rPr>
              <a:t>GAPS IDENTIFIED</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BEEFE1-CAD1-42BC-A758-999A727CD2EE}"/>
              </a:ext>
            </a:extLst>
          </p:cNvPr>
          <p:cNvSpPr>
            <a:spLocks noGrp="1"/>
          </p:cNvSpPr>
          <p:nvPr>
            <p:ph idx="1"/>
          </p:nvPr>
        </p:nvSpPr>
        <p:spPr/>
        <p:txBody>
          <a:bodyPr>
            <a:normAutofit lnSpcReduction="10000"/>
          </a:bodyPr>
          <a:lstStyle/>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Söhne"/>
              </a:rPr>
              <a:t>Previous research focused on classifying gaming addiction. Our innovative approach goes beyond binary classification, developing a sophisticated probabilistic model. It identifies existing addiction and estimates the likelihood of future online gaming addiction. This research leverages probabilistic modeling for a comprehensive understanding and potential early intervention.</a:t>
            </a:r>
          </a:p>
          <a:p>
            <a:pPr marL="0" indent="0" eaLnBrk="0" fontAlgn="base" hangingPunct="0">
              <a:lnSpc>
                <a:spcPct val="100000"/>
              </a:lnSpc>
              <a:spcBef>
                <a:spcPct val="0"/>
              </a:spcBef>
              <a:spcAft>
                <a:spcPct val="0"/>
              </a:spcAft>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Our unique platform fills a void, enabling users to input data and gauge their risk of online gaming addiction, providing essential insights for informed decisions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122BD7-05E0-4C52-9F71-13BB01C31A91}"/>
              </a:ext>
            </a:extLst>
          </p:cNvPr>
          <p:cNvPicPr>
            <a:picLocks noChangeAspect="1"/>
          </p:cNvPicPr>
          <p:nvPr/>
        </p:nvPicPr>
        <p:blipFill>
          <a:blip r:embed="rId2"/>
          <a:stretch>
            <a:fillRect/>
          </a:stretch>
        </p:blipFill>
        <p:spPr>
          <a:xfrm>
            <a:off x="11058367" y="27641"/>
            <a:ext cx="1133633" cy="1000265"/>
          </a:xfrm>
          <a:prstGeom prst="rect">
            <a:avLst/>
          </a:prstGeom>
        </p:spPr>
      </p:pic>
    </p:spTree>
    <p:extLst>
      <p:ext uri="{BB962C8B-B14F-4D97-AF65-F5344CB8AC3E}">
        <p14:creationId xmlns:p14="http://schemas.microsoft.com/office/powerpoint/2010/main" val="5040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3556-4849-D552-8CE1-CC701DA03829}"/>
              </a:ext>
            </a:extLst>
          </p:cNvPr>
          <p:cNvSpPr>
            <a:spLocks noGrp="1"/>
          </p:cNvSpPr>
          <p:nvPr>
            <p:ph type="title"/>
          </p:nvPr>
        </p:nvSpPr>
        <p:spPr>
          <a:xfrm>
            <a:off x="838200" y="527773"/>
            <a:ext cx="10515600" cy="1325563"/>
          </a:xfrm>
        </p:spPr>
        <p:txBody>
          <a:bodyPr/>
          <a:lstStyle/>
          <a:p>
            <a:r>
              <a:rPr lang="en-US" b="1" u="sng" dirty="0">
                <a:latin typeface="Times New Roman" panose="02020603050405020304" pitchFamily="18" charset="0"/>
                <a:cs typeface="Times New Roman" panose="02020603050405020304" pitchFamily="18" charset="0"/>
              </a:rPr>
              <a:t>AIM/OBJECTIVE</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CAEDD3-D1BF-F1CE-302A-E9CE268DB653}"/>
              </a:ext>
            </a:extLst>
          </p:cNvPr>
          <p:cNvSpPr>
            <a:spLocks noGrp="1"/>
          </p:cNvSpPr>
          <p:nvPr>
            <p:ph idx="1"/>
          </p:nvPr>
        </p:nvSpPr>
        <p:spPr>
          <a:xfrm>
            <a:off x="838200" y="2237077"/>
            <a:ext cx="11166695" cy="4593282"/>
          </a:xfrm>
        </p:spPr>
        <p:txBody>
          <a:bodyPr>
            <a:normAutofit/>
          </a:bodyPr>
          <a:lstStyle/>
          <a:p>
            <a:r>
              <a:rPr lang="en-US" sz="2400" dirty="0">
                <a:latin typeface="Times New Roman" panose="02020603050405020304" pitchFamily="18" charset="0"/>
                <a:cs typeface="Times New Roman" panose="02020603050405020304" pitchFamily="18" charset="0"/>
              </a:rPr>
              <a:t>The objective of this study is to analyze the data of participants and create a model for predicting the start of an addiction to online gaming. Data from people's daily lives and other related data are used to build the prediction model.</a:t>
            </a:r>
          </a:p>
          <a:p>
            <a:r>
              <a:rPr lang="en-US" sz="2400" i="0" dirty="0">
                <a:effectLst/>
                <a:latin typeface="Times New Roman" panose="02020603050405020304" pitchFamily="18" charset="0"/>
                <a:cs typeface="Times New Roman" panose="02020603050405020304" pitchFamily="18" charset="0"/>
              </a:rPr>
              <a:t>Our project involves the creation of a user-friendly web interface that empowers individuals to provide input regarding their gaming habits. This interface will then analyze the data to help users identify whether they may be addicted to online gaming or not. By offering a straightforward and accessible platform for self-assessment, we aim to raise awareness and enable individuals to make informed decisions about their gaming behavior.</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2A7007-124C-4155-B763-13345408786E}"/>
              </a:ext>
            </a:extLst>
          </p:cNvPr>
          <p:cNvPicPr>
            <a:picLocks noChangeAspect="1"/>
          </p:cNvPicPr>
          <p:nvPr/>
        </p:nvPicPr>
        <p:blipFill>
          <a:blip r:embed="rId2"/>
          <a:stretch>
            <a:fillRect/>
          </a:stretch>
        </p:blipFill>
        <p:spPr>
          <a:xfrm>
            <a:off x="11058367" y="27641"/>
            <a:ext cx="1133633" cy="1000265"/>
          </a:xfrm>
          <a:prstGeom prst="rect">
            <a:avLst/>
          </a:prstGeom>
        </p:spPr>
      </p:pic>
    </p:spTree>
    <p:extLst>
      <p:ext uri="{BB962C8B-B14F-4D97-AF65-F5344CB8AC3E}">
        <p14:creationId xmlns:p14="http://schemas.microsoft.com/office/powerpoint/2010/main" val="97732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A90E-2318-D952-7288-F0AA3681850D}"/>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METHODOLOGY</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642FE3-5CAD-FB3A-2916-98A5BCCDAE3A}"/>
              </a:ext>
            </a:extLst>
          </p:cNvPr>
          <p:cNvSpPr>
            <a:spLocks noGrp="1"/>
          </p:cNvSpPr>
          <p:nvPr>
            <p:ph idx="1"/>
          </p:nvPr>
        </p:nvSpPr>
        <p:spPr>
          <a:xfrm>
            <a:off x="838200" y="1876425"/>
            <a:ext cx="10515600" cy="4351338"/>
          </a:xfrm>
        </p:spPr>
        <p:txBody>
          <a:bodyPr>
            <a:normAutofit/>
          </a:bodyPr>
          <a:lstStyle/>
          <a:p>
            <a:pPr marL="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goal of this study is to develop a model of predicting onset of online gaming addiction. The Prediction Model is built using data collected from various sources. We will be using a variety of machine-learning methods to develop this model.</a:t>
            </a:r>
          </a:p>
        </p:txBody>
      </p:sp>
      <p:pic>
        <p:nvPicPr>
          <p:cNvPr id="5" name="Picture 4">
            <a:extLst>
              <a:ext uri="{FF2B5EF4-FFF2-40B4-BE49-F238E27FC236}">
                <a16:creationId xmlns:a16="http://schemas.microsoft.com/office/drawing/2014/main" id="{685EA380-C02B-4C6C-B231-143B5823E4E9}"/>
              </a:ext>
            </a:extLst>
          </p:cNvPr>
          <p:cNvPicPr>
            <a:picLocks noChangeAspect="1"/>
          </p:cNvPicPr>
          <p:nvPr/>
        </p:nvPicPr>
        <p:blipFill>
          <a:blip r:embed="rId2"/>
          <a:stretch>
            <a:fillRect/>
          </a:stretch>
        </p:blipFill>
        <p:spPr>
          <a:xfrm>
            <a:off x="11058367" y="27641"/>
            <a:ext cx="1133633" cy="1000265"/>
          </a:xfrm>
          <a:prstGeom prst="rect">
            <a:avLst/>
          </a:prstGeom>
        </p:spPr>
      </p:pic>
      <p:grpSp>
        <p:nvGrpSpPr>
          <p:cNvPr id="32" name="Group 31">
            <a:extLst>
              <a:ext uri="{FF2B5EF4-FFF2-40B4-BE49-F238E27FC236}">
                <a16:creationId xmlns:a16="http://schemas.microsoft.com/office/drawing/2014/main" id="{047F80CA-9972-4C4A-9367-ABAC6DCE522F}"/>
              </a:ext>
            </a:extLst>
          </p:cNvPr>
          <p:cNvGrpSpPr/>
          <p:nvPr/>
        </p:nvGrpSpPr>
        <p:grpSpPr>
          <a:xfrm>
            <a:off x="838200" y="3514371"/>
            <a:ext cx="10218344" cy="2713392"/>
            <a:chOff x="942033" y="3547974"/>
            <a:chExt cx="10218344" cy="2713392"/>
          </a:xfrm>
        </p:grpSpPr>
        <p:sp>
          <p:nvSpPr>
            <p:cNvPr id="6" name="Rectangle 5">
              <a:extLst>
                <a:ext uri="{FF2B5EF4-FFF2-40B4-BE49-F238E27FC236}">
                  <a16:creationId xmlns:a16="http://schemas.microsoft.com/office/drawing/2014/main" id="{73448677-4461-44F6-9C6E-7E5775AF4EC1}"/>
                </a:ext>
              </a:extLst>
            </p:cNvPr>
            <p:cNvSpPr/>
            <p:nvPr/>
          </p:nvSpPr>
          <p:spPr>
            <a:xfrm>
              <a:off x="942033" y="4509852"/>
              <a:ext cx="1425543" cy="80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D950354-0501-4B20-B210-4C0EAFDCA8E1}"/>
                </a:ext>
              </a:extLst>
            </p:cNvPr>
            <p:cNvSpPr/>
            <p:nvPr/>
          </p:nvSpPr>
          <p:spPr>
            <a:xfrm>
              <a:off x="3037910" y="4509852"/>
              <a:ext cx="1484769" cy="80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CE60F71-DDFD-49AB-B367-28DD413B6449}"/>
                </a:ext>
              </a:extLst>
            </p:cNvPr>
            <p:cNvSpPr/>
            <p:nvPr/>
          </p:nvSpPr>
          <p:spPr>
            <a:xfrm>
              <a:off x="5088519" y="4509852"/>
              <a:ext cx="1484768" cy="80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52F2C87-44B5-49C8-961C-53167AD0736B}"/>
                </a:ext>
              </a:extLst>
            </p:cNvPr>
            <p:cNvSpPr/>
            <p:nvPr/>
          </p:nvSpPr>
          <p:spPr>
            <a:xfrm>
              <a:off x="7243621" y="4509852"/>
              <a:ext cx="1665837" cy="80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9A37174-7984-41DA-BA34-20797AE413C8}"/>
                </a:ext>
              </a:extLst>
            </p:cNvPr>
            <p:cNvSpPr/>
            <p:nvPr/>
          </p:nvSpPr>
          <p:spPr>
            <a:xfrm>
              <a:off x="9660519" y="4509852"/>
              <a:ext cx="1499857" cy="80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6459537-25A4-46B8-86C7-723CD3D8F2D5}"/>
                </a:ext>
              </a:extLst>
            </p:cNvPr>
            <p:cNvSpPr/>
            <p:nvPr/>
          </p:nvSpPr>
          <p:spPr>
            <a:xfrm>
              <a:off x="2367576" y="4797298"/>
              <a:ext cx="658450" cy="230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53E6079C-2365-4FCA-8F7A-5BA2BF03213E}"/>
                </a:ext>
              </a:extLst>
            </p:cNvPr>
            <p:cNvSpPr/>
            <p:nvPr/>
          </p:nvSpPr>
          <p:spPr>
            <a:xfrm>
              <a:off x="4534563" y="4797298"/>
              <a:ext cx="553956" cy="230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11410E84-DEBD-44DF-A96C-D15797552305}"/>
                </a:ext>
              </a:extLst>
            </p:cNvPr>
            <p:cNvSpPr/>
            <p:nvPr/>
          </p:nvSpPr>
          <p:spPr>
            <a:xfrm>
              <a:off x="6585171" y="4797297"/>
              <a:ext cx="658450" cy="230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E202FC66-5386-4F12-8240-DA20DF1F6554}"/>
                </a:ext>
              </a:extLst>
            </p:cNvPr>
            <p:cNvSpPr/>
            <p:nvPr/>
          </p:nvSpPr>
          <p:spPr>
            <a:xfrm>
              <a:off x="8909457" y="4797297"/>
              <a:ext cx="751061" cy="230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EFD91C-8459-4F4C-BC0B-D6F7DB4C47F9}"/>
                </a:ext>
              </a:extLst>
            </p:cNvPr>
            <p:cNvSpPr/>
            <p:nvPr/>
          </p:nvSpPr>
          <p:spPr>
            <a:xfrm>
              <a:off x="7243621" y="3552884"/>
              <a:ext cx="557354" cy="37239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12019D1-B208-43D0-96C1-4B7117937AFD}"/>
                </a:ext>
              </a:extLst>
            </p:cNvPr>
            <p:cNvSpPr/>
            <p:nvPr/>
          </p:nvSpPr>
          <p:spPr>
            <a:xfrm>
              <a:off x="8352103" y="3552884"/>
              <a:ext cx="557354" cy="37239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F4B3DAD-0A89-413C-90B8-B5BE9B6A253D}"/>
                </a:ext>
              </a:extLst>
            </p:cNvPr>
            <p:cNvSpPr/>
            <p:nvPr/>
          </p:nvSpPr>
          <p:spPr>
            <a:xfrm>
              <a:off x="7243621" y="5874378"/>
              <a:ext cx="557354" cy="37239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B2E02A4E-F2FE-4B5C-8F43-397E6F750A1D}"/>
                </a:ext>
              </a:extLst>
            </p:cNvPr>
            <p:cNvSpPr/>
            <p:nvPr/>
          </p:nvSpPr>
          <p:spPr>
            <a:xfrm>
              <a:off x="8352103" y="5874378"/>
              <a:ext cx="557354" cy="37239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178D2C05-5B9D-4D83-B84B-60C40F49F9F2}"/>
                </a:ext>
              </a:extLst>
            </p:cNvPr>
            <p:cNvSpPr/>
            <p:nvPr/>
          </p:nvSpPr>
          <p:spPr>
            <a:xfrm rot="5400000">
              <a:off x="7230898" y="4123523"/>
              <a:ext cx="550969" cy="170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67379D04-0D00-48A0-8577-80B3BA22B07B}"/>
                </a:ext>
              </a:extLst>
            </p:cNvPr>
            <p:cNvSpPr/>
            <p:nvPr/>
          </p:nvSpPr>
          <p:spPr>
            <a:xfrm rot="5400000">
              <a:off x="8355295" y="4115723"/>
              <a:ext cx="550969" cy="170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4BB723AD-5951-4D0E-942F-7C2786A238A6}"/>
                </a:ext>
              </a:extLst>
            </p:cNvPr>
            <p:cNvSpPr/>
            <p:nvPr/>
          </p:nvSpPr>
          <p:spPr>
            <a:xfrm rot="16200000">
              <a:off x="7246813" y="5506053"/>
              <a:ext cx="550969" cy="170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622B214C-8EA0-45DE-9F9D-5FB2609E0419}"/>
                </a:ext>
              </a:extLst>
            </p:cNvPr>
            <p:cNvSpPr/>
            <p:nvPr/>
          </p:nvSpPr>
          <p:spPr>
            <a:xfrm rot="16200000">
              <a:off x="8355295" y="5513852"/>
              <a:ext cx="550969" cy="170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83110411-B6B4-44D6-BA86-74EC7CD65224}"/>
                </a:ext>
              </a:extLst>
            </p:cNvPr>
            <p:cNvSpPr txBox="1"/>
            <p:nvPr/>
          </p:nvSpPr>
          <p:spPr>
            <a:xfrm>
              <a:off x="7245605" y="3567496"/>
              <a:ext cx="553956" cy="372396"/>
            </a:xfrm>
            <a:prstGeom prst="rect">
              <a:avLst/>
            </a:prstGeom>
            <a:noFill/>
          </p:spPr>
          <p:txBody>
            <a:bodyPr wrap="square" rtlCol="0">
              <a:spAutoFit/>
            </a:bodyPr>
            <a:lstStyle/>
            <a:p>
              <a:r>
                <a:rPr lang="en-US" dirty="0"/>
                <a:t>LRR </a:t>
              </a:r>
              <a:endParaRPr lang="en-IN" dirty="0"/>
            </a:p>
          </p:txBody>
        </p:sp>
        <p:sp>
          <p:nvSpPr>
            <p:cNvPr id="24" name="TextBox 23">
              <a:extLst>
                <a:ext uri="{FF2B5EF4-FFF2-40B4-BE49-F238E27FC236}">
                  <a16:creationId xmlns:a16="http://schemas.microsoft.com/office/drawing/2014/main" id="{8D54FCC8-A406-45DF-A82E-0388AB101A70}"/>
                </a:ext>
              </a:extLst>
            </p:cNvPr>
            <p:cNvSpPr txBox="1"/>
            <p:nvPr/>
          </p:nvSpPr>
          <p:spPr>
            <a:xfrm>
              <a:off x="8331919" y="3547974"/>
              <a:ext cx="760462" cy="369332"/>
            </a:xfrm>
            <a:prstGeom prst="rect">
              <a:avLst/>
            </a:prstGeom>
            <a:noFill/>
          </p:spPr>
          <p:txBody>
            <a:bodyPr wrap="square" rtlCol="0">
              <a:spAutoFit/>
            </a:bodyPr>
            <a:lstStyle/>
            <a:p>
              <a:r>
                <a:rPr lang="en-US" dirty="0"/>
                <a:t>SVM</a:t>
              </a:r>
              <a:endParaRPr lang="en-IN" dirty="0"/>
            </a:p>
          </p:txBody>
        </p:sp>
        <p:sp>
          <p:nvSpPr>
            <p:cNvPr id="25" name="TextBox 24">
              <a:extLst>
                <a:ext uri="{FF2B5EF4-FFF2-40B4-BE49-F238E27FC236}">
                  <a16:creationId xmlns:a16="http://schemas.microsoft.com/office/drawing/2014/main" id="{004F05CA-DACD-4BFD-A1F4-5BAF3DF5FD49}"/>
                </a:ext>
              </a:extLst>
            </p:cNvPr>
            <p:cNvSpPr txBox="1"/>
            <p:nvPr/>
          </p:nvSpPr>
          <p:spPr>
            <a:xfrm>
              <a:off x="7207659" y="5892034"/>
              <a:ext cx="841120" cy="369332"/>
            </a:xfrm>
            <a:prstGeom prst="rect">
              <a:avLst/>
            </a:prstGeom>
            <a:noFill/>
          </p:spPr>
          <p:txBody>
            <a:bodyPr wrap="square" rtlCol="0">
              <a:spAutoFit/>
            </a:bodyPr>
            <a:lstStyle/>
            <a:p>
              <a:r>
                <a:rPr lang="en-US" dirty="0"/>
                <a:t>KNN </a:t>
              </a:r>
              <a:endParaRPr lang="en-IN" dirty="0"/>
            </a:p>
          </p:txBody>
        </p:sp>
        <p:sp>
          <p:nvSpPr>
            <p:cNvPr id="26" name="TextBox 25">
              <a:extLst>
                <a:ext uri="{FF2B5EF4-FFF2-40B4-BE49-F238E27FC236}">
                  <a16:creationId xmlns:a16="http://schemas.microsoft.com/office/drawing/2014/main" id="{DC94CF5A-FD08-4791-8ABB-2FCDE30D92A8}"/>
                </a:ext>
              </a:extLst>
            </p:cNvPr>
            <p:cNvSpPr txBox="1"/>
            <p:nvPr/>
          </p:nvSpPr>
          <p:spPr>
            <a:xfrm>
              <a:off x="8422860" y="5862106"/>
              <a:ext cx="553956" cy="372396"/>
            </a:xfrm>
            <a:prstGeom prst="rect">
              <a:avLst/>
            </a:prstGeom>
            <a:noFill/>
          </p:spPr>
          <p:txBody>
            <a:bodyPr wrap="square" rtlCol="0">
              <a:spAutoFit/>
            </a:bodyPr>
            <a:lstStyle/>
            <a:p>
              <a:r>
                <a:rPr lang="en-US" dirty="0"/>
                <a:t>DT </a:t>
              </a:r>
              <a:endParaRPr lang="en-IN" dirty="0"/>
            </a:p>
          </p:txBody>
        </p:sp>
        <p:sp>
          <p:nvSpPr>
            <p:cNvPr id="27" name="TextBox 26">
              <a:extLst>
                <a:ext uri="{FF2B5EF4-FFF2-40B4-BE49-F238E27FC236}">
                  <a16:creationId xmlns:a16="http://schemas.microsoft.com/office/drawing/2014/main" id="{73C245A6-A5AC-4ADD-B746-74C7B4D5F55B}"/>
                </a:ext>
              </a:extLst>
            </p:cNvPr>
            <p:cNvSpPr txBox="1"/>
            <p:nvPr/>
          </p:nvSpPr>
          <p:spPr>
            <a:xfrm>
              <a:off x="971550" y="4744128"/>
              <a:ext cx="1499859" cy="338554"/>
            </a:xfrm>
            <a:prstGeom prst="rect">
              <a:avLst/>
            </a:prstGeom>
            <a:noFill/>
          </p:spPr>
          <p:txBody>
            <a:bodyPr wrap="square" rtlCol="0">
              <a:spAutoFit/>
            </a:bodyPr>
            <a:lstStyle/>
            <a:p>
              <a:r>
                <a:rPr lang="en-US" sz="1600" dirty="0">
                  <a:solidFill>
                    <a:schemeClr val="bg1"/>
                  </a:solidFill>
                </a:rPr>
                <a:t>SURVEY DATA</a:t>
              </a:r>
              <a:endParaRPr lang="en-IN" sz="1600" dirty="0">
                <a:solidFill>
                  <a:schemeClr val="bg1"/>
                </a:solidFill>
              </a:endParaRPr>
            </a:p>
          </p:txBody>
        </p:sp>
        <p:sp>
          <p:nvSpPr>
            <p:cNvPr id="28" name="TextBox 27">
              <a:extLst>
                <a:ext uri="{FF2B5EF4-FFF2-40B4-BE49-F238E27FC236}">
                  <a16:creationId xmlns:a16="http://schemas.microsoft.com/office/drawing/2014/main" id="{8FAC3330-2CB4-494D-A437-C65982FF959B}"/>
                </a:ext>
              </a:extLst>
            </p:cNvPr>
            <p:cNvSpPr txBox="1"/>
            <p:nvPr/>
          </p:nvSpPr>
          <p:spPr>
            <a:xfrm>
              <a:off x="3038215" y="4743452"/>
              <a:ext cx="1499859" cy="338554"/>
            </a:xfrm>
            <a:prstGeom prst="rect">
              <a:avLst/>
            </a:prstGeom>
            <a:noFill/>
          </p:spPr>
          <p:txBody>
            <a:bodyPr wrap="square" rtlCol="0">
              <a:spAutoFit/>
            </a:bodyPr>
            <a:lstStyle/>
            <a:p>
              <a:r>
                <a:rPr lang="en-US" sz="1600" dirty="0">
                  <a:solidFill>
                    <a:schemeClr val="bg1"/>
                  </a:solidFill>
                </a:rPr>
                <a:t>PREPOCESSING</a:t>
              </a:r>
              <a:endParaRPr lang="en-IN" sz="1600" dirty="0">
                <a:solidFill>
                  <a:schemeClr val="bg1"/>
                </a:solidFill>
              </a:endParaRPr>
            </a:p>
          </p:txBody>
        </p:sp>
        <p:sp>
          <p:nvSpPr>
            <p:cNvPr id="29" name="TextBox 28">
              <a:extLst>
                <a:ext uri="{FF2B5EF4-FFF2-40B4-BE49-F238E27FC236}">
                  <a16:creationId xmlns:a16="http://schemas.microsoft.com/office/drawing/2014/main" id="{9EC87AD5-12A8-4351-8CB6-1D5B0F7303F5}"/>
                </a:ext>
              </a:extLst>
            </p:cNvPr>
            <p:cNvSpPr txBox="1"/>
            <p:nvPr/>
          </p:nvSpPr>
          <p:spPr>
            <a:xfrm>
              <a:off x="5107598" y="4620341"/>
              <a:ext cx="1499859" cy="584775"/>
            </a:xfrm>
            <a:prstGeom prst="rect">
              <a:avLst/>
            </a:prstGeom>
            <a:noFill/>
          </p:spPr>
          <p:txBody>
            <a:bodyPr wrap="square" rtlCol="0">
              <a:spAutoFit/>
            </a:bodyPr>
            <a:lstStyle/>
            <a:p>
              <a:pPr algn="ctr"/>
              <a:r>
                <a:rPr lang="en-US" sz="1600" dirty="0">
                  <a:solidFill>
                    <a:schemeClr val="bg1"/>
                  </a:solidFill>
                </a:rPr>
                <a:t>FEATURE </a:t>
              </a:r>
            </a:p>
            <a:p>
              <a:pPr algn="ctr"/>
              <a:r>
                <a:rPr lang="en-US" sz="1600" dirty="0">
                  <a:solidFill>
                    <a:schemeClr val="bg1"/>
                  </a:solidFill>
                </a:rPr>
                <a:t>ENGINEERING</a:t>
              </a:r>
              <a:endParaRPr lang="en-IN" sz="1600" dirty="0">
                <a:solidFill>
                  <a:schemeClr val="bg1"/>
                </a:solidFill>
              </a:endParaRPr>
            </a:p>
          </p:txBody>
        </p:sp>
        <p:sp>
          <p:nvSpPr>
            <p:cNvPr id="30" name="TextBox 29">
              <a:extLst>
                <a:ext uri="{FF2B5EF4-FFF2-40B4-BE49-F238E27FC236}">
                  <a16:creationId xmlns:a16="http://schemas.microsoft.com/office/drawing/2014/main" id="{502D5B5E-724E-44AC-8091-885AD876A98B}"/>
                </a:ext>
              </a:extLst>
            </p:cNvPr>
            <p:cNvSpPr txBox="1"/>
            <p:nvPr/>
          </p:nvSpPr>
          <p:spPr>
            <a:xfrm>
              <a:off x="7324348" y="4635014"/>
              <a:ext cx="1499859" cy="584775"/>
            </a:xfrm>
            <a:prstGeom prst="rect">
              <a:avLst/>
            </a:prstGeom>
            <a:noFill/>
          </p:spPr>
          <p:txBody>
            <a:bodyPr wrap="square" rtlCol="0">
              <a:spAutoFit/>
            </a:bodyPr>
            <a:lstStyle/>
            <a:p>
              <a:pPr algn="ctr"/>
              <a:r>
                <a:rPr lang="en-US" sz="1600" dirty="0">
                  <a:solidFill>
                    <a:schemeClr val="bg1"/>
                  </a:solidFill>
                </a:rPr>
                <a:t>MODEL TRAINING</a:t>
              </a:r>
              <a:endParaRPr lang="en-IN" sz="1600" dirty="0">
                <a:solidFill>
                  <a:schemeClr val="bg1"/>
                </a:solidFill>
              </a:endParaRPr>
            </a:p>
          </p:txBody>
        </p:sp>
        <p:sp>
          <p:nvSpPr>
            <p:cNvPr id="31" name="TextBox 30">
              <a:extLst>
                <a:ext uri="{FF2B5EF4-FFF2-40B4-BE49-F238E27FC236}">
                  <a16:creationId xmlns:a16="http://schemas.microsoft.com/office/drawing/2014/main" id="{8CA0080D-E3E5-4239-938E-F3C78363A008}"/>
                </a:ext>
              </a:extLst>
            </p:cNvPr>
            <p:cNvSpPr txBox="1"/>
            <p:nvPr/>
          </p:nvSpPr>
          <p:spPr>
            <a:xfrm>
              <a:off x="9660518" y="4620340"/>
              <a:ext cx="1499859" cy="584775"/>
            </a:xfrm>
            <a:prstGeom prst="rect">
              <a:avLst/>
            </a:prstGeom>
            <a:noFill/>
          </p:spPr>
          <p:txBody>
            <a:bodyPr wrap="square" rtlCol="0">
              <a:spAutoFit/>
            </a:bodyPr>
            <a:lstStyle/>
            <a:p>
              <a:pPr algn="ctr"/>
              <a:r>
                <a:rPr lang="en-US" sz="1600" dirty="0">
                  <a:solidFill>
                    <a:schemeClr val="bg1"/>
                  </a:solidFill>
                </a:rPr>
                <a:t>MODEL EVALUATION</a:t>
              </a:r>
              <a:endParaRPr lang="en-IN" sz="1600" dirty="0">
                <a:solidFill>
                  <a:schemeClr val="bg1"/>
                </a:solidFill>
              </a:endParaRPr>
            </a:p>
          </p:txBody>
        </p:sp>
      </p:grpSp>
    </p:spTree>
    <p:extLst>
      <p:ext uri="{BB962C8B-B14F-4D97-AF65-F5344CB8AC3E}">
        <p14:creationId xmlns:p14="http://schemas.microsoft.com/office/powerpoint/2010/main" val="222203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573D-CFDE-BD88-DF06-32546D362728}"/>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DATASET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1E0FAC-BF2B-7E90-D2E6-136E3D272B8B}"/>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Data collection was done via Google Forms within a two-week timeframe. The questionnaire encompassed inquiries related to:</a:t>
            </a: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0294C63-BB6A-7356-2A8D-A6E687FBA4F1}"/>
              </a:ext>
            </a:extLst>
          </p:cNvPr>
          <p:cNvGraphicFramePr>
            <a:graphicFrameLocks noGrp="1"/>
          </p:cNvGraphicFramePr>
          <p:nvPr>
            <p:extLst>
              <p:ext uri="{D42A27DB-BD31-4B8C-83A1-F6EECF244321}">
                <p14:modId xmlns:p14="http://schemas.microsoft.com/office/powerpoint/2010/main" val="2535533704"/>
              </p:ext>
            </p:extLst>
          </p:nvPr>
        </p:nvGraphicFramePr>
        <p:xfrm>
          <a:off x="838200" y="3166533"/>
          <a:ext cx="10515600" cy="2711026"/>
        </p:xfrm>
        <a:graphic>
          <a:graphicData uri="http://schemas.openxmlformats.org/drawingml/2006/table">
            <a:tbl>
              <a:tblPr firstRow="1" bandRow="1">
                <a:tableStyleId>{5DA37D80-6434-44D0-A028-1B22A696006F}</a:tableStyleId>
              </a:tblPr>
              <a:tblGrid>
                <a:gridCol w="651933">
                  <a:extLst>
                    <a:ext uri="{9D8B030D-6E8A-4147-A177-3AD203B41FA5}">
                      <a16:colId xmlns:a16="http://schemas.microsoft.com/office/drawing/2014/main" val="3431791876"/>
                    </a:ext>
                  </a:extLst>
                </a:gridCol>
                <a:gridCol w="3285067">
                  <a:extLst>
                    <a:ext uri="{9D8B030D-6E8A-4147-A177-3AD203B41FA5}">
                      <a16:colId xmlns:a16="http://schemas.microsoft.com/office/drawing/2014/main" val="3889172160"/>
                    </a:ext>
                  </a:extLst>
                </a:gridCol>
                <a:gridCol w="6578600">
                  <a:extLst>
                    <a:ext uri="{9D8B030D-6E8A-4147-A177-3AD203B41FA5}">
                      <a16:colId xmlns:a16="http://schemas.microsoft.com/office/drawing/2014/main" val="1252948642"/>
                    </a:ext>
                  </a:extLst>
                </a:gridCol>
              </a:tblGrid>
              <a:tr h="419290">
                <a:tc>
                  <a:txBody>
                    <a:bodyPr/>
                    <a:lstStyle/>
                    <a:p>
                      <a:r>
                        <a:rPr lang="en-US" dirty="0"/>
                        <a:t>S.no</a:t>
                      </a:r>
                      <a:endParaRPr lang="en-IN" dirty="0"/>
                    </a:p>
                  </a:txBody>
                  <a:tcPr/>
                </a:tc>
                <a:tc>
                  <a:txBody>
                    <a:bodyPr/>
                    <a:lstStyle/>
                    <a:p>
                      <a:r>
                        <a:rPr lang="en-US" dirty="0"/>
                        <a:t>Item</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899342306"/>
                  </a:ext>
                </a:extLst>
              </a:tr>
              <a:tr h="419290">
                <a:tc>
                  <a:txBody>
                    <a:bodyPr/>
                    <a:lstStyle/>
                    <a:p>
                      <a:r>
                        <a:rPr lang="en-US" dirty="0"/>
                        <a:t>1.</a:t>
                      </a:r>
                      <a:endParaRPr lang="en-IN" dirty="0"/>
                    </a:p>
                  </a:txBody>
                  <a:tcPr/>
                </a:tc>
                <a:tc>
                  <a:txBody>
                    <a:bodyPr/>
                    <a:lstStyle/>
                    <a:p>
                      <a:r>
                        <a:rPr lang="en-IN" dirty="0"/>
                        <a:t>Demographic Details</a:t>
                      </a:r>
                    </a:p>
                  </a:txBody>
                  <a:tcPr/>
                </a:tc>
                <a:tc>
                  <a:txBody>
                    <a:bodyPr/>
                    <a:lstStyle/>
                    <a:p>
                      <a:r>
                        <a:rPr lang="en-US" dirty="0"/>
                        <a:t>This includes Age, Gender and Country of participants. </a:t>
                      </a:r>
                      <a:endParaRPr lang="en-IN" dirty="0"/>
                    </a:p>
                  </a:txBody>
                  <a:tcPr/>
                </a:tc>
                <a:extLst>
                  <a:ext uri="{0D108BD9-81ED-4DB2-BD59-A6C34878D82A}">
                    <a16:rowId xmlns:a16="http://schemas.microsoft.com/office/drawing/2014/main" val="3444184090"/>
                  </a:ext>
                </a:extLst>
              </a:tr>
              <a:tr h="1033866">
                <a:tc>
                  <a:txBody>
                    <a:bodyPr/>
                    <a:lstStyle/>
                    <a:p>
                      <a:r>
                        <a:rPr lang="en-US" dirty="0"/>
                        <a:t>2.</a:t>
                      </a:r>
                      <a:endParaRPr lang="en-IN" dirty="0"/>
                    </a:p>
                  </a:txBody>
                  <a:tcPr/>
                </a:tc>
                <a:tc>
                  <a:txBody>
                    <a:bodyPr/>
                    <a:lstStyle/>
                    <a:p>
                      <a:r>
                        <a:rPr lang="en-IN" dirty="0"/>
                        <a:t>Platform Played On</a:t>
                      </a:r>
                    </a:p>
                  </a:txBody>
                  <a:tcPr/>
                </a:tc>
                <a:tc>
                  <a:txBody>
                    <a:bodyPr/>
                    <a:lstStyle/>
                    <a:p>
                      <a:r>
                        <a:rPr lang="en-US" dirty="0"/>
                        <a:t>Participants were asked if they played on XBOX, PS4, Mobile or PC. Mobile users were further redirected to upload screenshots of their statistics.</a:t>
                      </a:r>
                      <a:endParaRPr lang="en-IN" dirty="0"/>
                    </a:p>
                  </a:txBody>
                  <a:tcPr/>
                </a:tc>
                <a:extLst>
                  <a:ext uri="{0D108BD9-81ED-4DB2-BD59-A6C34878D82A}">
                    <a16:rowId xmlns:a16="http://schemas.microsoft.com/office/drawing/2014/main" val="4248416231"/>
                  </a:ext>
                </a:extLst>
              </a:tr>
              <a:tr h="419290">
                <a:tc>
                  <a:txBody>
                    <a:bodyPr/>
                    <a:lstStyle/>
                    <a:p>
                      <a:r>
                        <a:rPr lang="en-US" dirty="0"/>
                        <a:t>3.</a:t>
                      </a:r>
                      <a:endParaRPr lang="en-IN" dirty="0"/>
                    </a:p>
                  </a:txBody>
                  <a:tcPr/>
                </a:tc>
                <a:tc>
                  <a:txBody>
                    <a:bodyPr/>
                    <a:lstStyle/>
                    <a:p>
                      <a:r>
                        <a:rPr lang="en-IN" dirty="0"/>
                        <a:t>IGDS9-SF</a:t>
                      </a:r>
                    </a:p>
                  </a:txBody>
                  <a:tcPr/>
                </a:tc>
                <a:tc>
                  <a:txBody>
                    <a:bodyPr/>
                    <a:lstStyle/>
                    <a:p>
                      <a:r>
                        <a:rPr lang="en-US" dirty="0"/>
                        <a:t>Nine items questionnaire to assess Internet Gaming Disorder</a:t>
                      </a:r>
                      <a:endParaRPr lang="en-IN" dirty="0"/>
                    </a:p>
                  </a:txBody>
                  <a:tcPr/>
                </a:tc>
                <a:extLst>
                  <a:ext uri="{0D108BD9-81ED-4DB2-BD59-A6C34878D82A}">
                    <a16:rowId xmlns:a16="http://schemas.microsoft.com/office/drawing/2014/main" val="3513509852"/>
                  </a:ext>
                </a:extLst>
              </a:tr>
              <a:tr h="419290">
                <a:tc>
                  <a:txBody>
                    <a:bodyPr/>
                    <a:lstStyle/>
                    <a:p>
                      <a:r>
                        <a:rPr lang="en-US" dirty="0"/>
                        <a:t>4.</a:t>
                      </a:r>
                      <a:endParaRPr lang="en-IN" dirty="0"/>
                    </a:p>
                  </a:txBody>
                  <a:tcPr/>
                </a:tc>
                <a:tc>
                  <a:txBody>
                    <a:bodyPr/>
                    <a:lstStyle/>
                    <a:p>
                      <a:r>
                        <a:rPr lang="en-US" dirty="0"/>
                        <a:t>Playtime statistics</a:t>
                      </a:r>
                      <a:endParaRPr lang="en-IN" dirty="0"/>
                    </a:p>
                  </a:txBody>
                  <a:tcPr/>
                </a:tc>
                <a:tc>
                  <a:txBody>
                    <a:bodyPr/>
                    <a:lstStyle/>
                    <a:p>
                      <a:r>
                        <a:rPr lang="en-US" dirty="0"/>
                        <a:t>This includes weekly playtime and average session duration.</a:t>
                      </a:r>
                      <a:endParaRPr lang="en-IN" dirty="0"/>
                    </a:p>
                  </a:txBody>
                  <a:tcPr/>
                </a:tc>
                <a:extLst>
                  <a:ext uri="{0D108BD9-81ED-4DB2-BD59-A6C34878D82A}">
                    <a16:rowId xmlns:a16="http://schemas.microsoft.com/office/drawing/2014/main" val="769600590"/>
                  </a:ext>
                </a:extLst>
              </a:tr>
            </a:tbl>
          </a:graphicData>
        </a:graphic>
      </p:graphicFrame>
      <p:pic>
        <p:nvPicPr>
          <p:cNvPr id="5" name="Picture 4">
            <a:extLst>
              <a:ext uri="{FF2B5EF4-FFF2-40B4-BE49-F238E27FC236}">
                <a16:creationId xmlns:a16="http://schemas.microsoft.com/office/drawing/2014/main" id="{E628F23C-E86F-4C21-8902-C4B7E76EE391}"/>
              </a:ext>
            </a:extLst>
          </p:cNvPr>
          <p:cNvPicPr>
            <a:picLocks noChangeAspect="1"/>
          </p:cNvPicPr>
          <p:nvPr/>
        </p:nvPicPr>
        <p:blipFill>
          <a:blip r:embed="rId2"/>
          <a:stretch>
            <a:fillRect/>
          </a:stretch>
        </p:blipFill>
        <p:spPr>
          <a:xfrm>
            <a:off x="11058367" y="27641"/>
            <a:ext cx="1133633" cy="1000265"/>
          </a:xfrm>
          <a:prstGeom prst="rect">
            <a:avLst/>
          </a:prstGeom>
        </p:spPr>
      </p:pic>
    </p:spTree>
    <p:extLst>
      <p:ext uri="{BB962C8B-B14F-4D97-AF65-F5344CB8AC3E}">
        <p14:creationId xmlns:p14="http://schemas.microsoft.com/office/powerpoint/2010/main" val="402217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body" idx="1"/>
          </p:nvPr>
        </p:nvSpPr>
        <p:spPr>
          <a:xfrm>
            <a:off x="676167" y="1345075"/>
            <a:ext cx="10043600" cy="5068000"/>
          </a:xfrm>
          <a:prstGeom prst="rect">
            <a:avLst/>
          </a:prstGeom>
        </p:spPr>
        <p:txBody>
          <a:bodyPr spcFirstLastPara="1" vert="horz" wrap="square" lIns="121900" tIns="121900" rIns="121900" bIns="121900" rtlCol="0" anchor="t" anchorCtr="0">
            <a:noAutofit/>
          </a:bodyPr>
          <a:lstStyle/>
          <a:p>
            <a:pPr marL="0" indent="0">
              <a:lnSpc>
                <a:spcPct val="115000"/>
              </a:lnSpc>
              <a:buSzPts val="935"/>
              <a:buNone/>
            </a:pPr>
            <a:r>
              <a:rPr lang="en" sz="2000" dirty="0">
                <a:solidFill>
                  <a:schemeClr val="dk1"/>
                </a:solidFill>
                <a:latin typeface="Times New Roman" panose="02020603050405020304" pitchFamily="18" charset="0"/>
                <a:cs typeface="Times New Roman" panose="02020603050405020304" pitchFamily="18" charset="0"/>
              </a:rPr>
              <a:t>The following four algorithms were used to predict online gaming addiction:</a:t>
            </a:r>
            <a:endParaRPr sz="2000" dirty="0">
              <a:solidFill>
                <a:schemeClr val="dk1"/>
              </a:solidFill>
              <a:latin typeface="Times New Roman" panose="02020603050405020304" pitchFamily="18" charset="0"/>
              <a:cs typeface="Times New Roman" panose="02020603050405020304" pitchFamily="18" charset="0"/>
            </a:endParaRPr>
          </a:p>
          <a:p>
            <a:pPr indent="-406390">
              <a:lnSpc>
                <a:spcPct val="115000"/>
              </a:lnSpc>
              <a:spcBef>
                <a:spcPts val="1600"/>
              </a:spcBef>
              <a:buClr>
                <a:schemeClr val="dk1"/>
              </a:buClr>
              <a:buSzPts val="1200"/>
              <a:buAutoNum type="arabicParenR"/>
            </a:pPr>
            <a:r>
              <a:rPr lang="en" sz="2000" b="1" dirty="0">
                <a:solidFill>
                  <a:schemeClr val="dk1"/>
                </a:solidFill>
                <a:latin typeface="Times New Roman" panose="02020603050405020304" pitchFamily="18" charset="0"/>
                <a:cs typeface="Times New Roman" panose="02020603050405020304" pitchFamily="18" charset="0"/>
              </a:rPr>
              <a:t>Logistic Regression</a:t>
            </a:r>
            <a:r>
              <a:rPr lang="en" sz="2000" dirty="0">
                <a:solidFill>
                  <a:schemeClr val="dk1"/>
                </a:solidFill>
                <a:latin typeface="Times New Roman" panose="02020603050405020304" pitchFamily="18" charset="0"/>
                <a:cs typeface="Times New Roman" panose="02020603050405020304" pitchFamily="18" charset="0"/>
              </a:rPr>
              <a:t>:</a:t>
            </a:r>
            <a:r>
              <a:rPr lang="en" sz="2000" dirty="0">
                <a:solidFill>
                  <a:schemeClr val="dk1"/>
                </a:solidFill>
                <a:highlight>
                  <a:schemeClr val="lt1"/>
                </a:highlight>
                <a:latin typeface="Times New Roman" panose="02020603050405020304" pitchFamily="18" charset="0"/>
                <a:cs typeface="Times New Roman" panose="02020603050405020304" pitchFamily="18" charset="0"/>
              </a:rPr>
              <a:t> Logistic regression is a statistical model that uses a logistic function to model a binary dependent variable.</a:t>
            </a:r>
            <a:endParaRPr sz="2000" dirty="0">
              <a:solidFill>
                <a:schemeClr val="dk1"/>
              </a:solidFill>
              <a:highlight>
                <a:schemeClr val="lt1"/>
              </a:highlight>
              <a:latin typeface="Times New Roman" panose="02020603050405020304" pitchFamily="18" charset="0"/>
              <a:cs typeface="Times New Roman" panose="02020603050405020304" pitchFamily="18" charset="0"/>
            </a:endParaRPr>
          </a:p>
          <a:p>
            <a:pPr indent="0">
              <a:lnSpc>
                <a:spcPct val="115000"/>
              </a:lnSpc>
              <a:spcBef>
                <a:spcPts val="1600"/>
              </a:spcBef>
              <a:buNone/>
            </a:pPr>
            <a:endParaRPr sz="1600" dirty="0">
              <a:solidFill>
                <a:schemeClr val="dk1"/>
              </a:solidFill>
              <a:highlight>
                <a:schemeClr val="lt1"/>
              </a:highlight>
            </a:endParaRPr>
          </a:p>
          <a:p>
            <a:pPr indent="0">
              <a:lnSpc>
                <a:spcPct val="115000"/>
              </a:lnSpc>
              <a:spcBef>
                <a:spcPts val="1600"/>
              </a:spcBef>
              <a:buNone/>
            </a:pPr>
            <a:endParaRPr sz="1600" dirty="0">
              <a:solidFill>
                <a:schemeClr val="dk1"/>
              </a:solidFill>
              <a:highlight>
                <a:schemeClr val="lt1"/>
              </a:highlight>
            </a:endParaRPr>
          </a:p>
          <a:p>
            <a:pPr indent="0">
              <a:lnSpc>
                <a:spcPct val="115000"/>
              </a:lnSpc>
              <a:spcBef>
                <a:spcPts val="1600"/>
              </a:spcBef>
              <a:buNone/>
            </a:pPr>
            <a:endParaRPr sz="1600" dirty="0">
              <a:solidFill>
                <a:schemeClr val="dk1"/>
              </a:solidFill>
              <a:highlight>
                <a:schemeClr val="lt1"/>
              </a:highlight>
            </a:endParaRPr>
          </a:p>
          <a:p>
            <a:pPr indent="0">
              <a:lnSpc>
                <a:spcPct val="115000"/>
              </a:lnSpc>
              <a:spcBef>
                <a:spcPts val="1600"/>
              </a:spcBef>
              <a:buNone/>
            </a:pPr>
            <a:endParaRPr sz="1600" dirty="0">
              <a:solidFill>
                <a:schemeClr val="dk1"/>
              </a:solidFill>
              <a:highlight>
                <a:schemeClr val="lt1"/>
              </a:highlight>
            </a:endParaRPr>
          </a:p>
          <a:p>
            <a:pPr indent="0">
              <a:lnSpc>
                <a:spcPct val="115000"/>
              </a:lnSpc>
              <a:spcBef>
                <a:spcPts val="1600"/>
              </a:spcBef>
              <a:buNone/>
            </a:pPr>
            <a:endParaRPr sz="1600" dirty="0">
              <a:solidFill>
                <a:schemeClr val="dk1"/>
              </a:solidFill>
              <a:highlight>
                <a:schemeClr val="lt1"/>
              </a:highlight>
            </a:endParaRPr>
          </a:p>
          <a:p>
            <a:pPr indent="0">
              <a:lnSpc>
                <a:spcPct val="115000"/>
              </a:lnSpc>
              <a:spcBef>
                <a:spcPts val="1600"/>
              </a:spcBef>
              <a:buNone/>
            </a:pPr>
            <a:br>
              <a:rPr lang="en" sz="1600" dirty="0">
                <a:solidFill>
                  <a:schemeClr val="dk1"/>
                </a:solidFill>
                <a:highlight>
                  <a:schemeClr val="lt1"/>
                </a:highlight>
              </a:rPr>
            </a:br>
            <a:endParaRPr sz="1600" dirty="0">
              <a:solidFill>
                <a:schemeClr val="dk1"/>
              </a:solidFill>
              <a:highlight>
                <a:schemeClr val="lt1"/>
              </a:highlight>
            </a:endParaRPr>
          </a:p>
          <a:p>
            <a:pPr indent="0">
              <a:lnSpc>
                <a:spcPct val="115000"/>
              </a:lnSpc>
              <a:spcBef>
                <a:spcPts val="1600"/>
              </a:spcBef>
              <a:spcAft>
                <a:spcPts val="1600"/>
              </a:spcAft>
              <a:buNone/>
            </a:pPr>
            <a:endParaRPr sz="1600" dirty="0">
              <a:solidFill>
                <a:schemeClr val="dk1"/>
              </a:solidFill>
              <a:highlight>
                <a:schemeClr val="lt1"/>
              </a:highlight>
            </a:endParaRPr>
          </a:p>
        </p:txBody>
      </p:sp>
      <p:sp>
        <p:nvSpPr>
          <p:cNvPr id="225" name="Google Shape;225;p29"/>
          <p:cNvSpPr txBox="1"/>
          <p:nvPr/>
        </p:nvSpPr>
        <p:spPr>
          <a:xfrm>
            <a:off x="619567" y="260658"/>
            <a:ext cx="8942000" cy="702400"/>
          </a:xfrm>
          <a:prstGeom prst="rect">
            <a:avLst/>
          </a:prstGeom>
          <a:noFill/>
          <a:ln>
            <a:noFill/>
          </a:ln>
        </p:spPr>
        <p:txBody>
          <a:bodyPr spcFirstLastPara="1" wrap="square" lIns="121900" tIns="121900" rIns="121900" bIns="121900" anchor="t" anchorCtr="0">
            <a:noAutofit/>
          </a:bodyPr>
          <a:lstStyle/>
          <a:p>
            <a:pPr>
              <a:lnSpc>
                <a:spcPct val="115000"/>
              </a:lnSpc>
            </a:pPr>
            <a:r>
              <a:rPr lang="en" sz="4400" b="1" u="sng" dirty="0">
                <a:solidFill>
                  <a:schemeClr val="dk1"/>
                </a:solidFill>
                <a:latin typeface="Times New Roman" panose="02020603050405020304" pitchFamily="18" charset="0"/>
                <a:ea typeface="Lato"/>
                <a:cs typeface="Times New Roman" panose="02020603050405020304" pitchFamily="18" charset="0"/>
                <a:sym typeface="Lato"/>
              </a:rPr>
              <a:t>Learning Algorithms Used</a:t>
            </a:r>
            <a:endParaRPr sz="4400" b="1" u="sng" dirty="0">
              <a:solidFill>
                <a:schemeClr val="dk1"/>
              </a:solidFill>
              <a:latin typeface="Times New Roman" panose="02020603050405020304" pitchFamily="18" charset="0"/>
              <a:ea typeface="Lato"/>
              <a:cs typeface="Times New Roman" panose="02020603050405020304" pitchFamily="18" charset="0"/>
              <a:sym typeface="Lato"/>
            </a:endParaRPr>
          </a:p>
        </p:txBody>
      </p:sp>
      <p:pic>
        <p:nvPicPr>
          <p:cNvPr id="227" name="Google Shape;227;p29"/>
          <p:cNvPicPr preferRelativeResize="0"/>
          <p:nvPr/>
        </p:nvPicPr>
        <p:blipFill>
          <a:blip r:embed="rId3">
            <a:alphaModFix/>
          </a:blip>
          <a:stretch>
            <a:fillRect/>
          </a:stretch>
        </p:blipFill>
        <p:spPr>
          <a:xfrm>
            <a:off x="1112435" y="3234988"/>
            <a:ext cx="5211900" cy="2784200"/>
          </a:xfrm>
          <a:prstGeom prst="rect">
            <a:avLst/>
          </a:prstGeom>
          <a:noFill/>
          <a:ln>
            <a:noFill/>
          </a:ln>
        </p:spPr>
      </p:pic>
      <p:sp>
        <p:nvSpPr>
          <p:cNvPr id="228" name="Google Shape;228;p29"/>
          <p:cNvSpPr txBox="1"/>
          <p:nvPr/>
        </p:nvSpPr>
        <p:spPr>
          <a:xfrm>
            <a:off x="7164167" y="3807026"/>
            <a:ext cx="3555600" cy="1477287"/>
          </a:xfrm>
          <a:prstGeom prst="rect">
            <a:avLst/>
          </a:prstGeom>
          <a:noFill/>
          <a:ln>
            <a:noFill/>
          </a:ln>
        </p:spPr>
        <p:txBody>
          <a:bodyPr spcFirstLastPara="1" wrap="square" lIns="121900" tIns="121900" rIns="121900" bIns="121900" anchor="t" anchorCtr="0">
            <a:spAutoFit/>
          </a:bodyPr>
          <a:lstStyle/>
          <a:p>
            <a:r>
              <a:rPr lang="en" sz="1600" dirty="0">
                <a:latin typeface="Times New Roman" panose="02020603050405020304" pitchFamily="18" charset="0"/>
                <a:cs typeface="Times New Roman" panose="02020603050405020304" pitchFamily="18" charset="0"/>
              </a:rPr>
              <a:t>Linear Model: Calculate a linear function and then a threshold.</a:t>
            </a:r>
            <a:endParaRPr sz="1600" dirty="0">
              <a:latin typeface="Times New Roman" panose="02020603050405020304" pitchFamily="18" charset="0"/>
              <a:cs typeface="Times New Roman" panose="02020603050405020304" pitchFamily="18" charset="0"/>
            </a:endParaRPr>
          </a:p>
          <a:p>
            <a:endParaRPr sz="1600" dirty="0">
              <a:latin typeface="Times New Roman" panose="02020603050405020304" pitchFamily="18" charset="0"/>
              <a:cs typeface="Times New Roman" panose="02020603050405020304" pitchFamily="18" charset="0"/>
            </a:endParaRPr>
          </a:p>
          <a:p>
            <a:r>
              <a:rPr lang="en" sz="1600" dirty="0">
                <a:latin typeface="Times New Roman" panose="02020603050405020304" pitchFamily="18" charset="0"/>
                <a:cs typeface="Times New Roman" panose="02020603050405020304" pitchFamily="18" charset="0"/>
              </a:rPr>
              <a:t>Logistic Model: It estimates the class probability directly.</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597</TotalTime>
  <Words>1061</Words>
  <Application>Microsoft Office PowerPoint</Application>
  <PresentationFormat>Widescreen</PresentationFormat>
  <Paragraphs>111</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Times New Roman</vt:lpstr>
      <vt:lpstr>Office Theme</vt:lpstr>
      <vt:lpstr>USING MACHINE LEARNING TO IDENTIFY ONLINE GAMING ADDICTION</vt:lpstr>
      <vt:lpstr>TABLE OF CONTENT</vt:lpstr>
      <vt:lpstr>INTRODUCTION</vt:lpstr>
      <vt:lpstr>LITERATURE REVIEW</vt:lpstr>
      <vt:lpstr>GAPS IDENTIFIED</vt:lpstr>
      <vt:lpstr>AIM/OBJECTIVE</vt:lpstr>
      <vt:lpstr>METHODOLOGY</vt:lpstr>
      <vt:lpstr>DATASET</vt:lpstr>
      <vt:lpstr>PowerPoint Presentation</vt:lpstr>
      <vt:lpstr>Learning Algorithms (contd.)</vt:lpstr>
      <vt:lpstr>Learning Algorithms (contd.)</vt:lpstr>
      <vt:lpstr>Learning Algorithms (contd.)</vt:lpstr>
      <vt:lpstr>Results</vt:lpstr>
      <vt:lpstr>Results (contd.)</vt:lpstr>
      <vt:lpstr>Future work to be done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IDENTIFY ONLINE GAMING ADDICTION</dc:title>
  <dc:creator>Ishmit Kochhar</dc:creator>
  <cp:lastModifiedBy>sarthak singh</cp:lastModifiedBy>
  <cp:revision>28</cp:revision>
  <dcterms:created xsi:type="dcterms:W3CDTF">2023-10-06T08:36:07Z</dcterms:created>
  <dcterms:modified xsi:type="dcterms:W3CDTF">2023-10-08T11:23:15Z</dcterms:modified>
</cp:coreProperties>
</file>