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8288000" cy="10287000"/>
  <p:notesSz cx="6858000" cy="9144000"/>
  <p:embeddedFontLst>
    <p:embeddedFont>
      <p:font typeface="Calibri" panose="020F0502020204030204" pitchFamily="34" charset="0"/>
      <p:regular r:id="rId11"/>
      <p:bold r:id="rId12"/>
      <p:italic r:id="rId13"/>
      <p:boldItalic r:id="rId14"/>
    </p:embeddedFont>
    <p:embeddedFont>
      <p:font typeface="Canva Sans Bold" panose="020B0604020202020204" charset="0"/>
      <p:regular r:id="rId15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46" d="100"/>
          <a:sy n="46" d="100"/>
        </p:scale>
        <p:origin x="756" y="5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3.fntdata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2.fntdata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1.fntdata"/><Relationship Id="rId5" Type="http://schemas.openxmlformats.org/officeDocument/2006/relationships/slide" Target="slides/slide4.xml"/><Relationship Id="rId15" Type="http://schemas.openxmlformats.org/officeDocument/2006/relationships/font" Target="fonts/font5.fntdata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4.fntdata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10/2/2025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6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218629" y="2584203"/>
            <a:ext cx="5168182" cy="4715567"/>
          </a:xfrm>
          <a:custGeom>
            <a:avLst/>
            <a:gdLst/>
            <a:ahLst/>
            <a:cxnLst/>
            <a:rect l="l" t="t" r="r" b="b"/>
            <a:pathLst>
              <a:path w="5168182" h="4715567">
                <a:moveTo>
                  <a:pt x="0" y="0"/>
                </a:moveTo>
                <a:lnTo>
                  <a:pt x="5168181" y="0"/>
                </a:lnTo>
                <a:lnTo>
                  <a:pt x="5168181" y="4715566"/>
                </a:lnTo>
                <a:lnTo>
                  <a:pt x="0" y="471556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429" b="-9169"/>
            </a:stretch>
          </a:blipFill>
        </p:spPr>
        <p:txBody>
          <a:bodyPr/>
          <a:lstStyle/>
          <a:p>
            <a:endParaRPr lang="en-US" dirty="0"/>
          </a:p>
        </p:txBody>
      </p:sp>
      <p:sp>
        <p:nvSpPr>
          <p:cNvPr id="3" name="TextBox 3"/>
          <p:cNvSpPr txBox="1"/>
          <p:nvPr/>
        </p:nvSpPr>
        <p:spPr>
          <a:xfrm>
            <a:off x="231843" y="77197"/>
            <a:ext cx="17824314" cy="145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64"/>
              </a:lnSpc>
              <a:spcBef>
                <a:spcPct val="0"/>
              </a:spcBef>
            </a:pPr>
            <a:r>
              <a:rPr lang="en-US" sz="8474" b="1">
                <a:solidFill>
                  <a:srgbClr val="04091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Urban Pluvial Flood Risk Analysis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31842" y="1612396"/>
            <a:ext cx="17141757" cy="82898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1049920" lvl="1" indent="-524960" algn="ctr">
              <a:lnSpc>
                <a:spcPts val="6808"/>
              </a:lnSpc>
              <a:buFont typeface="Arial"/>
              <a:buChar char="•"/>
            </a:pPr>
            <a:r>
              <a:rPr lang="en-US" sz="4862" b="1" dirty="0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Insights from Geospatial and Hydrological Data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89613" y="8510476"/>
            <a:ext cx="10932876" cy="14194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758"/>
              </a:lnSpc>
              <a:spcBef>
                <a:spcPct val="0"/>
              </a:spcBef>
            </a:pPr>
            <a:r>
              <a:rPr lang="en-US" sz="4113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Presented by: Yash Tiwari, Ashwani Thakur, Sourabh Suman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789612" y="7380252"/>
            <a:ext cx="11783387" cy="92074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525"/>
              </a:lnSpc>
              <a:spcBef>
                <a:spcPct val="0"/>
              </a:spcBef>
            </a:pPr>
            <a:r>
              <a:rPr lang="en-US" sz="5375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Course: B-tech (Data Science)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408675" y="2035055"/>
            <a:ext cx="13480022" cy="751919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642"/>
              </a:lnSpc>
              <a:spcBef>
                <a:spcPct val="0"/>
              </a:spcBef>
            </a:pPr>
            <a:r>
              <a:rPr lang="en-US" sz="4744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Objective: </a:t>
            </a:r>
          </a:p>
          <a:p>
            <a:pPr algn="l">
              <a:lnSpc>
                <a:spcPts val="6642"/>
              </a:lnSpc>
              <a:spcBef>
                <a:spcPct val="0"/>
              </a:spcBef>
            </a:pPr>
            <a:r>
              <a:rPr lang="en-US" sz="47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Analyze urban pluvial flood risk using geospatial and hydrological data.</a:t>
            </a:r>
          </a:p>
          <a:p>
            <a:pPr algn="l">
              <a:lnSpc>
                <a:spcPts val="6642"/>
              </a:lnSpc>
              <a:spcBef>
                <a:spcPct val="0"/>
              </a:spcBef>
            </a:pPr>
            <a:r>
              <a:rPr lang="en-US" sz="4744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Dataset: </a:t>
            </a:r>
          </a:p>
          <a:p>
            <a:pPr algn="l">
              <a:lnSpc>
                <a:spcPts val="6642"/>
              </a:lnSpc>
              <a:spcBef>
                <a:spcPct val="0"/>
              </a:spcBef>
            </a:pPr>
            <a:r>
              <a:rPr lang="en-US" sz="47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500+ segments across multiple cities.</a:t>
            </a:r>
          </a:p>
          <a:p>
            <a:pPr algn="l">
              <a:lnSpc>
                <a:spcPts val="6642"/>
              </a:lnSpc>
              <a:spcBef>
                <a:spcPct val="0"/>
              </a:spcBef>
            </a:pPr>
            <a:r>
              <a:rPr lang="en-US" sz="4744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Focus:</a:t>
            </a:r>
          </a:p>
          <a:p>
            <a:pPr algn="l">
              <a:lnSpc>
                <a:spcPts val="6642"/>
              </a:lnSpc>
              <a:spcBef>
                <a:spcPct val="0"/>
              </a:spcBef>
            </a:pPr>
            <a:r>
              <a:rPr lang="en-US" sz="47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Drainage density, latitude, longitude, elevation, storm drain proximity, rainfall intensity, return period.</a:t>
            </a:r>
          </a:p>
        </p:txBody>
      </p:sp>
      <p:sp>
        <p:nvSpPr>
          <p:cNvPr id="3" name="Freeform 3"/>
          <p:cNvSpPr/>
          <p:nvPr/>
        </p:nvSpPr>
        <p:spPr>
          <a:xfrm>
            <a:off x="12699958" y="2326253"/>
            <a:ext cx="4826347" cy="4924844"/>
          </a:xfrm>
          <a:custGeom>
            <a:avLst/>
            <a:gdLst/>
            <a:ahLst/>
            <a:cxnLst/>
            <a:rect l="l" t="t" r="r" b="b"/>
            <a:pathLst>
              <a:path w="4826347" h="4924844">
                <a:moveTo>
                  <a:pt x="0" y="0"/>
                </a:moveTo>
                <a:lnTo>
                  <a:pt x="4826347" y="0"/>
                </a:lnTo>
                <a:lnTo>
                  <a:pt x="4826347" y="4924844"/>
                </a:lnTo>
                <a:lnTo>
                  <a:pt x="0" y="49248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480921" y="226433"/>
            <a:ext cx="8815479" cy="144260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64"/>
              </a:lnSpc>
              <a:spcBef>
                <a:spcPct val="0"/>
              </a:spcBef>
            </a:pPr>
            <a:r>
              <a:rPr lang="en-US" sz="84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Introduction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6786" y="4395479"/>
            <a:ext cx="5412063" cy="4230006"/>
          </a:xfrm>
          <a:custGeom>
            <a:avLst/>
            <a:gdLst/>
            <a:ahLst/>
            <a:cxnLst/>
            <a:rect l="l" t="t" r="r" b="b"/>
            <a:pathLst>
              <a:path w="5412063" h="4230006">
                <a:moveTo>
                  <a:pt x="0" y="0"/>
                </a:moveTo>
                <a:lnTo>
                  <a:pt x="5412063" y="0"/>
                </a:lnTo>
                <a:lnTo>
                  <a:pt x="5412063" y="4230006"/>
                </a:lnTo>
                <a:lnTo>
                  <a:pt x="0" y="423000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091976" y="4395479"/>
            <a:ext cx="5887566" cy="4230006"/>
          </a:xfrm>
          <a:custGeom>
            <a:avLst/>
            <a:gdLst/>
            <a:ahLst/>
            <a:cxnLst/>
            <a:rect l="l" t="t" r="r" b="b"/>
            <a:pathLst>
              <a:path w="5887566" h="4230006">
                <a:moveTo>
                  <a:pt x="0" y="0"/>
                </a:moveTo>
                <a:lnTo>
                  <a:pt x="5887565" y="0"/>
                </a:lnTo>
                <a:lnTo>
                  <a:pt x="5887565" y="4230006"/>
                </a:lnTo>
                <a:lnTo>
                  <a:pt x="0" y="423000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2312916" y="4430405"/>
            <a:ext cx="5716243" cy="4160155"/>
          </a:xfrm>
          <a:custGeom>
            <a:avLst/>
            <a:gdLst/>
            <a:ahLst/>
            <a:cxnLst/>
            <a:rect l="l" t="t" r="r" b="b"/>
            <a:pathLst>
              <a:path w="5716243" h="4160155">
                <a:moveTo>
                  <a:pt x="0" y="0"/>
                </a:moveTo>
                <a:lnTo>
                  <a:pt x="5716244" y="0"/>
                </a:lnTo>
                <a:lnTo>
                  <a:pt x="5716244" y="4160155"/>
                </a:lnTo>
                <a:lnTo>
                  <a:pt x="0" y="4160155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/>
            </a:stretch>
          </a:blipFill>
        </p:spPr>
      </p:sp>
      <p:sp>
        <p:nvSpPr>
          <p:cNvPr id="5" name="TextBox 5"/>
          <p:cNvSpPr txBox="1"/>
          <p:nvPr/>
        </p:nvSpPr>
        <p:spPr>
          <a:xfrm>
            <a:off x="214066" y="221894"/>
            <a:ext cx="16321334" cy="145168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864"/>
              </a:lnSpc>
              <a:spcBef>
                <a:spcPct val="0"/>
              </a:spcBef>
            </a:pPr>
            <a:r>
              <a:rPr lang="en-US" sz="847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Data Distribution Overview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346786" y="1897221"/>
            <a:ext cx="12494407" cy="169944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04"/>
              </a:lnSpc>
              <a:spcBef>
                <a:spcPct val="0"/>
              </a:spcBef>
            </a:pPr>
            <a:r>
              <a:rPr lang="en-US" sz="3217" b="1" dirty="0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Drainage Density: </a:t>
            </a:r>
            <a:r>
              <a:rPr lang="en-US" sz="321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Peaks at ~6 km/km² across soil groups.</a:t>
            </a:r>
          </a:p>
          <a:p>
            <a:pPr algn="l">
              <a:lnSpc>
                <a:spcPts val="4504"/>
              </a:lnSpc>
              <a:spcBef>
                <a:spcPct val="0"/>
              </a:spcBef>
            </a:pPr>
            <a:r>
              <a:rPr lang="en-US" sz="3217" b="1" dirty="0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Latitude:</a:t>
            </a:r>
            <a:r>
              <a:rPr lang="en-US" sz="321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Concentrated 0°-40°, peak at 20°-30°.</a:t>
            </a:r>
          </a:p>
          <a:p>
            <a:pPr algn="l">
              <a:lnSpc>
                <a:spcPts val="4504"/>
              </a:lnSpc>
              <a:spcBef>
                <a:spcPct val="0"/>
              </a:spcBef>
            </a:pPr>
            <a:r>
              <a:rPr lang="en-US" sz="3217" b="1" dirty="0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Longitude:</a:t>
            </a:r>
            <a:r>
              <a:rPr lang="en-US" sz="321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Peaks at 0° and 70°-100°.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642310" y="1250879"/>
            <a:ext cx="9501289" cy="7018585"/>
          </a:xfrm>
          <a:custGeom>
            <a:avLst/>
            <a:gdLst/>
            <a:ahLst/>
            <a:cxnLst/>
            <a:rect l="l" t="t" r="r" b="b"/>
            <a:pathLst>
              <a:path w="9501289" h="7018585">
                <a:moveTo>
                  <a:pt x="0" y="0"/>
                </a:moveTo>
                <a:lnTo>
                  <a:pt x="9501289" y="0"/>
                </a:lnTo>
                <a:lnTo>
                  <a:pt x="9501289" y="7018585"/>
                </a:lnTo>
                <a:lnTo>
                  <a:pt x="0" y="701858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-1500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-507955" y="-35500"/>
            <a:ext cx="18953211" cy="128638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474"/>
              </a:lnSpc>
              <a:spcBef>
                <a:spcPct val="0"/>
              </a:spcBef>
            </a:pPr>
            <a:r>
              <a:rPr lang="en-US" sz="748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Distribution of Storm Drain Proximity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88643" y="8420831"/>
            <a:ext cx="16799357" cy="16927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6608"/>
              </a:lnSpc>
            </a:pPr>
            <a:r>
              <a:rPr lang="en-US" sz="5746" b="1" dirty="0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Peaks at 0-100m, majority within 0-300m.</a:t>
            </a:r>
          </a:p>
          <a:p>
            <a:pPr algn="l">
              <a:lnSpc>
                <a:spcPts val="6608"/>
              </a:lnSpc>
            </a:pPr>
            <a:r>
              <a:rPr lang="en-US" sz="5746" b="1" dirty="0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Very few exceed 600m.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35547" y="4283729"/>
            <a:ext cx="8810706" cy="4228431"/>
          </a:xfrm>
          <a:custGeom>
            <a:avLst/>
            <a:gdLst/>
            <a:ahLst/>
            <a:cxnLst/>
            <a:rect l="l" t="t" r="r" b="b"/>
            <a:pathLst>
              <a:path w="8810706" h="4228431">
                <a:moveTo>
                  <a:pt x="0" y="0"/>
                </a:moveTo>
                <a:lnTo>
                  <a:pt x="8810706" y="0"/>
                </a:lnTo>
                <a:lnTo>
                  <a:pt x="8810706" y="4228431"/>
                </a:lnTo>
                <a:lnTo>
                  <a:pt x="0" y="422843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144000" y="4283729"/>
            <a:ext cx="8936839" cy="4367903"/>
          </a:xfrm>
          <a:custGeom>
            <a:avLst/>
            <a:gdLst/>
            <a:ahLst/>
            <a:cxnLst/>
            <a:rect l="l" t="t" r="r" b="b"/>
            <a:pathLst>
              <a:path w="8936839" h="4367903">
                <a:moveTo>
                  <a:pt x="0" y="0"/>
                </a:moveTo>
                <a:lnTo>
                  <a:pt x="8936839" y="0"/>
                </a:lnTo>
                <a:lnTo>
                  <a:pt x="8936839" y="4367903"/>
                </a:lnTo>
                <a:lnTo>
                  <a:pt x="0" y="436790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0" y="47322"/>
            <a:ext cx="17892506" cy="122685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0080"/>
              </a:lnSpc>
              <a:spcBef>
                <a:spcPct val="0"/>
              </a:spcBef>
            </a:pPr>
            <a:r>
              <a:rPr lang="en-US" sz="72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 Check: Latitude and Longitude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66762" y="1850960"/>
            <a:ext cx="17354476" cy="15359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4400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Latitude: </a:t>
            </a: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No significant outliers, data within interquartile range.</a:t>
            </a:r>
          </a:p>
          <a:p>
            <a:pPr algn="l">
              <a:lnSpc>
                <a:spcPts val="6160"/>
              </a:lnSpc>
              <a:spcBef>
                <a:spcPct val="0"/>
              </a:spcBef>
            </a:pPr>
            <a:r>
              <a:rPr lang="en-US" sz="4400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Longitude:</a:t>
            </a:r>
            <a:r>
              <a:rPr lang="en-US" sz="44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No significant outliers, data well-distributed.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16347" y="4528513"/>
            <a:ext cx="7546379" cy="5492087"/>
          </a:xfrm>
          <a:custGeom>
            <a:avLst/>
            <a:gdLst/>
            <a:ahLst/>
            <a:cxnLst/>
            <a:rect l="l" t="t" r="r" b="b"/>
            <a:pathLst>
              <a:path w="7546379" h="5492087">
                <a:moveTo>
                  <a:pt x="0" y="0"/>
                </a:moveTo>
                <a:lnTo>
                  <a:pt x="7546379" y="0"/>
                </a:lnTo>
                <a:lnTo>
                  <a:pt x="7546379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63000" y="4552758"/>
            <a:ext cx="7672152" cy="5492087"/>
          </a:xfrm>
          <a:custGeom>
            <a:avLst/>
            <a:gdLst/>
            <a:ahLst/>
            <a:cxnLst/>
            <a:rect l="l" t="t" r="r" b="b"/>
            <a:pathLst>
              <a:path w="7672152" h="5492087">
                <a:moveTo>
                  <a:pt x="0" y="0"/>
                </a:moveTo>
                <a:lnTo>
                  <a:pt x="7672152" y="0"/>
                </a:lnTo>
                <a:lnTo>
                  <a:pt x="7672152" y="5492087"/>
                </a:lnTo>
                <a:lnTo>
                  <a:pt x="0" y="549208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46786" y="242155"/>
            <a:ext cx="15655350" cy="11776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607"/>
              </a:lnSpc>
              <a:spcBef>
                <a:spcPct val="0"/>
              </a:spcBef>
            </a:pPr>
            <a:r>
              <a:rPr lang="en-US" sz="686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Rainfall Intensity and Return Period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416347" y="2024123"/>
            <a:ext cx="15583607" cy="155370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45"/>
              </a:lnSpc>
              <a:spcBef>
                <a:spcPct val="0"/>
              </a:spcBef>
            </a:pPr>
            <a:r>
              <a:rPr lang="en-US" sz="4461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Rainfall Intensity:</a:t>
            </a:r>
            <a:r>
              <a:rPr lang="en-US" sz="446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Most 0-80mm/hr, outliers &gt;120mm/hr.</a:t>
            </a:r>
          </a:p>
          <a:p>
            <a:pPr algn="l">
              <a:lnSpc>
                <a:spcPts val="6245"/>
              </a:lnSpc>
              <a:spcBef>
                <a:spcPct val="0"/>
              </a:spcBef>
            </a:pPr>
            <a:r>
              <a:rPr lang="en-US" sz="4461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Return Period:</a:t>
            </a:r>
            <a:r>
              <a:rPr lang="en-US" sz="4461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Majority 0-20 years, peak at 0-10 years.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760075" y="4486111"/>
            <a:ext cx="9213923" cy="4503328"/>
          </a:xfrm>
          <a:custGeom>
            <a:avLst/>
            <a:gdLst/>
            <a:ahLst/>
            <a:cxnLst/>
            <a:rect l="l" t="t" r="r" b="b"/>
            <a:pathLst>
              <a:path w="9213923" h="4503328">
                <a:moveTo>
                  <a:pt x="0" y="0"/>
                </a:moveTo>
                <a:lnTo>
                  <a:pt x="9213923" y="0"/>
                </a:lnTo>
                <a:lnTo>
                  <a:pt x="9213923" y="4503328"/>
                </a:lnTo>
                <a:lnTo>
                  <a:pt x="0" y="4503328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36383" y="4603108"/>
            <a:ext cx="8418984" cy="4329116"/>
          </a:xfrm>
          <a:custGeom>
            <a:avLst/>
            <a:gdLst/>
            <a:ahLst/>
            <a:cxnLst/>
            <a:rect l="l" t="t" r="r" b="b"/>
            <a:pathLst>
              <a:path w="8418984" h="4329116">
                <a:moveTo>
                  <a:pt x="0" y="0"/>
                </a:moveTo>
                <a:lnTo>
                  <a:pt x="8418984" y="0"/>
                </a:lnTo>
                <a:lnTo>
                  <a:pt x="8418984" y="4329116"/>
                </a:lnTo>
                <a:lnTo>
                  <a:pt x="0" y="4329116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2604" r="-2604"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359109" y="221894"/>
            <a:ext cx="15582491" cy="14516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864"/>
              </a:lnSpc>
              <a:spcBef>
                <a:spcPct val="0"/>
              </a:spcBef>
            </a:pPr>
            <a:r>
              <a:rPr lang="en-US" sz="847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 Check and Conclusion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359109" y="1860708"/>
            <a:ext cx="15746767" cy="248522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962"/>
              </a:lnSpc>
              <a:spcBef>
                <a:spcPct val="0"/>
              </a:spcBef>
            </a:pPr>
            <a:r>
              <a:rPr lang="en-US" sz="3544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Outliers: </a:t>
            </a:r>
            <a:r>
              <a:rPr lang="en-US" sz="35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Elevation (&gt;150m), Rainfall Intensity (&gt;80mm/hr).</a:t>
            </a:r>
          </a:p>
          <a:p>
            <a:pPr algn="l">
              <a:lnSpc>
                <a:spcPts val="4962"/>
              </a:lnSpc>
              <a:spcBef>
                <a:spcPct val="0"/>
              </a:spcBef>
            </a:pPr>
            <a:r>
              <a:rPr lang="en-US" sz="3544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Conclusion: </a:t>
            </a:r>
            <a:r>
              <a:rPr lang="en-US" sz="35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elevation and high rainfall intensity are key risk </a:t>
            </a:r>
            <a:r>
              <a:rPr lang="en-US" sz="3544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factors:</a:t>
            </a:r>
            <a:r>
              <a:rPr lang="en-US" sz="3544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proximity to storm drains impacts risk; outliers need further study.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1403342" y="2740830"/>
            <a:ext cx="14223825" cy="7155094"/>
          </a:xfrm>
          <a:custGeom>
            <a:avLst/>
            <a:gdLst/>
            <a:ahLst/>
            <a:cxnLst/>
            <a:rect l="l" t="t" r="r" b="b"/>
            <a:pathLst>
              <a:path w="14223825" h="7155094">
                <a:moveTo>
                  <a:pt x="0" y="0"/>
                </a:moveTo>
                <a:lnTo>
                  <a:pt x="14223825" y="0"/>
                </a:lnTo>
                <a:lnTo>
                  <a:pt x="14223825" y="7155094"/>
                </a:lnTo>
                <a:lnTo>
                  <a:pt x="0" y="71550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150" r="-2748" b="-1999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403342" y="98437"/>
            <a:ext cx="14893725" cy="24524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9845"/>
              </a:lnSpc>
            </a:pPr>
            <a:r>
              <a:rPr lang="en-US" sz="70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All Outliers of Numeric Rows and</a:t>
            </a:r>
          </a:p>
          <a:p>
            <a:pPr algn="ctr">
              <a:lnSpc>
                <a:spcPts val="9845"/>
              </a:lnSpc>
              <a:spcBef>
                <a:spcPct val="0"/>
              </a:spcBef>
            </a:pPr>
            <a:r>
              <a:rPr lang="en-US" sz="7032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Column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rgbClr val="A6A6A6">
                <a:alpha val="100000"/>
              </a:srgbClr>
            </a:gs>
            <a:gs pos="100000">
              <a:srgbClr val="FFFFFF">
                <a:alpha val="100000"/>
              </a:srgbClr>
            </a:gs>
          </a:gsLst>
          <a:lin ang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-695568" y="244688"/>
            <a:ext cx="18983568" cy="140609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1445"/>
              </a:lnSpc>
              <a:spcBef>
                <a:spcPct val="0"/>
              </a:spcBef>
            </a:pPr>
            <a:r>
              <a:rPr lang="en-US" sz="8175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 and Recommendations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72800" y="2193330"/>
            <a:ext cx="17715200" cy="70649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Key Findings: </a:t>
            </a: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Low elevation and high rainfall intensity are critical risk factors; proximity to storm drains impacts risk; outliers in elevation and rainfall intensity need attention.</a:t>
            </a:r>
          </a:p>
          <a:p>
            <a:pPr algn="l">
              <a:lnSpc>
                <a:spcPts val="7000"/>
              </a:lnSpc>
              <a:spcBef>
                <a:spcPct val="0"/>
              </a:spcBef>
            </a:pPr>
            <a:endParaRPr lang="en-US" sz="5000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7000"/>
              </a:lnSpc>
              <a:spcBef>
                <a:spcPct val="0"/>
              </a:spcBef>
            </a:pPr>
            <a:r>
              <a:rPr lang="en-US" sz="5000" b="1">
                <a:solidFill>
                  <a:srgbClr val="1800A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Recommendations: </a:t>
            </a:r>
            <a:r>
              <a:rPr lang="en-US" sz="5000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Focus mitigation on low-elevation areas, improve drainage in high-intensity zones, investigate outliers.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290</Words>
  <Application>Microsoft Office PowerPoint</Application>
  <PresentationFormat>Custom</PresentationFormat>
  <Paragraphs>33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Canva Sans Bold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Subtitle: Insights from Geospatial and Hydrological Data Date: October 02, 2025 Presented by: [Your Name] Organization: [Your Organization, e.g., xAI] Visual: Background image or logo (optional)</dc:title>
  <cp:lastModifiedBy>Yash Tiwari</cp:lastModifiedBy>
  <cp:revision>2</cp:revision>
  <dcterms:created xsi:type="dcterms:W3CDTF">2006-08-16T00:00:00Z</dcterms:created>
  <dcterms:modified xsi:type="dcterms:W3CDTF">2025-10-02T14:39:12Z</dcterms:modified>
  <dc:identifier>DAG0pGrfodc</dc:identifier>
</cp:coreProperties>
</file>