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34" r:id="rId2"/>
    <p:sldId id="304" r:id="rId3"/>
    <p:sldId id="335" r:id="rId4"/>
    <p:sldId id="336" r:id="rId5"/>
    <p:sldId id="337" r:id="rId6"/>
    <p:sldId id="345" r:id="rId7"/>
    <p:sldId id="346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7" r:id="rId16"/>
    <p:sldId id="348" r:id="rId17"/>
  </p:sldIdLst>
  <p:sldSz cx="7315200" cy="5486400" type="B5JIS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657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7315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972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4630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828800" algn="l" defTabSz="73152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194560" algn="l" defTabSz="73152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2560320" algn="l" defTabSz="73152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2926080" algn="l" defTabSz="73152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74" autoAdjust="0"/>
    <p:restoredTop sz="94574" autoAdjust="0"/>
  </p:normalViewPr>
  <p:slideViewPr>
    <p:cSldViewPr>
      <p:cViewPr varScale="1">
        <p:scale>
          <a:sx n="88" d="100"/>
          <a:sy n="88" d="100"/>
        </p:scale>
        <p:origin x="-1398" y="-96"/>
      </p:cViewPr>
      <p:guideLst>
        <p:guide orient="horz" pos="1728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8D62FC7-2960-41CE-9854-D0E960BC9E4A}" type="datetimeFigureOut">
              <a:rPr lang="en-IN"/>
              <a:pPr>
                <a:defRPr/>
              </a:pPr>
              <a:t>13-10-2022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noProof="0" smtClean="0"/>
              <a:t>Click to edit Master text styles</a:t>
            </a:r>
          </a:p>
          <a:p>
            <a:pPr lvl="1"/>
            <a:r>
              <a:rPr lang="en-IN" noProof="0" smtClean="0"/>
              <a:t>Second level</a:t>
            </a:r>
          </a:p>
          <a:p>
            <a:pPr lvl="2"/>
            <a:r>
              <a:rPr lang="en-IN" noProof="0" smtClean="0"/>
              <a:t>Third level</a:t>
            </a:r>
          </a:p>
          <a:p>
            <a:pPr lvl="3"/>
            <a:r>
              <a:rPr lang="en-IN" noProof="0" smtClean="0"/>
              <a:t>Fourth level</a:t>
            </a:r>
          </a:p>
          <a:p>
            <a:pPr lvl="4"/>
            <a:r>
              <a:rPr lang="en-IN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22BDC29-BED7-44DA-95BB-B64B4C2C91A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6576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3152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09728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6304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04340"/>
            <a:ext cx="621792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108960"/>
            <a:ext cx="512064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91C5D-64A1-4DC8-A19A-425F65FA326A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143CD-370C-4AF6-93E1-1638F1F254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A71D2-884F-4C83-906D-3068A7456758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0FB65-8F2F-49CC-A5D2-BB09AEABD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19711"/>
            <a:ext cx="164592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19711"/>
            <a:ext cx="481584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BD175-AA42-4484-95AD-9B067E59822F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520B6-E307-4377-9EF1-D3FFB1AAD5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A86F0-C6CA-44E1-8C46-FD3D8136FCE4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425D3-A4B7-4344-BF7E-17C958F81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525520"/>
            <a:ext cx="6217920" cy="108966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325371"/>
            <a:ext cx="6217920" cy="1200150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A7370-DCB4-41E0-B8F8-179F3F1E583B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27B82-92A6-42EB-9709-C0DA414F92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280161"/>
            <a:ext cx="3230880" cy="362077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280161"/>
            <a:ext cx="3230880" cy="362077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9D57C-E9FA-43CF-AB9B-0F70682BE7DF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ED3DE-0032-4949-BC72-6F4F3A133B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228090"/>
            <a:ext cx="3232150" cy="5118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739900"/>
            <a:ext cx="3232150" cy="316103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228090"/>
            <a:ext cx="3233420" cy="5118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739900"/>
            <a:ext cx="3233420" cy="316103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F7108-D76B-4FAB-9FAE-8E047274B96A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FBE43-B346-43C4-9571-3BE1B7099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5FA42-1A6D-42C4-8B4A-3950097FB7EA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E1203-FA11-4FF7-B6FD-4E14DE0F5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F404A-6389-45A5-BBCC-4B6DCC1FA047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0ADD9-97AA-463A-AB52-9D3BFE4F8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18440"/>
            <a:ext cx="2406650" cy="92964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18441"/>
            <a:ext cx="4089400" cy="468249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148081"/>
            <a:ext cx="2406650" cy="3752850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1042F-85F4-44C2-B64A-FADB6B1AD082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A2BC1-65F4-45AF-8EAA-31A3DD5E2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840480"/>
            <a:ext cx="4389120" cy="45339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90220"/>
            <a:ext cx="4389120" cy="3291840"/>
          </a:xfrm>
        </p:spPr>
        <p:txBody>
          <a:bodyPr rtlCol="0">
            <a:normAutofit/>
          </a:bodyPr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4293870"/>
            <a:ext cx="4389120" cy="643890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5C312-FD31-4E90-9752-D18716D82E49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5E0B4-7F72-4315-94CB-DD92E1869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219710"/>
            <a:ext cx="658368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3152" tIns="36576" rIns="73152" bIns="3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280161"/>
            <a:ext cx="6583680" cy="362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3152" tIns="36576" rIns="73152" bIns="365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5085080"/>
            <a:ext cx="1706880" cy="292100"/>
          </a:xfrm>
          <a:prstGeom prst="rect">
            <a:avLst/>
          </a:prstGeom>
        </p:spPr>
        <p:txBody>
          <a:bodyPr vert="horz" wrap="square" lIns="73152" tIns="36576" rIns="73152" bIns="36576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3F7A73EF-3BFD-44D7-B58A-75A48215420C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5085080"/>
            <a:ext cx="2316480" cy="292100"/>
          </a:xfrm>
          <a:prstGeom prst="rect">
            <a:avLst/>
          </a:prstGeom>
        </p:spPr>
        <p:txBody>
          <a:bodyPr vert="horz" wrap="square" lIns="73152" tIns="36576" rIns="73152" bIns="36576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5085080"/>
            <a:ext cx="1706880" cy="292100"/>
          </a:xfrm>
          <a:prstGeom prst="rect">
            <a:avLst/>
          </a:prstGeom>
        </p:spPr>
        <p:txBody>
          <a:bodyPr vert="horz" wrap="square" lIns="73152" tIns="36576" rIns="73152" bIns="36576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AA43A57-A4C9-40C4-8E8B-1DAF03E69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</a:defRPr>
      </a:lvl5pPr>
      <a:lvl6pPr marL="365760"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</a:defRPr>
      </a:lvl6pPr>
      <a:lvl7pPr marL="731520"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</a:defRPr>
      </a:lvl7pPr>
      <a:lvl8pPr marL="1097280"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</a:defRPr>
      </a:lvl8pPr>
      <a:lvl9pPr marL="1463040"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itchFamily="34" charset="0"/>
        </a:defRPr>
      </a:lvl9pPr>
    </p:titleStyle>
    <p:bodyStyle>
      <a:lvl1pPr marL="274320" indent="-27432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_16547550348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5303520" cy="5303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24460" y="-115570"/>
            <a:ext cx="243840" cy="24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3802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>
            <a:spAutoFit/>
          </a:bodyPr>
          <a:lstStyle/>
          <a:p>
            <a:pPr>
              <a:defRPr/>
            </a:pPr>
            <a:r>
              <a:rPr lang="en-US" altLang="en-US" sz="1900" b="1" dirty="0" smtClean="0"/>
              <a:t>Inner View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24460" y="-115570"/>
            <a:ext cx="243840" cy="24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3802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>
            <a:spAutoFit/>
          </a:bodyPr>
          <a:lstStyle/>
          <a:p>
            <a:pPr>
              <a:defRPr/>
            </a:pPr>
            <a:r>
              <a:rPr lang="en-US" altLang="en-US" sz="1900" b="1" dirty="0" smtClean="0"/>
              <a:t>Pantry View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24460" y="-115570"/>
            <a:ext cx="243840" cy="24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0"/>
            <a:ext cx="3802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>
            <a:spAutoFit/>
          </a:bodyPr>
          <a:lstStyle/>
          <a:p>
            <a:pPr>
              <a:defRPr/>
            </a:pPr>
            <a:r>
              <a:rPr lang="en-US" altLang="en-US" sz="1900" b="1" dirty="0" smtClean="0"/>
              <a:t>Dock </a:t>
            </a:r>
            <a:r>
              <a:rPr lang="en-US" altLang="en-US" sz="1900" b="1" dirty="0" smtClean="0"/>
              <a:t>View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24460" y="-115570"/>
            <a:ext cx="243840" cy="24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0"/>
            <a:ext cx="3802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>
            <a:spAutoFit/>
          </a:bodyPr>
          <a:lstStyle/>
          <a:p>
            <a:pPr>
              <a:defRPr/>
            </a:pPr>
            <a:r>
              <a:rPr lang="en-US" altLang="en-US" sz="1900" b="1" dirty="0" smtClean="0"/>
              <a:t>Wash Room View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24460" y="-115570"/>
            <a:ext cx="243840" cy="24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3802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>
            <a:spAutoFit/>
          </a:bodyPr>
          <a:lstStyle/>
          <a:p>
            <a:pPr>
              <a:defRPr/>
            </a:pPr>
            <a:r>
              <a:rPr lang="en-US" sz="1900" b="1" dirty="0" smtClean="0"/>
              <a:t>Floor Map</a:t>
            </a:r>
            <a:endParaRPr lang="en-US" sz="19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24460" y="-115570"/>
            <a:ext cx="243840" cy="24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3802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>
            <a:spAutoFit/>
          </a:bodyPr>
          <a:lstStyle/>
          <a:p>
            <a:pPr>
              <a:defRPr/>
            </a:pPr>
            <a:r>
              <a:rPr lang="en-US" sz="1900" b="1" dirty="0" smtClean="0"/>
              <a:t>Video 360 degree of property</a:t>
            </a:r>
            <a:endParaRPr lang="en-US" sz="19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24460" y="-115570"/>
            <a:ext cx="243840" cy="24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3802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>
            <a:spAutoFit/>
          </a:bodyPr>
          <a:lstStyle/>
          <a:p>
            <a:pPr>
              <a:defRPr/>
            </a:pPr>
            <a:r>
              <a:rPr lang="en-US" sz="1900" b="1" dirty="0" smtClean="0"/>
              <a:t>Video 360 degree Inner view</a:t>
            </a:r>
            <a:endParaRPr lang="en-US" sz="19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21920"/>
            <a:ext cx="7315200" cy="365760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 sz="1900" b="1" dirty="0" smtClean="0"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Site Information</a:t>
            </a:r>
            <a:endParaRPr lang="en-US" sz="1900" b="1" dirty="0">
              <a:latin typeface="Book Antiqua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6" name="Table 2">
            <a:extLst>
              <a:ext uri="{FF2B5EF4-FFF2-40B4-BE49-F238E27FC236}">
                <a16:creationId xmlns="" xmlns:a16="http://schemas.microsoft.com/office/drawing/2014/main" id="{5412A18A-F75F-4AD4-B1B4-5EB695E8E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17032838"/>
              </p:ext>
            </p:extLst>
          </p:nvPr>
        </p:nvGraphicFramePr>
        <p:xfrm>
          <a:off x="76200" y="609600"/>
          <a:ext cx="7162800" cy="47562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9800">
                  <a:extLst>
                    <a:ext uri="{9D8B030D-6E8A-4147-A177-3AD203B41FA5}">
                      <a16:colId xmlns="" xmlns:a16="http://schemas.microsoft.com/office/drawing/2014/main" val="2060215358"/>
                    </a:ext>
                  </a:extLst>
                </a:gridCol>
                <a:gridCol w="4953000">
                  <a:extLst>
                    <a:ext uri="{9D8B030D-6E8A-4147-A177-3AD203B41FA5}">
                      <a16:colId xmlns="" xmlns:a16="http://schemas.microsoft.com/office/drawing/2014/main" val="3567220356"/>
                    </a:ext>
                  </a:extLst>
                </a:gridCol>
              </a:tblGrid>
              <a:tr h="280203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49378" marR="49378" marT="34138" marB="341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7030A0"/>
                        </a:solidFill>
                      </a:endParaRPr>
                    </a:p>
                  </a:txBody>
                  <a:tcPr marL="49378" marR="49378" marT="34138" marB="34138"/>
                </a:tc>
                <a:extLst>
                  <a:ext uri="{0D108BD9-81ED-4DB2-BD59-A6C34878D82A}">
                    <a16:rowId xmlns="" xmlns:a16="http://schemas.microsoft.com/office/drawing/2014/main" val="1375004971"/>
                  </a:ext>
                </a:extLst>
              </a:tr>
              <a:tr h="2802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Consultant Name &amp; Number</a:t>
                      </a:r>
                      <a:endParaRPr lang="en-US" sz="1400" dirty="0"/>
                    </a:p>
                  </a:txBody>
                  <a:tcPr marL="49378" marR="49378" marT="34138" marB="34138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b="0" kern="0" dirty="0" err="1" smtClean="0">
                          <a:solidFill>
                            <a:schemeClr val="tx1"/>
                          </a:solidFill>
                          <a:cs typeface="+mn-cs"/>
                        </a:rPr>
                        <a:t>Rohit</a:t>
                      </a:r>
                      <a:r>
                        <a:rPr lang="en-US" altLang="en-US" sz="1400" b="0" kern="0" dirty="0" smtClean="0">
                          <a:solidFill>
                            <a:schemeClr val="tx1"/>
                          </a:solidFill>
                          <a:cs typeface="+mn-cs"/>
                        </a:rPr>
                        <a:t> </a:t>
                      </a:r>
                      <a:r>
                        <a:rPr lang="en-US" altLang="en-US" sz="1400" b="0" kern="0" dirty="0" err="1" smtClean="0">
                          <a:solidFill>
                            <a:schemeClr val="tx1"/>
                          </a:solidFill>
                          <a:cs typeface="+mn-cs"/>
                        </a:rPr>
                        <a:t>Bhandari</a:t>
                      </a:r>
                      <a:r>
                        <a:rPr lang="en-US" altLang="en-US" sz="1400" b="0" kern="0" dirty="0" smtClean="0">
                          <a:solidFill>
                            <a:schemeClr val="tx1"/>
                          </a:solidFill>
                          <a:cs typeface="+mn-cs"/>
                        </a:rPr>
                        <a:t>   9111988008</a:t>
                      </a:r>
                      <a:endParaRPr lang="en-US" altLang="en-US" sz="1400" b="0" kern="0" dirty="0">
                        <a:solidFill>
                          <a:schemeClr val="tx1"/>
                        </a:solidFill>
                        <a:cs typeface="+mn-cs"/>
                      </a:endParaRPr>
                    </a:p>
                  </a:txBody>
                  <a:tcPr marL="49378" marR="49378" marT="34138" marB="34138"/>
                </a:tc>
              </a:tr>
              <a:tr h="280203">
                <a:tc>
                  <a:txBody>
                    <a:bodyPr/>
                    <a:lstStyle/>
                    <a:p>
                      <a:r>
                        <a:rPr lang="en-US" sz="1400" dirty="0"/>
                        <a:t>Total warehouse area</a:t>
                      </a:r>
                    </a:p>
                  </a:txBody>
                  <a:tcPr marL="49378" marR="49378" marT="34138" marB="34138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kern="0" dirty="0" smtClean="0"/>
                        <a:t>  </a:t>
                      </a:r>
                      <a:endParaRPr lang="en-US" altLang="en-US" sz="1400" b="1" kern="0" dirty="0">
                        <a:solidFill>
                          <a:srgbClr val="FF0000"/>
                        </a:solidFill>
                        <a:cs typeface="+mn-cs"/>
                      </a:endParaRPr>
                    </a:p>
                  </a:txBody>
                  <a:tcPr marL="49378" marR="49378" marT="34138" marB="34138"/>
                </a:tc>
                <a:extLst>
                  <a:ext uri="{0D108BD9-81ED-4DB2-BD59-A6C34878D82A}">
                    <a16:rowId xmlns="" xmlns:a16="http://schemas.microsoft.com/office/drawing/2014/main" val="3545564951"/>
                  </a:ext>
                </a:extLst>
              </a:tr>
              <a:tr h="280203">
                <a:tc>
                  <a:txBody>
                    <a:bodyPr/>
                    <a:lstStyle/>
                    <a:p>
                      <a:r>
                        <a:rPr lang="en-US" sz="1400" dirty="0"/>
                        <a:t>Offered area</a:t>
                      </a:r>
                    </a:p>
                  </a:txBody>
                  <a:tcPr marL="49378" marR="49378" marT="34138" marB="34138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kern="0" dirty="0" smtClean="0"/>
                        <a:t>  sq ft  (Single Box)   </a:t>
                      </a:r>
                      <a:endParaRPr lang="en-US" altLang="en-US" sz="1400" b="1" kern="0" dirty="0">
                        <a:solidFill>
                          <a:srgbClr val="FF0000"/>
                        </a:solidFill>
                        <a:cs typeface="+mn-cs"/>
                      </a:endParaRPr>
                    </a:p>
                  </a:txBody>
                  <a:tcPr marL="49378" marR="49378" marT="34138" marB="34138"/>
                </a:tc>
                <a:extLst>
                  <a:ext uri="{0D108BD9-81ED-4DB2-BD59-A6C34878D82A}">
                    <a16:rowId xmlns="" xmlns:a16="http://schemas.microsoft.com/office/drawing/2014/main" val="1131983285"/>
                  </a:ext>
                </a:extLst>
              </a:tr>
              <a:tr h="280203">
                <a:tc>
                  <a:txBody>
                    <a:bodyPr/>
                    <a:lstStyle/>
                    <a:p>
                      <a:r>
                        <a:rPr lang="en-US" sz="1400" dirty="0"/>
                        <a:t>Height details </a:t>
                      </a:r>
                    </a:p>
                  </a:txBody>
                  <a:tcPr marL="49378" marR="49378" marT="34138" marB="3413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Clear height : </a:t>
                      </a:r>
                      <a:r>
                        <a:rPr lang="en-US" sz="1400" dirty="0" smtClean="0"/>
                        <a:t>   , </a:t>
                      </a:r>
                      <a:r>
                        <a:rPr lang="en-US" sz="1400" dirty="0"/>
                        <a:t>Center height : </a:t>
                      </a:r>
                      <a:r>
                        <a:rPr lang="en-US" sz="1400" dirty="0" smtClean="0"/>
                        <a:t> 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49378" marR="49378" marT="34138" marB="34138"/>
                </a:tc>
                <a:extLst>
                  <a:ext uri="{0D108BD9-81ED-4DB2-BD59-A6C34878D82A}">
                    <a16:rowId xmlns="" xmlns:a16="http://schemas.microsoft.com/office/drawing/2014/main" val="2094282384"/>
                  </a:ext>
                </a:extLst>
              </a:tr>
              <a:tr h="280203">
                <a:tc>
                  <a:txBody>
                    <a:bodyPr/>
                    <a:lstStyle/>
                    <a:p>
                      <a:r>
                        <a:rPr lang="en-US" sz="1400" dirty="0"/>
                        <a:t>Dock details</a:t>
                      </a:r>
                    </a:p>
                  </a:txBody>
                  <a:tcPr marL="49378" marR="49378" marT="34138" marB="3413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1.2</a:t>
                      </a:r>
                      <a:r>
                        <a:rPr lang="en-US" sz="1400" baseline="0" dirty="0" smtClean="0"/>
                        <a:t> M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height  </a:t>
                      </a:r>
                      <a:r>
                        <a:rPr lang="en-US" sz="1400" dirty="0" smtClean="0"/>
                        <a:t>       Docks</a:t>
                      </a:r>
                      <a:endParaRPr lang="en-US" sz="1400" dirty="0"/>
                    </a:p>
                  </a:txBody>
                  <a:tcPr marL="49378" marR="49378" marT="34138" marB="34138"/>
                </a:tc>
                <a:extLst>
                  <a:ext uri="{0D108BD9-81ED-4DB2-BD59-A6C34878D82A}">
                    <a16:rowId xmlns="" xmlns:a16="http://schemas.microsoft.com/office/drawing/2014/main" val="159076969"/>
                  </a:ext>
                </a:extLst>
              </a:tr>
              <a:tr h="280203">
                <a:tc>
                  <a:txBody>
                    <a:bodyPr/>
                    <a:lstStyle/>
                    <a:p>
                      <a:r>
                        <a:rPr lang="en-US" sz="1400" dirty="0"/>
                        <a:t>Structure</a:t>
                      </a:r>
                    </a:p>
                  </a:txBody>
                  <a:tcPr marL="49378" marR="49378" marT="34138" marB="3413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Modern PEB </a:t>
                      </a:r>
                      <a:r>
                        <a:rPr lang="en-US" sz="1400" dirty="0" smtClean="0"/>
                        <a:t>shed</a:t>
                      </a:r>
                      <a:endParaRPr lang="en-US" sz="1400" dirty="0"/>
                    </a:p>
                  </a:txBody>
                  <a:tcPr marL="49378" marR="49378" marT="34138" marB="34138"/>
                </a:tc>
                <a:extLst>
                  <a:ext uri="{0D108BD9-81ED-4DB2-BD59-A6C34878D82A}">
                    <a16:rowId xmlns="" xmlns:a16="http://schemas.microsoft.com/office/drawing/2014/main" val="2530882389"/>
                  </a:ext>
                </a:extLst>
              </a:tr>
              <a:tr h="2802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Possession</a:t>
                      </a:r>
                      <a:r>
                        <a:rPr lang="en-US" sz="1400" baseline="0" dirty="0" smtClean="0"/>
                        <a:t> of warehouse</a:t>
                      </a:r>
                      <a:endParaRPr lang="en-US" sz="1400" dirty="0"/>
                    </a:p>
                  </a:txBody>
                  <a:tcPr marL="49378" marR="49378" marT="34138" marB="3413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Immediate</a:t>
                      </a:r>
                      <a:endParaRPr lang="en-US" sz="1400" dirty="0"/>
                    </a:p>
                  </a:txBody>
                  <a:tcPr marL="49378" marR="49378" marT="34138" marB="34138"/>
                </a:tc>
                <a:extLst>
                  <a:ext uri="{0D108BD9-81ED-4DB2-BD59-A6C34878D82A}">
                    <a16:rowId xmlns="" xmlns:a16="http://schemas.microsoft.com/office/drawing/2014/main" val="3209013537"/>
                  </a:ext>
                </a:extLst>
              </a:tr>
              <a:tr h="3047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Floor</a:t>
                      </a:r>
                      <a:r>
                        <a:rPr lang="en-US" sz="1400" baseline="0" dirty="0" smtClean="0"/>
                        <a:t> Type (Internal)</a:t>
                      </a:r>
                      <a:endParaRPr lang="en-US" sz="1400" dirty="0"/>
                    </a:p>
                  </a:txBody>
                  <a:tcPr marL="49378" marR="49378" marT="34138" marB="3413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VDF</a:t>
                      </a:r>
                      <a:endParaRPr lang="en-US" sz="1400" dirty="0"/>
                    </a:p>
                  </a:txBody>
                  <a:tcPr marL="49378" marR="49378" marT="34138" marB="34138"/>
                </a:tc>
                <a:extLst>
                  <a:ext uri="{0D108BD9-81ED-4DB2-BD59-A6C34878D82A}">
                    <a16:rowId xmlns="" xmlns:a16="http://schemas.microsoft.com/office/drawing/2014/main" val="2442223472"/>
                  </a:ext>
                </a:extLst>
              </a:tr>
              <a:tr h="280203">
                <a:tc>
                  <a:txBody>
                    <a:bodyPr/>
                    <a:lstStyle/>
                    <a:p>
                      <a:r>
                        <a:rPr lang="en-US" sz="1400" dirty="0"/>
                        <a:t>Facilities area</a:t>
                      </a:r>
                    </a:p>
                  </a:txBody>
                  <a:tcPr marL="49378" marR="49378" marT="34138" marB="3413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Toilets</a:t>
                      </a:r>
                      <a:r>
                        <a:rPr lang="en-US" sz="1400" baseline="0" dirty="0" smtClean="0"/>
                        <a:t> and</a:t>
                      </a:r>
                      <a:r>
                        <a:rPr lang="en-US" sz="1400" dirty="0" smtClean="0"/>
                        <a:t> O</a:t>
                      </a:r>
                      <a:r>
                        <a:rPr lang="en-US" sz="1400" baseline="0" dirty="0" smtClean="0"/>
                        <a:t>ffice</a:t>
                      </a:r>
                      <a:endParaRPr lang="en-US" sz="1400" dirty="0"/>
                    </a:p>
                  </a:txBody>
                  <a:tcPr marL="49378" marR="49378" marT="34138" marB="34138"/>
                </a:tc>
                <a:extLst>
                  <a:ext uri="{0D108BD9-81ED-4DB2-BD59-A6C34878D82A}">
                    <a16:rowId xmlns="" xmlns:a16="http://schemas.microsoft.com/office/drawing/2014/main" val="1730536690"/>
                  </a:ext>
                </a:extLst>
              </a:tr>
              <a:tr h="280203">
                <a:tc>
                  <a:txBody>
                    <a:bodyPr/>
                    <a:lstStyle/>
                    <a:p>
                      <a:r>
                        <a:rPr lang="en-US" sz="1400" dirty="0"/>
                        <a:t>Air </a:t>
                      </a:r>
                      <a:r>
                        <a:rPr lang="en-US" sz="1400" dirty="0" smtClean="0"/>
                        <a:t>changer,</a:t>
                      </a:r>
                      <a:r>
                        <a:rPr lang="en-US" sz="1400" baseline="0" dirty="0" smtClean="0"/>
                        <a:t> Ventilator,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Skylights</a:t>
                      </a:r>
                    </a:p>
                  </a:txBody>
                  <a:tcPr marL="49378" marR="49378" marT="34138" marB="3413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Turbo Vent, 5% Skylight (polycarbonate sheets)</a:t>
                      </a:r>
                      <a:endParaRPr lang="en-US" sz="1400" dirty="0"/>
                    </a:p>
                  </a:txBody>
                  <a:tcPr marL="49378" marR="49378" marT="34138" marB="34138"/>
                </a:tc>
                <a:extLst>
                  <a:ext uri="{0D108BD9-81ED-4DB2-BD59-A6C34878D82A}">
                    <a16:rowId xmlns="" xmlns:a16="http://schemas.microsoft.com/office/drawing/2014/main" val="1226181013"/>
                  </a:ext>
                </a:extLst>
              </a:tr>
              <a:tr h="280203">
                <a:tc>
                  <a:txBody>
                    <a:bodyPr/>
                    <a:lstStyle/>
                    <a:p>
                      <a:r>
                        <a:rPr lang="en-US" sz="1400" dirty="0"/>
                        <a:t>Insulation</a:t>
                      </a:r>
                    </a:p>
                  </a:txBody>
                  <a:tcPr marL="49378" marR="49378" marT="34138" marB="3413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</a:t>
                      </a:r>
                      <a:endParaRPr lang="en-US" sz="1400" dirty="0"/>
                    </a:p>
                  </a:txBody>
                  <a:tcPr marL="49378" marR="49378" marT="34138" marB="34138"/>
                </a:tc>
                <a:extLst>
                  <a:ext uri="{0D108BD9-81ED-4DB2-BD59-A6C34878D82A}">
                    <a16:rowId xmlns="" xmlns:a16="http://schemas.microsoft.com/office/drawing/2014/main" val="2268679599"/>
                  </a:ext>
                </a:extLst>
              </a:tr>
              <a:tr h="280203">
                <a:tc>
                  <a:txBody>
                    <a:bodyPr/>
                    <a:lstStyle/>
                    <a:p>
                      <a:r>
                        <a:rPr lang="en-US" sz="1400" dirty="0"/>
                        <a:t>Fire hydrant and fire NOC</a:t>
                      </a:r>
                    </a:p>
                  </a:txBody>
                  <a:tcPr marL="49378" marR="49378" marT="34138" marB="34138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Provisional</a:t>
                      </a:r>
                      <a:endParaRPr lang="en-US" sz="1400" dirty="0"/>
                    </a:p>
                  </a:txBody>
                  <a:tcPr marL="49378" marR="49378" marT="34138" marB="34138"/>
                </a:tc>
                <a:extLst>
                  <a:ext uri="{0D108BD9-81ED-4DB2-BD59-A6C34878D82A}">
                    <a16:rowId xmlns="" xmlns:a16="http://schemas.microsoft.com/office/drawing/2014/main" val="3267624129"/>
                  </a:ext>
                </a:extLst>
              </a:tr>
              <a:tr h="295260">
                <a:tc>
                  <a:txBody>
                    <a:bodyPr/>
                    <a:lstStyle/>
                    <a:p>
                      <a:r>
                        <a:rPr lang="en-US" sz="1400" dirty="0"/>
                        <a:t>Legal compliances</a:t>
                      </a:r>
                    </a:p>
                  </a:txBody>
                  <a:tcPr marL="49378" marR="49378" marT="34138" marB="341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All</a:t>
                      </a:r>
                      <a:r>
                        <a:rPr lang="en-US" sz="1400" baseline="0" dirty="0" smtClean="0"/>
                        <a:t> Govt. Permissions, TNCP, Diversion, Building Permission</a:t>
                      </a:r>
                      <a:endParaRPr lang="en-US" sz="1400" dirty="0"/>
                    </a:p>
                  </a:txBody>
                  <a:tcPr marL="49378" marR="49378" marT="34138" marB="34138"/>
                </a:tc>
                <a:extLst>
                  <a:ext uri="{0D108BD9-81ED-4DB2-BD59-A6C34878D82A}">
                    <a16:rowId xmlns="" xmlns:a16="http://schemas.microsoft.com/office/drawing/2014/main" val="353999345"/>
                  </a:ext>
                </a:extLst>
              </a:tr>
              <a:tr h="280203">
                <a:tc>
                  <a:txBody>
                    <a:bodyPr/>
                    <a:lstStyle/>
                    <a:p>
                      <a:r>
                        <a:rPr lang="en-US" sz="1400" dirty="0"/>
                        <a:t>Electrical load</a:t>
                      </a:r>
                    </a:p>
                  </a:txBody>
                  <a:tcPr marL="49378" marR="49378" marT="34138" marB="34138"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Available as per requirement</a:t>
                      </a:r>
                      <a:endParaRPr lang="en-US" sz="1400" dirty="0"/>
                    </a:p>
                  </a:txBody>
                  <a:tcPr marL="49378" marR="49378" marT="34138" marB="34138"/>
                </a:tc>
                <a:extLst>
                  <a:ext uri="{0D108BD9-81ED-4DB2-BD59-A6C34878D82A}">
                    <a16:rowId xmlns="" xmlns:a16="http://schemas.microsoft.com/office/drawing/2014/main" val="3201800707"/>
                  </a:ext>
                </a:extLst>
              </a:tr>
              <a:tr h="280203">
                <a:tc>
                  <a:txBody>
                    <a:bodyPr/>
                    <a:lstStyle/>
                    <a:p>
                      <a:r>
                        <a:rPr lang="en-US" sz="1400" smtClean="0"/>
                        <a:t>Asking</a:t>
                      </a:r>
                      <a:r>
                        <a:rPr lang="en-US" sz="1400" baseline="0" smtClean="0"/>
                        <a:t> </a:t>
                      </a:r>
                      <a:r>
                        <a:rPr lang="en-US" sz="1400" smtClean="0"/>
                        <a:t>Rental</a:t>
                      </a:r>
                      <a:endParaRPr lang="en-US" sz="1400" dirty="0"/>
                    </a:p>
                  </a:txBody>
                  <a:tcPr marL="49378" marR="49378" marT="34138" marB="34138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Asking : Rs. 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per sq </a:t>
                      </a:r>
                      <a:r>
                        <a:rPr lang="en-US" sz="1400" dirty="0" smtClean="0"/>
                        <a:t>ft </a:t>
                      </a:r>
                      <a:endParaRPr lang="en-US" sz="1400" dirty="0"/>
                    </a:p>
                  </a:txBody>
                  <a:tcPr marL="49378" marR="49378" marT="34138" marB="34138"/>
                </a:tc>
                <a:extLst>
                  <a:ext uri="{0D108BD9-81ED-4DB2-BD59-A6C34878D82A}">
                    <a16:rowId xmlns="" xmlns:a16="http://schemas.microsoft.com/office/drawing/2014/main" val="9625363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24460" y="-115570"/>
            <a:ext cx="243840" cy="24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3802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>
            <a:spAutoFit/>
          </a:bodyPr>
          <a:lstStyle/>
          <a:p>
            <a:pPr>
              <a:defRPr/>
            </a:pPr>
            <a:r>
              <a:rPr lang="en-US" altLang="en-US" sz="1900" b="1" dirty="0" smtClean="0"/>
              <a:t>Front View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24460" y="-115570"/>
            <a:ext cx="243840" cy="24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3802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>
            <a:spAutoFit/>
          </a:bodyPr>
          <a:lstStyle/>
          <a:p>
            <a:pPr>
              <a:defRPr/>
            </a:pPr>
            <a:r>
              <a:rPr lang="en-US" altLang="en-US" sz="1900" b="1" dirty="0" smtClean="0"/>
              <a:t>Long View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24460" y="-115570"/>
            <a:ext cx="243840" cy="24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3802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>
            <a:spAutoFit/>
          </a:bodyPr>
          <a:lstStyle/>
          <a:p>
            <a:pPr>
              <a:defRPr/>
            </a:pPr>
            <a:r>
              <a:rPr lang="en-US" altLang="en-US" sz="1900" b="1" dirty="0" smtClean="0"/>
              <a:t>Parking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24460" y="-115570"/>
            <a:ext cx="243840" cy="24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3802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>
            <a:spAutoFit/>
          </a:bodyPr>
          <a:lstStyle/>
          <a:p>
            <a:pPr>
              <a:defRPr/>
            </a:pPr>
            <a:r>
              <a:rPr lang="en-US" altLang="en-US" sz="1900" b="1" dirty="0" smtClean="0"/>
              <a:t>DG Platform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24460" y="-115570"/>
            <a:ext cx="243840" cy="24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380238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>
            <a:spAutoFit/>
          </a:bodyPr>
          <a:lstStyle/>
          <a:p>
            <a:pPr>
              <a:defRPr/>
            </a:pPr>
            <a:r>
              <a:rPr lang="en-US" b="1" dirty="0" smtClean="0"/>
              <a:t>Fire System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24460" y="-115570"/>
            <a:ext cx="243840" cy="24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3802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>
            <a:spAutoFit/>
          </a:bodyPr>
          <a:lstStyle/>
          <a:p>
            <a:pPr>
              <a:defRPr/>
            </a:pPr>
            <a:r>
              <a:rPr lang="en-US" altLang="en-US" sz="1900" b="1" dirty="0" smtClean="0"/>
              <a:t>Inner View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24460" y="-115570"/>
            <a:ext cx="243840" cy="24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61760" y="0"/>
            <a:ext cx="853440" cy="85344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3802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52" tIns="36576" rIns="73152" bIns="36576">
            <a:spAutoFit/>
          </a:bodyPr>
          <a:lstStyle/>
          <a:p>
            <a:pPr>
              <a:defRPr/>
            </a:pPr>
            <a:r>
              <a:rPr lang="en-US" altLang="en-US" sz="1900" b="1" dirty="0" smtClean="0"/>
              <a:t>Inner View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mat PPT for outle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 PPT for outlets</Template>
  <TotalTime>28</TotalTime>
  <Words>143</Words>
  <Application>Microsoft Office PowerPoint</Application>
  <PresentationFormat>Custom</PresentationFormat>
  <Paragraphs>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Format PPT for outlets</vt:lpstr>
      <vt:lpstr>Slide 1</vt:lpstr>
      <vt:lpstr>Site Information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Information</dc:title>
  <dc:creator>J.A.R.V.ES</dc:creator>
  <cp:lastModifiedBy>J.A.R.V.ES</cp:lastModifiedBy>
  <cp:revision>27</cp:revision>
  <dcterms:created xsi:type="dcterms:W3CDTF">2020-09-14T17:13:14Z</dcterms:created>
  <dcterms:modified xsi:type="dcterms:W3CDTF">2022-10-13T05:54:07Z</dcterms:modified>
</cp:coreProperties>
</file>