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4630400" cy="8229600"/>
  <p:notesSz cx="8229600" cy="14630400"/>
  <p:embeddedFontLst>
    <p:embeddedFont>
      <p:font typeface="DM Sans Medium"/>
      <p:regular r:id="rId21"/>
    </p:embeddedFont>
    <p:embeddedFont>
      <p:font typeface="DM Sans Medium"/>
      <p:regular r:id="rId22"/>
    </p:embeddedFont>
    <p:embeddedFont>
      <p:font typeface="DM Sans Medium"/>
      <p:regular r:id="rId23"/>
    </p:embeddedFont>
    <p:embeddedFont>
      <p:font typeface="DM Sans Medium"/>
      <p:regular r:id="rId24"/>
    </p:embeddedFont>
    <p:embeddedFont>
      <p:font typeface="Inter"/>
      <p:regular r:id="rId25"/>
    </p:embeddedFont>
    <p:embeddedFont>
      <p:font typeface="Inter"/>
      <p:regular r:id="rId26"/>
    </p:embeddedFont>
    <p:embeddedFont>
      <p:font typeface="Inter"/>
      <p:regular r:id="rId27"/>
    </p:embeddedFont>
    <p:embeddedFont>
      <p:font typeface="Inter"/>
      <p:regular r:id="rId2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Relationship Id="rId21" Type="http://schemas.openxmlformats.org/officeDocument/2006/relationships/font" Target="fonts/font1.fntdata"/><Relationship Id="rId22" Type="http://schemas.openxmlformats.org/officeDocument/2006/relationships/font" Target="fonts/font2.fntdata"/><Relationship Id="rId23" Type="http://schemas.openxmlformats.org/officeDocument/2006/relationships/font" Target="fonts/font3.fntdata"/><Relationship Id="rId24" Type="http://schemas.openxmlformats.org/officeDocument/2006/relationships/font" Target="fonts/font4.fntdata"/><Relationship Id="rId25" Type="http://schemas.openxmlformats.org/officeDocument/2006/relationships/font" Target="fonts/font5.fntdata"/><Relationship Id="rId26" Type="http://schemas.openxmlformats.org/officeDocument/2006/relationships/font" Target="fonts/font6.fntdata"/><Relationship Id="rId27" Type="http://schemas.openxmlformats.org/officeDocument/2006/relationships/font" Target="fonts/font7.fntdata"/><Relationship Id="rId2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2-1.png"/><Relationship Id="rId3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3-1.png"/><Relationship Id="rId3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4-1.png"/><Relationship Id="rId3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5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png"/><Relationship Id="rId4" Type="http://schemas.openxmlformats.org/officeDocument/2006/relationships/slideLayout" Target="../slideLayouts/slideLayout15.xml"/><Relationship Id="rId5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2579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MLflow: From Experiment Tracking to Business Impact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283512"/>
            <a:ext cx="517719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By Rupesh Pund / Mlops | 08-05-2025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6280190" y="4978003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how MLflow transforms machine learning projects into measurable business results.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88788"/>
            <a:ext cx="585061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What MLflow Can't Do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511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1"/>
            </a:pP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Pipeline orchestration: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Not designed for end-to-end data workflows like ingestion or validation.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2933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serving: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Limited native capabilities to serve models instantly in production.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3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Version control: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No built-in system for code or data versioning like Git or DVC.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777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4"/>
            </a:pP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CI/CD replacement: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Does not substitute continuous integration/delivery tools or orchestration frameworks.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804826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Real-World Impact: Use Cases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364843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Customer Churn Prediction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Improved accuracy by 15%, reducing lost revenue significantly.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Fraud Detection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Cut false positives by 20%, enhancing trust and efficiency.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Operational Benefits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Faster deployment times and higher model precision.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2050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MLflow vs Kubeflow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962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MLflow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97740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Lightweight and language-agnostic platform.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4196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Simple to integrate with various tools.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6179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Focused on experiment tracking and model management.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66689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Easier setup for small to medium projects.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3962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Kubeflow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397740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Comprehensive ML pipeline orchestration on Kubernetes.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78250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Manages complex workflows and scaling.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2247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Designed for production-grade deployments.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566689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Better suited for end-to-end pipeline automation.</a:t>
            </a: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67689"/>
            <a:ext cx="75051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Who Uses MLflow and Why?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009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Databricks: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Core contributor and provides commercial support.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Zynga: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Uses MLflow for game churn prediction models.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Booking.com: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Ensures reproducibility of ML experiments.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Airbnb: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Manages full model lifecycle efficiently.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988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Popular across finance, e-commerce, and SaaS industries.</a:t>
            </a:r>
            <a:endParaRPr lang="en-US" sz="17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8704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Thank You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4945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appreciate your time and attention.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86750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Any questions? </a:t>
            </a: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793790" y="448556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860" y="4528066"/>
            <a:ext cx="340162" cy="425291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530906" y="45634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Contact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530906" y="5053846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Reach out anytime for deeper discussions or support.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235893" y="448556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963" y="4528066"/>
            <a:ext cx="340162" cy="425291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5973008" y="45634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Feedback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5973008" y="5053846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Your insights help us improve our work and service.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9677995" y="448556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065" y="4528066"/>
            <a:ext cx="340162" cy="425291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10415111" y="45634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Next Steps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10415111" y="5053846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Looking forward to collaborating on your MLflow journey.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1647" y="622578"/>
            <a:ext cx="5654873" cy="7068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What is MLflow?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046083" y="1668661"/>
            <a:ext cx="30480" cy="5938242"/>
          </a:xfrm>
          <a:prstGeom prst="roundRect">
            <a:avLst>
              <a:gd name="adj" fmla="val 111319"/>
            </a:avLst>
          </a:prstGeom>
          <a:solidFill>
            <a:srgbClr val="D3D1C9"/>
          </a:solidFill>
          <a:ln/>
        </p:spPr>
      </p:sp>
      <p:sp>
        <p:nvSpPr>
          <p:cNvPr id="5" name="Shape 2"/>
          <p:cNvSpPr/>
          <p:nvPr/>
        </p:nvSpPr>
        <p:spPr>
          <a:xfrm>
            <a:off x="1270040" y="1907858"/>
            <a:ext cx="678537" cy="30480"/>
          </a:xfrm>
          <a:prstGeom prst="roundRect">
            <a:avLst>
              <a:gd name="adj" fmla="val 111319"/>
            </a:avLst>
          </a:prstGeom>
          <a:solidFill>
            <a:srgbClr val="D3D1C9"/>
          </a:solidFill>
          <a:ln/>
        </p:spPr>
      </p:sp>
      <p:sp>
        <p:nvSpPr>
          <p:cNvPr id="6" name="Shape 3"/>
          <p:cNvSpPr/>
          <p:nvPr/>
        </p:nvSpPr>
        <p:spPr>
          <a:xfrm>
            <a:off x="791647" y="1668661"/>
            <a:ext cx="508873" cy="508873"/>
          </a:xfrm>
          <a:prstGeom prst="roundRect">
            <a:avLst>
              <a:gd name="adj" fmla="val 6668"/>
            </a:avLst>
          </a:prstGeom>
          <a:solidFill>
            <a:srgbClr val="EDEBE3"/>
          </a:solidFill>
          <a:ln/>
        </p:spPr>
      </p:sp>
      <p:sp>
        <p:nvSpPr>
          <p:cNvPr id="7" name="Text 4"/>
          <p:cNvSpPr/>
          <p:nvPr/>
        </p:nvSpPr>
        <p:spPr>
          <a:xfrm>
            <a:off x="876479" y="1711047"/>
            <a:ext cx="339209" cy="424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177058" y="1746409"/>
            <a:ext cx="6175296" cy="14135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Open-source platform to manage the ML lifecycle.</a:t>
            </a:r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
</a:t>
            </a:r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Helps streamline collaboration between data science and engineering teams</a:t>
            </a:r>
            <a:endParaRPr lang="en-US" sz="2200" dirty="0"/>
          </a:p>
        </p:txBody>
      </p:sp>
      <p:sp>
        <p:nvSpPr>
          <p:cNvPr id="9" name="Shape 6"/>
          <p:cNvSpPr/>
          <p:nvPr/>
        </p:nvSpPr>
        <p:spPr>
          <a:xfrm>
            <a:off x="1270040" y="3851434"/>
            <a:ext cx="678537" cy="30480"/>
          </a:xfrm>
          <a:prstGeom prst="roundRect">
            <a:avLst>
              <a:gd name="adj" fmla="val 111319"/>
            </a:avLst>
          </a:prstGeom>
          <a:solidFill>
            <a:srgbClr val="D3D1C9"/>
          </a:solidFill>
          <a:ln/>
        </p:spPr>
      </p:sp>
      <p:sp>
        <p:nvSpPr>
          <p:cNvPr id="10" name="Shape 7"/>
          <p:cNvSpPr/>
          <p:nvPr/>
        </p:nvSpPr>
        <p:spPr>
          <a:xfrm>
            <a:off x="791647" y="3612237"/>
            <a:ext cx="508873" cy="508873"/>
          </a:xfrm>
          <a:prstGeom prst="roundRect">
            <a:avLst>
              <a:gd name="adj" fmla="val 6668"/>
            </a:avLst>
          </a:prstGeom>
          <a:solidFill>
            <a:srgbClr val="EDEBE3"/>
          </a:solidFill>
          <a:ln/>
        </p:spPr>
      </p:sp>
      <p:sp>
        <p:nvSpPr>
          <p:cNvPr id="11" name="Text 8"/>
          <p:cNvSpPr/>
          <p:nvPr/>
        </p:nvSpPr>
        <p:spPr>
          <a:xfrm>
            <a:off x="876479" y="3654623"/>
            <a:ext cx="339209" cy="424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9"/>
          <p:cNvSpPr/>
          <p:nvPr/>
        </p:nvSpPr>
        <p:spPr>
          <a:xfrm>
            <a:off x="2177058" y="3689985"/>
            <a:ext cx="2885718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Four key components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2177058" y="4178975"/>
            <a:ext cx="6175296" cy="3619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🏷️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Tracking: Log experiments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2177058" y="4619982"/>
            <a:ext cx="6175296" cy="3619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📂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Projects: Reproducible code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2177058" y="5060990"/>
            <a:ext cx="6175296" cy="3619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🧩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Models: Packaging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2177058" y="5501997"/>
            <a:ext cx="6175296" cy="3619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🗂️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Registry: Versioning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270040" y="6555462"/>
            <a:ext cx="678537" cy="30480"/>
          </a:xfrm>
          <a:prstGeom prst="roundRect">
            <a:avLst>
              <a:gd name="adj" fmla="val 111319"/>
            </a:avLst>
          </a:prstGeom>
          <a:solidFill>
            <a:srgbClr val="D3D1C9"/>
          </a:solidFill>
          <a:ln/>
        </p:spPr>
      </p:sp>
      <p:sp>
        <p:nvSpPr>
          <p:cNvPr id="18" name="Shape 15"/>
          <p:cNvSpPr/>
          <p:nvPr/>
        </p:nvSpPr>
        <p:spPr>
          <a:xfrm>
            <a:off x="791647" y="6316266"/>
            <a:ext cx="508873" cy="508873"/>
          </a:xfrm>
          <a:prstGeom prst="roundRect">
            <a:avLst>
              <a:gd name="adj" fmla="val 6668"/>
            </a:avLst>
          </a:prstGeom>
          <a:solidFill>
            <a:srgbClr val="EDEBE3"/>
          </a:solidFill>
          <a:ln/>
        </p:spPr>
      </p:sp>
      <p:sp>
        <p:nvSpPr>
          <p:cNvPr id="19" name="Text 16"/>
          <p:cNvSpPr/>
          <p:nvPr/>
        </p:nvSpPr>
        <p:spPr>
          <a:xfrm>
            <a:off x="876479" y="6358652"/>
            <a:ext cx="339209" cy="424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3</a:t>
            </a:r>
            <a:endParaRPr lang="en-US" sz="2650" dirty="0"/>
          </a:p>
        </p:txBody>
      </p:sp>
      <p:sp>
        <p:nvSpPr>
          <p:cNvPr id="20" name="Text 17"/>
          <p:cNvSpPr/>
          <p:nvPr/>
        </p:nvSpPr>
        <p:spPr>
          <a:xfrm>
            <a:off x="2177058" y="6394013"/>
            <a:ext cx="2827377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Real-world analogy</a:t>
            </a:r>
            <a:endParaRPr lang="en-US" sz="2200" dirty="0"/>
          </a:p>
        </p:txBody>
      </p:sp>
      <p:sp>
        <p:nvSpPr>
          <p:cNvPr id="21" name="Text 18"/>
          <p:cNvSpPr/>
          <p:nvPr/>
        </p:nvSpPr>
        <p:spPr>
          <a:xfrm>
            <a:off x="2177058" y="6883003"/>
            <a:ext cx="6175296" cy="723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i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Like GitHub for Machine Learning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—tracks changes, stores versions, and enables teamwork.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0916" y="1110377"/>
            <a:ext cx="6693694" cy="5901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600"/>
              </a:lnSpc>
              <a:buNone/>
            </a:pPr>
            <a:r>
              <a:rPr lang="en-US" sz="37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MLflow Architecture Overview</a:t>
            </a:r>
            <a:endParaRPr lang="en-US" sz="3700" dirty="0"/>
          </a:p>
        </p:txBody>
      </p:sp>
      <p:sp>
        <p:nvSpPr>
          <p:cNvPr id="4" name="Text 1"/>
          <p:cNvSpPr/>
          <p:nvPr/>
        </p:nvSpPr>
        <p:spPr>
          <a:xfrm>
            <a:off x="660916" y="2172653"/>
            <a:ext cx="1609963" cy="5900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Client Interface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660916" y="2951559"/>
            <a:ext cx="1609963" cy="12082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Python or CLI tools call MLflow APIs for easy interaction.</a:t>
            </a:r>
            <a:endParaRPr lang="en-US" sz="1450" dirty="0"/>
          </a:p>
        </p:txBody>
      </p:sp>
      <p:sp>
        <p:nvSpPr>
          <p:cNvPr id="6" name="Text 3"/>
          <p:cNvSpPr/>
          <p:nvPr/>
        </p:nvSpPr>
        <p:spPr>
          <a:xfrm>
            <a:off x="2739271" y="2172653"/>
            <a:ext cx="1609963" cy="5900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Tracking Server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2739271" y="2951559"/>
            <a:ext cx="1609963" cy="15103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Records parameters, metrics, and artifacts for each experiment.</a:t>
            </a:r>
            <a:endParaRPr lang="en-US" sz="1450" dirty="0"/>
          </a:p>
        </p:txBody>
      </p:sp>
      <p:sp>
        <p:nvSpPr>
          <p:cNvPr id="8" name="Text 5"/>
          <p:cNvSpPr/>
          <p:nvPr/>
        </p:nvSpPr>
        <p:spPr>
          <a:xfrm>
            <a:off x="4817626" y="2172653"/>
            <a:ext cx="1609963" cy="5900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Storage Layers</a:t>
            </a:r>
            <a:endParaRPr lang="en-US" sz="1850" dirty="0"/>
          </a:p>
        </p:txBody>
      </p:sp>
      <p:sp>
        <p:nvSpPr>
          <p:cNvPr id="9" name="Text 6"/>
          <p:cNvSpPr/>
          <p:nvPr/>
        </p:nvSpPr>
        <p:spPr>
          <a:xfrm>
            <a:off x="4817626" y="2951559"/>
            <a:ext cx="1609963" cy="12082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Backend Store: SQL or database for metadata.</a:t>
            </a:r>
            <a:endParaRPr lang="en-US" sz="1450" dirty="0"/>
          </a:p>
        </p:txBody>
      </p:sp>
      <p:sp>
        <p:nvSpPr>
          <p:cNvPr id="10" name="Text 7"/>
          <p:cNvSpPr/>
          <p:nvPr/>
        </p:nvSpPr>
        <p:spPr>
          <a:xfrm>
            <a:off x="4817626" y="4225885"/>
            <a:ext cx="1609963" cy="12082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Artifact Store: File system or cloud storage like S3/GCS.</a:t>
            </a:r>
            <a:endParaRPr lang="en-US" sz="1450" dirty="0"/>
          </a:p>
        </p:txBody>
      </p:sp>
      <p:sp>
        <p:nvSpPr>
          <p:cNvPr id="11" name="Text 8"/>
          <p:cNvSpPr/>
          <p:nvPr/>
        </p:nvSpPr>
        <p:spPr>
          <a:xfrm>
            <a:off x="6895981" y="2172653"/>
            <a:ext cx="1609963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User Interface</a:t>
            </a:r>
            <a:endParaRPr lang="en-US" sz="1850" dirty="0"/>
          </a:p>
        </p:txBody>
      </p:sp>
      <p:sp>
        <p:nvSpPr>
          <p:cNvPr id="12" name="Text 9"/>
          <p:cNvSpPr/>
          <p:nvPr/>
        </p:nvSpPr>
        <p:spPr>
          <a:xfrm>
            <a:off x="6895981" y="2656523"/>
            <a:ext cx="1609963" cy="12082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Web dashboard accessible locally for monitoring and management.</a:t>
            </a:r>
            <a:endParaRPr lang="en-US" sz="1450" dirty="0"/>
          </a:p>
        </p:txBody>
      </p:sp>
      <p:sp>
        <p:nvSpPr>
          <p:cNvPr id="13" name="Text 10"/>
          <p:cNvSpPr/>
          <p:nvPr/>
        </p:nvSpPr>
        <p:spPr>
          <a:xfrm>
            <a:off x="660916" y="5712619"/>
            <a:ext cx="7822168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Tracking</a:t>
            </a:r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Logs parameters, metrics, artifacts</a:t>
            </a:r>
            <a:endParaRPr lang="en-US" sz="1450" dirty="0"/>
          </a:p>
        </p:txBody>
      </p:sp>
      <p:sp>
        <p:nvSpPr>
          <p:cNvPr id="14" name="Text 11"/>
          <p:cNvSpPr/>
          <p:nvPr/>
        </p:nvSpPr>
        <p:spPr>
          <a:xfrm>
            <a:off x="660916" y="6080760"/>
            <a:ext cx="7822168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Projects</a:t>
            </a:r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Define a standard way to run code (entry points + env)</a:t>
            </a:r>
            <a:endParaRPr lang="en-US" sz="1450" dirty="0"/>
          </a:p>
        </p:txBody>
      </p:sp>
      <p:sp>
        <p:nvSpPr>
          <p:cNvPr id="15" name="Text 12"/>
          <p:cNvSpPr/>
          <p:nvPr/>
        </p:nvSpPr>
        <p:spPr>
          <a:xfrm>
            <a:off x="660916" y="6448901"/>
            <a:ext cx="7822168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Models</a:t>
            </a:r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Standardized packaging format for deployment</a:t>
            </a:r>
            <a:endParaRPr lang="en-US" sz="1450" dirty="0"/>
          </a:p>
        </p:txBody>
      </p:sp>
      <p:sp>
        <p:nvSpPr>
          <p:cNvPr id="16" name="Text 13"/>
          <p:cNvSpPr/>
          <p:nvPr/>
        </p:nvSpPr>
        <p:spPr>
          <a:xfrm>
            <a:off x="660916" y="6817043"/>
            <a:ext cx="7822168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Char char="•"/>
            </a:pPr>
            <a:r>
              <a:rPr lang="en-US" sz="14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Registry</a:t>
            </a:r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Central repository for managing model versions, stages</a:t>
            </a:r>
            <a:endParaRPr lang="en-US" sz="14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2711" y="576858"/>
            <a:ext cx="7678579" cy="13084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150"/>
              </a:lnSpc>
              <a:buNone/>
            </a:pPr>
            <a:r>
              <a:rPr lang="en-US" sz="41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MLflow Tracking: The Foundation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732711" y="2199323"/>
            <a:ext cx="7678579" cy="1206341"/>
          </a:xfrm>
          <a:prstGeom prst="roundRect">
            <a:avLst>
              <a:gd name="adj" fmla="val 2603"/>
            </a:avLst>
          </a:prstGeom>
          <a:solidFill>
            <a:srgbClr val="EDEBE3"/>
          </a:solidFill>
          <a:ln/>
        </p:spPr>
      </p:sp>
      <p:sp>
        <p:nvSpPr>
          <p:cNvPr id="5" name="Text 2"/>
          <p:cNvSpPr/>
          <p:nvPr/>
        </p:nvSpPr>
        <p:spPr>
          <a:xfrm>
            <a:off x="942023" y="2408634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Core function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942023" y="2861310"/>
            <a:ext cx="7259955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Tracks parameters, metrics, code versions, and artifacts.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732711" y="3614976"/>
            <a:ext cx="7678579" cy="1206341"/>
          </a:xfrm>
          <a:prstGeom prst="roundRect">
            <a:avLst>
              <a:gd name="adj" fmla="val 2603"/>
            </a:avLst>
          </a:prstGeom>
          <a:solidFill>
            <a:srgbClr val="EDEBE3"/>
          </a:solidFill>
          <a:ln/>
        </p:spPr>
      </p:sp>
      <p:sp>
        <p:nvSpPr>
          <p:cNvPr id="8" name="Text 5"/>
          <p:cNvSpPr/>
          <p:nvPr/>
        </p:nvSpPr>
        <p:spPr>
          <a:xfrm>
            <a:off x="942023" y="3824288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Automatic logging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942023" y="4276963"/>
            <a:ext cx="7259955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Requires minimal code changes to reliably log experiments.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732711" y="5030629"/>
            <a:ext cx="7678579" cy="1206341"/>
          </a:xfrm>
          <a:prstGeom prst="roundRect">
            <a:avLst>
              <a:gd name="adj" fmla="val 2603"/>
            </a:avLst>
          </a:prstGeom>
          <a:solidFill>
            <a:srgbClr val="EDEBE3"/>
          </a:solidFill>
          <a:ln/>
        </p:spPr>
      </p:sp>
      <p:sp>
        <p:nvSpPr>
          <p:cNvPr id="11" name="Text 8"/>
          <p:cNvSpPr/>
          <p:nvPr/>
        </p:nvSpPr>
        <p:spPr>
          <a:xfrm>
            <a:off x="942023" y="5239941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Example usage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942023" y="5692616"/>
            <a:ext cx="7259955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Easily track learning rate, accuracy, and dataset versions.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732711" y="6446282"/>
            <a:ext cx="7678579" cy="1206341"/>
          </a:xfrm>
          <a:prstGeom prst="roundRect">
            <a:avLst>
              <a:gd name="adj" fmla="val 2603"/>
            </a:avLst>
          </a:prstGeom>
          <a:solidFill>
            <a:srgbClr val="EDEBE3"/>
          </a:solidFill>
          <a:ln/>
        </p:spPr>
      </p:sp>
      <p:sp>
        <p:nvSpPr>
          <p:cNvPr id="14" name="Text 11"/>
          <p:cNvSpPr/>
          <p:nvPr/>
        </p:nvSpPr>
        <p:spPr>
          <a:xfrm>
            <a:off x="942023" y="6655594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Key benefit</a:t>
            </a:r>
            <a:endParaRPr lang="en-US" sz="2050" dirty="0"/>
          </a:p>
        </p:txBody>
      </p:sp>
      <p:sp>
        <p:nvSpPr>
          <p:cNvPr id="15" name="Text 12"/>
          <p:cNvSpPr/>
          <p:nvPr/>
        </p:nvSpPr>
        <p:spPr>
          <a:xfrm>
            <a:off x="942023" y="7108269"/>
            <a:ext cx="7259955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Supports reproducible experiments and seamless comparisons.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1095172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MLflow Projects: Standardizing Execution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Purpose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Package ML code for reproducible and scalable runs.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Features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215408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Defines dependencies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200406" y="4657606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Consistent execution environments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607022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Real example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607022" y="4215408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Using Docker images to ensure identical project runs anywhere.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11013638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Business impact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1013638" y="4215408"/>
            <a:ext cx="284559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Portable workflows simplify deployment across teams and platforms.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8191" y="604242"/>
            <a:ext cx="8715732" cy="6859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00"/>
              </a:lnSpc>
              <a:buNone/>
            </a:pPr>
            <a:r>
              <a:rPr lang="en-US" sz="43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Where Does MLflow Fit in MLOps?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768191" y="1619369"/>
            <a:ext cx="3292554" cy="411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00"/>
              </a:lnSpc>
              <a:buNone/>
            </a:pPr>
            <a:r>
              <a:rPr lang="en-US" sz="25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MLOps Stages:</a:t>
            </a:r>
            <a:endParaRPr lang="en-US" sz="2550" dirty="0"/>
          </a:p>
        </p:txBody>
      </p:sp>
      <p:sp>
        <p:nvSpPr>
          <p:cNvPr id="4" name="Text 2"/>
          <p:cNvSpPr/>
          <p:nvPr/>
        </p:nvSpPr>
        <p:spPr>
          <a:xfrm>
            <a:off x="768191" y="2360057"/>
            <a:ext cx="13094018" cy="351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50"/>
              </a:lnSpc>
              <a:buSzPct val="100000"/>
              <a:buChar char="•"/>
            </a:pPr>
            <a:r>
              <a:rPr lang="en-US" sz="170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Development</a:t>
            </a:r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→ </a:t>
            </a:r>
            <a:pPr algn="l"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Training</a:t>
            </a:r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→ </a:t>
            </a:r>
            <a:pPr algn="l"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Deployment</a:t>
            </a:r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→ </a:t>
            </a:r>
            <a:pPr algn="l"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Monitoring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68191" y="3040499"/>
            <a:ext cx="3292554" cy="411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00"/>
              </a:lnSpc>
              <a:buNone/>
            </a:pPr>
            <a:r>
              <a:rPr lang="en-US" sz="25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MLFLow's Role:</a:t>
            </a:r>
            <a:endParaRPr lang="en-US" sz="25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191" y="3781187"/>
            <a:ext cx="548759" cy="548759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768191" y="4549378"/>
            <a:ext cx="2743795" cy="343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Development</a:t>
            </a:r>
            <a:endParaRPr lang="en-US" sz="2150" dirty="0"/>
          </a:p>
        </p:txBody>
      </p:sp>
      <p:sp>
        <p:nvSpPr>
          <p:cNvPr id="8" name="Text 5"/>
          <p:cNvSpPr/>
          <p:nvPr/>
        </p:nvSpPr>
        <p:spPr>
          <a:xfrm>
            <a:off x="768191" y="5024080"/>
            <a:ext cx="3067764" cy="1053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Tracks experiments and packages code with MLflow Projects.</a:t>
            </a:r>
            <a:endParaRPr lang="en-US" sz="1700" dirty="0"/>
          </a:p>
        </p:txBody>
      </p:sp>
      <p:sp>
        <p:nvSpPr>
          <p:cNvPr id="9" name="Shape 6"/>
          <p:cNvSpPr/>
          <p:nvPr/>
        </p:nvSpPr>
        <p:spPr>
          <a:xfrm>
            <a:off x="4137779" y="3770233"/>
            <a:ext cx="493633" cy="570548"/>
          </a:xfrm>
          <a:prstGeom prst="roundRect">
            <a:avLst>
              <a:gd name="adj" fmla="val 11114"/>
            </a:avLst>
          </a:prstGeom>
          <a:solidFill>
            <a:srgbClr val="E6E6E7"/>
          </a:solidFill>
          <a:ln/>
        </p:spPr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276" y="3781187"/>
            <a:ext cx="548759" cy="548759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4110276" y="4549378"/>
            <a:ext cx="2743795" cy="343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Training</a:t>
            </a:r>
            <a:endParaRPr lang="en-US" sz="2150" dirty="0"/>
          </a:p>
        </p:txBody>
      </p:sp>
      <p:sp>
        <p:nvSpPr>
          <p:cNvPr id="12" name="Text 8"/>
          <p:cNvSpPr/>
          <p:nvPr/>
        </p:nvSpPr>
        <p:spPr>
          <a:xfrm>
            <a:off x="4110276" y="5024080"/>
            <a:ext cx="3067764" cy="702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Manages model versions using MLflow Model Registry.</a:t>
            </a:r>
            <a:endParaRPr lang="en-US" sz="1700" dirty="0"/>
          </a:p>
        </p:txBody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60" y="3781187"/>
            <a:ext cx="548759" cy="54875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452360" y="4549378"/>
            <a:ext cx="2743795" cy="343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Deployment</a:t>
            </a:r>
            <a:endParaRPr lang="en-US" sz="2150" dirty="0"/>
          </a:p>
        </p:txBody>
      </p:sp>
      <p:sp>
        <p:nvSpPr>
          <p:cNvPr id="15" name="Text 10"/>
          <p:cNvSpPr/>
          <p:nvPr/>
        </p:nvSpPr>
        <p:spPr>
          <a:xfrm>
            <a:off x="7452360" y="5024080"/>
            <a:ext cx="3067764" cy="1053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Delivers deployable models in formats like PyFunc and Docker.</a:t>
            </a:r>
            <a:endParaRPr lang="en-US" sz="1700" dirty="0"/>
          </a:p>
        </p:txBody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4444" y="3781187"/>
            <a:ext cx="548759" cy="548759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10794444" y="4549378"/>
            <a:ext cx="2743795" cy="343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Limitations</a:t>
            </a:r>
            <a:endParaRPr lang="en-US" sz="2150" dirty="0"/>
          </a:p>
        </p:txBody>
      </p:sp>
      <p:sp>
        <p:nvSpPr>
          <p:cNvPr id="18" name="Text 12"/>
          <p:cNvSpPr/>
          <p:nvPr/>
        </p:nvSpPr>
        <p:spPr>
          <a:xfrm>
            <a:off x="10794444" y="5024080"/>
            <a:ext cx="3067764" cy="1053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Does not natively manage data pipelines, serving, or monitoring.</a:t>
            </a:r>
            <a:endParaRPr lang="en-US" sz="1700" dirty="0"/>
          </a:p>
        </p:txBody>
      </p:sp>
      <p:sp>
        <p:nvSpPr>
          <p:cNvPr id="19" name="Text 13"/>
          <p:cNvSpPr/>
          <p:nvPr/>
        </p:nvSpPr>
        <p:spPr>
          <a:xfrm>
            <a:off x="768191" y="6324719"/>
            <a:ext cx="13094018" cy="351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endParaRPr lang="en-US" sz="1700" dirty="0"/>
          </a:p>
        </p:txBody>
      </p:sp>
      <p:sp>
        <p:nvSpPr>
          <p:cNvPr id="20" name="Text 14"/>
          <p:cNvSpPr/>
          <p:nvPr/>
        </p:nvSpPr>
        <p:spPr>
          <a:xfrm>
            <a:off x="768191" y="6922889"/>
            <a:ext cx="13094018" cy="702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[Data Prep] → [Training] → [MLflow Tracking/Registry] → [Deployment] → [Monitoring]</a:t>
            </a:r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                    ↑____________MLflow Focus____________↓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25886"/>
            <a:ext cx="919472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Churn Prediction Project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882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Goal: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Predict customer churn to reduce service cancellations.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9304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RandomForestClassifier on structured telecom data.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3726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Tracking: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Logged accuracy, test size, and n_estimators in MLflow.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14888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Experiment management: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Used MLflow UI for seamless version control.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[Data Cleaning] → [Feature Engineering] → [Model Training] → [MLflow Tracking]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252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Project Outcome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87685"/>
            <a:ext cx="13042821" cy="2616518"/>
          </a:xfrm>
          <a:prstGeom prst="roundRect">
            <a:avLst>
              <a:gd name="adj" fmla="val 130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3395305"/>
            <a:ext cx="1302627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9653" y="3539014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Aspect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75077" y="3539014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Before MLflow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716691" y="3539014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After MLflow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801410" y="4045625"/>
            <a:ext cx="1302627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1029653" y="4189333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Tracking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375077" y="4189333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manual Excel tracking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716691" y="4189333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automated experiment logging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801410" y="4695944"/>
            <a:ext cx="1302627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1029653" y="4839653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 Management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5375077" y="4839653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disorganized storage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716691" y="4839653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centralized model registry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801410" y="5346263"/>
            <a:ext cx="1302627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1029653" y="5489972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Accuracy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5375077" y="5489972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untracked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9716691" y="5489972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78.8%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59756"/>
            <a:ext cx="885848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Tech Stack with MLflow in MLOps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355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Data Versioning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716655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DVC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158853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Delta Lake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601051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Pachyderm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200406" y="3135511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Workflow Orchestration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4200406" y="4070985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Airflow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4200406" y="4513183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Prefect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4200406" y="4955381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Kubeflow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607022" y="31355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CI/CD &amp; Serving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607022" y="3716655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Jenkins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607022" y="4158853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GitHub Actions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607022" y="4601051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GitLab CI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607022" y="5043249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MLflow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607022" y="5485448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Seldon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607022" y="5927646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BentoML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11013638" y="31355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Monitoring</a:t>
            </a:r>
            <a:endParaRPr lang="en-US" sz="2200" dirty="0"/>
          </a:p>
        </p:txBody>
      </p:sp>
      <p:sp>
        <p:nvSpPr>
          <p:cNvPr id="19" name="Text 17"/>
          <p:cNvSpPr/>
          <p:nvPr/>
        </p:nvSpPr>
        <p:spPr>
          <a:xfrm>
            <a:off x="11013638" y="3716655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Prometheus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11013638" y="4158853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EvidentlyAI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2025-05-08T09:37:31Z</dcterms:created>
  <dcterms:modified xsi:type="dcterms:W3CDTF">2025-05-08T09:37:31Z</dcterms:modified>
</cp:coreProperties>
</file>