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65CB10-F2C1-452C-886C-F13B98EBAD7C}">
  <a:tblStyle styleId="{3165CB10-F2C1-452C-886C-F13B98EBAD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atistical_model" TargetMode="External"/><Relationship Id="rId3" Type="http://schemas.openxmlformats.org/officeDocument/2006/relationships/hyperlink" Target="https://en.wikipedia.org/wiki/Logistic_function" TargetMode="External"/><Relationship Id="rId4" Type="http://schemas.openxmlformats.org/officeDocument/2006/relationships/hyperlink" Target="https://en.wikipedia.org/wiki/Binary_variable" TargetMode="External"/><Relationship Id="rId5" Type="http://schemas.openxmlformats.org/officeDocument/2006/relationships/hyperlink" Target="https://en.wikipedia.org/wiki/Dependent_variabl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Ensemble_learning" TargetMode="External"/><Relationship Id="rId3" Type="http://schemas.openxmlformats.org/officeDocument/2006/relationships/hyperlink" Target="https://en.wikipedia.org/wiki/Statistical_classification" TargetMode="External"/><Relationship Id="rId4" Type="http://schemas.openxmlformats.org/officeDocument/2006/relationships/hyperlink" Target="https://en.wikipedia.org/wiki/Regression_analysis" TargetMode="External"/><Relationship Id="rId5" Type="http://schemas.openxmlformats.org/officeDocument/2006/relationships/hyperlink" Target="https://en.wikipedia.org/wiki/Decision_tree_learn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27c54bd3a_2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27c54bd3a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050">
                <a:solidFill>
                  <a:schemeClr val="dk1"/>
                </a:solidFill>
                <a:highlight>
                  <a:srgbClr val="FFFFFF"/>
                </a:highlight>
              </a:rPr>
              <a:t>The positive points are clearly overlapping with negative classes points. This implies Its going hard to make a model which can separate points of both classes. Again , It could be possible because we are going from 3k dimensions to just 2 dimensions. But lets not worry much and go for modeling Because models are the last truth. We can not make any slid conclusion just by seeing T-sne plots.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27c54bd3a_2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27c54bd3a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27c54bd3a_2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27c54bd3a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33d6487b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33d6487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000">
                <a:solidFill>
                  <a:srgbClr val="202124"/>
                </a:solidFill>
                <a:highlight>
                  <a:srgbClr val="FFFFFF"/>
                </a:highlight>
                <a:latin typeface="Roboto"/>
                <a:ea typeface="Roboto"/>
                <a:cs typeface="Roboto"/>
                <a:sym typeface="Roboto"/>
              </a:rPr>
              <a:t>Classifiers that give curves closer to the top-left corner indicate a better performance. As a baseline, a random classifier is expected to give points lying along the diagonal (FPR = TPR). The closer the curve comes to the 45-degree diagonal of the ROC space, the less accurate the test.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299a5ddfc_5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299a5ddfc_5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000">
                <a:solidFill>
                  <a:srgbClr val="202124"/>
                </a:solidFill>
                <a:highlight>
                  <a:srgbClr val="FFFFFF"/>
                </a:highlight>
                <a:latin typeface="Roboto"/>
                <a:ea typeface="Roboto"/>
                <a:cs typeface="Roboto"/>
                <a:sym typeface="Roboto"/>
              </a:rPr>
              <a:t>Classifiers that give curves closer to the top-left corner indicate a better performance. As a baseline, a random classifier is expected to give points lying along the diagonal (FPR = TPR). The closer the curve comes to the 45-degree diagonal of the ROC space, the less accurate the test.</a:t>
            </a:r>
            <a:endParaRPr sz="1000">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IN" sz="1200">
                <a:solidFill>
                  <a:srgbClr val="424242"/>
                </a:solidFill>
                <a:highlight>
                  <a:srgbClr val="FFFFFF"/>
                </a:highlight>
                <a:latin typeface="Verdana"/>
                <a:ea typeface="Verdana"/>
                <a:cs typeface="Verdana"/>
                <a:sym typeface="Verdana"/>
              </a:rPr>
              <a:t>A k-nearest-neighbor algorithm, often abbreviated k-nn, is an approach to data classification that estimates how likely a data point is to be a member of one group or the other depending on what group the data points nearest to it are in.</a:t>
            </a:r>
            <a:endParaRPr sz="10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299a5ddf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299a5dd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050">
                <a:solidFill>
                  <a:srgbClr val="202122"/>
                </a:solidFill>
                <a:highlight>
                  <a:srgbClr val="FFFFFF"/>
                </a:highlight>
              </a:rPr>
              <a:t>Logistic regression is a </a:t>
            </a:r>
            <a:r>
              <a:rPr lang="en-IN" sz="1050">
                <a:solidFill>
                  <a:srgbClr val="0645AD"/>
                </a:solidFill>
                <a:highlight>
                  <a:srgbClr val="FFFFFF"/>
                </a:highlight>
                <a:uFill>
                  <a:noFill/>
                </a:uFill>
                <a:hlinkClick r:id="rId2">
                  <a:extLst>
                    <a:ext uri="{A12FA001-AC4F-418D-AE19-62706E023703}">
                      <ahyp:hlinkClr val="tx"/>
                    </a:ext>
                  </a:extLst>
                </a:hlinkClick>
              </a:rPr>
              <a:t>statistical model</a:t>
            </a:r>
            <a:r>
              <a:rPr lang="en-IN" sz="1050">
                <a:solidFill>
                  <a:srgbClr val="202122"/>
                </a:solidFill>
                <a:highlight>
                  <a:srgbClr val="FFFFFF"/>
                </a:highlight>
              </a:rPr>
              <a:t> that in its basic form uses a </a:t>
            </a:r>
            <a:r>
              <a:rPr lang="en-IN" sz="1050">
                <a:solidFill>
                  <a:srgbClr val="0645AD"/>
                </a:solidFill>
                <a:highlight>
                  <a:srgbClr val="FFFFFF"/>
                </a:highlight>
                <a:uFill>
                  <a:noFill/>
                </a:uFill>
                <a:hlinkClick r:id="rId3">
                  <a:extLst>
                    <a:ext uri="{A12FA001-AC4F-418D-AE19-62706E023703}">
                      <ahyp:hlinkClr val="tx"/>
                    </a:ext>
                  </a:extLst>
                </a:hlinkClick>
              </a:rPr>
              <a:t>logistic function</a:t>
            </a:r>
            <a:r>
              <a:rPr lang="en-IN" sz="1050">
                <a:solidFill>
                  <a:srgbClr val="202122"/>
                </a:solidFill>
                <a:highlight>
                  <a:srgbClr val="FFFFFF"/>
                </a:highlight>
              </a:rPr>
              <a:t> to model a </a:t>
            </a:r>
            <a:r>
              <a:rPr lang="en-IN" sz="1050">
                <a:solidFill>
                  <a:srgbClr val="0645AD"/>
                </a:solidFill>
                <a:highlight>
                  <a:srgbClr val="FFFFFF"/>
                </a:highlight>
                <a:uFill>
                  <a:noFill/>
                </a:uFill>
                <a:hlinkClick r:id="rId4">
                  <a:extLst>
                    <a:ext uri="{A12FA001-AC4F-418D-AE19-62706E023703}">
                      <ahyp:hlinkClr val="tx"/>
                    </a:ext>
                  </a:extLst>
                </a:hlinkClick>
              </a:rPr>
              <a:t>binary</a:t>
            </a:r>
            <a:r>
              <a:rPr lang="en-IN" sz="1050">
                <a:solidFill>
                  <a:srgbClr val="202122"/>
                </a:solidFill>
                <a:highlight>
                  <a:srgbClr val="FFFFFF"/>
                </a:highlight>
              </a:rPr>
              <a:t> </a:t>
            </a:r>
            <a:r>
              <a:rPr lang="en-IN" sz="1050">
                <a:solidFill>
                  <a:srgbClr val="0645AD"/>
                </a:solidFill>
                <a:highlight>
                  <a:srgbClr val="FFFFFF"/>
                </a:highlight>
                <a:uFill>
                  <a:noFill/>
                </a:uFill>
                <a:hlinkClick r:id="rId5">
                  <a:extLst>
                    <a:ext uri="{A12FA001-AC4F-418D-AE19-62706E023703}">
                      <ahyp:hlinkClr val="tx"/>
                    </a:ext>
                  </a:extLst>
                </a:hlinkClick>
              </a:rPr>
              <a:t>dependent variable</a:t>
            </a:r>
            <a:r>
              <a:rPr lang="en-IN" sz="1050">
                <a:solidFill>
                  <a:srgbClr val="202122"/>
                </a:solidFill>
                <a:highlight>
                  <a:srgbClr val="FFFFFF"/>
                </a:highlight>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299a5ddfc_5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299a5ddfc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Decision Tree classifiers use decision trees to make a prediction about the value of a target variable. The decision trees are basically functions that successively determine the class that the input needs to be assigned.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299a5ddfc_5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299a5ddfc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200">
                <a:solidFill>
                  <a:srgbClr val="424242"/>
                </a:solidFill>
                <a:highlight>
                  <a:srgbClr val="FFFFFF"/>
                </a:highlight>
                <a:latin typeface="Verdana"/>
                <a:ea typeface="Verdana"/>
                <a:cs typeface="Verdana"/>
                <a:sym typeface="Verdana"/>
              </a:rPr>
              <a:t>A support vector machine (SVM) is machine learning algorithm that analyzes data for classification and regression analysis. SVM is a supervised learning method that looks at data and sorts it into one of two categories.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299a5ddfc_5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299a5ddfc_5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sz="1050">
                <a:solidFill>
                  <a:srgbClr val="202122"/>
                </a:solidFill>
                <a:highlight>
                  <a:srgbClr val="FFFFFF"/>
                </a:highlight>
              </a:rPr>
              <a:t>Random forests</a:t>
            </a:r>
            <a:r>
              <a:rPr lang="en-IN" sz="1050">
                <a:solidFill>
                  <a:srgbClr val="202122"/>
                </a:solidFill>
                <a:highlight>
                  <a:srgbClr val="FFFFFF"/>
                </a:highlight>
              </a:rPr>
              <a:t> or </a:t>
            </a:r>
            <a:r>
              <a:rPr b="1" lang="en-IN" sz="1050">
                <a:solidFill>
                  <a:srgbClr val="202122"/>
                </a:solidFill>
                <a:highlight>
                  <a:srgbClr val="FFFFFF"/>
                </a:highlight>
              </a:rPr>
              <a:t>random decision forests</a:t>
            </a:r>
            <a:r>
              <a:rPr lang="en-IN" sz="1050">
                <a:solidFill>
                  <a:srgbClr val="202122"/>
                </a:solidFill>
                <a:highlight>
                  <a:srgbClr val="FFFFFF"/>
                </a:highlight>
              </a:rPr>
              <a:t> are an </a:t>
            </a:r>
            <a:r>
              <a:rPr lang="en-IN" sz="1050">
                <a:solidFill>
                  <a:srgbClr val="0645AD"/>
                </a:solidFill>
                <a:highlight>
                  <a:srgbClr val="FFFFFF"/>
                </a:highlight>
                <a:uFill>
                  <a:noFill/>
                </a:uFill>
                <a:hlinkClick r:id="rId2">
                  <a:extLst>
                    <a:ext uri="{A12FA001-AC4F-418D-AE19-62706E023703}">
                      <ahyp:hlinkClr val="tx"/>
                    </a:ext>
                  </a:extLst>
                </a:hlinkClick>
              </a:rPr>
              <a:t>ensemble learning</a:t>
            </a:r>
            <a:r>
              <a:rPr lang="en-IN" sz="1050">
                <a:solidFill>
                  <a:srgbClr val="202122"/>
                </a:solidFill>
                <a:highlight>
                  <a:srgbClr val="FFFFFF"/>
                </a:highlight>
              </a:rPr>
              <a:t> method for </a:t>
            </a:r>
            <a:r>
              <a:rPr lang="en-IN" sz="1050">
                <a:solidFill>
                  <a:srgbClr val="0645AD"/>
                </a:solidFill>
                <a:highlight>
                  <a:srgbClr val="FFFFFF"/>
                </a:highlight>
                <a:uFill>
                  <a:noFill/>
                </a:uFill>
                <a:hlinkClick r:id="rId3">
                  <a:extLst>
                    <a:ext uri="{A12FA001-AC4F-418D-AE19-62706E023703}">
                      <ahyp:hlinkClr val="tx"/>
                    </a:ext>
                  </a:extLst>
                </a:hlinkClick>
              </a:rPr>
              <a:t>classification</a:t>
            </a:r>
            <a:r>
              <a:rPr lang="en-IN" sz="1050">
                <a:solidFill>
                  <a:srgbClr val="202122"/>
                </a:solidFill>
                <a:highlight>
                  <a:srgbClr val="FFFFFF"/>
                </a:highlight>
              </a:rPr>
              <a:t>, </a:t>
            </a:r>
            <a:r>
              <a:rPr lang="en-IN" sz="1050">
                <a:solidFill>
                  <a:srgbClr val="0645AD"/>
                </a:solidFill>
                <a:highlight>
                  <a:srgbClr val="FFFFFF"/>
                </a:highlight>
                <a:uFill>
                  <a:noFill/>
                </a:uFill>
                <a:hlinkClick r:id="rId4">
                  <a:extLst>
                    <a:ext uri="{A12FA001-AC4F-418D-AE19-62706E023703}">
                      <ahyp:hlinkClr val="tx"/>
                    </a:ext>
                  </a:extLst>
                </a:hlinkClick>
              </a:rPr>
              <a:t>regression</a:t>
            </a:r>
            <a:r>
              <a:rPr lang="en-IN" sz="1050">
                <a:solidFill>
                  <a:srgbClr val="202122"/>
                </a:solidFill>
                <a:highlight>
                  <a:srgbClr val="FFFFFF"/>
                </a:highlight>
              </a:rPr>
              <a:t> and other tasks that operates by constructing a multitude of </a:t>
            </a:r>
            <a:r>
              <a:rPr lang="en-IN" sz="1050">
                <a:solidFill>
                  <a:srgbClr val="0645AD"/>
                </a:solidFill>
                <a:highlight>
                  <a:srgbClr val="FFFFFF"/>
                </a:highlight>
                <a:uFill>
                  <a:noFill/>
                </a:uFill>
                <a:hlinkClick r:id="rId5">
                  <a:extLst>
                    <a:ext uri="{A12FA001-AC4F-418D-AE19-62706E023703}">
                      <ahyp:hlinkClr val="tx"/>
                    </a:ext>
                  </a:extLst>
                </a:hlinkClick>
              </a:rPr>
              <a:t>decision trees</a:t>
            </a:r>
            <a:r>
              <a:rPr lang="en-IN" sz="1050">
                <a:solidFill>
                  <a:srgbClr val="202122"/>
                </a:solidFill>
                <a:highlight>
                  <a:srgbClr val="FFFFFF"/>
                </a:highlight>
              </a:rPr>
              <a:t> at training time. For classification tasks, the output of the random forest is the class selected by most trees.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299a5ddfc_5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299a5ddfc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IN" sz="1050">
                <a:solidFill>
                  <a:srgbClr val="202122"/>
                </a:solidFill>
                <a:highlight>
                  <a:srgbClr val="FFFFFF"/>
                </a:highlight>
              </a:rPr>
              <a:t>naive Bayes classifiers</a:t>
            </a:r>
            <a:r>
              <a:rPr lang="en-IN" sz="1050">
                <a:solidFill>
                  <a:srgbClr val="202122"/>
                </a:solidFill>
                <a:highlight>
                  <a:srgbClr val="FFFFFF"/>
                </a:highlight>
              </a:rPr>
              <a:t> are a family of simple "probabilistic classifiers" based on applying Bayes' theorem with strong (naïve) independence assumptions between the features.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299a5ddfc_5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299a5ddfc_5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t>Neural Network is a computational learning system that uses a network of functions to understand and translate a data input of one form into a desired output, usually in another form.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33d6487ba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33d6487b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33d6487ba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33d6487b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1200">
                <a:solidFill>
                  <a:srgbClr val="111111"/>
                </a:solidFill>
                <a:highlight>
                  <a:srgbClr val="FFFFFF"/>
                </a:highlight>
              </a:rPr>
              <a:t>It turns out that the data is highly imbalanced. So first let us start with data preprocessing techniques. </a:t>
            </a:r>
            <a:r>
              <a:rPr lang="en-IN" sz="1200">
                <a:solidFill>
                  <a:schemeClr val="dk1"/>
                </a:solidFill>
                <a:highlight>
                  <a:srgbClr val="FFFFFF"/>
                </a:highlight>
              </a:rPr>
              <a:t>let's plot the actual data points from both positive and negative class. To understand the little_bit of behaviour of points from both class.</a:t>
            </a:r>
            <a:endParaRPr sz="1200">
              <a:solidFill>
                <a:schemeClr val="dk1"/>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t/>
            </a:r>
            <a:endParaRPr sz="1200">
              <a:solidFill>
                <a:srgbClr val="111111"/>
              </a:solidFill>
              <a:highlight>
                <a:srgbClr val="FFFFFF"/>
              </a:highlight>
            </a:endParaRPr>
          </a:p>
          <a:p>
            <a:pPr indent="0" lvl="0" marL="0" rtl="0" algn="l">
              <a:spcBef>
                <a:spcPts val="90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299a5ddfc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299a5ddfc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90500" rtl="0" algn="l">
              <a:lnSpc>
                <a:spcPct val="115000"/>
              </a:lnSpc>
              <a:spcBef>
                <a:spcPts val="1100"/>
              </a:spcBef>
              <a:spcAft>
                <a:spcPts val="0"/>
              </a:spcAft>
              <a:buNone/>
            </a:pPr>
            <a:r>
              <a:rPr lang="en-IN" sz="1050">
                <a:solidFill>
                  <a:schemeClr val="dk1"/>
                </a:solidFill>
                <a:highlight>
                  <a:srgbClr val="FFFFFF"/>
                </a:highlight>
              </a:rPr>
              <a:t>In Both train and test dataset we can see more than 99% of datapoints belongs to negative class(class_1). And less than 1% of data points belongs to possitive class(class_2).It simply means we have more than 99% of datapoints. which doesn't ends up being decliared as a Exoplanet. Hence only less than 1% of observations are real Exoplanets.</a:t>
            </a:r>
            <a:endParaRPr sz="1050">
              <a:solidFill>
                <a:schemeClr val="dk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27c54bd3a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27c54bd3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050">
                <a:solidFill>
                  <a:schemeClr val="dk1"/>
                </a:solidFill>
                <a:highlight>
                  <a:srgbClr val="FFFFFF"/>
                </a:highlight>
              </a:rPr>
              <a:t>The range of flux values is not ranging much. It means the the intensity of light we are getting from any star is not ranging much. Hence there should not be any exoplantes. Since these plots are of negative data points(those points which doesn't contain a exoplanet). Then it makes sense. Just opposite from negative points here in all above 3 plots the flux values are ranging much with a pattern. It means that the light intensity values coming from star is varrying much. They simply goes down and then again comes up. Hence there should be an exoplanet which is orbitting the star. When that exoplanet orbits in front of star then the intensity value of light goes down. And when after some time that star reaches behind the star then intensity values of light again comes up.</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27c54bd3a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27c54bd3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050">
                <a:solidFill>
                  <a:schemeClr val="dk1"/>
                </a:solidFill>
                <a:highlight>
                  <a:srgbClr val="FFFFFF"/>
                </a:highlight>
              </a:rPr>
              <a:t>in negative class points the values of flux are coming from a small range as comparted to positive class. It means intensity values of light coming from any star is almost same. Hence there shoud not be any exoplanet. in positive datapoints we can see the flux values are coming from a wide range as compared to negative points. it means light intansity values comingb from any star is diming and again coming up. Hence there is a exoplanet orbiting the star. thats why because of exoplanet the light intensity again comes up and goes down.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27c54bd3a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27c54bd3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100"/>
              </a:spcBef>
              <a:spcAft>
                <a:spcPts val="0"/>
              </a:spcAft>
              <a:buNone/>
            </a:pPr>
            <a:r>
              <a:rPr lang="en-IN" sz="1050">
                <a:solidFill>
                  <a:schemeClr val="dk1"/>
                </a:solidFill>
                <a:highlight>
                  <a:srgbClr val="FFFFFF"/>
                </a:highlight>
              </a:rPr>
              <a:t>As we can clearly see now there is not any very high alone line. It means there is not any point which doesn't lies in the range of rest all values. For being much sure lets again print percentiles .</a:t>
            </a:r>
            <a:endParaRPr sz="1050">
              <a:solidFill>
                <a:schemeClr val="dk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171677" y="470174"/>
            <a:ext cx="9144000" cy="7419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Detection of Exoplanets</a:t>
            </a:r>
            <a:endParaRPr/>
          </a:p>
        </p:txBody>
      </p:sp>
      <p:sp>
        <p:nvSpPr>
          <p:cNvPr id="85" name="Google Shape;85;p13"/>
          <p:cNvSpPr txBox="1"/>
          <p:nvPr>
            <p:ph idx="1" type="subTitle"/>
          </p:nvPr>
        </p:nvSpPr>
        <p:spPr>
          <a:xfrm>
            <a:off x="957800" y="4254902"/>
            <a:ext cx="9908100" cy="22293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IN"/>
              <a:t>Team Name : MAYDAY</a:t>
            </a:r>
            <a:endParaRPr/>
          </a:p>
          <a:p>
            <a:pPr indent="0" lvl="0" marL="0" rtl="0" algn="ctr">
              <a:lnSpc>
                <a:spcPct val="90000"/>
              </a:lnSpc>
              <a:spcBef>
                <a:spcPts val="1000"/>
              </a:spcBef>
              <a:spcAft>
                <a:spcPts val="0"/>
              </a:spcAft>
              <a:buClr>
                <a:schemeClr val="dk1"/>
              </a:buClr>
              <a:buSzPts val="2400"/>
              <a:buNone/>
            </a:pPr>
            <a:r>
              <a:rPr lang="en-IN"/>
              <a:t>Mansi Anil Patil (18137)</a:t>
            </a:r>
            <a:endParaRPr/>
          </a:p>
          <a:p>
            <a:pPr indent="0" lvl="0" marL="0" rtl="0" algn="ctr">
              <a:lnSpc>
                <a:spcPct val="90000"/>
              </a:lnSpc>
              <a:spcBef>
                <a:spcPts val="1000"/>
              </a:spcBef>
              <a:spcAft>
                <a:spcPts val="0"/>
              </a:spcAft>
              <a:buClr>
                <a:schemeClr val="dk1"/>
              </a:buClr>
              <a:buSzPts val="2400"/>
              <a:buNone/>
            </a:pPr>
            <a:r>
              <a:rPr lang="en-IN"/>
              <a:t>Amisha Srivastava (18340)</a:t>
            </a:r>
            <a:endParaRPr/>
          </a:p>
          <a:p>
            <a:pPr indent="0" lvl="0" marL="0" rtl="0" algn="ctr">
              <a:lnSpc>
                <a:spcPct val="90000"/>
              </a:lnSpc>
              <a:spcBef>
                <a:spcPts val="1000"/>
              </a:spcBef>
              <a:spcAft>
                <a:spcPts val="0"/>
              </a:spcAft>
              <a:buClr>
                <a:schemeClr val="dk1"/>
              </a:buClr>
              <a:buSzPts val="2400"/>
              <a:buNone/>
            </a:pPr>
            <a:r>
              <a:rPr lang="en-IN"/>
              <a:t>Yash Agrawal (18410)</a:t>
            </a:r>
            <a:endParaRPr/>
          </a:p>
          <a:p>
            <a:pPr indent="0" lvl="0" marL="0" rtl="0" algn="ctr">
              <a:lnSpc>
                <a:spcPct val="90000"/>
              </a:lnSpc>
              <a:spcBef>
                <a:spcPts val="1000"/>
              </a:spcBef>
              <a:spcAft>
                <a:spcPts val="0"/>
              </a:spcAft>
              <a:buClr>
                <a:schemeClr val="dk1"/>
              </a:buClr>
              <a:buSzPts val="2400"/>
              <a:buNone/>
            </a:pPr>
            <a:r>
              <a:t/>
            </a:r>
            <a:endParaRPr/>
          </a:p>
        </p:txBody>
      </p:sp>
      <p:pic>
        <p:nvPicPr>
          <p:cNvPr descr="Indian Institute of Science Education and Research, Bhopal - Wikipedia" id="86" name="Google Shape;86;p13"/>
          <p:cNvPicPr preferRelativeResize="0"/>
          <p:nvPr/>
        </p:nvPicPr>
        <p:blipFill rotWithShape="1">
          <a:blip r:embed="rId3">
            <a:alphaModFix/>
          </a:blip>
          <a:srcRect b="0" l="0" r="0" t="0"/>
          <a:stretch/>
        </p:blipFill>
        <p:spPr>
          <a:xfrm>
            <a:off x="4945199" y="1766839"/>
            <a:ext cx="1933298" cy="19332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2"/>
          <p:cNvPicPr preferRelativeResize="0"/>
          <p:nvPr/>
        </p:nvPicPr>
        <p:blipFill>
          <a:blip r:embed="rId3">
            <a:alphaModFix/>
          </a:blip>
          <a:stretch>
            <a:fillRect/>
          </a:stretch>
        </p:blipFill>
        <p:spPr>
          <a:xfrm>
            <a:off x="547775" y="649175"/>
            <a:ext cx="6332125" cy="5427525"/>
          </a:xfrm>
          <a:prstGeom prst="rect">
            <a:avLst/>
          </a:prstGeom>
          <a:noFill/>
          <a:ln>
            <a:noFill/>
          </a:ln>
        </p:spPr>
      </p:pic>
      <p:sp>
        <p:nvSpPr>
          <p:cNvPr id="150" name="Google Shape;150;p22"/>
          <p:cNvSpPr txBox="1"/>
          <p:nvPr/>
        </p:nvSpPr>
        <p:spPr>
          <a:xfrm>
            <a:off x="6879900" y="1269541"/>
            <a:ext cx="4469700" cy="4186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lang="en-IN" sz="2000">
                <a:latin typeface="Calibri"/>
                <a:ea typeface="Calibri"/>
                <a:cs typeface="Calibri"/>
                <a:sym typeface="Calibri"/>
              </a:rPr>
              <a:t>The Training data is more than 3k dimensional. To visualize it, we need to reduce its dimensionality to 2 or 3 dimensions. This is done using </a:t>
            </a:r>
            <a:r>
              <a:rPr lang="en-IN" sz="2000">
                <a:solidFill>
                  <a:srgbClr val="292929"/>
                </a:solidFill>
                <a:highlight>
                  <a:srgbClr val="FFFFFF"/>
                </a:highlight>
                <a:latin typeface="Calibri"/>
                <a:ea typeface="Calibri"/>
                <a:cs typeface="Calibri"/>
                <a:sym typeface="Calibri"/>
              </a:rPr>
              <a:t>T distributed-Stochastic Neighborhoods Embeddings (TSNE). </a:t>
            </a:r>
            <a:endParaRPr sz="2000">
              <a:solidFill>
                <a:srgbClr val="292929"/>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2000">
              <a:solidFill>
                <a:srgbClr val="292929"/>
              </a:solidFill>
              <a:highlight>
                <a:srgbClr val="FFFFFF"/>
              </a:highlight>
              <a:latin typeface="Calibri"/>
              <a:ea typeface="Calibri"/>
              <a:cs typeface="Calibri"/>
              <a:sym typeface="Calibri"/>
            </a:endParaRPr>
          </a:p>
          <a:p>
            <a:pPr indent="-355600" lvl="0" marL="457200" rtl="0" algn="l">
              <a:spcBef>
                <a:spcPts val="0"/>
              </a:spcBef>
              <a:spcAft>
                <a:spcPts val="0"/>
              </a:spcAft>
              <a:buClr>
                <a:srgbClr val="292929"/>
              </a:buClr>
              <a:buSzPts val="2000"/>
              <a:buFont typeface="Calibri"/>
              <a:buChar char="●"/>
            </a:pPr>
            <a:r>
              <a:rPr lang="en-IN" sz="2000">
                <a:solidFill>
                  <a:srgbClr val="292929"/>
                </a:solidFill>
                <a:highlight>
                  <a:srgbClr val="FFFFFF"/>
                </a:highlight>
                <a:latin typeface="Calibri"/>
                <a:ea typeface="Calibri"/>
                <a:cs typeface="Calibri"/>
                <a:sym typeface="Calibri"/>
              </a:rPr>
              <a:t>The plot shown here is </a:t>
            </a:r>
            <a:r>
              <a:rPr lang="en-IN" sz="2000">
                <a:solidFill>
                  <a:srgbClr val="292929"/>
                </a:solidFill>
                <a:highlight>
                  <a:srgbClr val="FFFFFF"/>
                </a:highlight>
                <a:latin typeface="Calibri"/>
                <a:ea typeface="Calibri"/>
                <a:cs typeface="Calibri"/>
                <a:sym typeface="Calibri"/>
              </a:rPr>
              <a:t>the training data after applying TSNE.</a:t>
            </a:r>
            <a:endParaRPr sz="2000">
              <a:solidFill>
                <a:srgbClr val="292929"/>
              </a:solidFill>
              <a:highlight>
                <a:srgbClr val="FFFFFF"/>
              </a:highlight>
              <a:latin typeface="Calibri"/>
              <a:ea typeface="Calibri"/>
              <a:cs typeface="Calibri"/>
              <a:sym typeface="Calibri"/>
            </a:endParaRPr>
          </a:p>
          <a:p>
            <a:pPr indent="0" lvl="0" marL="457200" rtl="0" algn="l">
              <a:spcBef>
                <a:spcPts val="0"/>
              </a:spcBef>
              <a:spcAft>
                <a:spcPts val="0"/>
              </a:spcAft>
              <a:buNone/>
            </a:pPr>
            <a:r>
              <a:rPr lang="en-IN" sz="2000">
                <a:solidFill>
                  <a:srgbClr val="292929"/>
                </a:solidFill>
                <a:highlight>
                  <a:srgbClr val="FFFFFF"/>
                </a:highlight>
                <a:latin typeface="Calibri"/>
                <a:ea typeface="Calibri"/>
                <a:cs typeface="Calibri"/>
                <a:sym typeface="Calibri"/>
              </a:rPr>
              <a:t> </a:t>
            </a:r>
            <a:endParaRPr sz="2000">
              <a:solidFill>
                <a:srgbClr val="292929"/>
              </a:solidFill>
              <a:highlight>
                <a:srgbClr val="FFFFFF"/>
              </a:highlight>
              <a:latin typeface="Calibri"/>
              <a:ea typeface="Calibri"/>
              <a:cs typeface="Calibri"/>
              <a:sym typeface="Calibri"/>
            </a:endParaRPr>
          </a:p>
          <a:p>
            <a:pPr indent="-355600" lvl="0" marL="457200" rtl="0" algn="l">
              <a:spcBef>
                <a:spcPts val="0"/>
              </a:spcBef>
              <a:spcAft>
                <a:spcPts val="0"/>
              </a:spcAft>
              <a:buClr>
                <a:srgbClr val="292929"/>
              </a:buClr>
              <a:buSzPts val="2000"/>
              <a:buFont typeface="Calibri"/>
              <a:buChar char="●"/>
            </a:pPr>
            <a:r>
              <a:rPr lang="en-IN" sz="2000">
                <a:solidFill>
                  <a:schemeClr val="dk1"/>
                </a:solidFill>
                <a:highlight>
                  <a:schemeClr val="lt1"/>
                </a:highlight>
                <a:latin typeface="Calibri"/>
                <a:ea typeface="Calibri"/>
                <a:cs typeface="Calibri"/>
                <a:sym typeface="Calibri"/>
              </a:rPr>
              <a:t>The positive points are clearly overlapping with negative classes points here.</a:t>
            </a:r>
            <a:endParaRPr sz="2000">
              <a:solidFill>
                <a:srgbClr val="292929"/>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3"/>
          <p:cNvPicPr preferRelativeResize="0"/>
          <p:nvPr/>
        </p:nvPicPr>
        <p:blipFill>
          <a:blip r:embed="rId3">
            <a:alphaModFix/>
          </a:blip>
          <a:stretch>
            <a:fillRect/>
          </a:stretch>
        </p:blipFill>
        <p:spPr>
          <a:xfrm>
            <a:off x="282425" y="233650"/>
            <a:ext cx="6411600" cy="3097849"/>
          </a:xfrm>
          <a:prstGeom prst="rect">
            <a:avLst/>
          </a:prstGeom>
          <a:noFill/>
          <a:ln>
            <a:noFill/>
          </a:ln>
        </p:spPr>
      </p:pic>
      <p:pic>
        <p:nvPicPr>
          <p:cNvPr id="156" name="Google Shape;156;p23"/>
          <p:cNvPicPr preferRelativeResize="0"/>
          <p:nvPr/>
        </p:nvPicPr>
        <p:blipFill>
          <a:blip r:embed="rId4">
            <a:alphaModFix/>
          </a:blip>
          <a:stretch>
            <a:fillRect/>
          </a:stretch>
        </p:blipFill>
        <p:spPr>
          <a:xfrm>
            <a:off x="217400" y="3483899"/>
            <a:ext cx="6381769" cy="3221701"/>
          </a:xfrm>
          <a:prstGeom prst="rect">
            <a:avLst/>
          </a:prstGeom>
          <a:noFill/>
          <a:ln>
            <a:noFill/>
          </a:ln>
        </p:spPr>
      </p:pic>
      <p:sp>
        <p:nvSpPr>
          <p:cNvPr id="157" name="Google Shape;157;p23"/>
          <p:cNvSpPr txBox="1"/>
          <p:nvPr/>
        </p:nvSpPr>
        <p:spPr>
          <a:xfrm>
            <a:off x="6599171" y="585300"/>
            <a:ext cx="4959600" cy="5489400"/>
          </a:xfrm>
          <a:prstGeom prst="rect">
            <a:avLst/>
          </a:prstGeom>
          <a:noFill/>
          <a:ln>
            <a:noFill/>
          </a:ln>
        </p:spPr>
        <p:txBody>
          <a:bodyPr anchorCtr="0" anchor="t" bIns="91425" lIns="91425" spcFirstLastPara="1" rIns="91425" wrap="square" tIns="91425">
            <a:spAutoFit/>
          </a:bodyPr>
          <a:lstStyle/>
          <a:p>
            <a:pPr indent="-342900" lvl="0" marL="457200" marR="190500" rtl="0" algn="l">
              <a:lnSpc>
                <a:spcPct val="115000"/>
              </a:lnSpc>
              <a:spcBef>
                <a:spcPts val="1100"/>
              </a:spcBef>
              <a:spcAft>
                <a:spcPts val="0"/>
              </a:spcAft>
              <a:buClr>
                <a:schemeClr val="dk1"/>
              </a:buClr>
              <a:buSzPts val="1800"/>
              <a:buFont typeface="Calibri"/>
              <a:buChar char="●"/>
            </a:pPr>
            <a:r>
              <a:rPr lang="en-IN" sz="1800">
                <a:solidFill>
                  <a:schemeClr val="dk1"/>
                </a:solidFill>
                <a:highlight>
                  <a:srgbClr val="FFFFFF"/>
                </a:highlight>
                <a:latin typeface="Calibri"/>
                <a:ea typeface="Calibri"/>
                <a:cs typeface="Calibri"/>
                <a:sym typeface="Calibri"/>
              </a:rPr>
              <a:t>All models (KNN shown in fig) are performing very good on Train data. But bad on Test data.</a:t>
            </a:r>
            <a:endParaRPr sz="1800">
              <a:solidFill>
                <a:schemeClr val="dk1"/>
              </a:solidFill>
              <a:highlight>
                <a:srgbClr val="FFFFFF"/>
              </a:highlight>
              <a:latin typeface="Calibri"/>
              <a:ea typeface="Calibri"/>
              <a:cs typeface="Calibri"/>
              <a:sym typeface="Calibri"/>
            </a:endParaRPr>
          </a:p>
          <a:p>
            <a:pPr indent="0" lvl="0" marL="457200" marR="190500" rtl="0" algn="l">
              <a:lnSpc>
                <a:spcPct val="115000"/>
              </a:lnSpc>
              <a:spcBef>
                <a:spcPts val="1100"/>
              </a:spcBef>
              <a:spcAft>
                <a:spcPts val="0"/>
              </a:spcAft>
              <a:buNone/>
            </a:pPr>
            <a:r>
              <a:t/>
            </a:r>
            <a:endParaRPr sz="1800">
              <a:solidFill>
                <a:schemeClr val="dk1"/>
              </a:solidFill>
              <a:highlight>
                <a:srgbClr val="FFFFFF"/>
              </a:highlight>
              <a:latin typeface="Calibri"/>
              <a:ea typeface="Calibri"/>
              <a:cs typeface="Calibri"/>
              <a:sym typeface="Calibri"/>
            </a:endParaRPr>
          </a:p>
          <a:p>
            <a:pPr indent="-342900" lvl="0" marL="457200" marR="190500" rtl="0" algn="l">
              <a:lnSpc>
                <a:spcPct val="115000"/>
              </a:lnSpc>
              <a:spcBef>
                <a:spcPts val="1100"/>
              </a:spcBef>
              <a:spcAft>
                <a:spcPts val="0"/>
              </a:spcAft>
              <a:buClr>
                <a:schemeClr val="dk1"/>
              </a:buClr>
              <a:buSzPts val="1800"/>
              <a:buFont typeface="Calibri"/>
              <a:buChar char="●"/>
            </a:pPr>
            <a:r>
              <a:rPr lang="en-IN" sz="1800">
                <a:solidFill>
                  <a:schemeClr val="dk1"/>
                </a:solidFill>
                <a:highlight>
                  <a:srgbClr val="FFFFFF"/>
                </a:highlight>
                <a:latin typeface="Calibri"/>
                <a:ea typeface="Calibri"/>
                <a:cs typeface="Calibri"/>
                <a:sym typeface="Calibri"/>
              </a:rPr>
              <a:t>Also In Test data models are performing good on Negative class points. But bad on positive class points.The main reason  for this is the " Imbalance nature of dataset" or in other words "lack of positive class points" </a:t>
            </a:r>
            <a:endParaRPr sz="1800">
              <a:solidFill>
                <a:schemeClr val="dk1"/>
              </a:solidFill>
              <a:highlight>
                <a:srgbClr val="FFFFFF"/>
              </a:highlight>
              <a:latin typeface="Calibri"/>
              <a:ea typeface="Calibri"/>
              <a:cs typeface="Calibri"/>
              <a:sym typeface="Calibri"/>
            </a:endParaRPr>
          </a:p>
          <a:p>
            <a:pPr indent="0" lvl="0" marL="457200" marR="190500" rtl="0" algn="l">
              <a:lnSpc>
                <a:spcPct val="115000"/>
              </a:lnSpc>
              <a:spcBef>
                <a:spcPts val="1100"/>
              </a:spcBef>
              <a:spcAft>
                <a:spcPts val="0"/>
              </a:spcAft>
              <a:buNone/>
            </a:pPr>
            <a:r>
              <a:t/>
            </a:r>
            <a:endParaRPr sz="1800">
              <a:solidFill>
                <a:schemeClr val="dk1"/>
              </a:solidFill>
              <a:highlight>
                <a:srgbClr val="FFFFFF"/>
              </a:highlight>
              <a:latin typeface="Calibri"/>
              <a:ea typeface="Calibri"/>
              <a:cs typeface="Calibri"/>
              <a:sym typeface="Calibri"/>
            </a:endParaRPr>
          </a:p>
          <a:p>
            <a:pPr indent="-342900" lvl="0" marL="457200" marR="190500" rtl="0" algn="l">
              <a:lnSpc>
                <a:spcPct val="115000"/>
              </a:lnSpc>
              <a:spcBef>
                <a:spcPts val="1100"/>
              </a:spcBef>
              <a:spcAft>
                <a:spcPts val="0"/>
              </a:spcAft>
              <a:buClr>
                <a:schemeClr val="dk1"/>
              </a:buClr>
              <a:buSzPts val="1800"/>
              <a:buFont typeface="Calibri"/>
              <a:buChar char="●"/>
            </a:pPr>
            <a:r>
              <a:rPr lang="en-IN" sz="1800">
                <a:solidFill>
                  <a:schemeClr val="dk1"/>
                </a:solidFill>
                <a:highlight>
                  <a:srgbClr val="FFFFFF"/>
                </a:highlight>
                <a:latin typeface="Calibri"/>
                <a:ea typeface="Calibri"/>
                <a:cs typeface="Calibri"/>
                <a:sym typeface="Calibri"/>
              </a:rPr>
              <a:t>Train score is high and test score is low then we are heading towards overfitting. We saw models are overlearning negative points and not learning much about positive points.</a:t>
            </a:r>
            <a:endParaRPr sz="1800">
              <a:solidFill>
                <a:schemeClr val="dk1"/>
              </a:solidFill>
              <a:highlight>
                <a:srgbClr val="FFFFFF"/>
              </a:highlight>
              <a:latin typeface="Calibri"/>
              <a:ea typeface="Calibri"/>
              <a:cs typeface="Calibri"/>
              <a:sym typeface="Calibri"/>
            </a:endParaRPr>
          </a:p>
          <a:p>
            <a:pPr indent="0" lvl="0" marL="0" rtl="0" algn="l">
              <a:spcBef>
                <a:spcPts val="50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4"/>
          <p:cNvPicPr preferRelativeResize="0"/>
          <p:nvPr/>
        </p:nvPicPr>
        <p:blipFill>
          <a:blip r:embed="rId3">
            <a:alphaModFix/>
          </a:blip>
          <a:stretch>
            <a:fillRect/>
          </a:stretch>
        </p:blipFill>
        <p:spPr>
          <a:xfrm>
            <a:off x="2957175" y="2238900"/>
            <a:ext cx="5376975" cy="4123150"/>
          </a:xfrm>
          <a:prstGeom prst="rect">
            <a:avLst/>
          </a:prstGeom>
          <a:noFill/>
          <a:ln>
            <a:noFill/>
          </a:ln>
        </p:spPr>
      </p:pic>
      <p:sp>
        <p:nvSpPr>
          <p:cNvPr id="163" name="Google Shape;163;p24"/>
          <p:cNvSpPr txBox="1"/>
          <p:nvPr/>
        </p:nvSpPr>
        <p:spPr>
          <a:xfrm>
            <a:off x="545400" y="718300"/>
            <a:ext cx="11646600" cy="15264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100"/>
              </a:spcBef>
              <a:spcAft>
                <a:spcPts val="0"/>
              </a:spcAft>
              <a:buClr>
                <a:schemeClr val="dk1"/>
              </a:buClr>
              <a:buSzPts val="2000"/>
              <a:buFont typeface="Calibri"/>
              <a:buChar char="●"/>
            </a:pPr>
            <a:r>
              <a:rPr lang="en-IN" sz="2000">
                <a:solidFill>
                  <a:schemeClr val="dk1"/>
                </a:solidFill>
                <a:highlight>
                  <a:srgbClr val="FFFFFF"/>
                </a:highlight>
                <a:latin typeface="Calibri"/>
                <a:ea typeface="Calibri"/>
                <a:cs typeface="Calibri"/>
                <a:sym typeface="Calibri"/>
              </a:rPr>
              <a:t>We already have too little data (only 5087 points). Hence we can't afford under sampling here. So we did oversampling. </a:t>
            </a:r>
            <a:endParaRPr sz="2000">
              <a:solidFill>
                <a:schemeClr val="dk1"/>
              </a:solidFill>
              <a:highlight>
                <a:srgbClr val="FFFFFF"/>
              </a:highlight>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IN" sz="2000">
                <a:solidFill>
                  <a:schemeClr val="dk1"/>
                </a:solidFill>
                <a:highlight>
                  <a:srgbClr val="FFFFFF"/>
                </a:highlight>
                <a:latin typeface="Calibri"/>
                <a:ea typeface="Calibri"/>
                <a:cs typeface="Calibri"/>
                <a:sym typeface="Calibri"/>
              </a:rPr>
              <a:t>After oversampling our data is now balanced.</a:t>
            </a:r>
            <a:endParaRPr sz="2000">
              <a:solidFill>
                <a:schemeClr val="dk1"/>
              </a:solidFill>
              <a:highlight>
                <a:srgbClr val="FFFFFF"/>
              </a:highlight>
              <a:latin typeface="Calibri"/>
              <a:ea typeface="Calibri"/>
              <a:cs typeface="Calibri"/>
              <a:sym typeface="Calibri"/>
            </a:endParaRPr>
          </a:p>
          <a:p>
            <a:pPr indent="0" lvl="0" marL="0" rtl="0" algn="l">
              <a:spcBef>
                <a:spcPts val="50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ctrTitle"/>
          </p:nvPr>
        </p:nvSpPr>
        <p:spPr>
          <a:xfrm>
            <a:off x="1858375" y="547200"/>
            <a:ext cx="8215200" cy="5286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en-IN"/>
              <a:t>Evaluation metrics</a:t>
            </a:r>
            <a:endParaRPr/>
          </a:p>
        </p:txBody>
      </p:sp>
      <p:sp>
        <p:nvSpPr>
          <p:cNvPr id="169" name="Google Shape;169;p25"/>
          <p:cNvSpPr txBox="1"/>
          <p:nvPr>
            <p:ph idx="1" type="subTitle"/>
          </p:nvPr>
        </p:nvSpPr>
        <p:spPr>
          <a:xfrm>
            <a:off x="143875" y="1661951"/>
            <a:ext cx="11644200" cy="5943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600">
                <a:solidFill>
                  <a:srgbClr val="111111"/>
                </a:solidFill>
                <a:highlight>
                  <a:srgbClr val="FFFFFF"/>
                </a:highlight>
                <a:latin typeface="Arial"/>
                <a:ea typeface="Arial"/>
                <a:cs typeface="Arial"/>
                <a:sym typeface="Arial"/>
              </a:rPr>
              <a:t>Evaluating a model is a major part of building an effective machine learning model. The most frequent classification evaluation metric that we use should be ‘</a:t>
            </a:r>
            <a:r>
              <a:rPr b="1" lang="en-IN" sz="1600">
                <a:solidFill>
                  <a:srgbClr val="111111"/>
                </a:solidFill>
                <a:highlight>
                  <a:srgbClr val="FFFFFF"/>
                </a:highlight>
                <a:latin typeface="Arial"/>
                <a:ea typeface="Arial"/>
                <a:cs typeface="Arial"/>
                <a:sym typeface="Arial"/>
              </a:rPr>
              <a:t>Accuracy</a:t>
            </a:r>
            <a:r>
              <a:rPr lang="en-IN" sz="1600">
                <a:solidFill>
                  <a:srgbClr val="111111"/>
                </a:solidFill>
                <a:highlight>
                  <a:srgbClr val="FFFFFF"/>
                </a:highlight>
                <a:latin typeface="Arial"/>
                <a:ea typeface="Arial"/>
                <a:cs typeface="Arial"/>
                <a:sym typeface="Arial"/>
              </a:rPr>
              <a:t>’.However, it is not always true and can be misleading in some situations. So, we used following evaluation metrics for analysing the best classifier :</a:t>
            </a:r>
            <a:endParaRPr sz="1600">
              <a:solidFill>
                <a:srgbClr val="111111"/>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600">
              <a:solidFill>
                <a:srgbClr val="111111"/>
              </a:solidFill>
              <a:highlight>
                <a:srgbClr val="FFFFFF"/>
              </a:highlight>
              <a:latin typeface="Arial"/>
              <a:ea typeface="Arial"/>
              <a:cs typeface="Arial"/>
              <a:sym typeface="Arial"/>
            </a:endParaRPr>
          </a:p>
          <a:p>
            <a:pPr indent="-330200" lvl="0" marL="457200" rtl="0" algn="l">
              <a:spcBef>
                <a:spcPts val="1000"/>
              </a:spcBef>
              <a:spcAft>
                <a:spcPts val="0"/>
              </a:spcAft>
              <a:buClr>
                <a:srgbClr val="111111"/>
              </a:buClr>
              <a:buSzPts val="1600"/>
              <a:buFont typeface="Arial"/>
              <a:buAutoNum type="arabicPeriod"/>
            </a:pPr>
            <a:r>
              <a:rPr b="1" lang="en-IN" sz="1600">
                <a:solidFill>
                  <a:srgbClr val="111111"/>
                </a:solidFill>
                <a:highlight>
                  <a:srgbClr val="FFFFFF"/>
                </a:highlight>
                <a:latin typeface="Arial"/>
                <a:ea typeface="Arial"/>
                <a:cs typeface="Arial"/>
                <a:sym typeface="Arial"/>
              </a:rPr>
              <a:t>CONFUSION MATRIX:</a:t>
            </a:r>
            <a:r>
              <a:rPr lang="en-IN" sz="1600">
                <a:solidFill>
                  <a:srgbClr val="111111"/>
                </a:solidFill>
                <a:highlight>
                  <a:srgbClr val="FFFFFF"/>
                </a:highlight>
                <a:latin typeface="Arial"/>
                <a:ea typeface="Arial"/>
                <a:cs typeface="Arial"/>
                <a:sym typeface="Arial"/>
              </a:rPr>
              <a:t> </a:t>
            </a:r>
            <a:r>
              <a:rPr lang="en-IN" sz="1600">
                <a:solidFill>
                  <a:srgbClr val="222222"/>
                </a:solidFill>
                <a:highlight>
                  <a:srgbClr val="FFFFFF"/>
                </a:highlight>
                <a:latin typeface="Arial"/>
                <a:ea typeface="Arial"/>
                <a:cs typeface="Arial"/>
                <a:sym typeface="Arial"/>
              </a:rPr>
              <a:t>The matrix compares the actual target values with those predicted by the machine learning model. This gives us a holistic view of how well our classification model is performing and what kinds of errors it is making.</a:t>
            </a:r>
            <a:endParaRPr sz="1600">
              <a:solidFill>
                <a:srgbClr val="222222"/>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600">
              <a:solidFill>
                <a:srgbClr val="222222"/>
              </a:solidFill>
              <a:highlight>
                <a:srgbClr val="FFFFFF"/>
              </a:highlight>
              <a:latin typeface="Arial"/>
              <a:ea typeface="Arial"/>
              <a:cs typeface="Arial"/>
              <a:sym typeface="Arial"/>
            </a:endParaRPr>
          </a:p>
          <a:p>
            <a:pPr indent="0" lvl="0" marL="0" rtl="0" algn="l">
              <a:spcBef>
                <a:spcPts val="1000"/>
              </a:spcBef>
              <a:spcAft>
                <a:spcPts val="0"/>
              </a:spcAft>
              <a:buNone/>
            </a:pPr>
            <a:r>
              <a:rPr lang="en-IN" sz="1600">
                <a:solidFill>
                  <a:srgbClr val="222222"/>
                </a:solidFill>
                <a:highlight>
                  <a:srgbClr val="FFFFFF"/>
                </a:highlight>
                <a:latin typeface="Arial"/>
                <a:ea typeface="Arial"/>
                <a:cs typeface="Arial"/>
                <a:sym typeface="Arial"/>
              </a:rPr>
              <a:t>2.     </a:t>
            </a:r>
            <a:r>
              <a:rPr lang="en-IN" sz="1600">
                <a:solidFill>
                  <a:srgbClr val="111111"/>
                </a:solidFill>
                <a:highlight>
                  <a:srgbClr val="FFFFFF"/>
                </a:highlight>
                <a:latin typeface="Arial"/>
                <a:ea typeface="Arial"/>
                <a:cs typeface="Arial"/>
                <a:sym typeface="Arial"/>
              </a:rPr>
              <a:t>The key classification metrics: </a:t>
            </a:r>
            <a:endParaRPr sz="1600">
              <a:solidFill>
                <a:srgbClr val="111111"/>
              </a:solidFill>
              <a:highlight>
                <a:srgbClr val="FFFFFF"/>
              </a:highlight>
              <a:latin typeface="Arial"/>
              <a:ea typeface="Arial"/>
              <a:cs typeface="Arial"/>
              <a:sym typeface="Arial"/>
            </a:endParaRPr>
          </a:p>
          <a:p>
            <a:pPr indent="-330200" lvl="0" marL="457200" rtl="0" algn="l">
              <a:spcBef>
                <a:spcPts val="1000"/>
              </a:spcBef>
              <a:spcAft>
                <a:spcPts val="0"/>
              </a:spcAft>
              <a:buSzPts val="1600"/>
              <a:buFont typeface="Arial"/>
              <a:buAutoNum type="alphaLcPeriod"/>
            </a:pPr>
            <a:r>
              <a:rPr b="1" lang="en-IN" sz="1600">
                <a:highlight>
                  <a:srgbClr val="FFFFFF"/>
                </a:highlight>
                <a:latin typeface="Arial"/>
                <a:ea typeface="Arial"/>
                <a:cs typeface="Arial"/>
                <a:sym typeface="Arial"/>
              </a:rPr>
              <a:t>Accuracy:</a:t>
            </a:r>
            <a:r>
              <a:rPr lang="en-IN" sz="1600">
                <a:highlight>
                  <a:srgbClr val="FFFFFF"/>
                </a:highlight>
                <a:latin typeface="Arial"/>
                <a:ea typeface="Arial"/>
                <a:cs typeface="Arial"/>
                <a:sym typeface="Arial"/>
              </a:rPr>
              <a:t>  It  is the fraction of predictions our model got right. </a:t>
            </a:r>
            <a:endParaRPr sz="1600">
              <a:highlight>
                <a:srgbClr val="FFFFFF"/>
              </a:highlight>
              <a:latin typeface="Arial"/>
              <a:ea typeface="Arial"/>
              <a:cs typeface="Arial"/>
              <a:sym typeface="Arial"/>
            </a:endParaRPr>
          </a:p>
          <a:p>
            <a:pPr indent="-330200" lvl="0" marL="457200" rtl="0" algn="l">
              <a:spcBef>
                <a:spcPts val="0"/>
              </a:spcBef>
              <a:spcAft>
                <a:spcPts val="0"/>
              </a:spcAft>
              <a:buSzPts val="1600"/>
              <a:buFont typeface="Roboto"/>
              <a:buAutoNum type="alphaLcPeriod"/>
            </a:pPr>
            <a:r>
              <a:rPr b="1" lang="en-IN" sz="1600">
                <a:highlight>
                  <a:srgbClr val="FFFFFF"/>
                </a:highlight>
                <a:latin typeface="Arial"/>
                <a:ea typeface="Arial"/>
                <a:cs typeface="Arial"/>
                <a:sym typeface="Arial"/>
              </a:rPr>
              <a:t>Recall:</a:t>
            </a:r>
            <a:r>
              <a:rPr lang="en-IN" sz="1600">
                <a:highlight>
                  <a:srgbClr val="FFFFFF"/>
                </a:highlight>
                <a:latin typeface="Arial"/>
                <a:ea typeface="Arial"/>
                <a:cs typeface="Arial"/>
                <a:sym typeface="Arial"/>
              </a:rPr>
              <a:t> In a binary classification problem, recall is calculated as the number of true positives divided by the total number of true positives and false negatives.</a:t>
            </a:r>
            <a:endParaRPr sz="1600">
              <a:highlight>
                <a:srgbClr val="FFFFFF"/>
              </a:highlight>
              <a:latin typeface="Arial"/>
              <a:ea typeface="Arial"/>
              <a:cs typeface="Arial"/>
              <a:sym typeface="Arial"/>
            </a:endParaRPr>
          </a:p>
          <a:p>
            <a:pPr indent="-330200" lvl="0" marL="457200" rtl="0" algn="l">
              <a:spcBef>
                <a:spcPts val="0"/>
              </a:spcBef>
              <a:spcAft>
                <a:spcPts val="0"/>
              </a:spcAft>
              <a:buSzPts val="1600"/>
              <a:buAutoNum type="alphaLcPeriod"/>
            </a:pPr>
            <a:r>
              <a:rPr b="1" lang="en-IN" sz="1600">
                <a:highlight>
                  <a:srgbClr val="FFFFFF"/>
                </a:highlight>
                <a:latin typeface="Arial"/>
                <a:ea typeface="Arial"/>
                <a:cs typeface="Arial"/>
                <a:sym typeface="Arial"/>
              </a:rPr>
              <a:t>F-measure :</a:t>
            </a:r>
            <a:r>
              <a:rPr lang="en-IN" sz="1600">
                <a:highlight>
                  <a:srgbClr val="FFFFFF"/>
                </a:highlight>
                <a:latin typeface="Arial"/>
                <a:ea typeface="Arial"/>
                <a:cs typeface="Arial"/>
                <a:sym typeface="Arial"/>
              </a:rPr>
              <a:t> It is the harmonic mean of model’s precision and recall.</a:t>
            </a:r>
            <a:endParaRPr sz="1600">
              <a:highlight>
                <a:srgbClr val="FFFFFF"/>
              </a:highlight>
              <a:latin typeface="Arial"/>
              <a:ea typeface="Arial"/>
              <a:cs typeface="Arial"/>
              <a:sym typeface="Arial"/>
            </a:endParaRPr>
          </a:p>
          <a:p>
            <a:pPr indent="0" lvl="0" marL="0" rtl="0" algn="l">
              <a:spcBef>
                <a:spcPts val="1000"/>
              </a:spcBef>
              <a:spcAft>
                <a:spcPts val="0"/>
              </a:spcAft>
              <a:buNone/>
            </a:pPr>
            <a:r>
              <a:t/>
            </a:r>
            <a:endParaRPr sz="1150">
              <a:solidFill>
                <a:srgbClr val="555555"/>
              </a:solidFill>
              <a:highlight>
                <a:srgbClr val="FFFFFF"/>
              </a:highlight>
              <a:latin typeface="Arial"/>
              <a:ea typeface="Arial"/>
              <a:cs typeface="Arial"/>
              <a:sym typeface="Arial"/>
            </a:endParaRPr>
          </a:p>
          <a:p>
            <a:pPr indent="0" lvl="0" marL="0" rtl="0" algn="l">
              <a:spcBef>
                <a:spcPts val="1000"/>
              </a:spcBef>
              <a:spcAft>
                <a:spcPts val="0"/>
              </a:spcAft>
              <a:buNone/>
            </a:pPr>
            <a:r>
              <a:rPr lang="en-IN" sz="1600">
                <a:highlight>
                  <a:srgbClr val="FFFFFF"/>
                </a:highlight>
                <a:latin typeface="Arial"/>
                <a:ea typeface="Arial"/>
                <a:cs typeface="Arial"/>
                <a:sym typeface="Arial"/>
              </a:rPr>
              <a:t>3. </a:t>
            </a:r>
            <a:r>
              <a:rPr b="1" lang="en-IN" sz="1600">
                <a:highlight>
                  <a:srgbClr val="FFFFFF"/>
                </a:highlight>
                <a:latin typeface="Arial"/>
                <a:ea typeface="Arial"/>
                <a:cs typeface="Arial"/>
                <a:sym typeface="Arial"/>
              </a:rPr>
              <a:t>Receiver Operating Characteristic (ROC) curve :</a:t>
            </a:r>
            <a:r>
              <a:rPr lang="en-IN" sz="1600">
                <a:highlight>
                  <a:srgbClr val="FFFFFF"/>
                </a:highlight>
                <a:latin typeface="Arial"/>
                <a:ea typeface="Arial"/>
                <a:cs typeface="Arial"/>
                <a:sym typeface="Arial"/>
              </a:rPr>
              <a:t> It is a plot of the false positive rate (x-axis) versus the true positive rate (y-axis) for a number of different candidate threshold values between 0.0 and 1.0. Put another way, it plots the false alarm rate versus the hit rate.An operator may plot the ROC curve for the final model and choose a threshold that gives a desirable balance between the false positives and false negatives.</a:t>
            </a:r>
            <a:endParaRPr sz="1600">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nvSpPr>
        <p:spPr>
          <a:xfrm>
            <a:off x="0" y="385750"/>
            <a:ext cx="12192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800" u="sng">
                <a:latin typeface="Calibri"/>
                <a:ea typeface="Calibri"/>
                <a:cs typeface="Calibri"/>
                <a:sym typeface="Calibri"/>
              </a:rPr>
              <a:t>K-nearest neighbour</a:t>
            </a:r>
            <a:endParaRPr b="1" sz="2800" u="sng">
              <a:latin typeface="Calibri"/>
              <a:ea typeface="Calibri"/>
              <a:cs typeface="Calibri"/>
              <a:sym typeface="Calibri"/>
            </a:endParaRPr>
          </a:p>
        </p:txBody>
      </p:sp>
      <p:pic>
        <p:nvPicPr>
          <p:cNvPr id="175" name="Google Shape;175;p26"/>
          <p:cNvPicPr preferRelativeResize="0"/>
          <p:nvPr/>
        </p:nvPicPr>
        <p:blipFill>
          <a:blip r:embed="rId3">
            <a:alphaModFix/>
          </a:blip>
          <a:stretch>
            <a:fillRect/>
          </a:stretch>
        </p:blipFill>
        <p:spPr>
          <a:xfrm>
            <a:off x="1081075" y="1110875"/>
            <a:ext cx="10263200" cy="5054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nvSpPr>
        <p:spPr>
          <a:xfrm>
            <a:off x="0" y="614375"/>
            <a:ext cx="12192000" cy="14160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b="1" lang="en-IN" sz="2800" u="sng">
                <a:solidFill>
                  <a:schemeClr val="dk1"/>
                </a:solidFill>
                <a:highlight>
                  <a:srgbClr val="FFFFFE"/>
                </a:highlight>
                <a:latin typeface="Calibri"/>
                <a:ea typeface="Calibri"/>
                <a:cs typeface="Calibri"/>
                <a:sym typeface="Calibri"/>
              </a:rPr>
              <a:t>Logistic Regression</a:t>
            </a:r>
            <a:endParaRPr b="1" sz="2800" u="sng">
              <a:solidFill>
                <a:schemeClr val="dk1"/>
              </a:solidFill>
              <a:highlight>
                <a:srgbClr val="FFFFFE"/>
              </a:highlight>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b="1" sz="2800" u="sng">
              <a:solidFill>
                <a:schemeClr val="dk1"/>
              </a:solidFill>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pic>
        <p:nvPicPr>
          <p:cNvPr id="181" name="Google Shape;181;p27"/>
          <p:cNvPicPr preferRelativeResize="0"/>
          <p:nvPr/>
        </p:nvPicPr>
        <p:blipFill>
          <a:blip r:embed="rId3">
            <a:alphaModFix/>
          </a:blip>
          <a:stretch>
            <a:fillRect/>
          </a:stretch>
        </p:blipFill>
        <p:spPr>
          <a:xfrm>
            <a:off x="1487050" y="1585925"/>
            <a:ext cx="9214549" cy="4591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nvSpPr>
        <p:spPr>
          <a:xfrm>
            <a:off x="0" y="600100"/>
            <a:ext cx="12192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800" u="sng">
                <a:solidFill>
                  <a:srgbClr val="212121"/>
                </a:solidFill>
                <a:highlight>
                  <a:srgbClr val="FFFFFF"/>
                </a:highlight>
                <a:latin typeface="Calibri"/>
                <a:ea typeface="Calibri"/>
                <a:cs typeface="Calibri"/>
                <a:sym typeface="Calibri"/>
              </a:rPr>
              <a:t>Decision tree</a:t>
            </a:r>
            <a:endParaRPr b="1" sz="3000" u="sng">
              <a:latin typeface="Calibri"/>
              <a:ea typeface="Calibri"/>
              <a:cs typeface="Calibri"/>
              <a:sym typeface="Calibri"/>
            </a:endParaRPr>
          </a:p>
        </p:txBody>
      </p:sp>
      <p:pic>
        <p:nvPicPr>
          <p:cNvPr id="187" name="Google Shape;187;p28"/>
          <p:cNvPicPr preferRelativeResize="0"/>
          <p:nvPr/>
        </p:nvPicPr>
        <p:blipFill>
          <a:blip r:embed="rId3">
            <a:alphaModFix/>
          </a:blip>
          <a:stretch>
            <a:fillRect/>
          </a:stretch>
        </p:blipFill>
        <p:spPr>
          <a:xfrm>
            <a:off x="1085875" y="1443750"/>
            <a:ext cx="10144126" cy="5009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nvSpPr>
        <p:spPr>
          <a:xfrm>
            <a:off x="0" y="485775"/>
            <a:ext cx="12192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800" u="sng">
                <a:latin typeface="Calibri"/>
                <a:ea typeface="Calibri"/>
                <a:cs typeface="Calibri"/>
                <a:sym typeface="Calibri"/>
              </a:rPr>
              <a:t>Support Vector Machine</a:t>
            </a:r>
            <a:endParaRPr b="1" sz="2800" u="sng">
              <a:latin typeface="Calibri"/>
              <a:ea typeface="Calibri"/>
              <a:cs typeface="Calibri"/>
              <a:sym typeface="Calibri"/>
            </a:endParaRPr>
          </a:p>
        </p:txBody>
      </p:sp>
      <p:pic>
        <p:nvPicPr>
          <p:cNvPr id="193" name="Google Shape;193;p29"/>
          <p:cNvPicPr preferRelativeResize="0"/>
          <p:nvPr/>
        </p:nvPicPr>
        <p:blipFill>
          <a:blip r:embed="rId3">
            <a:alphaModFix/>
          </a:blip>
          <a:stretch>
            <a:fillRect/>
          </a:stretch>
        </p:blipFill>
        <p:spPr>
          <a:xfrm>
            <a:off x="1161675" y="1210900"/>
            <a:ext cx="9868649" cy="484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nvSpPr>
        <p:spPr>
          <a:xfrm>
            <a:off x="0" y="514375"/>
            <a:ext cx="12192000" cy="10269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Clr>
                <a:schemeClr val="dk1"/>
              </a:buClr>
              <a:buSzPts val="1100"/>
              <a:buFont typeface="Arial"/>
              <a:buNone/>
            </a:pPr>
            <a:r>
              <a:rPr b="1" lang="en-IN" sz="3000" u="sng">
                <a:solidFill>
                  <a:schemeClr val="dk1"/>
                </a:solidFill>
                <a:highlight>
                  <a:srgbClr val="FFFFFE"/>
                </a:highlight>
                <a:latin typeface="Calibri"/>
                <a:ea typeface="Calibri"/>
                <a:cs typeface="Calibri"/>
                <a:sym typeface="Calibri"/>
              </a:rPr>
              <a:t>Random Forest</a:t>
            </a:r>
            <a:endParaRPr b="1" sz="3000" u="sng">
              <a:solidFill>
                <a:schemeClr val="dk1"/>
              </a:solidFill>
              <a:highlight>
                <a:srgbClr val="FFFFFE"/>
              </a:highlight>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99" name="Google Shape;199;p30"/>
          <p:cNvPicPr preferRelativeResize="0"/>
          <p:nvPr/>
        </p:nvPicPr>
        <p:blipFill>
          <a:blip r:embed="rId3">
            <a:alphaModFix/>
          </a:blip>
          <a:stretch>
            <a:fillRect/>
          </a:stretch>
        </p:blipFill>
        <p:spPr>
          <a:xfrm>
            <a:off x="1128700" y="1232875"/>
            <a:ext cx="9934599" cy="4897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nvSpPr>
        <p:spPr>
          <a:xfrm>
            <a:off x="0" y="500075"/>
            <a:ext cx="12192000" cy="10269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Clr>
                <a:schemeClr val="dk1"/>
              </a:buClr>
              <a:buSzPts val="1100"/>
              <a:buFont typeface="Arial"/>
              <a:buNone/>
            </a:pPr>
            <a:r>
              <a:rPr b="1" lang="en-IN" sz="3000" u="sng">
                <a:solidFill>
                  <a:schemeClr val="dk1"/>
                </a:solidFill>
                <a:highlight>
                  <a:srgbClr val="FFFFFE"/>
                </a:highlight>
                <a:latin typeface="Calibri"/>
                <a:ea typeface="Calibri"/>
                <a:cs typeface="Calibri"/>
                <a:sym typeface="Calibri"/>
              </a:rPr>
              <a:t>Naive Bayes</a:t>
            </a:r>
            <a:endParaRPr b="1" sz="3000" u="sng">
              <a:solidFill>
                <a:schemeClr val="dk1"/>
              </a:solidFill>
              <a:highlight>
                <a:srgbClr val="FFFFFE"/>
              </a:highlight>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p:txBody>
      </p:sp>
      <p:pic>
        <p:nvPicPr>
          <p:cNvPr id="205" name="Google Shape;205;p31"/>
          <p:cNvPicPr preferRelativeResize="0"/>
          <p:nvPr/>
        </p:nvPicPr>
        <p:blipFill>
          <a:blip r:embed="rId3">
            <a:alphaModFix/>
          </a:blip>
          <a:stretch>
            <a:fillRect/>
          </a:stretch>
        </p:blipFill>
        <p:spPr>
          <a:xfrm>
            <a:off x="1071550" y="1265050"/>
            <a:ext cx="9915526" cy="5053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0" y="278983"/>
            <a:ext cx="5533747" cy="67092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Motivation</a:t>
            </a:r>
            <a:endParaRPr/>
          </a:p>
        </p:txBody>
      </p:sp>
      <p:sp>
        <p:nvSpPr>
          <p:cNvPr id="92" name="Google Shape;92;p14"/>
          <p:cNvSpPr txBox="1"/>
          <p:nvPr>
            <p:ph idx="1" type="subTitle"/>
          </p:nvPr>
        </p:nvSpPr>
        <p:spPr>
          <a:xfrm>
            <a:off x="1524000" y="1186325"/>
            <a:ext cx="9689400" cy="4566600"/>
          </a:xfrm>
          <a:prstGeom prst="rect">
            <a:avLst/>
          </a:prstGeom>
          <a:noFill/>
          <a:ln>
            <a:noFill/>
          </a:ln>
        </p:spPr>
        <p:txBody>
          <a:bodyPr anchorCtr="0" anchor="t" bIns="45700" lIns="91425" spcFirstLastPara="1" rIns="91425" wrap="square" tIns="45700">
            <a:normAutofit lnSpcReduction="20000"/>
          </a:bodyPr>
          <a:lstStyle/>
          <a:p>
            <a:pPr indent="0" lvl="0" marL="457200" rtl="0" algn="l">
              <a:lnSpc>
                <a:spcPct val="100000"/>
              </a:lnSpc>
              <a:spcBef>
                <a:spcPts val="0"/>
              </a:spcBef>
              <a:spcAft>
                <a:spcPts val="0"/>
              </a:spcAft>
              <a:buNone/>
            </a:pPr>
            <a:r>
              <a:t/>
            </a:r>
            <a:endParaRPr sz="2100">
              <a:latin typeface="Arial"/>
              <a:ea typeface="Arial"/>
              <a:cs typeface="Arial"/>
              <a:sym typeface="Arial"/>
            </a:endParaRPr>
          </a:p>
          <a:p>
            <a:pPr indent="-390525" lvl="0" marL="457200" rtl="0" algn="l">
              <a:lnSpc>
                <a:spcPct val="100000"/>
              </a:lnSpc>
              <a:spcBef>
                <a:spcPts val="0"/>
              </a:spcBef>
              <a:spcAft>
                <a:spcPts val="0"/>
              </a:spcAft>
              <a:buSzPts val="2550"/>
              <a:buFont typeface="Calibri"/>
              <a:buChar char="●"/>
            </a:pPr>
            <a:r>
              <a:rPr lang="en-IN" sz="2550"/>
              <a:t>Does life exist outside Earth? Will humans be able to reach there anytime soon in the future? To find solutions to these problems, we have to solve a subproblem first. </a:t>
            </a:r>
            <a:endParaRPr sz="2550"/>
          </a:p>
          <a:p>
            <a:pPr indent="-390525" lvl="0" marL="457200" rtl="0" algn="l">
              <a:lnSpc>
                <a:spcPct val="100000"/>
              </a:lnSpc>
              <a:spcBef>
                <a:spcPts val="0"/>
              </a:spcBef>
              <a:spcAft>
                <a:spcPts val="0"/>
              </a:spcAft>
              <a:buSzPts val="2550"/>
              <a:buFont typeface="Calibri"/>
              <a:buChar char="●"/>
            </a:pPr>
            <a:r>
              <a:rPr lang="en-IN" sz="2550"/>
              <a:t>We need to find planets in outer space. Once we find a new world, we need to do further research to check if it is habitable. </a:t>
            </a:r>
            <a:endParaRPr sz="2550"/>
          </a:p>
          <a:p>
            <a:pPr indent="-390525" lvl="0" marL="457200" rtl="0" algn="l">
              <a:lnSpc>
                <a:spcPct val="100000"/>
              </a:lnSpc>
              <a:spcBef>
                <a:spcPts val="0"/>
              </a:spcBef>
              <a:spcAft>
                <a:spcPts val="0"/>
              </a:spcAft>
              <a:buSzPts val="2550"/>
              <a:buFont typeface="Calibri"/>
              <a:buChar char="●"/>
            </a:pPr>
            <a:r>
              <a:rPr lang="en-IN" sz="2550"/>
              <a:t>Undoubtedly, searching the existence of life on a new planet is itself an enormous and tedious task. But for now, we limit ourselves to the problem of finding new planets in deep space, also known as Exoplanets.</a:t>
            </a:r>
            <a:endParaRPr sz="2550"/>
          </a:p>
          <a:p>
            <a:pPr indent="-390525" lvl="0" marL="457200" rtl="0" algn="l">
              <a:lnSpc>
                <a:spcPct val="100000"/>
              </a:lnSpc>
              <a:spcBef>
                <a:spcPts val="0"/>
              </a:spcBef>
              <a:spcAft>
                <a:spcPts val="0"/>
              </a:spcAft>
              <a:buSzPts val="2550"/>
              <a:buFont typeface="Calibri"/>
              <a:buChar char="●"/>
            </a:pPr>
            <a:r>
              <a:rPr lang="en-IN" sz="2550"/>
              <a:t>These planets can benefit us greatly if they are habitable</a:t>
            </a:r>
            <a:endParaRPr sz="2550"/>
          </a:p>
          <a:p>
            <a:pPr indent="-390525" lvl="0" marL="457200" rtl="0" algn="l">
              <a:lnSpc>
                <a:spcPct val="100000"/>
              </a:lnSpc>
              <a:spcBef>
                <a:spcPts val="0"/>
              </a:spcBef>
              <a:spcAft>
                <a:spcPts val="0"/>
              </a:spcAft>
              <a:buSzPts val="2550"/>
              <a:buFont typeface="Nunito"/>
              <a:buChar char="●"/>
            </a:pPr>
            <a:r>
              <a:rPr lang="en-IN" sz="2550"/>
              <a:t>Thus our topic revolves around detecting these exoplanets which can then further be analyzed to search for signs of life. </a:t>
            </a:r>
            <a:endParaRPr sz="2550"/>
          </a:p>
          <a:p>
            <a:pPr indent="0" lvl="0" marL="457200" rtl="0" algn="ctr">
              <a:lnSpc>
                <a:spcPct val="90000"/>
              </a:lnSpc>
              <a:spcBef>
                <a:spcPts val="0"/>
              </a:spcBef>
              <a:spcAft>
                <a:spcPts val="0"/>
              </a:spcAft>
              <a:buNone/>
            </a:pPr>
            <a:r>
              <a:t/>
            </a:r>
            <a:endParaRPr sz="255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nvSpPr>
        <p:spPr>
          <a:xfrm>
            <a:off x="28575" y="271475"/>
            <a:ext cx="121920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IN" sz="3000" u="sng">
                <a:latin typeface="Calibri"/>
                <a:ea typeface="Calibri"/>
                <a:cs typeface="Calibri"/>
                <a:sym typeface="Calibri"/>
              </a:rPr>
              <a:t>Neural Network</a:t>
            </a:r>
            <a:endParaRPr b="1" sz="3000" u="sng">
              <a:latin typeface="Calibri"/>
              <a:ea typeface="Calibri"/>
              <a:cs typeface="Calibri"/>
              <a:sym typeface="Calibri"/>
            </a:endParaRPr>
          </a:p>
        </p:txBody>
      </p:sp>
      <p:pic>
        <p:nvPicPr>
          <p:cNvPr id="211" name="Google Shape;211;p32"/>
          <p:cNvPicPr preferRelativeResize="0"/>
          <p:nvPr/>
        </p:nvPicPr>
        <p:blipFill>
          <a:blip r:embed="rId3">
            <a:alphaModFix/>
          </a:blip>
          <a:stretch>
            <a:fillRect/>
          </a:stretch>
        </p:blipFill>
        <p:spPr>
          <a:xfrm>
            <a:off x="1181162" y="1218000"/>
            <a:ext cx="9829674" cy="50101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ctrTitle"/>
          </p:nvPr>
        </p:nvSpPr>
        <p:spPr>
          <a:xfrm>
            <a:off x="-171450" y="279100"/>
            <a:ext cx="8312700" cy="6708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Roboto"/>
              <a:buNone/>
            </a:pPr>
            <a:r>
              <a:rPr i="0" lang="en-IN"/>
              <a:t>Results and Discussions</a:t>
            </a:r>
            <a:endParaRPr/>
          </a:p>
        </p:txBody>
      </p:sp>
      <p:graphicFrame>
        <p:nvGraphicFramePr>
          <p:cNvPr id="217" name="Google Shape;217;p33"/>
          <p:cNvGraphicFramePr/>
          <p:nvPr/>
        </p:nvGraphicFramePr>
        <p:xfrm>
          <a:off x="652450" y="2038205"/>
          <a:ext cx="3000000" cy="3000000"/>
        </p:xfrm>
        <a:graphic>
          <a:graphicData uri="http://schemas.openxmlformats.org/drawingml/2006/table">
            <a:tbl>
              <a:tblPr>
                <a:noFill/>
                <a:tableStyleId>{3165CB10-F2C1-452C-886C-F13B98EBAD7C}</a:tableStyleId>
              </a:tblPr>
              <a:tblGrid>
                <a:gridCol w="2721775"/>
                <a:gridCol w="2721775"/>
                <a:gridCol w="2721775"/>
                <a:gridCol w="2721775"/>
              </a:tblGrid>
              <a:tr h="525550">
                <a:tc>
                  <a:txBody>
                    <a:bodyPr/>
                    <a:lstStyle/>
                    <a:p>
                      <a:pPr indent="0" lvl="0" marL="0" rtl="0" algn="ctr">
                        <a:spcBef>
                          <a:spcPts val="0"/>
                        </a:spcBef>
                        <a:spcAft>
                          <a:spcPts val="0"/>
                        </a:spcAft>
                        <a:buNone/>
                      </a:pPr>
                      <a:r>
                        <a:rPr b="1" lang="en-IN" sz="1700">
                          <a:latin typeface="Calibri"/>
                          <a:ea typeface="Calibri"/>
                          <a:cs typeface="Calibri"/>
                          <a:sym typeface="Calibri"/>
                        </a:rPr>
                        <a:t>Method</a:t>
                      </a:r>
                      <a:endParaRPr b="1" sz="17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IN" sz="1700">
                          <a:latin typeface="Calibri"/>
                          <a:ea typeface="Calibri"/>
                          <a:cs typeface="Calibri"/>
                          <a:sym typeface="Calibri"/>
                        </a:rPr>
                        <a:t>Accuracy</a:t>
                      </a:r>
                      <a:endParaRPr b="1" sz="17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IN" sz="1700">
                          <a:latin typeface="Calibri"/>
                          <a:ea typeface="Calibri"/>
                          <a:cs typeface="Calibri"/>
                          <a:sym typeface="Calibri"/>
                        </a:rPr>
                        <a:t>Recall</a:t>
                      </a:r>
                      <a:endParaRPr b="1" sz="17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b="1" lang="en-IN" sz="1700">
                          <a:latin typeface="Calibri"/>
                          <a:ea typeface="Calibri"/>
                          <a:cs typeface="Calibri"/>
                          <a:sym typeface="Calibri"/>
                        </a:rPr>
                        <a:t>F1 Score</a:t>
                      </a:r>
                      <a:endParaRPr b="1" sz="1700">
                        <a:latin typeface="Calibri"/>
                        <a:ea typeface="Calibri"/>
                        <a:cs typeface="Calibri"/>
                        <a:sym typeface="Calibri"/>
                      </a:endParaRPr>
                    </a:p>
                  </a:txBody>
                  <a:tcPr marT="91425" marB="91425" marR="91425" marL="91425"/>
                </a:tc>
              </a:tr>
              <a:tr h="471175">
                <a:tc>
                  <a:txBody>
                    <a:bodyPr/>
                    <a:lstStyle/>
                    <a:p>
                      <a:pPr indent="0" lvl="0" marL="0" rtl="0" algn="l">
                        <a:spcBef>
                          <a:spcPts val="0"/>
                        </a:spcBef>
                        <a:spcAft>
                          <a:spcPts val="0"/>
                        </a:spcAft>
                        <a:buNone/>
                      </a:pPr>
                      <a:r>
                        <a:rPr lang="en-IN" sz="1600">
                          <a:latin typeface="Calibri"/>
                          <a:ea typeface="Calibri"/>
                          <a:cs typeface="Calibri"/>
                          <a:sym typeface="Calibri"/>
                        </a:rPr>
                        <a:t>Naive Bayes Algorithm</a:t>
                      </a:r>
                      <a:endParaRPr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IN"/>
                        <a:t>0.965</a:t>
                      </a:r>
                      <a:endParaRPr/>
                    </a:p>
                  </a:txBody>
                  <a:tcPr marT="91425" marB="91425" marR="91425" marL="91425"/>
                </a:tc>
                <a:tc>
                  <a:txBody>
                    <a:bodyPr/>
                    <a:lstStyle/>
                    <a:p>
                      <a:pPr indent="0" lvl="0" marL="0" rtl="0" algn="l">
                        <a:spcBef>
                          <a:spcPts val="0"/>
                        </a:spcBef>
                        <a:spcAft>
                          <a:spcPts val="0"/>
                        </a:spcAft>
                        <a:buNone/>
                      </a:pPr>
                      <a:r>
                        <a:rPr lang="en-IN"/>
                        <a:t>0.2</a:t>
                      </a:r>
                      <a:endParaRPr/>
                    </a:p>
                  </a:txBody>
                  <a:tcPr marT="91425" marB="91425" marR="91425" marL="91425"/>
                </a:tc>
                <a:tc>
                  <a:txBody>
                    <a:bodyPr/>
                    <a:lstStyle/>
                    <a:p>
                      <a:pPr indent="0" lvl="0" marL="0" rtl="0" algn="l">
                        <a:spcBef>
                          <a:spcPts val="0"/>
                        </a:spcBef>
                        <a:spcAft>
                          <a:spcPts val="0"/>
                        </a:spcAft>
                        <a:buNone/>
                      </a:pPr>
                      <a:r>
                        <a:rPr lang="en-IN"/>
                        <a:t>0.091</a:t>
                      </a:r>
                      <a:endParaRPr/>
                    </a:p>
                  </a:txBody>
                  <a:tcPr marT="91425" marB="91425" marR="91425" marL="91425"/>
                </a:tc>
              </a:tr>
              <a:tr h="696775">
                <a:tc>
                  <a:txBody>
                    <a:bodyPr/>
                    <a:lstStyle/>
                    <a:p>
                      <a:pPr indent="0" lvl="0" marL="0" rtl="0" algn="l">
                        <a:spcBef>
                          <a:spcPts val="0"/>
                        </a:spcBef>
                        <a:spcAft>
                          <a:spcPts val="0"/>
                        </a:spcAft>
                        <a:buNone/>
                      </a:pPr>
                      <a:r>
                        <a:rPr lang="en-IN" sz="1600">
                          <a:latin typeface="Calibri"/>
                          <a:ea typeface="Calibri"/>
                          <a:cs typeface="Calibri"/>
                          <a:sym typeface="Calibri"/>
                        </a:rPr>
                        <a:t>Logistic Regression Classification</a:t>
                      </a:r>
                      <a:endParaRPr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IN"/>
                        <a:t>0.954</a:t>
                      </a:r>
                      <a:endParaRPr/>
                    </a:p>
                  </a:txBody>
                  <a:tcPr marT="91425" marB="91425" marR="91425" marL="91425"/>
                </a:tc>
                <a:tc>
                  <a:txBody>
                    <a:bodyPr/>
                    <a:lstStyle/>
                    <a:p>
                      <a:pPr indent="0" lvl="0" marL="0" rtl="0" algn="l">
                        <a:spcBef>
                          <a:spcPts val="0"/>
                        </a:spcBef>
                        <a:spcAft>
                          <a:spcPts val="0"/>
                        </a:spcAft>
                        <a:buNone/>
                      </a:pPr>
                      <a:r>
                        <a:rPr lang="en-IN"/>
                        <a:t>0.4</a:t>
                      </a:r>
                      <a:endParaRPr/>
                    </a:p>
                  </a:txBody>
                  <a:tcPr marT="91425" marB="91425" marR="91425" marL="91425"/>
                </a:tc>
                <a:tc>
                  <a:txBody>
                    <a:bodyPr/>
                    <a:lstStyle/>
                    <a:p>
                      <a:pPr indent="0" lvl="0" marL="0" rtl="0" algn="l">
                        <a:spcBef>
                          <a:spcPts val="0"/>
                        </a:spcBef>
                        <a:spcAft>
                          <a:spcPts val="0"/>
                        </a:spcAft>
                        <a:buNone/>
                      </a:pPr>
                      <a:r>
                        <a:rPr lang="en-IN"/>
                        <a:t>0.133</a:t>
                      </a:r>
                      <a:endParaRPr/>
                    </a:p>
                  </a:txBody>
                  <a:tcPr marT="91425" marB="91425" marR="91425" marL="91425"/>
                </a:tc>
              </a:tr>
              <a:tr h="471175">
                <a:tc>
                  <a:txBody>
                    <a:bodyPr/>
                    <a:lstStyle/>
                    <a:p>
                      <a:pPr indent="0" lvl="0" marL="0" rtl="0" algn="l">
                        <a:spcBef>
                          <a:spcPts val="0"/>
                        </a:spcBef>
                        <a:spcAft>
                          <a:spcPts val="0"/>
                        </a:spcAft>
                        <a:buNone/>
                      </a:pPr>
                      <a:r>
                        <a:rPr lang="en-IN" sz="1600">
                          <a:latin typeface="Calibri"/>
                          <a:ea typeface="Calibri"/>
                          <a:cs typeface="Calibri"/>
                          <a:sym typeface="Calibri"/>
                        </a:rPr>
                        <a:t>Decision Trees Classifier</a:t>
                      </a:r>
                      <a:endParaRPr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IN"/>
                        <a:t>0.977</a:t>
                      </a:r>
                      <a:endParaRPr/>
                    </a:p>
                  </a:txBody>
                  <a:tcPr marT="91425" marB="91425" marR="91425" marL="91425"/>
                </a:tc>
                <a:tc>
                  <a:txBody>
                    <a:bodyPr/>
                    <a:lstStyle/>
                    <a:p>
                      <a:pPr indent="0" lvl="0" marL="0" rtl="0" algn="l">
                        <a:spcBef>
                          <a:spcPts val="0"/>
                        </a:spcBef>
                        <a:spcAft>
                          <a:spcPts val="0"/>
                        </a:spcAft>
                        <a:buNone/>
                      </a:pPr>
                      <a:r>
                        <a:rPr lang="en-IN"/>
                        <a:t>0.4</a:t>
                      </a:r>
                      <a:endParaRPr/>
                    </a:p>
                  </a:txBody>
                  <a:tcPr marT="91425" marB="91425" marR="91425" marL="91425"/>
                </a:tc>
                <a:tc>
                  <a:txBody>
                    <a:bodyPr/>
                    <a:lstStyle/>
                    <a:p>
                      <a:pPr indent="0" lvl="0" marL="0" rtl="0" algn="l">
                        <a:spcBef>
                          <a:spcPts val="0"/>
                        </a:spcBef>
                        <a:spcAft>
                          <a:spcPts val="0"/>
                        </a:spcAft>
                        <a:buNone/>
                      </a:pPr>
                      <a:r>
                        <a:rPr lang="en-IN"/>
                        <a:t>0.235</a:t>
                      </a:r>
                      <a:endParaRPr/>
                    </a:p>
                  </a:txBody>
                  <a:tcPr marT="91425" marB="91425" marR="91425" marL="91425"/>
                </a:tc>
              </a:tr>
              <a:tr h="471175">
                <a:tc>
                  <a:txBody>
                    <a:bodyPr/>
                    <a:lstStyle/>
                    <a:p>
                      <a:pPr indent="0" lvl="0" marL="0" rtl="0" algn="l">
                        <a:spcBef>
                          <a:spcPts val="0"/>
                        </a:spcBef>
                        <a:spcAft>
                          <a:spcPts val="0"/>
                        </a:spcAft>
                        <a:buNone/>
                      </a:pPr>
                      <a:r>
                        <a:rPr lang="en-IN" sz="1600">
                          <a:latin typeface="Calibri"/>
                          <a:ea typeface="Calibri"/>
                          <a:cs typeface="Calibri"/>
                          <a:sym typeface="Calibri"/>
                        </a:rPr>
                        <a:t>Random Forest Classifier</a:t>
                      </a:r>
                      <a:endParaRPr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IN"/>
                        <a:t>0.991</a:t>
                      </a:r>
                      <a:endParaRPr/>
                    </a:p>
                  </a:txBody>
                  <a:tcPr marT="91425" marB="91425" marR="91425" marL="91425"/>
                </a:tc>
                <a:tc>
                  <a:txBody>
                    <a:bodyPr/>
                    <a:lstStyle/>
                    <a:p>
                      <a:pPr indent="0" lvl="0" marL="0" rtl="0" algn="l">
                        <a:spcBef>
                          <a:spcPts val="0"/>
                        </a:spcBef>
                        <a:spcAft>
                          <a:spcPts val="0"/>
                        </a:spcAft>
                        <a:buNone/>
                      </a:pPr>
                      <a:r>
                        <a:rPr lang="en-IN"/>
                        <a:t>0.0</a:t>
                      </a:r>
                      <a:endParaRPr/>
                    </a:p>
                  </a:txBody>
                  <a:tcPr marT="91425" marB="91425" marR="91425" marL="91425"/>
                </a:tc>
                <a:tc>
                  <a:txBody>
                    <a:bodyPr/>
                    <a:lstStyle/>
                    <a:p>
                      <a:pPr indent="0" lvl="0" marL="0" rtl="0" algn="l">
                        <a:spcBef>
                          <a:spcPts val="0"/>
                        </a:spcBef>
                        <a:spcAft>
                          <a:spcPts val="0"/>
                        </a:spcAft>
                        <a:buNone/>
                      </a:pPr>
                      <a:r>
                        <a:rPr lang="en-IN"/>
                        <a:t>0.0</a:t>
                      </a:r>
                      <a:endParaRPr/>
                    </a:p>
                  </a:txBody>
                  <a:tcPr marT="91425" marB="91425" marR="91425" marL="91425"/>
                </a:tc>
              </a:tr>
              <a:tr h="471175">
                <a:tc>
                  <a:txBody>
                    <a:bodyPr/>
                    <a:lstStyle/>
                    <a:p>
                      <a:pPr indent="0" lvl="0" marL="0" rtl="0" algn="l">
                        <a:spcBef>
                          <a:spcPts val="0"/>
                        </a:spcBef>
                        <a:spcAft>
                          <a:spcPts val="0"/>
                        </a:spcAft>
                        <a:buNone/>
                      </a:pPr>
                      <a:r>
                        <a:rPr lang="en-IN" sz="1600">
                          <a:latin typeface="Calibri"/>
                          <a:ea typeface="Calibri"/>
                          <a:cs typeface="Calibri"/>
                          <a:sym typeface="Calibri"/>
                        </a:rPr>
                        <a:t>Support Vector Classifier</a:t>
                      </a:r>
                      <a:endParaRPr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IN"/>
                        <a:t>0.979</a:t>
                      </a:r>
                      <a:endParaRPr/>
                    </a:p>
                  </a:txBody>
                  <a:tcPr marT="91425" marB="91425" marR="91425" marL="91425"/>
                </a:tc>
                <a:tc>
                  <a:txBody>
                    <a:bodyPr/>
                    <a:lstStyle/>
                    <a:p>
                      <a:pPr indent="0" lvl="0" marL="0" rtl="0" algn="l">
                        <a:spcBef>
                          <a:spcPts val="0"/>
                        </a:spcBef>
                        <a:spcAft>
                          <a:spcPts val="0"/>
                        </a:spcAft>
                        <a:buNone/>
                      </a:pPr>
                      <a:r>
                        <a:rPr lang="en-IN"/>
                        <a:t>0.2</a:t>
                      </a:r>
                      <a:endParaRPr/>
                    </a:p>
                  </a:txBody>
                  <a:tcPr marT="91425" marB="91425" marR="91425" marL="91425"/>
                </a:tc>
                <a:tc>
                  <a:txBody>
                    <a:bodyPr/>
                    <a:lstStyle/>
                    <a:p>
                      <a:pPr indent="0" lvl="0" marL="0" rtl="0" algn="l">
                        <a:spcBef>
                          <a:spcPts val="0"/>
                        </a:spcBef>
                        <a:spcAft>
                          <a:spcPts val="0"/>
                        </a:spcAft>
                        <a:buNone/>
                      </a:pPr>
                      <a:r>
                        <a:rPr lang="en-IN"/>
                        <a:t>0.143</a:t>
                      </a:r>
                      <a:endParaRPr/>
                    </a:p>
                  </a:txBody>
                  <a:tcPr marT="91425" marB="91425" marR="91425" marL="91425"/>
                </a:tc>
              </a:tr>
              <a:tr h="471175">
                <a:tc>
                  <a:txBody>
                    <a:bodyPr/>
                    <a:lstStyle/>
                    <a:p>
                      <a:pPr indent="0" lvl="0" marL="0" rtl="0" algn="l">
                        <a:spcBef>
                          <a:spcPts val="0"/>
                        </a:spcBef>
                        <a:spcAft>
                          <a:spcPts val="0"/>
                        </a:spcAft>
                        <a:buNone/>
                      </a:pPr>
                      <a:r>
                        <a:rPr b="1" lang="en-IN" sz="1600">
                          <a:latin typeface="Calibri"/>
                          <a:ea typeface="Calibri"/>
                          <a:cs typeface="Calibri"/>
                          <a:sym typeface="Calibri"/>
                        </a:rPr>
                        <a:t>k-NN Classifier</a:t>
                      </a:r>
                      <a:endParaRPr b="1"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b="1" lang="en-IN"/>
                        <a:t>0.993</a:t>
                      </a:r>
                      <a:endParaRPr b="1"/>
                    </a:p>
                  </a:txBody>
                  <a:tcPr marT="91425" marB="91425" marR="91425" marL="91425"/>
                </a:tc>
                <a:tc>
                  <a:txBody>
                    <a:bodyPr/>
                    <a:lstStyle/>
                    <a:p>
                      <a:pPr indent="0" lvl="0" marL="0" rtl="0" algn="l">
                        <a:spcBef>
                          <a:spcPts val="0"/>
                        </a:spcBef>
                        <a:spcAft>
                          <a:spcPts val="0"/>
                        </a:spcAft>
                        <a:buNone/>
                      </a:pPr>
                      <a:r>
                        <a:rPr b="1" lang="en-IN"/>
                        <a:t>0.4</a:t>
                      </a:r>
                      <a:endParaRPr b="1"/>
                    </a:p>
                  </a:txBody>
                  <a:tcPr marT="91425" marB="91425" marR="91425" marL="91425"/>
                </a:tc>
                <a:tc>
                  <a:txBody>
                    <a:bodyPr/>
                    <a:lstStyle/>
                    <a:p>
                      <a:pPr indent="0" lvl="0" marL="0" rtl="0" algn="l">
                        <a:spcBef>
                          <a:spcPts val="0"/>
                        </a:spcBef>
                        <a:spcAft>
                          <a:spcPts val="0"/>
                        </a:spcAft>
                        <a:buNone/>
                      </a:pPr>
                      <a:r>
                        <a:rPr b="1" lang="en-IN"/>
                        <a:t>0.5</a:t>
                      </a:r>
                      <a:endParaRPr b="1"/>
                    </a:p>
                  </a:txBody>
                  <a:tcPr marT="91425" marB="91425" marR="91425" marL="91425"/>
                </a:tc>
              </a:tr>
              <a:tr h="471175">
                <a:tc>
                  <a:txBody>
                    <a:bodyPr/>
                    <a:lstStyle/>
                    <a:p>
                      <a:pPr indent="0" lvl="0" marL="0" rtl="0" algn="l">
                        <a:spcBef>
                          <a:spcPts val="0"/>
                        </a:spcBef>
                        <a:spcAft>
                          <a:spcPts val="0"/>
                        </a:spcAft>
                        <a:buNone/>
                      </a:pPr>
                      <a:r>
                        <a:rPr lang="en-IN" sz="1600">
                          <a:latin typeface="Calibri"/>
                          <a:ea typeface="Calibri"/>
                          <a:cs typeface="Calibri"/>
                          <a:sym typeface="Calibri"/>
                        </a:rPr>
                        <a:t>Neural Network Classification</a:t>
                      </a:r>
                      <a:endParaRPr sz="16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IN"/>
                        <a:t>0.914</a:t>
                      </a:r>
                      <a:endParaRPr/>
                    </a:p>
                  </a:txBody>
                  <a:tcPr marT="91425" marB="91425" marR="91425" marL="91425"/>
                </a:tc>
                <a:tc>
                  <a:txBody>
                    <a:bodyPr/>
                    <a:lstStyle/>
                    <a:p>
                      <a:pPr indent="0" lvl="0" marL="0" rtl="0" algn="l">
                        <a:spcBef>
                          <a:spcPts val="0"/>
                        </a:spcBef>
                        <a:spcAft>
                          <a:spcPts val="0"/>
                        </a:spcAft>
                        <a:buNone/>
                      </a:pPr>
                      <a:r>
                        <a:rPr lang="en-IN"/>
                        <a:t>0.4</a:t>
                      </a:r>
                      <a:endParaRPr/>
                    </a:p>
                  </a:txBody>
                  <a:tcPr marT="91425" marB="91425" marR="91425" marL="91425"/>
                </a:tc>
                <a:tc>
                  <a:txBody>
                    <a:bodyPr/>
                    <a:lstStyle/>
                    <a:p>
                      <a:pPr indent="0" lvl="0" marL="0" rtl="0" algn="l">
                        <a:spcBef>
                          <a:spcPts val="0"/>
                        </a:spcBef>
                        <a:spcAft>
                          <a:spcPts val="0"/>
                        </a:spcAft>
                        <a:buNone/>
                      </a:pPr>
                      <a:r>
                        <a:rPr lang="en-IN"/>
                        <a:t>0.075</a:t>
                      </a:r>
                      <a:endParaRPr/>
                    </a:p>
                  </a:txBody>
                  <a:tcPr marT="91425" marB="91425" marR="91425" marL="91425"/>
                </a:tc>
              </a:tr>
            </a:tbl>
          </a:graphicData>
        </a:graphic>
      </p:graphicFrame>
      <p:sp>
        <p:nvSpPr>
          <p:cNvPr id="218" name="Google Shape;218;p33"/>
          <p:cNvSpPr txBox="1"/>
          <p:nvPr/>
        </p:nvSpPr>
        <p:spPr>
          <a:xfrm>
            <a:off x="652450" y="1093850"/>
            <a:ext cx="10691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Using the above models for prediction, we got the following evaluation metrics scores as a means of results :</a:t>
            </a:r>
            <a:endParaRPr sz="20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ctrTitle"/>
          </p:nvPr>
        </p:nvSpPr>
        <p:spPr>
          <a:xfrm>
            <a:off x="109525" y="536593"/>
            <a:ext cx="9144000" cy="10494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ct val="100000"/>
              <a:buFont typeface="Roboto"/>
              <a:buNone/>
            </a:pPr>
            <a:r>
              <a:t/>
            </a:r>
            <a:endParaRPr/>
          </a:p>
          <a:p>
            <a:pPr indent="0" lvl="0" marL="0" rtl="0" algn="ctr">
              <a:spcBef>
                <a:spcPts val="0"/>
              </a:spcBef>
              <a:spcAft>
                <a:spcPts val="0"/>
              </a:spcAft>
              <a:buNone/>
            </a:pPr>
            <a:r>
              <a:t/>
            </a:r>
            <a:endParaRPr/>
          </a:p>
        </p:txBody>
      </p:sp>
      <p:sp>
        <p:nvSpPr>
          <p:cNvPr id="224" name="Google Shape;224;p34"/>
          <p:cNvSpPr txBox="1"/>
          <p:nvPr>
            <p:ph idx="1" type="subTitle"/>
          </p:nvPr>
        </p:nvSpPr>
        <p:spPr>
          <a:xfrm>
            <a:off x="209550" y="901755"/>
            <a:ext cx="11720400" cy="57135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IN"/>
              <a:t>As earlier, the data points in the train set were </a:t>
            </a:r>
            <a:r>
              <a:rPr lang="en-IN"/>
              <a:t>imbalanced</a:t>
            </a:r>
            <a:r>
              <a:rPr lang="en-IN"/>
              <a:t> as number of positive points in the dataset were much much larger as compared to the negative data points. So, it was absolutely necessary to balance the data for implementation of the models. </a:t>
            </a:r>
            <a:endParaRPr/>
          </a:p>
          <a:p>
            <a:pPr indent="-381000" lvl="0" marL="457200" rtl="0" algn="l">
              <a:spcBef>
                <a:spcPts val="0"/>
              </a:spcBef>
              <a:spcAft>
                <a:spcPts val="0"/>
              </a:spcAft>
              <a:buSzPts val="2400"/>
              <a:buChar char="●"/>
            </a:pPr>
            <a:r>
              <a:rPr lang="en-IN"/>
              <a:t>The performance of various models improves on the test data if we analyse the </a:t>
            </a:r>
            <a:r>
              <a:rPr lang="en-IN"/>
              <a:t>comparison</a:t>
            </a:r>
            <a:r>
              <a:rPr lang="en-IN"/>
              <a:t> of the new models that were trained on balanced data to those trained on </a:t>
            </a:r>
            <a:r>
              <a:rPr lang="en-IN"/>
              <a:t>imbalance</a:t>
            </a:r>
            <a:r>
              <a:rPr lang="en-IN"/>
              <a:t> earlier.</a:t>
            </a:r>
            <a:endParaRPr/>
          </a:p>
          <a:p>
            <a:pPr indent="-381000" lvl="0" marL="457200" rtl="0" algn="l">
              <a:spcBef>
                <a:spcPts val="0"/>
              </a:spcBef>
              <a:spcAft>
                <a:spcPts val="0"/>
              </a:spcAft>
              <a:buSzPts val="2400"/>
              <a:buChar char="●"/>
            </a:pPr>
            <a:r>
              <a:rPr lang="en-IN"/>
              <a:t>Also, we can find a slight improvement in the prediction of positive points in test data for each model except </a:t>
            </a:r>
            <a:r>
              <a:rPr b="1" lang="en-IN"/>
              <a:t>Random Forest.</a:t>
            </a:r>
            <a:r>
              <a:rPr lang="en-IN"/>
              <a:t> This might be due to the fact that</a:t>
            </a:r>
            <a:r>
              <a:rPr lang="en-IN"/>
              <a:t> a large number of trees makes the algorithm slower and ineffective for real-time predictions.</a:t>
            </a:r>
            <a:endParaRPr/>
          </a:p>
          <a:p>
            <a:pPr indent="-381000" lvl="0" marL="457200" rtl="0" algn="l">
              <a:spcBef>
                <a:spcPts val="0"/>
              </a:spcBef>
              <a:spcAft>
                <a:spcPts val="0"/>
              </a:spcAft>
              <a:buSzPts val="2400"/>
              <a:buChar char="●"/>
            </a:pPr>
            <a:r>
              <a:rPr lang="en-IN"/>
              <a:t>The best classification model in our case was for </a:t>
            </a:r>
            <a:r>
              <a:rPr b="1" lang="en-IN"/>
              <a:t>k-NN classifier</a:t>
            </a:r>
            <a:r>
              <a:rPr lang="en-IN"/>
              <a:t>. </a:t>
            </a:r>
            <a:r>
              <a:rPr lang="en-IN">
                <a:solidFill>
                  <a:srgbClr val="292929"/>
                </a:solidFill>
                <a:highlight>
                  <a:srgbClr val="FFFFFF"/>
                </a:highlight>
              </a:rPr>
              <a:t>When we trained </a:t>
            </a:r>
            <a:r>
              <a:rPr b="1" lang="en-IN">
                <a:solidFill>
                  <a:srgbClr val="292929"/>
                </a:solidFill>
                <a:highlight>
                  <a:srgbClr val="FFFFFF"/>
                </a:highlight>
              </a:rPr>
              <a:t>k-NN</a:t>
            </a:r>
            <a:r>
              <a:rPr lang="en-IN">
                <a:solidFill>
                  <a:srgbClr val="292929"/>
                </a:solidFill>
                <a:highlight>
                  <a:srgbClr val="FFFFFF"/>
                </a:highlight>
              </a:rPr>
              <a:t> earlier then the f-measure value on test data was literally 0%. But after oversampling, it improved upto 50%, which in this case is excellent result by the classifier. </a:t>
            </a:r>
            <a:r>
              <a:rPr b="1" lang="en-IN">
                <a:solidFill>
                  <a:srgbClr val="292929"/>
                </a:solidFill>
                <a:highlight>
                  <a:srgbClr val="FFFFFF"/>
                </a:highlight>
              </a:rPr>
              <a:t>k-NN</a:t>
            </a:r>
            <a:r>
              <a:rPr lang="en-IN">
                <a:solidFill>
                  <a:srgbClr val="292929"/>
                </a:solidFill>
                <a:highlight>
                  <a:srgbClr val="FFFFFF"/>
                </a:highlight>
              </a:rPr>
              <a:t> is suitable than the rest because of its storing capability on the train data and classifying the test data based on the similarity. This means that as new data emerges, it may be quickly sorted into a suitable category.</a:t>
            </a:r>
            <a:endParaRPr>
              <a:solidFill>
                <a:srgbClr val="292929"/>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ctrTitle"/>
          </p:nvPr>
        </p:nvSpPr>
        <p:spPr>
          <a:xfrm>
            <a:off x="-9" y="185999"/>
            <a:ext cx="10830900" cy="670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Roboto"/>
              <a:buNone/>
            </a:pPr>
            <a:r>
              <a:rPr b="0" i="0" lang="en-IN">
                <a:latin typeface="Roboto"/>
                <a:ea typeface="Roboto"/>
                <a:cs typeface="Roboto"/>
                <a:sym typeface="Roboto"/>
              </a:rPr>
              <a:t>Conclusions</a:t>
            </a:r>
            <a:endParaRPr/>
          </a:p>
        </p:txBody>
      </p:sp>
      <p:sp>
        <p:nvSpPr>
          <p:cNvPr id="230" name="Google Shape;230;p35"/>
          <p:cNvSpPr txBox="1"/>
          <p:nvPr>
            <p:ph idx="1" type="subTitle"/>
          </p:nvPr>
        </p:nvSpPr>
        <p:spPr>
          <a:xfrm>
            <a:off x="503775" y="1003175"/>
            <a:ext cx="11408400" cy="5627400"/>
          </a:xfrm>
          <a:prstGeom prst="rect">
            <a:avLst/>
          </a:prstGeom>
          <a:noFill/>
          <a:ln>
            <a:noFill/>
          </a:ln>
        </p:spPr>
        <p:txBody>
          <a:bodyPr anchorCtr="0" anchor="t" bIns="45700" lIns="91425" spcFirstLastPara="1" rIns="91425" wrap="square" tIns="45700">
            <a:normAutofit lnSpcReduction="20000"/>
          </a:bodyPr>
          <a:lstStyle/>
          <a:p>
            <a:pPr indent="-381000" lvl="0" marL="457200" rtl="0" algn="l">
              <a:lnSpc>
                <a:spcPct val="90000"/>
              </a:lnSpc>
              <a:spcBef>
                <a:spcPts val="0"/>
              </a:spcBef>
              <a:spcAft>
                <a:spcPts val="0"/>
              </a:spcAft>
              <a:buSzPts val="2400"/>
              <a:buChar char="●"/>
            </a:pPr>
            <a:r>
              <a:rPr lang="en-IN"/>
              <a:t>As seen from the table it was observed that k-NN classifier had the highest accuracy, highest F1 score and the highest recall among all the classifiers. </a:t>
            </a:r>
            <a:endParaRPr/>
          </a:p>
          <a:p>
            <a:pPr indent="-381000" lvl="0" marL="457200" rtl="0" algn="l">
              <a:lnSpc>
                <a:spcPct val="90000"/>
              </a:lnSpc>
              <a:spcBef>
                <a:spcPts val="0"/>
              </a:spcBef>
              <a:spcAft>
                <a:spcPts val="0"/>
              </a:spcAft>
              <a:buSzPts val="2400"/>
              <a:buChar char="●"/>
            </a:pPr>
            <a:r>
              <a:rPr lang="en-IN"/>
              <a:t>The neural network model (ie. deep learning) could not outperform the other classifiers and was the worst performer. Supervised learning methods proved to be more useful and accurate than this deep learning method.</a:t>
            </a:r>
            <a:endParaRPr sz="1200">
              <a:solidFill>
                <a:srgbClr val="111111"/>
              </a:solidFill>
              <a:highlight>
                <a:srgbClr val="FFFFFF"/>
              </a:highlight>
              <a:latin typeface="Arial"/>
              <a:ea typeface="Arial"/>
              <a:cs typeface="Arial"/>
              <a:sym typeface="Arial"/>
            </a:endParaRPr>
          </a:p>
          <a:p>
            <a:pPr indent="-381000" lvl="0" marL="457200" rtl="0" algn="l">
              <a:lnSpc>
                <a:spcPct val="115000"/>
              </a:lnSpc>
              <a:spcBef>
                <a:spcPts val="0"/>
              </a:spcBef>
              <a:spcAft>
                <a:spcPts val="0"/>
              </a:spcAft>
              <a:buClr>
                <a:srgbClr val="111111"/>
              </a:buClr>
              <a:buSzPts val="2400"/>
              <a:buChar char="●"/>
            </a:pPr>
            <a:r>
              <a:rPr lang="en-IN">
                <a:highlight>
                  <a:srgbClr val="FFFFFF"/>
                </a:highlight>
              </a:rPr>
              <a:t>The performance of each classifier observed was in the terms of runtime and accuracy achieved by each depended on the data volume (number of samples and features, our data had around 5k samples) and data quality (outliers, which we removed and imbalance data, which we balanced).</a:t>
            </a:r>
            <a:r>
              <a:rPr lang="en-IN">
                <a:solidFill>
                  <a:srgbClr val="111111"/>
                </a:solidFill>
                <a:highlight>
                  <a:srgbClr val="FFFFFF"/>
                </a:highlight>
              </a:rPr>
              <a:t> </a:t>
            </a:r>
            <a:endParaRPr>
              <a:solidFill>
                <a:srgbClr val="111111"/>
              </a:solidFill>
              <a:highlight>
                <a:srgbClr val="FFFFFF"/>
              </a:highlight>
            </a:endParaRPr>
          </a:p>
          <a:p>
            <a:pPr indent="-381000" lvl="0" marL="457200" rtl="0" algn="l">
              <a:spcBef>
                <a:spcPts val="0"/>
              </a:spcBef>
              <a:spcAft>
                <a:spcPts val="0"/>
              </a:spcAft>
              <a:buClr>
                <a:srgbClr val="111111"/>
              </a:buClr>
              <a:buSzPts val="2400"/>
              <a:buChar char="●"/>
            </a:pPr>
            <a:r>
              <a:rPr lang="en-IN"/>
              <a:t>So, in this project we predicted the presence of exoplanets using supervised learning techniques and deep learning.</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IN"/>
              <a:t>FUTURE WORKS:</a:t>
            </a:r>
            <a:endParaRPr b="1"/>
          </a:p>
          <a:p>
            <a:pPr indent="0" lvl="0" marL="0" rtl="0" algn="l">
              <a:spcBef>
                <a:spcPts val="0"/>
              </a:spcBef>
              <a:spcAft>
                <a:spcPts val="0"/>
              </a:spcAft>
              <a:buNone/>
            </a:pPr>
            <a:r>
              <a:rPr lang="en-IN"/>
              <a:t>We had only around 5k samples in the training dataset and could not have access to larger dataset of telescopes or space observatories. So, in the future there is scope of improving and applying this deep neural network technique using a larger dataset. </a:t>
            </a:r>
            <a:endParaRPr/>
          </a:p>
          <a:p>
            <a:pPr indent="0" lvl="0" marL="0" rtl="0" algn="l">
              <a:spcBef>
                <a:spcPts val="0"/>
              </a:spcBef>
              <a:spcAft>
                <a:spcPts val="0"/>
              </a:spcAft>
              <a:buNone/>
            </a:pPr>
            <a:r>
              <a:t/>
            </a:r>
            <a:endParaRPr b="1"/>
          </a:p>
          <a:p>
            <a:pPr indent="0" lvl="0" marL="45720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342900" lvl="0" marL="457200" rtl="0" algn="l">
              <a:spcBef>
                <a:spcPts val="0"/>
              </a:spcBef>
              <a:spcAft>
                <a:spcPts val="0"/>
              </a:spcAft>
              <a:buClr>
                <a:schemeClr val="lt1"/>
              </a:buClr>
              <a:buSzPts val="1800"/>
              <a:buFont typeface="Nunito"/>
              <a:buAutoNum type="arabicPeriod"/>
            </a:pPr>
            <a:r>
              <a:rPr lang="en-IN" sz="1800">
                <a:solidFill>
                  <a:schemeClr val="lt1"/>
                </a:solidFill>
                <a:latin typeface="Nunito"/>
                <a:ea typeface="Nunito"/>
                <a:cs typeface="Nunito"/>
                <a:sym typeface="Nunito"/>
              </a:rPr>
              <a:t>The performance of each classifier in terms of runtime and accuracy will depend on the data volume (number of samples and features) and data quality (outliers, imbalanced data).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ctrTitle"/>
          </p:nvPr>
        </p:nvSpPr>
        <p:spPr>
          <a:xfrm>
            <a:off x="1133925" y="976124"/>
            <a:ext cx="10079400" cy="9090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Acknowledgments </a:t>
            </a:r>
            <a:endParaRPr/>
          </a:p>
          <a:p>
            <a:pPr indent="0" lvl="0" marL="0" rtl="0" algn="ctr">
              <a:spcBef>
                <a:spcPts val="0"/>
              </a:spcBef>
              <a:spcAft>
                <a:spcPts val="0"/>
              </a:spcAft>
              <a:buNone/>
            </a:pPr>
            <a:r>
              <a:t/>
            </a:r>
            <a:endParaRPr/>
          </a:p>
        </p:txBody>
      </p:sp>
      <p:sp>
        <p:nvSpPr>
          <p:cNvPr id="236" name="Google Shape;236;p36"/>
          <p:cNvSpPr txBox="1"/>
          <p:nvPr>
            <p:ph idx="1" type="subTitle"/>
          </p:nvPr>
        </p:nvSpPr>
        <p:spPr>
          <a:xfrm>
            <a:off x="904125" y="622200"/>
            <a:ext cx="10539000" cy="56136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Clr>
                <a:schemeClr val="dk1"/>
              </a:buClr>
              <a:buSzPct val="45833"/>
              <a:buFont typeface="Arial"/>
              <a:buNone/>
            </a:pPr>
            <a:r>
              <a:t/>
            </a:r>
            <a:endParaRPr/>
          </a:p>
          <a:p>
            <a:pPr indent="0" lvl="0" marL="0" rtl="0" algn="ctr">
              <a:spcBef>
                <a:spcPts val="1000"/>
              </a:spcBef>
              <a:spcAft>
                <a:spcPts val="0"/>
              </a:spcAft>
              <a:buNone/>
            </a:pPr>
            <a:r>
              <a:t/>
            </a:r>
            <a:endParaRPr sz="3500"/>
          </a:p>
          <a:p>
            <a:pPr indent="0" lvl="0" marL="0" rtl="0" algn="ctr">
              <a:spcBef>
                <a:spcPts val="1000"/>
              </a:spcBef>
              <a:spcAft>
                <a:spcPts val="0"/>
              </a:spcAft>
              <a:buNone/>
            </a:pPr>
            <a:r>
              <a:t/>
            </a:r>
            <a:endParaRPr sz="3500"/>
          </a:p>
          <a:p>
            <a:pPr indent="0" lvl="0" marL="0" rtl="0" algn="l">
              <a:spcBef>
                <a:spcPts val="1000"/>
              </a:spcBef>
              <a:spcAft>
                <a:spcPts val="0"/>
              </a:spcAft>
              <a:buNone/>
            </a:pPr>
            <a:r>
              <a:t/>
            </a:r>
            <a:endParaRPr sz="3500"/>
          </a:p>
          <a:p>
            <a:pPr indent="0" lvl="0" marL="0" rtl="0" algn="ctr">
              <a:spcBef>
                <a:spcPts val="1000"/>
              </a:spcBef>
              <a:spcAft>
                <a:spcPts val="0"/>
              </a:spcAft>
              <a:buNone/>
            </a:pPr>
            <a:r>
              <a:rPr lang="en-IN" sz="3500"/>
              <a:t>We</a:t>
            </a:r>
            <a:r>
              <a:rPr lang="en-IN" sz="3500"/>
              <a:t> would like to express our special thanks of gratitude to our course instructor     </a:t>
            </a:r>
            <a:r>
              <a:rPr b="1" lang="en-IN" sz="3500"/>
              <a:t>Dr. Vaibhav Kumar</a:t>
            </a:r>
            <a:r>
              <a:rPr lang="en-IN" sz="3500"/>
              <a:t> who gave us this golden opportunity to work on this wonderful project. It broadened our horizons in the field of Artificial Intelligence which inspired us to do a lot of research and helped us in gaining a greater understanding of the subject.</a:t>
            </a:r>
            <a:endParaRPr sz="3500"/>
          </a:p>
          <a:p>
            <a:pPr indent="0" lvl="0" marL="0" rtl="0" algn="l">
              <a:spcBef>
                <a:spcPts val="1000"/>
              </a:spcBef>
              <a:spcAft>
                <a:spcPts val="0"/>
              </a:spcAft>
              <a:buClr>
                <a:schemeClr val="dk1"/>
              </a:buClr>
              <a:buSzPct val="31428"/>
              <a:buFont typeface="Arial"/>
              <a:buNone/>
            </a:pPr>
            <a:r>
              <a:t/>
            </a:r>
            <a:endParaRPr sz="3500"/>
          </a:p>
          <a:p>
            <a:pPr indent="0" lvl="0" marL="0" rtl="0" algn="l">
              <a:spcBef>
                <a:spcPts val="1000"/>
              </a:spcBef>
              <a:spcAft>
                <a:spcPts val="0"/>
              </a:spcAft>
              <a:buClr>
                <a:schemeClr val="dk1"/>
              </a:buClr>
              <a:buSzPct val="45833"/>
              <a:buFont typeface="Arial"/>
              <a:buNone/>
            </a:pPr>
            <a:r>
              <a:t/>
            </a:r>
            <a:endParaRPr/>
          </a:p>
          <a:p>
            <a:pPr indent="0" lvl="0" marL="0" rtl="0" algn="l">
              <a:spcBef>
                <a:spcPts val="1000"/>
              </a:spcBef>
              <a:spcAft>
                <a:spcPts val="0"/>
              </a:spcAft>
              <a:buClr>
                <a:schemeClr val="dk1"/>
              </a:buClr>
              <a:buSzPct val="45833"/>
              <a:buFont typeface="Arial"/>
              <a:buNone/>
            </a:pPr>
            <a:r>
              <a:t/>
            </a:r>
            <a:endParaRPr/>
          </a:p>
          <a:p>
            <a:pPr indent="0" lvl="0" marL="0" rtl="0" algn="ctr">
              <a:spcBef>
                <a:spcPts val="1000"/>
              </a:spcBef>
              <a:spcAft>
                <a:spcPts val="0"/>
              </a:spcAft>
              <a:buClr>
                <a:schemeClr val="dk1"/>
              </a:buClr>
              <a:buSzPts val="770"/>
              <a:buFont typeface="Arial"/>
              <a:buNone/>
            </a:pPr>
            <a:r>
              <a:t/>
            </a:r>
            <a:endParaRPr sz="6658"/>
          </a:p>
          <a:p>
            <a:pPr indent="0" lvl="0" marL="0" rtl="0" algn="l">
              <a:spcBef>
                <a:spcPts val="1000"/>
              </a:spcBef>
              <a:spcAft>
                <a:spcPts val="0"/>
              </a:spcAft>
              <a:buClr>
                <a:schemeClr val="dk1"/>
              </a:buClr>
              <a:buSzPct val="45833"/>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635600" y="250083"/>
            <a:ext cx="5533800" cy="6708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Research Gap</a:t>
            </a:r>
            <a:endParaRPr/>
          </a:p>
        </p:txBody>
      </p:sp>
      <p:sp>
        <p:nvSpPr>
          <p:cNvPr id="98" name="Google Shape;98;p15"/>
          <p:cNvSpPr txBox="1"/>
          <p:nvPr>
            <p:ph idx="1" type="subTitle"/>
          </p:nvPr>
        </p:nvSpPr>
        <p:spPr>
          <a:xfrm>
            <a:off x="1524000" y="1312050"/>
            <a:ext cx="9331800" cy="44895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Clr>
                <a:schemeClr val="dk1"/>
              </a:buClr>
              <a:buSzPts val="2400"/>
              <a:buFont typeface="Calibri"/>
              <a:buChar char="●"/>
            </a:pPr>
            <a:r>
              <a:rPr lang="en-IN"/>
              <a:t> Various publications using deep learning techniques have been deployed in the proposed field and numerous solutions have been found.</a:t>
            </a:r>
            <a:endParaRPr/>
          </a:p>
          <a:p>
            <a:pPr indent="0" lvl="0" marL="457200" rtl="0" algn="l">
              <a:spcBef>
                <a:spcPts val="0"/>
              </a:spcBef>
              <a:spcAft>
                <a:spcPts val="0"/>
              </a:spcAft>
              <a:buClr>
                <a:schemeClr val="dk1"/>
              </a:buClr>
              <a:buSzPts val="1100"/>
              <a:buFont typeface="Arial"/>
              <a:buNone/>
            </a:pPr>
            <a:r>
              <a:t/>
            </a:r>
            <a:endParaRPr/>
          </a:p>
          <a:p>
            <a:pPr indent="-381000" lvl="0" marL="457200" rtl="0" algn="l">
              <a:spcBef>
                <a:spcPts val="0"/>
              </a:spcBef>
              <a:spcAft>
                <a:spcPts val="0"/>
              </a:spcAft>
              <a:buClr>
                <a:schemeClr val="dk1"/>
              </a:buClr>
              <a:buSzPts val="2400"/>
              <a:buFont typeface="Calibri"/>
              <a:buChar char="●"/>
            </a:pPr>
            <a:r>
              <a:rPr lang="en-IN"/>
              <a:t>Our project differs from these existing research works in the way, that we have applied basic and simple AI techniques to these datasets in order to ease the complexity and try to reduce the runtime for this problem.</a:t>
            </a:r>
            <a:endParaRPr/>
          </a:p>
          <a:p>
            <a:pPr indent="0" lvl="0" marL="457200" rtl="0" algn="l">
              <a:spcBef>
                <a:spcPts val="0"/>
              </a:spcBef>
              <a:spcAft>
                <a:spcPts val="0"/>
              </a:spcAft>
              <a:buClr>
                <a:schemeClr val="dk1"/>
              </a:buClr>
              <a:buSzPts val="1100"/>
              <a:buFont typeface="Arial"/>
              <a:buNone/>
            </a:pPr>
            <a:r>
              <a:t/>
            </a:r>
            <a:endParaRPr/>
          </a:p>
          <a:p>
            <a:pPr indent="-381000" lvl="0" marL="457200" rtl="0" algn="l">
              <a:spcBef>
                <a:spcPts val="0"/>
              </a:spcBef>
              <a:spcAft>
                <a:spcPts val="0"/>
              </a:spcAft>
              <a:buClr>
                <a:schemeClr val="dk1"/>
              </a:buClr>
              <a:buSzPts val="2400"/>
              <a:buFont typeface="Nunito"/>
              <a:buChar char="●"/>
            </a:pPr>
            <a:r>
              <a:rPr lang="en-IN"/>
              <a:t>We have further compared the performance of different ML techniques with deep learning methods (neural networks</a:t>
            </a:r>
            <a:r>
              <a:rPr lang="en-IN">
                <a:latin typeface="Nunito"/>
                <a:ea typeface="Nunito"/>
                <a:cs typeface="Nunito"/>
                <a:sym typeface="Nunito"/>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0" y="278975"/>
            <a:ext cx="6078000" cy="6708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Roboto"/>
              <a:buNone/>
            </a:pPr>
            <a:r>
              <a:rPr i="0" lang="en-IN"/>
              <a:t>Objective</a:t>
            </a:r>
            <a:endParaRPr/>
          </a:p>
        </p:txBody>
      </p:sp>
      <p:sp>
        <p:nvSpPr>
          <p:cNvPr id="104" name="Google Shape;104;p16"/>
          <p:cNvSpPr txBox="1"/>
          <p:nvPr>
            <p:ph idx="1" type="subTitle"/>
          </p:nvPr>
        </p:nvSpPr>
        <p:spPr>
          <a:xfrm>
            <a:off x="1524000" y="1478850"/>
            <a:ext cx="9144000" cy="45504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0"/>
              </a:spcBef>
              <a:spcAft>
                <a:spcPts val="0"/>
              </a:spcAft>
              <a:buClr>
                <a:schemeClr val="dk1"/>
              </a:buClr>
              <a:buSzPts val="2400"/>
              <a:buFont typeface="Calibri"/>
              <a:buChar char="●"/>
            </a:pPr>
            <a:r>
              <a:rPr lang="en-IN"/>
              <a:t>The main objective of this project is to Detect the exoplanet revolving around a set of stars given in the dataset in order to ease up the detection of habitable planets using a suitable planet detection method. </a:t>
            </a:r>
            <a:endParaRPr/>
          </a:p>
          <a:p>
            <a:pPr indent="-381000" lvl="0" marL="457200" rtl="0" algn="l">
              <a:lnSpc>
                <a:spcPct val="100000"/>
              </a:lnSpc>
              <a:spcBef>
                <a:spcPts val="0"/>
              </a:spcBef>
              <a:spcAft>
                <a:spcPts val="0"/>
              </a:spcAft>
              <a:buClr>
                <a:schemeClr val="dk1"/>
              </a:buClr>
              <a:buSzPts val="2400"/>
              <a:buFont typeface="Calibri"/>
              <a:buChar char="●"/>
            </a:pPr>
            <a:r>
              <a:rPr lang="en-IN"/>
              <a:t>We have applied different AI techniques and analysed what algorithm is best suited for the prediction </a:t>
            </a:r>
            <a:r>
              <a:rPr lang="en-IN"/>
              <a:t>of the existence of an exoplanet in the vicinity of the star in question.</a:t>
            </a:r>
            <a:endParaRPr/>
          </a:p>
          <a:p>
            <a:pPr indent="-381000" lvl="0" marL="457200" rtl="0" algn="l">
              <a:lnSpc>
                <a:spcPct val="100000"/>
              </a:lnSpc>
              <a:spcBef>
                <a:spcPts val="0"/>
              </a:spcBef>
              <a:spcAft>
                <a:spcPts val="0"/>
              </a:spcAft>
              <a:buClr>
                <a:schemeClr val="dk1"/>
              </a:buClr>
              <a:buSzPts val="2400"/>
              <a:buFont typeface="Calibri"/>
              <a:buChar char="●"/>
            </a:pPr>
            <a:r>
              <a:rPr lang="en-IN"/>
              <a:t>The test data labels are accurately predicted after comparing the performance of these algorithms using evaluation metrics</a:t>
            </a:r>
            <a:endParaRPr/>
          </a:p>
          <a:p>
            <a:pPr indent="-381000" lvl="0" marL="457200" rtl="0" algn="l">
              <a:lnSpc>
                <a:spcPct val="100000"/>
              </a:lnSpc>
              <a:spcBef>
                <a:spcPts val="0"/>
              </a:spcBef>
              <a:spcAft>
                <a:spcPts val="0"/>
              </a:spcAft>
              <a:buClr>
                <a:schemeClr val="dk1"/>
              </a:buClr>
              <a:buSzPts val="2400"/>
              <a:buFont typeface="Calibri"/>
              <a:buChar char="●"/>
            </a:pPr>
            <a:r>
              <a:rPr lang="en-IN"/>
              <a:t> In this way, AI can be used for exoplanet detection to avoid human error.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0" y="255075"/>
            <a:ext cx="6630600" cy="670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Roboto"/>
              <a:buNone/>
            </a:pPr>
            <a:r>
              <a:rPr i="0" lang="en-IN" sz="5200"/>
              <a:t>Methodology</a:t>
            </a:r>
            <a:endParaRPr sz="5200"/>
          </a:p>
        </p:txBody>
      </p:sp>
      <p:sp>
        <p:nvSpPr>
          <p:cNvPr id="110" name="Google Shape;110;p17"/>
          <p:cNvSpPr txBox="1"/>
          <p:nvPr>
            <p:ph idx="1" type="subTitle"/>
          </p:nvPr>
        </p:nvSpPr>
        <p:spPr>
          <a:xfrm>
            <a:off x="928700" y="1043000"/>
            <a:ext cx="10244100" cy="2559300"/>
          </a:xfrm>
          <a:prstGeom prst="rect">
            <a:avLst/>
          </a:prstGeom>
          <a:noFill/>
          <a:ln>
            <a:noFill/>
          </a:ln>
        </p:spPr>
        <p:txBody>
          <a:bodyPr anchorCtr="0" anchor="t" bIns="45700" lIns="91425" spcFirstLastPara="1" rIns="91425" wrap="square" tIns="45700">
            <a:normAutofit fontScale="47500" lnSpcReduction="20000"/>
          </a:bodyPr>
          <a:lstStyle/>
          <a:p>
            <a:pPr indent="-392985" lvl="0" marL="457200" rtl="0" algn="l">
              <a:lnSpc>
                <a:spcPct val="90000"/>
              </a:lnSpc>
              <a:spcBef>
                <a:spcPts val="0"/>
              </a:spcBef>
              <a:spcAft>
                <a:spcPts val="0"/>
              </a:spcAft>
              <a:buSzPct val="100000"/>
              <a:buChar char="●"/>
            </a:pPr>
            <a:r>
              <a:rPr b="1" lang="en-IN" sz="5450" u="sng"/>
              <a:t>Data </a:t>
            </a:r>
            <a:r>
              <a:rPr b="1" lang="en-IN" sz="5450" u="sng"/>
              <a:t>Preprocessing: </a:t>
            </a:r>
            <a:endParaRPr b="1" sz="5450" u="sng"/>
          </a:p>
          <a:p>
            <a:pPr indent="0" lvl="0" marL="914400" rtl="0" algn="l">
              <a:lnSpc>
                <a:spcPct val="90000"/>
              </a:lnSpc>
              <a:spcBef>
                <a:spcPts val="0"/>
              </a:spcBef>
              <a:spcAft>
                <a:spcPts val="0"/>
              </a:spcAft>
              <a:buNone/>
            </a:pPr>
            <a:r>
              <a:t/>
            </a:r>
            <a:endParaRPr b="1" sz="3750" u="sng"/>
          </a:p>
          <a:p>
            <a:pPr indent="-341709" lvl="0" marL="914400" rtl="0" algn="l">
              <a:lnSpc>
                <a:spcPct val="90000"/>
              </a:lnSpc>
              <a:spcBef>
                <a:spcPts val="0"/>
              </a:spcBef>
              <a:spcAft>
                <a:spcPts val="0"/>
              </a:spcAft>
              <a:buSzPct val="100000"/>
              <a:buChar char="●"/>
            </a:pPr>
            <a:r>
              <a:rPr lang="en-IN" sz="3750"/>
              <a:t>The dataset we used consists of the change in flux(light intensity) of several thousand stars obtained by transit method. Each star has a binary label 1 and 2. The label 2 indicates that the star is confirmed to have at least one exoplanet in orbit.</a:t>
            </a:r>
            <a:endParaRPr sz="3750"/>
          </a:p>
          <a:p>
            <a:pPr indent="0" lvl="0" marL="914400" rtl="0" algn="l">
              <a:lnSpc>
                <a:spcPct val="90000"/>
              </a:lnSpc>
              <a:spcBef>
                <a:spcPts val="0"/>
              </a:spcBef>
              <a:spcAft>
                <a:spcPts val="0"/>
              </a:spcAft>
              <a:buNone/>
            </a:pPr>
            <a:r>
              <a:t/>
            </a:r>
            <a:endParaRPr sz="3750"/>
          </a:p>
          <a:p>
            <a:pPr indent="-341709" lvl="0" marL="914400" rtl="0" algn="l">
              <a:lnSpc>
                <a:spcPct val="90000"/>
              </a:lnSpc>
              <a:spcBef>
                <a:spcPts val="0"/>
              </a:spcBef>
              <a:spcAft>
                <a:spcPts val="0"/>
              </a:spcAft>
              <a:buSzPct val="100000"/>
              <a:buChar char="●"/>
            </a:pPr>
            <a:r>
              <a:rPr lang="en-IN" sz="3750">
                <a:highlight>
                  <a:srgbClr val="FFFFFF"/>
                </a:highlight>
              </a:rPr>
              <a:t>One metric that we used is "Recall Score".So Recall is the metric which lies between 0 to 1. And that will be maximum(1) if there are all points which belongs to positive class and also predicted as positive points and will be minimum(0) if there are all points which belongs to positive class but predicted as negative points. </a:t>
            </a:r>
            <a:r>
              <a:rPr lang="en-IN" sz="3750">
                <a:highlight>
                  <a:srgbClr val="FFFFFF"/>
                </a:highlight>
              </a:rPr>
              <a:t>Therefore</a:t>
            </a:r>
            <a:r>
              <a:rPr lang="en-IN" sz="3750">
                <a:highlight>
                  <a:srgbClr val="FFFFFF"/>
                </a:highlight>
              </a:rPr>
              <a:t> we changed our labels from 2 to 1 and 1 to 0.</a:t>
            </a:r>
            <a:endParaRPr sz="3750"/>
          </a:p>
          <a:p>
            <a:pPr indent="0" lvl="0" marL="914400" rtl="0" algn="l">
              <a:lnSpc>
                <a:spcPct val="90000"/>
              </a:lnSpc>
              <a:spcBef>
                <a:spcPts val="0"/>
              </a:spcBef>
              <a:spcAft>
                <a:spcPts val="0"/>
              </a:spcAft>
              <a:buNone/>
            </a:pPr>
            <a:r>
              <a:t/>
            </a:r>
            <a:endParaRPr sz="3713">
              <a:solidFill>
                <a:srgbClr val="111111"/>
              </a:solidFill>
              <a:highlight>
                <a:srgbClr val="FFFFFF"/>
              </a:highlight>
            </a:endParaRPr>
          </a:p>
        </p:txBody>
      </p:sp>
      <p:pic>
        <p:nvPicPr>
          <p:cNvPr id="111" name="Google Shape;111;p17"/>
          <p:cNvPicPr preferRelativeResize="0"/>
          <p:nvPr/>
        </p:nvPicPr>
        <p:blipFill>
          <a:blip r:embed="rId3">
            <a:alphaModFix/>
          </a:blip>
          <a:stretch>
            <a:fillRect/>
          </a:stretch>
        </p:blipFill>
        <p:spPr>
          <a:xfrm>
            <a:off x="152400" y="4236750"/>
            <a:ext cx="11887201" cy="2229275"/>
          </a:xfrm>
          <a:prstGeom prst="rect">
            <a:avLst/>
          </a:prstGeom>
          <a:noFill/>
          <a:ln>
            <a:noFill/>
          </a:ln>
        </p:spPr>
      </p:pic>
      <p:sp>
        <p:nvSpPr>
          <p:cNvPr id="112" name="Google Shape;112;p17"/>
          <p:cNvSpPr txBox="1"/>
          <p:nvPr/>
        </p:nvSpPr>
        <p:spPr>
          <a:xfrm>
            <a:off x="679225" y="3719425"/>
            <a:ext cx="11108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800">
                <a:latin typeface="Calibri"/>
                <a:ea typeface="Calibri"/>
                <a:cs typeface="Calibri"/>
                <a:sym typeface="Calibri"/>
              </a:rPr>
              <a:t>The dataset before </a:t>
            </a:r>
            <a:r>
              <a:rPr b="1" lang="en-IN" sz="1800">
                <a:latin typeface="Calibri"/>
                <a:ea typeface="Calibri"/>
                <a:cs typeface="Calibri"/>
                <a:sym typeface="Calibri"/>
              </a:rPr>
              <a:t>preprocessing</a:t>
            </a:r>
            <a:r>
              <a:rPr b="1" lang="en-IN" sz="1800">
                <a:latin typeface="Calibri"/>
                <a:ea typeface="Calibri"/>
                <a:cs typeface="Calibri"/>
                <a:sym typeface="Calibri"/>
              </a:rPr>
              <a:t> :</a:t>
            </a:r>
            <a:endParaRPr b="1"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nvSpPr>
        <p:spPr>
          <a:xfrm>
            <a:off x="-242900" y="542925"/>
            <a:ext cx="11687100" cy="849600"/>
          </a:xfrm>
          <a:prstGeom prst="rect">
            <a:avLst/>
          </a:prstGeom>
          <a:noFill/>
          <a:ln>
            <a:noFill/>
          </a:ln>
        </p:spPr>
        <p:txBody>
          <a:bodyPr anchorCtr="0" anchor="t" bIns="91425" lIns="91425" spcFirstLastPara="1" rIns="91425" wrap="square" tIns="91425">
            <a:spAutoFit/>
          </a:bodyPr>
          <a:lstStyle/>
          <a:p>
            <a:pPr indent="0" lvl="0" marL="914400" rtl="0" algn="l">
              <a:lnSpc>
                <a:spcPct val="90000"/>
              </a:lnSpc>
              <a:spcBef>
                <a:spcPts val="0"/>
              </a:spcBef>
              <a:spcAft>
                <a:spcPts val="0"/>
              </a:spcAft>
              <a:buNone/>
            </a:pPr>
            <a:r>
              <a:rPr lang="en-IN" sz="2400">
                <a:solidFill>
                  <a:srgbClr val="111111"/>
                </a:solidFill>
                <a:highlight>
                  <a:schemeClr val="lt1"/>
                </a:highlight>
                <a:latin typeface="Calibri"/>
                <a:ea typeface="Calibri"/>
                <a:cs typeface="Calibri"/>
                <a:sym typeface="Calibri"/>
              </a:rPr>
              <a:t>V</a:t>
            </a:r>
            <a:r>
              <a:rPr lang="en-IN" sz="2400">
                <a:solidFill>
                  <a:srgbClr val="111111"/>
                </a:solidFill>
                <a:highlight>
                  <a:schemeClr val="lt1"/>
                </a:highlight>
                <a:latin typeface="Calibri"/>
                <a:ea typeface="Calibri"/>
                <a:cs typeface="Calibri"/>
                <a:sym typeface="Calibri"/>
              </a:rPr>
              <a:t>isualizing the target column in the training and testing dataset.It turns out that the data is highly imbalanced since there is almost zero count for label ‘1’.</a:t>
            </a:r>
            <a:endParaRPr sz="2400">
              <a:latin typeface="Calibri"/>
              <a:ea typeface="Calibri"/>
              <a:cs typeface="Calibri"/>
              <a:sym typeface="Calibri"/>
            </a:endParaRPr>
          </a:p>
        </p:txBody>
      </p:sp>
      <p:pic>
        <p:nvPicPr>
          <p:cNvPr id="118" name="Google Shape;118;p18"/>
          <p:cNvPicPr preferRelativeResize="0"/>
          <p:nvPr/>
        </p:nvPicPr>
        <p:blipFill>
          <a:blip r:embed="rId3">
            <a:alphaModFix/>
          </a:blip>
          <a:stretch>
            <a:fillRect/>
          </a:stretch>
        </p:blipFill>
        <p:spPr>
          <a:xfrm>
            <a:off x="1514475" y="1943125"/>
            <a:ext cx="9272601" cy="4431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nvSpPr>
        <p:spPr>
          <a:xfrm>
            <a:off x="710125" y="6208150"/>
            <a:ext cx="4956600" cy="74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dk1"/>
              </a:buClr>
              <a:buSzPts val="1100"/>
              <a:buFont typeface="Arial"/>
              <a:buNone/>
            </a:pPr>
            <a:r>
              <a:rPr b="1" i="1" lang="en-IN" sz="1800" u="sng">
                <a:solidFill>
                  <a:schemeClr val="dk1"/>
                </a:solidFill>
                <a:highlight>
                  <a:srgbClr val="FFFFFF"/>
                </a:highlight>
                <a:latin typeface="Calibri"/>
                <a:ea typeface="Calibri"/>
                <a:cs typeface="Calibri"/>
                <a:sym typeface="Calibri"/>
              </a:rPr>
              <a:t>Plotting points from negative class</a:t>
            </a:r>
            <a:endParaRPr b="1" i="1" sz="1800" u="sng">
              <a:solidFill>
                <a:schemeClr val="dk1"/>
              </a:solidFill>
              <a:highlight>
                <a:srgbClr val="FFFFFF"/>
              </a:highlight>
              <a:latin typeface="Calibri"/>
              <a:ea typeface="Calibri"/>
              <a:cs typeface="Calibri"/>
              <a:sym typeface="Calibri"/>
            </a:endParaRPr>
          </a:p>
          <a:p>
            <a:pPr indent="0" lvl="0" marL="0" rtl="0" algn="l">
              <a:spcBef>
                <a:spcPts val="200"/>
              </a:spcBef>
              <a:spcAft>
                <a:spcPts val="0"/>
              </a:spcAft>
              <a:buNone/>
            </a:pPr>
            <a:r>
              <a:t/>
            </a:r>
            <a:endParaRPr>
              <a:latin typeface="Calibri"/>
              <a:ea typeface="Calibri"/>
              <a:cs typeface="Calibri"/>
              <a:sym typeface="Calibri"/>
            </a:endParaRPr>
          </a:p>
        </p:txBody>
      </p:sp>
      <p:sp>
        <p:nvSpPr>
          <p:cNvPr id="124" name="Google Shape;124;p19"/>
          <p:cNvSpPr txBox="1"/>
          <p:nvPr/>
        </p:nvSpPr>
        <p:spPr>
          <a:xfrm>
            <a:off x="6492525" y="6208150"/>
            <a:ext cx="4891500" cy="74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dk1"/>
              </a:buClr>
              <a:buSzPts val="1100"/>
              <a:buFont typeface="Arial"/>
              <a:buNone/>
            </a:pPr>
            <a:r>
              <a:rPr b="1" i="1" lang="en-IN" sz="1800" u="sng">
                <a:solidFill>
                  <a:schemeClr val="dk1"/>
                </a:solidFill>
                <a:highlight>
                  <a:srgbClr val="FFFFFF"/>
                </a:highlight>
                <a:latin typeface="Calibri"/>
                <a:ea typeface="Calibri"/>
                <a:cs typeface="Calibri"/>
                <a:sym typeface="Calibri"/>
              </a:rPr>
              <a:t>Plotting points from positive class</a:t>
            </a:r>
            <a:endParaRPr b="1" i="1" sz="1800" u="sng">
              <a:solidFill>
                <a:schemeClr val="dk1"/>
              </a:solidFill>
              <a:highlight>
                <a:srgbClr val="FFFFFF"/>
              </a:highlight>
              <a:latin typeface="Calibri"/>
              <a:ea typeface="Calibri"/>
              <a:cs typeface="Calibri"/>
              <a:sym typeface="Calibri"/>
            </a:endParaRPr>
          </a:p>
          <a:p>
            <a:pPr indent="0" lvl="0" marL="0" rtl="0" algn="l">
              <a:spcBef>
                <a:spcPts val="200"/>
              </a:spcBef>
              <a:spcAft>
                <a:spcPts val="0"/>
              </a:spcAft>
              <a:buNone/>
            </a:pPr>
            <a:r>
              <a:t/>
            </a:r>
            <a:endParaRPr>
              <a:latin typeface="Calibri"/>
              <a:ea typeface="Calibri"/>
              <a:cs typeface="Calibri"/>
              <a:sym typeface="Calibri"/>
            </a:endParaRPr>
          </a:p>
        </p:txBody>
      </p:sp>
      <p:pic>
        <p:nvPicPr>
          <p:cNvPr id="125" name="Google Shape;125;p19"/>
          <p:cNvPicPr preferRelativeResize="0"/>
          <p:nvPr/>
        </p:nvPicPr>
        <p:blipFill>
          <a:blip r:embed="rId3">
            <a:alphaModFix/>
          </a:blip>
          <a:stretch>
            <a:fillRect/>
          </a:stretch>
        </p:blipFill>
        <p:spPr>
          <a:xfrm>
            <a:off x="160688" y="619125"/>
            <a:ext cx="6055475" cy="5619750"/>
          </a:xfrm>
          <a:prstGeom prst="rect">
            <a:avLst/>
          </a:prstGeom>
          <a:noFill/>
          <a:ln>
            <a:noFill/>
          </a:ln>
        </p:spPr>
      </p:pic>
      <p:pic>
        <p:nvPicPr>
          <p:cNvPr id="126" name="Google Shape;126;p19"/>
          <p:cNvPicPr preferRelativeResize="0"/>
          <p:nvPr/>
        </p:nvPicPr>
        <p:blipFill>
          <a:blip r:embed="rId4">
            <a:alphaModFix/>
          </a:blip>
          <a:stretch>
            <a:fillRect/>
          </a:stretch>
        </p:blipFill>
        <p:spPr>
          <a:xfrm>
            <a:off x="6091113" y="688665"/>
            <a:ext cx="5694326" cy="5480659"/>
          </a:xfrm>
          <a:prstGeom prst="rect">
            <a:avLst/>
          </a:prstGeom>
          <a:noFill/>
          <a:ln>
            <a:noFill/>
          </a:ln>
        </p:spPr>
      </p:pic>
      <p:sp>
        <p:nvSpPr>
          <p:cNvPr id="127" name="Google Shape;127;p19"/>
          <p:cNvSpPr txBox="1"/>
          <p:nvPr/>
        </p:nvSpPr>
        <p:spPr>
          <a:xfrm>
            <a:off x="328650" y="153375"/>
            <a:ext cx="114567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700">
                <a:latin typeface="Calibri"/>
                <a:ea typeface="Calibri"/>
                <a:cs typeface="Calibri"/>
                <a:sym typeface="Calibri"/>
              </a:rPr>
              <a:t>PLotting of any 3 random points from both classes for Visualization</a:t>
            </a:r>
            <a:endParaRPr b="1" sz="17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1842525" y="217400"/>
            <a:ext cx="8021351" cy="2837014"/>
          </a:xfrm>
          <a:prstGeom prst="rect">
            <a:avLst/>
          </a:prstGeom>
          <a:noFill/>
          <a:ln>
            <a:noFill/>
          </a:ln>
        </p:spPr>
      </p:pic>
      <p:pic>
        <p:nvPicPr>
          <p:cNvPr id="133" name="Google Shape;133;p20"/>
          <p:cNvPicPr preferRelativeResize="0"/>
          <p:nvPr/>
        </p:nvPicPr>
        <p:blipFill>
          <a:blip r:embed="rId4">
            <a:alphaModFix/>
          </a:blip>
          <a:stretch>
            <a:fillRect/>
          </a:stretch>
        </p:blipFill>
        <p:spPr>
          <a:xfrm>
            <a:off x="2162213" y="3477625"/>
            <a:ext cx="7701665" cy="2837025"/>
          </a:xfrm>
          <a:prstGeom prst="rect">
            <a:avLst/>
          </a:prstGeom>
          <a:noFill/>
          <a:ln>
            <a:noFill/>
          </a:ln>
        </p:spPr>
      </p:pic>
      <p:sp>
        <p:nvSpPr>
          <p:cNvPr id="134" name="Google Shape;134;p20"/>
          <p:cNvSpPr txBox="1"/>
          <p:nvPr/>
        </p:nvSpPr>
        <p:spPr>
          <a:xfrm>
            <a:off x="2426550" y="2862550"/>
            <a:ext cx="7173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IN" sz="1800" u="sng">
                <a:solidFill>
                  <a:schemeClr val="dk1"/>
                </a:solidFill>
                <a:highlight>
                  <a:srgbClr val="FFFFFF"/>
                </a:highlight>
                <a:latin typeface="Calibri"/>
                <a:ea typeface="Calibri"/>
                <a:cs typeface="Calibri"/>
                <a:sym typeface="Calibri"/>
              </a:rPr>
              <a:t> Probability Distribution functions  of points from negative class</a:t>
            </a:r>
            <a:endParaRPr b="1" i="1" sz="1800" u="sng">
              <a:latin typeface="Calibri"/>
              <a:ea typeface="Calibri"/>
              <a:cs typeface="Calibri"/>
              <a:sym typeface="Calibri"/>
            </a:endParaRPr>
          </a:p>
        </p:txBody>
      </p:sp>
      <p:sp>
        <p:nvSpPr>
          <p:cNvPr id="135" name="Google Shape;135;p20"/>
          <p:cNvSpPr txBox="1"/>
          <p:nvPr/>
        </p:nvSpPr>
        <p:spPr>
          <a:xfrm>
            <a:off x="2632800" y="6314650"/>
            <a:ext cx="6926400" cy="74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dk1"/>
              </a:buClr>
              <a:buSzPts val="1100"/>
              <a:buFont typeface="Arial"/>
              <a:buNone/>
            </a:pPr>
            <a:r>
              <a:rPr b="1" i="1" lang="en-IN" sz="1800" u="sng">
                <a:solidFill>
                  <a:schemeClr val="dk1"/>
                </a:solidFill>
                <a:highlight>
                  <a:srgbClr val="FFFFFF"/>
                </a:highlight>
                <a:latin typeface="Calibri"/>
                <a:ea typeface="Calibri"/>
                <a:cs typeface="Calibri"/>
                <a:sym typeface="Calibri"/>
              </a:rPr>
              <a:t>Probability Distribution functions of points from positive class</a:t>
            </a:r>
            <a:endParaRPr b="1" i="1" sz="1800" u="sng">
              <a:solidFill>
                <a:schemeClr val="dk1"/>
              </a:solidFill>
              <a:highlight>
                <a:srgbClr val="FFFFFF"/>
              </a:highlight>
              <a:latin typeface="Calibri"/>
              <a:ea typeface="Calibri"/>
              <a:cs typeface="Calibri"/>
              <a:sym typeface="Calibri"/>
            </a:endParaRPr>
          </a:p>
          <a:p>
            <a:pPr indent="0" lvl="0" marL="0" rtl="0" algn="l">
              <a:spcBef>
                <a:spcPts val="20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1"/>
          <p:cNvPicPr preferRelativeResize="0"/>
          <p:nvPr/>
        </p:nvPicPr>
        <p:blipFill>
          <a:blip r:embed="rId3">
            <a:alphaModFix/>
          </a:blip>
          <a:stretch>
            <a:fillRect/>
          </a:stretch>
        </p:blipFill>
        <p:spPr>
          <a:xfrm>
            <a:off x="707200" y="758725"/>
            <a:ext cx="10255364" cy="2438400"/>
          </a:xfrm>
          <a:prstGeom prst="rect">
            <a:avLst/>
          </a:prstGeom>
          <a:noFill/>
          <a:ln>
            <a:noFill/>
          </a:ln>
        </p:spPr>
      </p:pic>
      <p:pic>
        <p:nvPicPr>
          <p:cNvPr id="141" name="Google Shape;141;p21"/>
          <p:cNvPicPr preferRelativeResize="0"/>
          <p:nvPr/>
        </p:nvPicPr>
        <p:blipFill>
          <a:blip r:embed="rId4">
            <a:alphaModFix/>
          </a:blip>
          <a:stretch>
            <a:fillRect/>
          </a:stretch>
        </p:blipFill>
        <p:spPr>
          <a:xfrm>
            <a:off x="749850" y="3597325"/>
            <a:ext cx="10906125" cy="2438400"/>
          </a:xfrm>
          <a:prstGeom prst="rect">
            <a:avLst/>
          </a:prstGeom>
          <a:noFill/>
          <a:ln>
            <a:noFill/>
          </a:ln>
        </p:spPr>
      </p:pic>
      <p:sp>
        <p:nvSpPr>
          <p:cNvPr id="142" name="Google Shape;142;p21"/>
          <p:cNvSpPr txBox="1"/>
          <p:nvPr/>
        </p:nvSpPr>
        <p:spPr>
          <a:xfrm>
            <a:off x="974825" y="273625"/>
            <a:ext cx="5062200" cy="876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1400"/>
              </a:spcBef>
              <a:spcAft>
                <a:spcPts val="0"/>
              </a:spcAft>
              <a:buClr>
                <a:schemeClr val="dk1"/>
              </a:buClr>
              <a:buSzPts val="2400"/>
              <a:buFont typeface="Calibri"/>
              <a:buChar char="●"/>
            </a:pPr>
            <a:r>
              <a:rPr b="1" lang="en-IN" sz="2400">
                <a:solidFill>
                  <a:schemeClr val="dk1"/>
                </a:solidFill>
                <a:highlight>
                  <a:srgbClr val="FFFFFF"/>
                </a:highlight>
                <a:latin typeface="Calibri"/>
                <a:ea typeface="Calibri"/>
                <a:cs typeface="Calibri"/>
                <a:sym typeface="Calibri"/>
              </a:rPr>
              <a:t>Detecting and removing Outliers</a:t>
            </a:r>
            <a:endParaRPr b="1" sz="2400">
              <a:solidFill>
                <a:schemeClr val="dk1"/>
              </a:solidFill>
              <a:highlight>
                <a:srgbClr val="FFFFFF"/>
              </a:highlight>
              <a:latin typeface="Calibri"/>
              <a:ea typeface="Calibri"/>
              <a:cs typeface="Calibri"/>
              <a:sym typeface="Calibri"/>
            </a:endParaRPr>
          </a:p>
          <a:p>
            <a:pPr indent="0" lvl="0" marL="0" rtl="0" algn="l">
              <a:spcBef>
                <a:spcPts val="400"/>
              </a:spcBef>
              <a:spcAft>
                <a:spcPts val="0"/>
              </a:spcAft>
              <a:buNone/>
            </a:pPr>
            <a:r>
              <a:t/>
            </a:r>
            <a:endParaRPr>
              <a:latin typeface="Calibri"/>
              <a:ea typeface="Calibri"/>
              <a:cs typeface="Calibri"/>
              <a:sym typeface="Calibri"/>
            </a:endParaRPr>
          </a:p>
        </p:txBody>
      </p:sp>
      <p:sp>
        <p:nvSpPr>
          <p:cNvPr id="143" name="Google Shape;143;p21"/>
          <p:cNvSpPr txBox="1"/>
          <p:nvPr/>
        </p:nvSpPr>
        <p:spPr>
          <a:xfrm>
            <a:off x="898375" y="3075975"/>
            <a:ext cx="1069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latin typeface="Calibri"/>
                <a:ea typeface="Calibri"/>
                <a:cs typeface="Calibri"/>
                <a:sym typeface="Calibri"/>
              </a:rPr>
              <a:t>The above figure indicates a random flux value from the training set and it can be seen it is influenced by outliers.</a:t>
            </a:r>
            <a:endParaRPr sz="1600">
              <a:latin typeface="Calibri"/>
              <a:ea typeface="Calibri"/>
              <a:cs typeface="Calibri"/>
              <a:sym typeface="Calibri"/>
            </a:endParaRPr>
          </a:p>
        </p:txBody>
      </p:sp>
      <p:sp>
        <p:nvSpPr>
          <p:cNvPr id="144" name="Google Shape;144;p21"/>
          <p:cNvSpPr txBox="1"/>
          <p:nvPr/>
        </p:nvSpPr>
        <p:spPr>
          <a:xfrm>
            <a:off x="1144200" y="6156875"/>
            <a:ext cx="990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00">
                <a:latin typeface="Calibri"/>
                <a:ea typeface="Calibri"/>
                <a:cs typeface="Calibri"/>
                <a:sym typeface="Calibri"/>
              </a:rPr>
              <a:t>The above figure now shows the same flux </a:t>
            </a:r>
            <a:r>
              <a:rPr lang="en-IN" sz="1600">
                <a:latin typeface="Calibri"/>
                <a:ea typeface="Calibri"/>
                <a:cs typeface="Calibri"/>
                <a:sym typeface="Calibri"/>
              </a:rPr>
              <a:t>value</a:t>
            </a:r>
            <a:r>
              <a:rPr lang="en-IN" sz="1600">
                <a:latin typeface="Calibri"/>
                <a:ea typeface="Calibri"/>
                <a:cs typeface="Calibri"/>
                <a:sym typeface="Calibri"/>
              </a:rPr>
              <a:t> after removal of outliers.</a:t>
            </a:r>
            <a:endParaRPr sz="1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