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4" r:id="rId4"/>
    <p:sldId id="258" r:id="rId5"/>
    <p:sldId id="263" r:id="rId6"/>
    <p:sldId id="265" r:id="rId7"/>
    <p:sldId id="266"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p:scale>
          <a:sx n="75" d="100"/>
          <a:sy n="75" d="100"/>
        </p:scale>
        <p:origin x="811"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CE3FD9-845C-4EAE-B366-3B1E7EEB01A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700F6836-6831-4E42-A593-8E2482E19356}">
      <dgm:prSet/>
      <dgm:spPr/>
      <dgm:t>
        <a:bodyPr/>
        <a:lstStyle/>
        <a:p>
          <a:r>
            <a:rPr lang="en-US" b="0" i="0" dirty="0">
              <a:latin typeface="Times New Roman" panose="02020603050405020304" pitchFamily="18" charset="0"/>
              <a:cs typeface="Times New Roman" panose="02020603050405020304" pitchFamily="18" charset="0"/>
            </a:rPr>
            <a:t>Candidates ,graduates ,freshers or experienced have to travel a lot and search for jobs that suits them. </a:t>
          </a:r>
          <a:endParaRPr lang="en-US" dirty="0">
            <a:latin typeface="Times New Roman" panose="02020603050405020304" pitchFamily="18" charset="0"/>
            <a:cs typeface="Times New Roman" panose="02020603050405020304" pitchFamily="18" charset="0"/>
          </a:endParaRPr>
        </a:p>
      </dgm:t>
    </dgm:pt>
    <dgm:pt modelId="{11B4707B-4114-4A74-9EDA-4F32E3DE1AA4}" type="parTrans" cxnId="{CB88C13F-1D64-4F87-886C-B1BCF579CCAA}">
      <dgm:prSet/>
      <dgm:spPr/>
      <dgm:t>
        <a:bodyPr/>
        <a:lstStyle/>
        <a:p>
          <a:endParaRPr lang="en-US"/>
        </a:p>
      </dgm:t>
    </dgm:pt>
    <dgm:pt modelId="{5F30FE3E-C7D6-468F-B1FA-241493BE4982}" type="sibTrans" cxnId="{CB88C13F-1D64-4F87-886C-B1BCF579CCAA}">
      <dgm:prSet/>
      <dgm:spPr/>
      <dgm:t>
        <a:bodyPr/>
        <a:lstStyle/>
        <a:p>
          <a:endParaRPr lang="en-US"/>
        </a:p>
      </dgm:t>
    </dgm:pt>
    <dgm:pt modelId="{3F0E075D-421A-43A0-A2DF-B56211CBC01E}">
      <dgm:prSet/>
      <dgm:spPr/>
      <dgm:t>
        <a:bodyPr/>
        <a:lstStyle/>
        <a:p>
          <a:r>
            <a:rPr lang="en-US" b="0" i="0" dirty="0">
              <a:latin typeface="Times New Roman" panose="02020603050405020304" pitchFamily="18" charset="0"/>
              <a:cs typeface="Times New Roman" panose="02020603050405020304" pitchFamily="18" charset="0"/>
            </a:rPr>
            <a:t>Also the process of recruitment can be complex and scale as per organization’s size Organizations across different verticals have to look for suitable candidate, place advertisement for interviews ,do screening for candidates conduct interviews ,and select suitable person for the job For this an online application is required that can fulfil requirements of both candidate and employer</a:t>
          </a:r>
          <a:endParaRPr lang="en-US" dirty="0">
            <a:latin typeface="Times New Roman" panose="02020603050405020304" pitchFamily="18" charset="0"/>
            <a:cs typeface="Times New Roman" panose="02020603050405020304" pitchFamily="18" charset="0"/>
          </a:endParaRPr>
        </a:p>
      </dgm:t>
    </dgm:pt>
    <dgm:pt modelId="{0BA83E42-3491-4ACC-BDAE-2ED78CBF1CBD}" type="parTrans" cxnId="{954BE05F-4879-437F-8068-D9B9221829C5}">
      <dgm:prSet/>
      <dgm:spPr/>
      <dgm:t>
        <a:bodyPr/>
        <a:lstStyle/>
        <a:p>
          <a:endParaRPr lang="en-US"/>
        </a:p>
      </dgm:t>
    </dgm:pt>
    <dgm:pt modelId="{C00D0D16-D4CF-4822-9593-1F57508CEA67}" type="sibTrans" cxnId="{954BE05F-4879-437F-8068-D9B9221829C5}">
      <dgm:prSet/>
      <dgm:spPr/>
      <dgm:t>
        <a:bodyPr/>
        <a:lstStyle/>
        <a:p>
          <a:endParaRPr lang="en-US"/>
        </a:p>
      </dgm:t>
    </dgm:pt>
    <dgm:pt modelId="{3A99C6F7-B6FF-48C3-BB38-C58F7F6B60E4}" type="pres">
      <dgm:prSet presAssocID="{45CE3FD9-845C-4EAE-B366-3B1E7EEB01A9}" presName="hierChild1" presStyleCnt="0">
        <dgm:presLayoutVars>
          <dgm:chPref val="1"/>
          <dgm:dir/>
          <dgm:animOne val="branch"/>
          <dgm:animLvl val="lvl"/>
          <dgm:resizeHandles/>
        </dgm:presLayoutVars>
      </dgm:prSet>
      <dgm:spPr/>
    </dgm:pt>
    <dgm:pt modelId="{FB669A48-0178-4A91-BC8E-BB1B151FE695}" type="pres">
      <dgm:prSet presAssocID="{700F6836-6831-4E42-A593-8E2482E19356}" presName="hierRoot1" presStyleCnt="0"/>
      <dgm:spPr/>
    </dgm:pt>
    <dgm:pt modelId="{32BBE24D-6585-4250-B703-E18CD1778304}" type="pres">
      <dgm:prSet presAssocID="{700F6836-6831-4E42-A593-8E2482E19356}" presName="composite" presStyleCnt="0"/>
      <dgm:spPr/>
    </dgm:pt>
    <dgm:pt modelId="{594075E9-8C48-4935-A455-701706574983}" type="pres">
      <dgm:prSet presAssocID="{700F6836-6831-4E42-A593-8E2482E19356}" presName="background" presStyleLbl="node0" presStyleIdx="0" presStyleCnt="2"/>
      <dgm:spPr/>
    </dgm:pt>
    <dgm:pt modelId="{4CB8972E-18EB-4D8F-8255-E866D1AB8784}" type="pres">
      <dgm:prSet presAssocID="{700F6836-6831-4E42-A593-8E2482E19356}" presName="text" presStyleLbl="fgAcc0" presStyleIdx="0" presStyleCnt="2">
        <dgm:presLayoutVars>
          <dgm:chPref val="3"/>
        </dgm:presLayoutVars>
      </dgm:prSet>
      <dgm:spPr/>
    </dgm:pt>
    <dgm:pt modelId="{C793600E-F1F3-4372-9DA8-65C716EF29C2}" type="pres">
      <dgm:prSet presAssocID="{700F6836-6831-4E42-A593-8E2482E19356}" presName="hierChild2" presStyleCnt="0"/>
      <dgm:spPr/>
    </dgm:pt>
    <dgm:pt modelId="{FC962D34-9529-4FD5-8F2D-925FE16F15C1}" type="pres">
      <dgm:prSet presAssocID="{3F0E075D-421A-43A0-A2DF-B56211CBC01E}" presName="hierRoot1" presStyleCnt="0"/>
      <dgm:spPr/>
    </dgm:pt>
    <dgm:pt modelId="{93F4447F-28C2-4669-91A7-342FD6D056C9}" type="pres">
      <dgm:prSet presAssocID="{3F0E075D-421A-43A0-A2DF-B56211CBC01E}" presName="composite" presStyleCnt="0"/>
      <dgm:spPr/>
    </dgm:pt>
    <dgm:pt modelId="{5E4B3B8C-7F6B-4E7F-A46E-963AE47CC4EB}" type="pres">
      <dgm:prSet presAssocID="{3F0E075D-421A-43A0-A2DF-B56211CBC01E}" presName="background" presStyleLbl="node0" presStyleIdx="1" presStyleCnt="2"/>
      <dgm:spPr/>
    </dgm:pt>
    <dgm:pt modelId="{09683522-4519-430B-9998-2D257C0115D0}" type="pres">
      <dgm:prSet presAssocID="{3F0E075D-421A-43A0-A2DF-B56211CBC01E}" presName="text" presStyleLbl="fgAcc0" presStyleIdx="1" presStyleCnt="2">
        <dgm:presLayoutVars>
          <dgm:chPref val="3"/>
        </dgm:presLayoutVars>
      </dgm:prSet>
      <dgm:spPr/>
    </dgm:pt>
    <dgm:pt modelId="{7D05E30D-B6F0-46C8-A9D0-002EC838FB1D}" type="pres">
      <dgm:prSet presAssocID="{3F0E075D-421A-43A0-A2DF-B56211CBC01E}" presName="hierChild2" presStyleCnt="0"/>
      <dgm:spPr/>
    </dgm:pt>
  </dgm:ptLst>
  <dgm:cxnLst>
    <dgm:cxn modelId="{C971E309-9271-428D-8E4B-BF94D82A5007}" type="presOf" srcId="{3F0E075D-421A-43A0-A2DF-B56211CBC01E}" destId="{09683522-4519-430B-9998-2D257C0115D0}" srcOrd="0" destOrd="0" presId="urn:microsoft.com/office/officeart/2005/8/layout/hierarchy1"/>
    <dgm:cxn modelId="{86D8D836-A2AB-4F1A-8512-3D37BA0A06A6}" type="presOf" srcId="{700F6836-6831-4E42-A593-8E2482E19356}" destId="{4CB8972E-18EB-4D8F-8255-E866D1AB8784}" srcOrd="0" destOrd="0" presId="urn:microsoft.com/office/officeart/2005/8/layout/hierarchy1"/>
    <dgm:cxn modelId="{D67E6A3E-4D47-4372-A369-CA4F3161DE8E}" type="presOf" srcId="{45CE3FD9-845C-4EAE-B366-3B1E7EEB01A9}" destId="{3A99C6F7-B6FF-48C3-BB38-C58F7F6B60E4}" srcOrd="0" destOrd="0" presId="urn:microsoft.com/office/officeart/2005/8/layout/hierarchy1"/>
    <dgm:cxn modelId="{CB88C13F-1D64-4F87-886C-B1BCF579CCAA}" srcId="{45CE3FD9-845C-4EAE-B366-3B1E7EEB01A9}" destId="{700F6836-6831-4E42-A593-8E2482E19356}" srcOrd="0" destOrd="0" parTransId="{11B4707B-4114-4A74-9EDA-4F32E3DE1AA4}" sibTransId="{5F30FE3E-C7D6-468F-B1FA-241493BE4982}"/>
    <dgm:cxn modelId="{954BE05F-4879-437F-8068-D9B9221829C5}" srcId="{45CE3FD9-845C-4EAE-B366-3B1E7EEB01A9}" destId="{3F0E075D-421A-43A0-A2DF-B56211CBC01E}" srcOrd="1" destOrd="0" parTransId="{0BA83E42-3491-4ACC-BDAE-2ED78CBF1CBD}" sibTransId="{C00D0D16-D4CF-4822-9593-1F57508CEA67}"/>
    <dgm:cxn modelId="{11C89958-C474-4AEE-84F6-3B3B0BEFD444}" type="presParOf" srcId="{3A99C6F7-B6FF-48C3-BB38-C58F7F6B60E4}" destId="{FB669A48-0178-4A91-BC8E-BB1B151FE695}" srcOrd="0" destOrd="0" presId="urn:microsoft.com/office/officeart/2005/8/layout/hierarchy1"/>
    <dgm:cxn modelId="{07D679E7-7ABD-4439-AFED-86AB80F31042}" type="presParOf" srcId="{FB669A48-0178-4A91-BC8E-BB1B151FE695}" destId="{32BBE24D-6585-4250-B703-E18CD1778304}" srcOrd="0" destOrd="0" presId="urn:microsoft.com/office/officeart/2005/8/layout/hierarchy1"/>
    <dgm:cxn modelId="{A73E525A-C59D-4CEE-AD71-246717CD5E8C}" type="presParOf" srcId="{32BBE24D-6585-4250-B703-E18CD1778304}" destId="{594075E9-8C48-4935-A455-701706574983}" srcOrd="0" destOrd="0" presId="urn:microsoft.com/office/officeart/2005/8/layout/hierarchy1"/>
    <dgm:cxn modelId="{2B79FAB5-94BD-45F6-87DD-4D36430631ED}" type="presParOf" srcId="{32BBE24D-6585-4250-B703-E18CD1778304}" destId="{4CB8972E-18EB-4D8F-8255-E866D1AB8784}" srcOrd="1" destOrd="0" presId="urn:microsoft.com/office/officeart/2005/8/layout/hierarchy1"/>
    <dgm:cxn modelId="{F829AD0F-D409-4B1B-B416-07B369DCEC3B}" type="presParOf" srcId="{FB669A48-0178-4A91-BC8E-BB1B151FE695}" destId="{C793600E-F1F3-4372-9DA8-65C716EF29C2}" srcOrd="1" destOrd="0" presId="urn:microsoft.com/office/officeart/2005/8/layout/hierarchy1"/>
    <dgm:cxn modelId="{58BB1BA5-23D1-4A8F-B72B-9543E7F4FF64}" type="presParOf" srcId="{3A99C6F7-B6FF-48C3-BB38-C58F7F6B60E4}" destId="{FC962D34-9529-4FD5-8F2D-925FE16F15C1}" srcOrd="1" destOrd="0" presId="urn:microsoft.com/office/officeart/2005/8/layout/hierarchy1"/>
    <dgm:cxn modelId="{0B454224-778C-4532-A800-A9DED12CCADF}" type="presParOf" srcId="{FC962D34-9529-4FD5-8F2D-925FE16F15C1}" destId="{93F4447F-28C2-4669-91A7-342FD6D056C9}" srcOrd="0" destOrd="0" presId="urn:microsoft.com/office/officeart/2005/8/layout/hierarchy1"/>
    <dgm:cxn modelId="{EF1D1043-0B54-4193-B25B-46B575501300}" type="presParOf" srcId="{93F4447F-28C2-4669-91A7-342FD6D056C9}" destId="{5E4B3B8C-7F6B-4E7F-A46E-963AE47CC4EB}" srcOrd="0" destOrd="0" presId="urn:microsoft.com/office/officeart/2005/8/layout/hierarchy1"/>
    <dgm:cxn modelId="{76A5D6A1-74FA-4DC1-9B34-EB4EFB720873}" type="presParOf" srcId="{93F4447F-28C2-4669-91A7-342FD6D056C9}" destId="{09683522-4519-430B-9998-2D257C0115D0}" srcOrd="1" destOrd="0" presId="urn:microsoft.com/office/officeart/2005/8/layout/hierarchy1"/>
    <dgm:cxn modelId="{4202F02B-FC99-4F5A-AC3D-93FFD2F83E7D}" type="presParOf" srcId="{FC962D34-9529-4FD5-8F2D-925FE16F15C1}" destId="{7D05E30D-B6F0-46C8-A9D0-002EC838FB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075E9-8C48-4935-A455-701706574983}">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CB8972E-18EB-4D8F-8255-E866D1AB8784}">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latin typeface="Times New Roman" panose="02020603050405020304" pitchFamily="18" charset="0"/>
              <a:cs typeface="Times New Roman" panose="02020603050405020304" pitchFamily="18" charset="0"/>
            </a:rPr>
            <a:t>Candidates ,graduates ,freshers or experienced have to travel a lot and search for jobs that suits them. </a:t>
          </a:r>
          <a:endParaRPr lang="en-US" sz="1700" kern="1200" dirty="0">
            <a:latin typeface="Times New Roman" panose="02020603050405020304" pitchFamily="18" charset="0"/>
            <a:cs typeface="Times New Roman" panose="02020603050405020304" pitchFamily="18" charset="0"/>
          </a:endParaRPr>
        </a:p>
      </dsp:txBody>
      <dsp:txXfrm>
        <a:off x="536117" y="696288"/>
        <a:ext cx="3970751" cy="2465433"/>
      </dsp:txXfrm>
    </dsp:sp>
    <dsp:sp modelId="{5E4B3B8C-7F6B-4E7F-A46E-963AE47CC4EB}">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9683522-4519-430B-9998-2D257C0115D0}">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latin typeface="Times New Roman" panose="02020603050405020304" pitchFamily="18" charset="0"/>
              <a:cs typeface="Times New Roman" panose="02020603050405020304" pitchFamily="18" charset="0"/>
            </a:rPr>
            <a:t>Also the process of recruitment can be complex and scale as per organization’s size Organizations across different verticals have to look for suitable candidate, place advertisement for interviews ,do screening for candidates conduct interviews ,and select suitable person for the job For this an online application is required that can fulfil requirements of both candidate and employer</a:t>
          </a:r>
          <a:endParaRPr lang="en-US" sz="1700" kern="1200" dirty="0">
            <a:latin typeface="Times New Roman" panose="02020603050405020304" pitchFamily="18" charset="0"/>
            <a:cs typeface="Times New Roman" panose="02020603050405020304" pitchFamily="18" charset="0"/>
          </a:endParaRPr>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388653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15402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1292810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22177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67019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6BF641-47A3-4831-BEC4-C2A812272EE3}"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3299849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6BF641-47A3-4831-BEC4-C2A812272EE3}" type="datetimeFigureOut">
              <a:rPr lang="en-IN" smtClean="0"/>
              <a:t>21-11-2022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992636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773766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43536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104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BF641-47A3-4831-BEC4-C2A812272EE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410254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BF641-47A3-4831-BEC4-C2A812272EE3}"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83489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BF641-47A3-4831-BEC4-C2A812272EE3}"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393787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BF641-47A3-4831-BEC4-C2A812272EE3}"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43967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BF641-47A3-4831-BEC4-C2A812272EE3}"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206739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70552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BF641-47A3-4831-BEC4-C2A812272EE3}"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7108FE-8C51-44C6-BA2F-E0D97017D9EE}" type="slidenum">
              <a:rPr lang="en-IN" smtClean="0"/>
              <a:t>‹#›</a:t>
            </a:fld>
            <a:endParaRPr lang="en-IN"/>
          </a:p>
        </p:txBody>
      </p:sp>
    </p:spTree>
    <p:extLst>
      <p:ext uri="{BB962C8B-B14F-4D97-AF65-F5344CB8AC3E}">
        <p14:creationId xmlns:p14="http://schemas.microsoft.com/office/powerpoint/2010/main" val="119571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6BF641-47A3-4831-BEC4-C2A812272EE3}" type="datetimeFigureOut">
              <a:rPr lang="en-IN" smtClean="0"/>
              <a:t>21-11-2022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A7108FE-8C51-44C6-BA2F-E0D97017D9EE}" type="slidenum">
              <a:rPr lang="en-IN" smtClean="0"/>
              <a:t>‹#›</a:t>
            </a:fld>
            <a:endParaRPr lang="en-IN"/>
          </a:p>
        </p:txBody>
      </p:sp>
    </p:spTree>
    <p:extLst>
      <p:ext uri="{BB962C8B-B14F-4D97-AF65-F5344CB8AC3E}">
        <p14:creationId xmlns:p14="http://schemas.microsoft.com/office/powerpoint/2010/main" val="395044296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hrbartender.com/2015/recruiting/job-interviews-shape-the-candidate-experience/"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olding mouse">
            <a:extLst>
              <a:ext uri="{FF2B5EF4-FFF2-40B4-BE49-F238E27FC236}">
                <a16:creationId xmlns:a16="http://schemas.microsoft.com/office/drawing/2014/main" id="{01ACDD9B-3117-372B-0995-99DBF8FDE1E0}"/>
              </a:ext>
            </a:extLst>
          </p:cNvPr>
          <p:cNvPicPr>
            <a:picLocks noChangeAspect="1"/>
          </p:cNvPicPr>
          <p:nvPr/>
        </p:nvPicPr>
        <p:blipFill rotWithShape="1">
          <a:blip r:embed="rId2">
            <a:alphaModFix amt="40000"/>
          </a:blip>
          <a:srcRect t="12355" b="3375"/>
          <a:stretch/>
        </p:blipFill>
        <p:spPr>
          <a:xfrm>
            <a:off x="20" y="9562"/>
            <a:ext cx="12191980" cy="6857990"/>
          </a:xfrm>
          <a:prstGeom prst="rect">
            <a:avLst/>
          </a:prstGeom>
        </p:spPr>
      </p:pic>
      <p:sp>
        <p:nvSpPr>
          <p:cNvPr id="2" name="Title 1">
            <a:extLst>
              <a:ext uri="{FF2B5EF4-FFF2-40B4-BE49-F238E27FC236}">
                <a16:creationId xmlns:a16="http://schemas.microsoft.com/office/drawing/2014/main" id="{3C20D07D-E2DB-D019-C6F0-81A5D74E4C11}"/>
              </a:ext>
            </a:extLst>
          </p:cNvPr>
          <p:cNvSpPr>
            <a:spLocks noGrp="1"/>
          </p:cNvSpPr>
          <p:nvPr>
            <p:ph type="ctrTitle"/>
          </p:nvPr>
        </p:nvSpPr>
        <p:spPr>
          <a:xfrm>
            <a:off x="1154955" y="880532"/>
            <a:ext cx="8825658" cy="2677648"/>
          </a:xfrm>
        </p:spPr>
        <p:txBody>
          <a:bodyPr>
            <a:normAutofit/>
          </a:bodyPr>
          <a:lstStyle/>
          <a:p>
            <a:r>
              <a:rPr lang="en-IN" dirty="0">
                <a:solidFill>
                  <a:schemeClr val="tx1"/>
                </a:solidFill>
              </a:rPr>
              <a:t>Online Job Portal</a:t>
            </a:r>
          </a:p>
        </p:txBody>
      </p:sp>
      <p:sp>
        <p:nvSpPr>
          <p:cNvPr id="3" name="Subtitle 2">
            <a:extLst>
              <a:ext uri="{FF2B5EF4-FFF2-40B4-BE49-F238E27FC236}">
                <a16:creationId xmlns:a16="http://schemas.microsoft.com/office/drawing/2014/main" id="{5458A4E6-7AE8-AE49-1443-29412CB91A1C}"/>
              </a:ext>
            </a:extLst>
          </p:cNvPr>
          <p:cNvSpPr>
            <a:spLocks noGrp="1"/>
          </p:cNvSpPr>
          <p:nvPr>
            <p:ph type="subTitle" idx="1"/>
          </p:nvPr>
        </p:nvSpPr>
        <p:spPr>
          <a:xfrm>
            <a:off x="1154955" y="3998440"/>
            <a:ext cx="8825658" cy="861420"/>
          </a:xfrm>
        </p:spPr>
        <p:txBody>
          <a:bodyPr>
            <a:noAutofit/>
          </a:bodyPr>
          <a:lstStyle/>
          <a:p>
            <a:r>
              <a:rPr lang="en-IN" dirty="0">
                <a:solidFill>
                  <a:schemeClr val="tx1"/>
                </a:solidFill>
                <a:latin typeface="Times New Roman" panose="02020603050405020304" pitchFamily="18" charset="0"/>
                <a:cs typeface="Times New Roman" panose="02020603050405020304" pitchFamily="18" charset="0"/>
              </a:rPr>
              <a:t>Group 4				</a:t>
            </a:r>
          </a:p>
          <a:p>
            <a:pPr algn="r"/>
            <a:r>
              <a:rPr lang="en-I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Yashwanth</a:t>
            </a:r>
            <a:r>
              <a:rPr lang="en-US" dirty="0">
                <a:solidFill>
                  <a:schemeClr val="tx1"/>
                </a:solidFill>
                <a:latin typeface="Times New Roman" panose="02020603050405020304" pitchFamily="18" charset="0"/>
                <a:cs typeface="Times New Roman" panose="02020603050405020304" pitchFamily="18" charset="0"/>
              </a:rPr>
              <a:t> Reddy</a:t>
            </a:r>
          </a:p>
          <a:p>
            <a:pPr algn="r"/>
            <a:r>
              <a:rPr lang="en-US" dirty="0">
                <a:solidFill>
                  <a:schemeClr val="tx1"/>
                </a:solidFill>
                <a:latin typeface="Times New Roman" panose="02020603050405020304" pitchFamily="18" charset="0"/>
                <a:cs typeface="Times New Roman" panose="02020603050405020304" pitchFamily="18" charset="0"/>
              </a:rPr>
              <a:t>Suraj Yadav</a:t>
            </a:r>
          </a:p>
          <a:p>
            <a:pPr algn="r"/>
            <a:r>
              <a:rPr lang="en-US" dirty="0" err="1">
                <a:solidFill>
                  <a:schemeClr val="tx1"/>
                </a:solidFill>
                <a:latin typeface="Times New Roman" panose="02020603050405020304" pitchFamily="18" charset="0"/>
                <a:cs typeface="Times New Roman" panose="02020603050405020304" pitchFamily="18" charset="0"/>
              </a:rPr>
              <a:t>Pawanesh</a:t>
            </a:r>
            <a:r>
              <a:rPr lang="en-US" dirty="0">
                <a:solidFill>
                  <a:schemeClr val="tx1"/>
                </a:solidFill>
                <a:latin typeface="Times New Roman" panose="02020603050405020304" pitchFamily="18" charset="0"/>
                <a:cs typeface="Times New Roman" panose="02020603050405020304" pitchFamily="18" charset="0"/>
              </a:rPr>
              <a:t> Singh</a:t>
            </a:r>
          </a:p>
          <a:p>
            <a:pPr algn="r"/>
            <a:r>
              <a:rPr lang="en-US" dirty="0">
                <a:solidFill>
                  <a:schemeClr val="tx1"/>
                </a:solidFill>
                <a:latin typeface="Times New Roman" panose="02020603050405020304" pitchFamily="18" charset="0"/>
                <a:cs typeface="Times New Roman" panose="02020603050405020304" pitchFamily="18" charset="0"/>
              </a:rPr>
              <a:t>Om </a:t>
            </a:r>
            <a:r>
              <a:rPr lang="en-US" dirty="0" err="1">
                <a:solidFill>
                  <a:schemeClr val="tx1"/>
                </a:solidFill>
                <a:latin typeface="Times New Roman" panose="02020603050405020304" pitchFamily="18" charset="0"/>
                <a:cs typeface="Times New Roman" panose="02020603050405020304" pitchFamily="18" charset="0"/>
              </a:rPr>
              <a:t>Patre</a:t>
            </a:r>
            <a:endParaRPr lang="en-US" dirty="0">
              <a:solidFill>
                <a:schemeClr val="tx1"/>
              </a:solidFill>
              <a:latin typeface="Times New Roman" panose="02020603050405020304" pitchFamily="18" charset="0"/>
              <a:cs typeface="Times New Roman" panose="02020603050405020304" pitchFamily="18" charset="0"/>
            </a:endParaRPr>
          </a:p>
          <a:p>
            <a:pPr algn="r"/>
            <a:r>
              <a:rPr lang="en-US" dirty="0">
                <a:solidFill>
                  <a:schemeClr val="tx1"/>
                </a:solidFill>
                <a:latin typeface="Times New Roman" panose="02020603050405020304" pitchFamily="18" charset="0"/>
                <a:cs typeface="Times New Roman" panose="02020603050405020304" pitchFamily="18" charset="0"/>
              </a:rPr>
              <a:t>Naman Lad</a:t>
            </a:r>
          </a:p>
          <a:p>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5398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par>
                                <p:cTn id="38" presetID="10" presetClass="entr" presetSubtype="0" fill="hold" grpId="0" nodeType="withEffect">
                                  <p:stCondLst>
                                    <p:cond delay="1000"/>
                                  </p:stCondLst>
                                  <p:iterate>
                                    <p:tmPct val="10000"/>
                                  </p:iterate>
                                  <p:childTnLst>
                                    <p:set>
                                      <p:cBhvr>
                                        <p:cTn id="39" dur="1" fill="hold">
                                          <p:stCondLst>
                                            <p:cond delay="0"/>
                                          </p:stCondLst>
                                        </p:cTn>
                                        <p:tgtEl>
                                          <p:spTgt spid="2"/>
                                        </p:tgtEl>
                                        <p:attrNameLst>
                                          <p:attrName>style.visibility</p:attrName>
                                        </p:attrNameLst>
                                      </p:cBhvr>
                                      <p:to>
                                        <p:strVal val="visible"/>
                                      </p:to>
                                    </p:set>
                                    <p:animEffect transition="in" filter="fade">
                                      <p:cBhvr>
                                        <p:cTn id="4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2ECDE35-A2D3-E885-3E22-6D3270CDE1B0}"/>
              </a:ext>
            </a:extLst>
          </p:cNvPr>
          <p:cNvSpPr>
            <a:spLocks noGrp="1"/>
          </p:cNvSpPr>
          <p:nvPr>
            <p:ph type="title"/>
          </p:nvPr>
        </p:nvSpPr>
        <p:spPr>
          <a:xfrm>
            <a:off x="1154954" y="973668"/>
            <a:ext cx="8761413" cy="706964"/>
          </a:xfrm>
        </p:spPr>
        <p:txBody>
          <a:bodyPr>
            <a:normAutofit/>
          </a:bodyPr>
          <a:lstStyle/>
          <a:p>
            <a:pPr>
              <a:lnSpc>
                <a:spcPct val="90000"/>
              </a:lnSpc>
            </a:pPr>
            <a:r>
              <a:rPr lang="en-US" sz="2000">
                <a:solidFill>
                  <a:srgbClr val="FFFFFF"/>
                </a:solidFill>
              </a:rPr>
              <a:t>Problem statement</a:t>
            </a:r>
            <a:br>
              <a:rPr lang="en-US" sz="2000">
                <a:solidFill>
                  <a:srgbClr val="FFFFFF"/>
                </a:solidFill>
              </a:rPr>
            </a:br>
            <a:endParaRPr lang="en-IN" sz="200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FC1BB7C-63F3-C579-4F02-0BA4DCE08E06}"/>
              </a:ext>
            </a:extLst>
          </p:cNvPr>
          <p:cNvGraphicFramePr>
            <a:graphicFrameLocks noGrp="1"/>
          </p:cNvGraphicFramePr>
          <p:nvPr>
            <p:ph idx="1"/>
            <p:extLst>
              <p:ext uri="{D42A27DB-BD31-4B8C-83A1-F6EECF244321}">
                <p14:modId xmlns:p14="http://schemas.microsoft.com/office/powerpoint/2010/main" val="3117285334"/>
              </p:ext>
            </p:extLst>
          </p:nvPr>
        </p:nvGraphicFramePr>
        <p:xfrm>
          <a:off x="1155329" y="2020342"/>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34684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2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Person writing on a notepad">
            <a:extLst>
              <a:ext uri="{FF2B5EF4-FFF2-40B4-BE49-F238E27FC236}">
                <a16:creationId xmlns:a16="http://schemas.microsoft.com/office/drawing/2014/main" id="{060CBF8F-309C-AAE2-8DC1-4BFE1488375D}"/>
              </a:ext>
            </a:extLst>
          </p:cNvPr>
          <p:cNvPicPr>
            <a:picLocks noChangeAspect="1"/>
          </p:cNvPicPr>
          <p:nvPr/>
        </p:nvPicPr>
        <p:blipFill rotWithShape="1">
          <a:blip r:embed="rId3"/>
          <a:srcRect t="26001" r="-1" b="22040"/>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5" name="Freeform: Shape 2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0F12F48-4518-DDEC-694B-196484F8102C}"/>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User Stories</a:t>
            </a:r>
          </a:p>
        </p:txBody>
      </p:sp>
      <p:sp>
        <p:nvSpPr>
          <p:cNvPr id="2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616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8335FF1-F511-8CDD-B505-31973C9C7AC6}"/>
              </a:ext>
            </a:extLst>
          </p:cNvPr>
          <p:cNvSpPr>
            <a:spLocks noGrp="1"/>
          </p:cNvSpPr>
          <p:nvPr>
            <p:ph type="title"/>
          </p:nvPr>
        </p:nvSpPr>
        <p:spPr>
          <a:xfrm>
            <a:off x="639098" y="629265"/>
            <a:ext cx="5132438" cy="1622322"/>
          </a:xfrm>
        </p:spPr>
        <p:txBody>
          <a:bodyPr>
            <a:normAutofit/>
          </a:bodyPr>
          <a:lstStyle/>
          <a:p>
            <a:r>
              <a:rPr lang="en-IN">
                <a:solidFill>
                  <a:srgbClr val="EBEBEB"/>
                </a:solidFill>
              </a:rPr>
              <a:t>Register candidate and employer</a:t>
            </a:r>
          </a:p>
        </p:txBody>
      </p:sp>
      <p:pic>
        <p:nvPicPr>
          <p:cNvPr id="6" name="Content Placeholder 4">
            <a:extLst>
              <a:ext uri="{FF2B5EF4-FFF2-40B4-BE49-F238E27FC236}">
                <a16:creationId xmlns:a16="http://schemas.microsoft.com/office/drawing/2014/main" id="{67981BCB-BD75-C2B0-0ABB-14ECA07D71F2}"/>
              </a:ext>
            </a:extLst>
          </p:cNvPr>
          <p:cNvPicPr>
            <a:picLocks noChangeAspect="1"/>
          </p:cNvPicPr>
          <p:nvPr/>
        </p:nvPicPr>
        <p:blipFill>
          <a:blip r:embed="rId2"/>
          <a:stretch>
            <a:fillRect/>
          </a:stretch>
        </p:blipFill>
        <p:spPr>
          <a:xfrm>
            <a:off x="6634382" y="1739439"/>
            <a:ext cx="5468645" cy="3522206"/>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F7A6CBC-68D8-697F-9D0C-43BF70E5CB2A}"/>
              </a:ext>
            </a:extLst>
          </p:cNvPr>
          <p:cNvSpPr>
            <a:spLocks noGrp="1"/>
          </p:cNvSpPr>
          <p:nvPr>
            <p:ph idx="1"/>
          </p:nvPr>
        </p:nvSpPr>
        <p:spPr>
          <a:xfrm>
            <a:off x="639098" y="2379216"/>
            <a:ext cx="5356186" cy="3851261"/>
          </a:xfrm>
        </p:spPr>
        <p:txBody>
          <a:bodyPr anchor="ctr">
            <a:normAutofit/>
          </a:bodyPr>
          <a:lstStyle/>
          <a:p>
            <a:pPr lvl="1">
              <a:lnSpc>
                <a:spcPct val="90000"/>
              </a:lnSpc>
            </a:pPr>
            <a:endParaRPr lang="en-US" sz="1500" dirty="0">
              <a:solidFill>
                <a:srgbClr val="FFFFFF"/>
              </a:solidFill>
              <a:latin typeface="Times New Roman" panose="02020603050405020304" pitchFamily="18" charset="0"/>
              <a:cs typeface="Times New Roman" panose="02020603050405020304" pitchFamily="18" charset="0"/>
            </a:endParaRPr>
          </a:p>
          <a:p>
            <a:pPr marL="457200" lvl="1" indent="0">
              <a:lnSpc>
                <a:spcPct val="90000"/>
              </a:lnSpc>
              <a:buNone/>
            </a:pPr>
            <a:r>
              <a:rPr lang="en-US" sz="1500" dirty="0">
                <a:solidFill>
                  <a:srgbClr val="FFFFFF"/>
                </a:solidFill>
                <a:latin typeface="Times New Roman" panose="02020603050405020304" pitchFamily="18" charset="0"/>
                <a:cs typeface="Times New Roman" panose="02020603050405020304" pitchFamily="18" charset="0"/>
              </a:rPr>
              <a:t>1. Candidate/Employer should be able to register and login into to the site</a:t>
            </a:r>
          </a:p>
          <a:p>
            <a:pPr lvl="2">
              <a:lnSpc>
                <a:spcPct val="90000"/>
              </a:lnSpc>
            </a:pPr>
            <a:r>
              <a:rPr lang="en-US" sz="1500" dirty="0">
                <a:solidFill>
                  <a:srgbClr val="FFFFFF"/>
                </a:solidFill>
                <a:latin typeface="Times New Roman" panose="02020603050405020304" pitchFamily="18" charset="0"/>
                <a:cs typeface="Times New Roman" panose="02020603050405020304" pitchFamily="18" charset="0"/>
              </a:rPr>
              <a:t> Candidate should be able to create a profile by mentioning his details like educational qualification ,technical skills ,experience ,projects worked up on, at the time of registration</a:t>
            </a:r>
          </a:p>
          <a:p>
            <a:pPr lvl="1">
              <a:lnSpc>
                <a:spcPct val="90000"/>
              </a:lnSpc>
            </a:pPr>
            <a:endParaRPr lang="en-US" sz="1500" dirty="0">
              <a:solidFill>
                <a:srgbClr val="FFFFFF"/>
              </a:solidFill>
              <a:latin typeface="Times New Roman" panose="02020603050405020304" pitchFamily="18" charset="0"/>
              <a:cs typeface="Times New Roman" panose="02020603050405020304" pitchFamily="18" charset="0"/>
            </a:endParaRPr>
          </a:p>
          <a:p>
            <a:pPr marL="457200" lvl="1" indent="0">
              <a:lnSpc>
                <a:spcPct val="90000"/>
              </a:lnSpc>
              <a:buNone/>
            </a:pPr>
            <a:r>
              <a:rPr lang="en-US" sz="1500" dirty="0">
                <a:solidFill>
                  <a:srgbClr val="FFFFFF"/>
                </a:solidFill>
                <a:latin typeface="Times New Roman" panose="02020603050405020304" pitchFamily="18" charset="0"/>
                <a:cs typeface="Times New Roman" panose="02020603050405020304" pitchFamily="18" charset="0"/>
              </a:rPr>
              <a:t>2. JWT Authentication For Candidate/employer login</a:t>
            </a:r>
          </a:p>
          <a:p>
            <a:pPr lvl="2">
              <a:lnSpc>
                <a:spcPct val="90000"/>
              </a:lnSpc>
            </a:pPr>
            <a:r>
              <a:rPr lang="en-US" sz="1500" dirty="0">
                <a:solidFill>
                  <a:srgbClr val="FFFFFF"/>
                </a:solidFill>
                <a:latin typeface="Times New Roman" panose="02020603050405020304" pitchFamily="18" charset="0"/>
                <a:cs typeface="Times New Roman" panose="02020603050405020304" pitchFamily="18" charset="0"/>
              </a:rPr>
              <a:t>After registration of the user the candidate/Employer can use their registered email and password to generate authorization key.</a:t>
            </a:r>
          </a:p>
          <a:p>
            <a:pPr lvl="2">
              <a:lnSpc>
                <a:spcPct val="90000"/>
              </a:lnSpc>
            </a:pPr>
            <a:r>
              <a:rPr lang="en-US" sz="1500" dirty="0">
                <a:solidFill>
                  <a:srgbClr val="FFFFFF"/>
                </a:solidFill>
                <a:latin typeface="Times New Roman" panose="02020603050405020304" pitchFamily="18" charset="0"/>
                <a:cs typeface="Times New Roman" panose="02020603050405020304" pitchFamily="18" charset="0"/>
              </a:rPr>
              <a:t>Use the generated token for accessing </a:t>
            </a:r>
            <a:r>
              <a:rPr lang="en-US" sz="1500" dirty="0" err="1">
                <a:solidFill>
                  <a:srgbClr val="FFFFFF"/>
                </a:solidFill>
                <a:latin typeface="Times New Roman" panose="02020603050405020304" pitchFamily="18" charset="0"/>
                <a:cs typeface="Times New Roman" panose="02020603050405020304" pitchFamily="18" charset="0"/>
              </a:rPr>
              <a:t>api’s</a:t>
            </a:r>
            <a:endParaRPr lang="en-US" sz="1500" dirty="0">
              <a:solidFill>
                <a:srgbClr val="FFFFFF"/>
              </a:solidFill>
              <a:latin typeface="Times New Roman" panose="02020603050405020304" pitchFamily="18" charset="0"/>
              <a:cs typeface="Times New Roman" panose="02020603050405020304" pitchFamily="18" charset="0"/>
            </a:endParaRPr>
          </a:p>
          <a:p>
            <a:pPr lvl="1">
              <a:lnSpc>
                <a:spcPct val="90000"/>
              </a:lnSpc>
            </a:pPr>
            <a:endParaRPr lang="en-US" sz="1500" dirty="0">
              <a:solidFill>
                <a:srgbClr val="FFFFFF"/>
              </a:solidFill>
              <a:latin typeface="Times New Roman" panose="02020603050405020304" pitchFamily="18" charset="0"/>
              <a:cs typeface="Times New Roman" panose="02020603050405020304" pitchFamily="18" charset="0"/>
            </a:endParaRPr>
          </a:p>
          <a:p>
            <a:pPr lvl="1">
              <a:lnSpc>
                <a:spcPct val="90000"/>
              </a:lnSpc>
            </a:pPr>
            <a:endParaRPr lang="en-US" sz="1500" dirty="0">
              <a:solidFill>
                <a:srgbClr val="FFFFFF"/>
              </a:solidFill>
              <a:latin typeface="Times New Roman" panose="02020603050405020304" pitchFamily="18" charset="0"/>
              <a:cs typeface="Times New Roman" panose="02020603050405020304" pitchFamily="18" charset="0"/>
            </a:endParaRPr>
          </a:p>
          <a:p>
            <a:pPr lvl="1">
              <a:lnSpc>
                <a:spcPct val="90000"/>
              </a:lnSpc>
            </a:pPr>
            <a:endParaRPr lang="en-US" sz="15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9614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1E6A00D-120D-BE8D-31A3-E665FDD662B1}"/>
              </a:ext>
            </a:extLst>
          </p:cNvPr>
          <p:cNvSpPr>
            <a:spLocks noGrp="1"/>
          </p:cNvSpPr>
          <p:nvPr>
            <p:ph type="title"/>
          </p:nvPr>
        </p:nvSpPr>
        <p:spPr>
          <a:xfrm>
            <a:off x="639098" y="629265"/>
            <a:ext cx="5132438" cy="1622322"/>
          </a:xfrm>
        </p:spPr>
        <p:txBody>
          <a:bodyPr>
            <a:normAutofit/>
          </a:bodyPr>
          <a:lstStyle/>
          <a:p>
            <a:r>
              <a:rPr lang="en-IN">
                <a:solidFill>
                  <a:srgbClr val="EBEBEB"/>
                </a:solidFill>
              </a:rPr>
              <a:t>Employer and job</a:t>
            </a:r>
          </a:p>
        </p:txBody>
      </p:sp>
      <p:pic>
        <p:nvPicPr>
          <p:cNvPr id="7" name="Graphic 6" descr="Office Worker">
            <a:extLst>
              <a:ext uri="{FF2B5EF4-FFF2-40B4-BE49-F238E27FC236}">
                <a16:creationId xmlns:a16="http://schemas.microsoft.com/office/drawing/2014/main" id="{191F351E-9397-232D-169C-3A292E244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836" y="1023437"/>
            <a:ext cx="4828707" cy="4828707"/>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B76550F-A5EA-0148-5C3F-5B6EF22ECCE3}"/>
              </a:ext>
            </a:extLst>
          </p:cNvPr>
          <p:cNvSpPr>
            <a:spLocks noGrp="1"/>
          </p:cNvSpPr>
          <p:nvPr>
            <p:ph idx="1"/>
          </p:nvPr>
        </p:nvSpPr>
        <p:spPr>
          <a:xfrm>
            <a:off x="639098" y="2418735"/>
            <a:ext cx="5132439" cy="3811742"/>
          </a:xfrm>
        </p:spPr>
        <p:txBody>
          <a:bodyPr anchor="ctr">
            <a:normAutofit/>
          </a:bodyPr>
          <a:lstStyle/>
          <a:p>
            <a:pPr marL="0" indent="0">
              <a:lnSpc>
                <a:spcPct val="90000"/>
              </a:lnSpc>
              <a:buNone/>
            </a:pPr>
            <a:endParaRPr lang="en-IN" dirty="0">
              <a:solidFill>
                <a:srgbClr val="FFFFFF"/>
              </a:solidFill>
              <a:latin typeface="Times New Roman" panose="02020603050405020304" pitchFamily="18" charset="0"/>
              <a:cs typeface="Times New Roman" panose="02020603050405020304" pitchFamily="18" charset="0"/>
            </a:endParaRPr>
          </a:p>
          <a:p>
            <a:pPr marL="514350" indent="-514350">
              <a:lnSpc>
                <a:spcPct val="90000"/>
              </a:lnSpc>
              <a:buFont typeface="+mj-lt"/>
              <a:buAutoNum type="arabicPeriod"/>
            </a:pPr>
            <a:r>
              <a:rPr lang="en-IN" dirty="0">
                <a:solidFill>
                  <a:srgbClr val="FFFFFF"/>
                </a:solidFill>
                <a:latin typeface="Times New Roman" panose="02020603050405020304" pitchFamily="18" charset="0"/>
                <a:cs typeface="Times New Roman" panose="02020603050405020304" pitchFamily="18" charset="0"/>
              </a:rPr>
              <a:t>Employer Can create a job</a:t>
            </a:r>
          </a:p>
          <a:p>
            <a:pPr lvl="1">
              <a:lnSpc>
                <a:spcPct val="90000"/>
              </a:lnSpc>
            </a:pPr>
            <a:r>
              <a:rPr lang="en-IN" dirty="0">
                <a:solidFill>
                  <a:srgbClr val="FFFFFF"/>
                </a:solidFill>
                <a:latin typeface="Times New Roman" panose="02020603050405020304" pitchFamily="18" charset="0"/>
                <a:cs typeface="Times New Roman" panose="02020603050405020304" pitchFamily="18" charset="0"/>
              </a:rPr>
              <a:t>By providing the location, salary, job description that includes skill required, and his own id.</a:t>
            </a:r>
          </a:p>
          <a:p>
            <a:pPr lvl="1">
              <a:lnSpc>
                <a:spcPct val="90000"/>
              </a:lnSpc>
            </a:pPr>
            <a:r>
              <a:rPr lang="en-IN" dirty="0">
                <a:solidFill>
                  <a:srgbClr val="FFFFFF"/>
                </a:solidFill>
                <a:latin typeface="Times New Roman" panose="02020603050405020304" pitchFamily="18" charset="0"/>
                <a:cs typeface="Times New Roman" panose="02020603050405020304" pitchFamily="18" charset="0"/>
              </a:rPr>
              <a:t>Employer Can be able search candidates based on their skillset, location, experience.</a:t>
            </a:r>
          </a:p>
          <a:p>
            <a:pPr marL="457200" lvl="1" indent="0">
              <a:lnSpc>
                <a:spcPct val="90000"/>
              </a:lnSpc>
              <a:buNone/>
            </a:pPr>
            <a:endParaRPr lang="en-IN" dirty="0">
              <a:solidFill>
                <a:srgbClr val="FFFFFF"/>
              </a:solidFill>
              <a:latin typeface="Times New Roman" panose="02020603050405020304" pitchFamily="18" charset="0"/>
              <a:cs typeface="Times New Roman" panose="02020603050405020304" pitchFamily="18" charset="0"/>
            </a:endParaRPr>
          </a:p>
          <a:p>
            <a:pPr marL="514350" indent="-514350">
              <a:lnSpc>
                <a:spcPct val="90000"/>
              </a:lnSpc>
              <a:buFont typeface="+mj-lt"/>
              <a:buAutoNum type="arabicPeriod"/>
            </a:pPr>
            <a:r>
              <a:rPr lang="en-IN" dirty="0">
                <a:solidFill>
                  <a:srgbClr val="FFFFFF"/>
                </a:solidFill>
                <a:latin typeface="Times New Roman" panose="02020603050405020304" pitchFamily="18" charset="0"/>
                <a:cs typeface="Times New Roman" panose="02020603050405020304" pitchFamily="18" charset="0"/>
              </a:rPr>
              <a:t>Employer Can change interview Status</a:t>
            </a:r>
          </a:p>
          <a:p>
            <a:pPr marL="514350" indent="-514350">
              <a:lnSpc>
                <a:spcPct val="90000"/>
              </a:lnSpc>
              <a:buFont typeface="+mj-lt"/>
              <a:buAutoNum type="arabicPeriod"/>
            </a:pPr>
            <a:endParaRPr lang="en-IN" dirty="0">
              <a:solidFill>
                <a:srgbClr val="FFFFFF"/>
              </a:solidFill>
              <a:latin typeface="Times New Roman" panose="02020603050405020304" pitchFamily="18" charset="0"/>
              <a:cs typeface="Times New Roman" panose="02020603050405020304" pitchFamily="18" charset="0"/>
            </a:endParaRPr>
          </a:p>
          <a:p>
            <a:pPr marL="514350" indent="-514350">
              <a:lnSpc>
                <a:spcPct val="90000"/>
              </a:lnSpc>
              <a:buFont typeface="+mj-lt"/>
              <a:buAutoNum type="arabicPeriod"/>
            </a:pPr>
            <a:r>
              <a:rPr lang="en-IN" dirty="0">
                <a:solidFill>
                  <a:srgbClr val="FFFFFF"/>
                </a:solidFill>
                <a:latin typeface="Times New Roman" panose="02020603050405020304" pitchFamily="18" charset="0"/>
                <a:cs typeface="Times New Roman" panose="02020603050405020304" pitchFamily="18" charset="0"/>
              </a:rPr>
              <a:t>Employer Can close the job</a:t>
            </a:r>
          </a:p>
          <a:p>
            <a:pPr marL="457200" lvl="1" indent="0">
              <a:lnSpc>
                <a:spcPct val="90000"/>
              </a:lnSpc>
              <a:buNone/>
            </a:pPr>
            <a:endParaRPr lang="en-IN" dirty="0">
              <a:solidFill>
                <a:srgbClr val="FFFFFF"/>
              </a:solidFill>
              <a:latin typeface="Times New Roman" panose="02020603050405020304" pitchFamily="18" charset="0"/>
              <a:cs typeface="Times New Roman" panose="02020603050405020304" pitchFamily="18" charset="0"/>
            </a:endParaRPr>
          </a:p>
          <a:p>
            <a:pPr marL="457200" lvl="1" indent="0">
              <a:lnSpc>
                <a:spcPct val="90000"/>
              </a:lnSpc>
              <a:buNone/>
            </a:pPr>
            <a:endParaRPr lang="en-IN" dirty="0">
              <a:solidFill>
                <a:srgbClr val="FFFFFF"/>
              </a:solidFill>
              <a:latin typeface="Times New Roman" panose="02020603050405020304" pitchFamily="18" charset="0"/>
              <a:cs typeface="Times New Roman" panose="02020603050405020304" pitchFamily="18" charset="0"/>
            </a:endParaRPr>
          </a:p>
          <a:p>
            <a:pPr marL="457200" lvl="1" indent="0">
              <a:lnSpc>
                <a:spcPct val="90000"/>
              </a:lnSpc>
              <a:buNone/>
            </a:pPr>
            <a:endParaRPr lang="en-IN" dirty="0">
              <a:solidFill>
                <a:srgbClr val="FFFFFF"/>
              </a:solidFill>
              <a:latin typeface="Times New Roman" panose="02020603050405020304" pitchFamily="18" charset="0"/>
              <a:cs typeface="Times New Roman" panose="02020603050405020304" pitchFamily="18" charset="0"/>
            </a:endParaRPr>
          </a:p>
          <a:p>
            <a:pPr marL="457200" lvl="1" indent="0">
              <a:lnSpc>
                <a:spcPct val="90000"/>
              </a:lnSpc>
              <a:buNone/>
            </a:pPr>
            <a:endParaRPr lang="en-IN" dirty="0">
              <a:solidFill>
                <a:srgbClr val="FFFFFF"/>
              </a:solidFill>
              <a:latin typeface="Times New Roman" panose="02020603050405020304" pitchFamily="18" charset="0"/>
              <a:cs typeface="Times New Roman" panose="02020603050405020304" pitchFamily="18" charset="0"/>
            </a:endParaRPr>
          </a:p>
          <a:p>
            <a:pPr marL="457200" lvl="1" indent="0">
              <a:lnSpc>
                <a:spcPct val="90000"/>
              </a:lnSpc>
              <a:buNone/>
            </a:pPr>
            <a:endParaRPr lang="en-I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9537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1D3E-A80B-A22B-4587-A1FF20A5C308}"/>
              </a:ext>
            </a:extLst>
          </p:cNvPr>
          <p:cNvSpPr>
            <a:spLocks noGrp="1"/>
          </p:cNvSpPr>
          <p:nvPr>
            <p:ph type="title"/>
          </p:nvPr>
        </p:nvSpPr>
        <p:spPr>
          <a:xfrm>
            <a:off x="1154954" y="973668"/>
            <a:ext cx="8761413" cy="706964"/>
          </a:xfrm>
        </p:spPr>
        <p:txBody>
          <a:bodyPr>
            <a:normAutofit/>
          </a:bodyPr>
          <a:lstStyle/>
          <a:p>
            <a:r>
              <a:rPr lang="en-IN">
                <a:solidFill>
                  <a:srgbClr val="EBEBEB"/>
                </a:solidFill>
              </a:rPr>
              <a:t>Candidate and Job</a:t>
            </a:r>
          </a:p>
        </p:txBody>
      </p:sp>
      <p:sp>
        <p:nvSpPr>
          <p:cNvPr id="3" name="Content Placeholder 2">
            <a:extLst>
              <a:ext uri="{FF2B5EF4-FFF2-40B4-BE49-F238E27FC236}">
                <a16:creationId xmlns:a16="http://schemas.microsoft.com/office/drawing/2014/main" id="{45BB49F2-983D-D71E-0BD1-7EA6ABA9DC2C}"/>
              </a:ext>
            </a:extLst>
          </p:cNvPr>
          <p:cNvSpPr>
            <a:spLocks noGrp="1"/>
          </p:cNvSpPr>
          <p:nvPr>
            <p:ph idx="1"/>
          </p:nvPr>
        </p:nvSpPr>
        <p:spPr>
          <a:xfrm>
            <a:off x="1154954" y="2603500"/>
            <a:ext cx="6397313" cy="3416300"/>
          </a:xfrm>
        </p:spPr>
        <p:txBody>
          <a:bodyPr anchor="ctr">
            <a:normAutofit/>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Candidate Can apply for a job</a:t>
            </a:r>
          </a:p>
          <a:p>
            <a:pPr lvl="1"/>
            <a:r>
              <a:rPr lang="en-IN" dirty="0">
                <a:latin typeface="Times New Roman" panose="02020603050405020304" pitchFamily="18" charset="0"/>
                <a:cs typeface="Times New Roman" panose="02020603050405020304" pitchFamily="18" charset="0"/>
              </a:rPr>
              <a:t>Candidate can search for job using location and industry</a:t>
            </a:r>
          </a:p>
          <a:p>
            <a:pPr lvl="1"/>
            <a:r>
              <a:rPr lang="en-IN" dirty="0">
                <a:latin typeface="Times New Roman" panose="02020603050405020304" pitchFamily="18" charset="0"/>
                <a:cs typeface="Times New Roman" panose="02020603050405020304" pitchFamily="18" charset="0"/>
              </a:rPr>
              <a:t>Candidate select options to receive notification in desired category</a:t>
            </a:r>
          </a:p>
          <a:p>
            <a:pPr lvl="1"/>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Candidate can check status of a job</a:t>
            </a:r>
          </a:p>
          <a:p>
            <a:pPr lvl="1"/>
            <a:r>
              <a:rPr lang="en-IN" dirty="0">
                <a:latin typeface="Times New Roman" panose="02020603050405020304" pitchFamily="18" charset="0"/>
                <a:cs typeface="Times New Roman" panose="02020603050405020304" pitchFamily="18" charset="0"/>
              </a:rPr>
              <a:t>And also can check status of his application</a:t>
            </a:r>
          </a:p>
          <a:p>
            <a:pPr lvl="1"/>
            <a:r>
              <a:rPr lang="en-IN" dirty="0">
                <a:latin typeface="Times New Roman" panose="02020603050405020304" pitchFamily="18" charset="0"/>
                <a:cs typeface="Times New Roman" panose="02020603050405020304" pitchFamily="18" charset="0"/>
              </a:rPr>
              <a:t>Next he can also post feed back and rating</a:t>
            </a: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CCF36963-EFAD-41D9-051B-DB63967E845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76343" y="3063040"/>
            <a:ext cx="3080048" cy="282129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7422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55024B0C-29C8-D1CC-9F79-CFF11AE07ED3}"/>
              </a:ext>
            </a:extLst>
          </p:cNvPr>
          <p:cNvSpPr txBox="1"/>
          <p:nvPr/>
        </p:nvSpPr>
        <p:spPr>
          <a:xfrm>
            <a:off x="6835807" y="1113062"/>
            <a:ext cx="4707264" cy="3281957"/>
          </a:xfrm>
          <a:prstGeom prst="rect">
            <a:avLst/>
          </a:prstGeom>
        </p:spPr>
        <p:txBody>
          <a:bodyPr vert="horz" lIns="91440" tIns="45720" rIns="91440" bIns="45720" rtlCol="0" anchor="b">
            <a:normAutofit/>
          </a:bodyPr>
          <a:lstStyle/>
          <a:p>
            <a:pPr>
              <a:spcBef>
                <a:spcPct val="0"/>
              </a:spcBef>
              <a:spcAft>
                <a:spcPts val="600"/>
              </a:spcAft>
            </a:pPr>
            <a:r>
              <a:rPr lang="en-US" sz="5400" b="0" i="0" kern="1200" dirty="0">
                <a:solidFill>
                  <a:srgbClr val="EBEBEB"/>
                </a:solidFill>
                <a:latin typeface="+mj-lt"/>
                <a:ea typeface="+mj-ea"/>
                <a:cs typeface="+mj-cs"/>
              </a:rPr>
              <a:t>ER Diagram</a:t>
            </a:r>
          </a:p>
        </p:txBody>
      </p:sp>
      <p:pic>
        <p:nvPicPr>
          <p:cNvPr id="5" name="Picture 4" descr="Diagram&#10;&#10;Description automatically generated">
            <a:extLst>
              <a:ext uri="{FF2B5EF4-FFF2-40B4-BE49-F238E27FC236}">
                <a16:creationId xmlns:a16="http://schemas.microsoft.com/office/drawing/2014/main" id="{B93CD188-C6E2-20E2-EC04-36B308F9B107}"/>
              </a:ext>
            </a:extLst>
          </p:cNvPr>
          <p:cNvPicPr>
            <a:picLocks noChangeAspect="1"/>
          </p:cNvPicPr>
          <p:nvPr/>
        </p:nvPicPr>
        <p:blipFill>
          <a:blip r:embed="rId3"/>
          <a:stretch>
            <a:fillRect/>
          </a:stretch>
        </p:blipFill>
        <p:spPr>
          <a:xfrm>
            <a:off x="751512" y="1113062"/>
            <a:ext cx="5429629"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989075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B668C2-3901-3B32-21E3-838963949DCA}"/>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DFD</a:t>
            </a:r>
          </a:p>
        </p:txBody>
      </p:sp>
      <p:grpSp>
        <p:nvGrpSpPr>
          <p:cNvPr id="22"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white board with writing on it&#10;&#10;Description automatically generated with low confidence">
            <a:extLst>
              <a:ext uri="{FF2B5EF4-FFF2-40B4-BE49-F238E27FC236}">
                <a16:creationId xmlns:a16="http://schemas.microsoft.com/office/drawing/2014/main" id="{08A74157-A403-F92F-EF28-6D678D6D77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010" y="488273"/>
            <a:ext cx="6737292" cy="5329876"/>
          </a:xfrm>
          <a:prstGeom prst="rect">
            <a:avLst/>
          </a:prstGeom>
        </p:spPr>
      </p:pic>
    </p:spTree>
    <p:extLst>
      <p:ext uri="{BB962C8B-B14F-4D97-AF65-F5344CB8AC3E}">
        <p14:creationId xmlns:p14="http://schemas.microsoft.com/office/powerpoint/2010/main" val="173991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4266658-C138-6728-AD37-15B1250C0F5C}"/>
              </a:ext>
            </a:extLst>
          </p:cNvPr>
          <p:cNvSpPr>
            <a:spLocks noGrp="1"/>
          </p:cNvSpPr>
          <p:nvPr>
            <p:ph idx="1"/>
          </p:nvPr>
        </p:nvSpPr>
        <p:spPr>
          <a:xfrm>
            <a:off x="1154954" y="2603500"/>
            <a:ext cx="5211979" cy="3416300"/>
          </a:xfrm>
        </p:spPr>
        <p:txBody>
          <a:bodyPr anchor="ctr">
            <a:normAutofit/>
          </a:bodyPr>
          <a:lstStyle/>
          <a:p>
            <a:pPr marL="0" indent="0">
              <a:buNone/>
            </a:pPr>
            <a:r>
              <a:rPr lang="en-IN" sz="6000" dirty="0">
                <a:latin typeface="Times New Roman" panose="02020603050405020304" pitchFamily="18" charset="0"/>
                <a:cs typeface="Times New Roman" panose="02020603050405020304" pitchFamily="18" charset="0"/>
              </a:rPr>
              <a:t>Thank You</a:t>
            </a:r>
          </a:p>
        </p:txBody>
      </p:sp>
      <p:pic>
        <p:nvPicPr>
          <p:cNvPr id="11" name="Graphic 10" descr="Smiling Face with No Fill">
            <a:extLst>
              <a:ext uri="{FF2B5EF4-FFF2-40B4-BE49-F238E27FC236}">
                <a16:creationId xmlns:a16="http://schemas.microsoft.com/office/drawing/2014/main" id="{0F27788D-F1FA-6CE9-2168-9D1C63C11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766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8474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384</TotalTime>
  <Words>304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Times New Roman</vt:lpstr>
      <vt:lpstr>Wingdings 3</vt:lpstr>
      <vt:lpstr>Ion Boardroom</vt:lpstr>
      <vt:lpstr>Online Job Portal</vt:lpstr>
      <vt:lpstr>Problem statement </vt:lpstr>
      <vt:lpstr>User Stories</vt:lpstr>
      <vt:lpstr>Register candidate and employer</vt:lpstr>
      <vt:lpstr>Employer and job</vt:lpstr>
      <vt:lpstr>Candidate and Job</vt:lpstr>
      <vt:lpstr>PowerPoint Presentation</vt:lpstr>
      <vt:lpstr>DFD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Portal</dc:title>
  <dc:creator>Yashwanth</dc:creator>
  <cp:lastModifiedBy>Anand Yadav</cp:lastModifiedBy>
  <cp:revision>19</cp:revision>
  <dcterms:created xsi:type="dcterms:W3CDTF">2022-10-28T04:38:50Z</dcterms:created>
  <dcterms:modified xsi:type="dcterms:W3CDTF">2022-11-21T15:46:16Z</dcterms:modified>
</cp:coreProperties>
</file>