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3" r:id="rId16"/>
    <p:sldId id="274"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6927DA-74F9-41BE-B557-A33EF7E48281}" type="datetimeFigureOut">
              <a:rPr lang="en-IN" smtClean="0"/>
              <a:t>24-04-2025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EFCB38-BF91-496F-912E-FCFAB41DFC89}" type="slidenum">
              <a:rPr lang="en-IN" smtClean="0"/>
              <a:t>‹#›</a:t>
            </a:fld>
            <a:endParaRPr lang="en-IN"/>
          </a:p>
        </p:txBody>
      </p:sp>
    </p:spTree>
    <p:extLst>
      <p:ext uri="{BB962C8B-B14F-4D97-AF65-F5344CB8AC3E}">
        <p14:creationId xmlns:p14="http://schemas.microsoft.com/office/powerpoint/2010/main" val="3256213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9EFCB38-BF91-496F-912E-FCFAB41DFC89}" type="slidenum">
              <a:rPr lang="en-IN" smtClean="0"/>
              <a:t>5</a:t>
            </a:fld>
            <a:endParaRPr lang="en-IN"/>
          </a:p>
        </p:txBody>
      </p:sp>
    </p:spTree>
    <p:extLst>
      <p:ext uri="{BB962C8B-B14F-4D97-AF65-F5344CB8AC3E}">
        <p14:creationId xmlns:p14="http://schemas.microsoft.com/office/powerpoint/2010/main" val="2844762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3C2C8-37C6-8C52-8A74-3384C9BE1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AFE664-1BCC-6B69-F5BC-0B8FE2FA51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0E5CA2-30EC-41B3-E1EA-EE59480C6B79}"/>
              </a:ext>
            </a:extLst>
          </p:cNvPr>
          <p:cNvSpPr>
            <a:spLocks noGrp="1"/>
          </p:cNvSpPr>
          <p:nvPr>
            <p:ph type="dt" sz="half" idx="10"/>
          </p:nvPr>
        </p:nvSpPr>
        <p:spPr/>
        <p:txBody>
          <a:bodyPr/>
          <a:lstStyle/>
          <a:p>
            <a:fld id="{267C69AC-ECEE-42B0-927C-355C6AE00D41}" type="datetimeFigureOut">
              <a:rPr lang="en-IN" smtClean="0"/>
              <a:t>24-04-2025</a:t>
            </a:fld>
            <a:endParaRPr lang="en-IN"/>
          </a:p>
        </p:txBody>
      </p:sp>
      <p:sp>
        <p:nvSpPr>
          <p:cNvPr id="5" name="Footer Placeholder 4">
            <a:extLst>
              <a:ext uri="{FF2B5EF4-FFF2-40B4-BE49-F238E27FC236}">
                <a16:creationId xmlns:a16="http://schemas.microsoft.com/office/drawing/2014/main" id="{4FFBFD0A-C115-0627-332A-25C4356F6F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F2465A-530D-9516-CB03-FF935F7E1017}"/>
              </a:ext>
            </a:extLst>
          </p:cNvPr>
          <p:cNvSpPr>
            <a:spLocks noGrp="1"/>
          </p:cNvSpPr>
          <p:nvPr>
            <p:ph type="sldNum" sz="quarter" idx="12"/>
          </p:nvPr>
        </p:nvSpPr>
        <p:spPr/>
        <p:txBody>
          <a:bodyPr/>
          <a:lstStyle/>
          <a:p>
            <a:fld id="{6B6FA4B2-4786-4F33-91EC-A7C40363525A}" type="slidenum">
              <a:rPr lang="en-IN" smtClean="0"/>
              <a:t>‹#›</a:t>
            </a:fld>
            <a:endParaRPr lang="en-IN"/>
          </a:p>
        </p:txBody>
      </p:sp>
    </p:spTree>
    <p:extLst>
      <p:ext uri="{BB962C8B-B14F-4D97-AF65-F5344CB8AC3E}">
        <p14:creationId xmlns:p14="http://schemas.microsoft.com/office/powerpoint/2010/main" val="4081424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9376-B6CB-D419-99FE-0B81F738E61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08F585-FC76-7F2B-DA8B-31DCA76500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951B3C-3DFA-9C58-F8D4-8194E22B96C4}"/>
              </a:ext>
            </a:extLst>
          </p:cNvPr>
          <p:cNvSpPr>
            <a:spLocks noGrp="1"/>
          </p:cNvSpPr>
          <p:nvPr>
            <p:ph type="dt" sz="half" idx="10"/>
          </p:nvPr>
        </p:nvSpPr>
        <p:spPr/>
        <p:txBody>
          <a:bodyPr/>
          <a:lstStyle/>
          <a:p>
            <a:fld id="{267C69AC-ECEE-42B0-927C-355C6AE00D41}" type="datetimeFigureOut">
              <a:rPr lang="en-IN" smtClean="0"/>
              <a:t>24-04-2025</a:t>
            </a:fld>
            <a:endParaRPr lang="en-IN"/>
          </a:p>
        </p:txBody>
      </p:sp>
      <p:sp>
        <p:nvSpPr>
          <p:cNvPr id="5" name="Footer Placeholder 4">
            <a:extLst>
              <a:ext uri="{FF2B5EF4-FFF2-40B4-BE49-F238E27FC236}">
                <a16:creationId xmlns:a16="http://schemas.microsoft.com/office/drawing/2014/main" id="{34B14B3B-B6A2-2FA2-E1E2-9072632E90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7164A8-2354-E686-5C01-373684DE8DFF}"/>
              </a:ext>
            </a:extLst>
          </p:cNvPr>
          <p:cNvSpPr>
            <a:spLocks noGrp="1"/>
          </p:cNvSpPr>
          <p:nvPr>
            <p:ph type="sldNum" sz="quarter" idx="12"/>
          </p:nvPr>
        </p:nvSpPr>
        <p:spPr/>
        <p:txBody>
          <a:bodyPr/>
          <a:lstStyle/>
          <a:p>
            <a:fld id="{6B6FA4B2-4786-4F33-91EC-A7C40363525A}" type="slidenum">
              <a:rPr lang="en-IN" smtClean="0"/>
              <a:t>‹#›</a:t>
            </a:fld>
            <a:endParaRPr lang="en-IN"/>
          </a:p>
        </p:txBody>
      </p:sp>
    </p:spTree>
    <p:extLst>
      <p:ext uri="{BB962C8B-B14F-4D97-AF65-F5344CB8AC3E}">
        <p14:creationId xmlns:p14="http://schemas.microsoft.com/office/powerpoint/2010/main" val="871724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15F86E-FD83-0E8A-A0E8-21C8D9E6F3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F0D7B4-0B2C-B284-1237-C4B3489975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286048-6FF4-2A9A-1A52-A79F0D33C40B}"/>
              </a:ext>
            </a:extLst>
          </p:cNvPr>
          <p:cNvSpPr>
            <a:spLocks noGrp="1"/>
          </p:cNvSpPr>
          <p:nvPr>
            <p:ph type="dt" sz="half" idx="10"/>
          </p:nvPr>
        </p:nvSpPr>
        <p:spPr/>
        <p:txBody>
          <a:bodyPr/>
          <a:lstStyle/>
          <a:p>
            <a:fld id="{267C69AC-ECEE-42B0-927C-355C6AE00D41}" type="datetimeFigureOut">
              <a:rPr lang="en-IN" smtClean="0"/>
              <a:t>24-04-2025</a:t>
            </a:fld>
            <a:endParaRPr lang="en-IN"/>
          </a:p>
        </p:txBody>
      </p:sp>
      <p:sp>
        <p:nvSpPr>
          <p:cNvPr id="5" name="Footer Placeholder 4">
            <a:extLst>
              <a:ext uri="{FF2B5EF4-FFF2-40B4-BE49-F238E27FC236}">
                <a16:creationId xmlns:a16="http://schemas.microsoft.com/office/drawing/2014/main" id="{523123F3-6A01-8CB2-FC4B-D02A36322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EE861B-47DC-9A19-19BC-33C37CD0B0FD}"/>
              </a:ext>
            </a:extLst>
          </p:cNvPr>
          <p:cNvSpPr>
            <a:spLocks noGrp="1"/>
          </p:cNvSpPr>
          <p:nvPr>
            <p:ph type="sldNum" sz="quarter" idx="12"/>
          </p:nvPr>
        </p:nvSpPr>
        <p:spPr/>
        <p:txBody>
          <a:bodyPr/>
          <a:lstStyle/>
          <a:p>
            <a:fld id="{6B6FA4B2-4786-4F33-91EC-A7C40363525A}" type="slidenum">
              <a:rPr lang="en-IN" smtClean="0"/>
              <a:t>‹#›</a:t>
            </a:fld>
            <a:endParaRPr lang="en-IN"/>
          </a:p>
        </p:txBody>
      </p:sp>
    </p:spTree>
    <p:extLst>
      <p:ext uri="{BB962C8B-B14F-4D97-AF65-F5344CB8AC3E}">
        <p14:creationId xmlns:p14="http://schemas.microsoft.com/office/powerpoint/2010/main" val="667396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5EA15-414E-59ED-D89A-E4F66FA890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231DB1-27D5-9639-807C-7DF37E72B4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EE309C-C437-BDC2-86BB-3274352BF1E7}"/>
              </a:ext>
            </a:extLst>
          </p:cNvPr>
          <p:cNvSpPr>
            <a:spLocks noGrp="1"/>
          </p:cNvSpPr>
          <p:nvPr>
            <p:ph type="dt" sz="half" idx="10"/>
          </p:nvPr>
        </p:nvSpPr>
        <p:spPr/>
        <p:txBody>
          <a:bodyPr/>
          <a:lstStyle/>
          <a:p>
            <a:fld id="{267C69AC-ECEE-42B0-927C-355C6AE00D41}" type="datetimeFigureOut">
              <a:rPr lang="en-IN" smtClean="0"/>
              <a:t>24-04-2025</a:t>
            </a:fld>
            <a:endParaRPr lang="en-IN"/>
          </a:p>
        </p:txBody>
      </p:sp>
      <p:sp>
        <p:nvSpPr>
          <p:cNvPr id="5" name="Footer Placeholder 4">
            <a:extLst>
              <a:ext uri="{FF2B5EF4-FFF2-40B4-BE49-F238E27FC236}">
                <a16:creationId xmlns:a16="http://schemas.microsoft.com/office/drawing/2014/main" id="{E436FF09-E64E-9850-CF62-74916E8BB9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E7E09C-00F6-0181-56EB-8F7863DB9C9F}"/>
              </a:ext>
            </a:extLst>
          </p:cNvPr>
          <p:cNvSpPr>
            <a:spLocks noGrp="1"/>
          </p:cNvSpPr>
          <p:nvPr>
            <p:ph type="sldNum" sz="quarter" idx="12"/>
          </p:nvPr>
        </p:nvSpPr>
        <p:spPr/>
        <p:txBody>
          <a:bodyPr/>
          <a:lstStyle/>
          <a:p>
            <a:fld id="{6B6FA4B2-4786-4F33-91EC-A7C40363525A}" type="slidenum">
              <a:rPr lang="en-IN" smtClean="0"/>
              <a:t>‹#›</a:t>
            </a:fld>
            <a:endParaRPr lang="en-IN"/>
          </a:p>
        </p:txBody>
      </p:sp>
    </p:spTree>
    <p:extLst>
      <p:ext uri="{BB962C8B-B14F-4D97-AF65-F5344CB8AC3E}">
        <p14:creationId xmlns:p14="http://schemas.microsoft.com/office/powerpoint/2010/main" val="4209775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C7DC-0186-7D53-CE74-F1284010E6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C75181-FEBD-1EA8-6269-B3AEF5E9FD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C8647F-48D5-98E9-177B-749E91754F9A}"/>
              </a:ext>
            </a:extLst>
          </p:cNvPr>
          <p:cNvSpPr>
            <a:spLocks noGrp="1"/>
          </p:cNvSpPr>
          <p:nvPr>
            <p:ph type="dt" sz="half" idx="10"/>
          </p:nvPr>
        </p:nvSpPr>
        <p:spPr/>
        <p:txBody>
          <a:bodyPr/>
          <a:lstStyle/>
          <a:p>
            <a:fld id="{267C69AC-ECEE-42B0-927C-355C6AE00D41}" type="datetimeFigureOut">
              <a:rPr lang="en-IN" smtClean="0"/>
              <a:t>24-04-2025</a:t>
            </a:fld>
            <a:endParaRPr lang="en-IN"/>
          </a:p>
        </p:txBody>
      </p:sp>
      <p:sp>
        <p:nvSpPr>
          <p:cNvPr id="5" name="Footer Placeholder 4">
            <a:extLst>
              <a:ext uri="{FF2B5EF4-FFF2-40B4-BE49-F238E27FC236}">
                <a16:creationId xmlns:a16="http://schemas.microsoft.com/office/drawing/2014/main" id="{75DCDCEE-F047-A38F-75B3-AB93776E1B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783F8-8982-531F-B6FE-AB07E3A736BA}"/>
              </a:ext>
            </a:extLst>
          </p:cNvPr>
          <p:cNvSpPr>
            <a:spLocks noGrp="1"/>
          </p:cNvSpPr>
          <p:nvPr>
            <p:ph type="sldNum" sz="quarter" idx="12"/>
          </p:nvPr>
        </p:nvSpPr>
        <p:spPr/>
        <p:txBody>
          <a:bodyPr/>
          <a:lstStyle/>
          <a:p>
            <a:fld id="{6B6FA4B2-4786-4F33-91EC-A7C40363525A}" type="slidenum">
              <a:rPr lang="en-IN" smtClean="0"/>
              <a:t>‹#›</a:t>
            </a:fld>
            <a:endParaRPr lang="en-IN"/>
          </a:p>
        </p:txBody>
      </p:sp>
    </p:spTree>
    <p:extLst>
      <p:ext uri="{BB962C8B-B14F-4D97-AF65-F5344CB8AC3E}">
        <p14:creationId xmlns:p14="http://schemas.microsoft.com/office/powerpoint/2010/main" val="3756090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AE8A-95C6-1C06-E8F5-BC09500594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81B81B-2963-ABBD-A367-7893C013FA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15E9243-8459-2C2B-BE28-F87A5018AB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70A7DB-AA46-F5D5-75B2-C1649C4B5361}"/>
              </a:ext>
            </a:extLst>
          </p:cNvPr>
          <p:cNvSpPr>
            <a:spLocks noGrp="1"/>
          </p:cNvSpPr>
          <p:nvPr>
            <p:ph type="dt" sz="half" idx="10"/>
          </p:nvPr>
        </p:nvSpPr>
        <p:spPr/>
        <p:txBody>
          <a:bodyPr/>
          <a:lstStyle/>
          <a:p>
            <a:fld id="{267C69AC-ECEE-42B0-927C-355C6AE00D41}" type="datetimeFigureOut">
              <a:rPr lang="en-IN" smtClean="0"/>
              <a:t>24-04-2025</a:t>
            </a:fld>
            <a:endParaRPr lang="en-IN"/>
          </a:p>
        </p:txBody>
      </p:sp>
      <p:sp>
        <p:nvSpPr>
          <p:cNvPr id="6" name="Footer Placeholder 5">
            <a:extLst>
              <a:ext uri="{FF2B5EF4-FFF2-40B4-BE49-F238E27FC236}">
                <a16:creationId xmlns:a16="http://schemas.microsoft.com/office/drawing/2014/main" id="{B1C81E6F-6C2C-9EC2-9568-92B844EB4D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AA0E4A-2AC4-2096-5954-793077763526}"/>
              </a:ext>
            </a:extLst>
          </p:cNvPr>
          <p:cNvSpPr>
            <a:spLocks noGrp="1"/>
          </p:cNvSpPr>
          <p:nvPr>
            <p:ph type="sldNum" sz="quarter" idx="12"/>
          </p:nvPr>
        </p:nvSpPr>
        <p:spPr/>
        <p:txBody>
          <a:bodyPr/>
          <a:lstStyle/>
          <a:p>
            <a:fld id="{6B6FA4B2-4786-4F33-91EC-A7C40363525A}" type="slidenum">
              <a:rPr lang="en-IN" smtClean="0"/>
              <a:t>‹#›</a:t>
            </a:fld>
            <a:endParaRPr lang="en-IN"/>
          </a:p>
        </p:txBody>
      </p:sp>
    </p:spTree>
    <p:extLst>
      <p:ext uri="{BB962C8B-B14F-4D97-AF65-F5344CB8AC3E}">
        <p14:creationId xmlns:p14="http://schemas.microsoft.com/office/powerpoint/2010/main" val="414042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4D706-CD2E-03F5-B90B-191DF27589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D888300-BB4F-BC04-B2F8-601BD1FF24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C5A37A-FF10-70F6-6311-EE7F74ABD0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E0B19F-8B1D-3803-E83A-48A4BE9FDC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4F280F-329C-03FC-4A9D-D59E87B9DF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C5B53F-2847-DC21-9FA1-51A8363D2EE5}"/>
              </a:ext>
            </a:extLst>
          </p:cNvPr>
          <p:cNvSpPr>
            <a:spLocks noGrp="1"/>
          </p:cNvSpPr>
          <p:nvPr>
            <p:ph type="dt" sz="half" idx="10"/>
          </p:nvPr>
        </p:nvSpPr>
        <p:spPr/>
        <p:txBody>
          <a:bodyPr/>
          <a:lstStyle/>
          <a:p>
            <a:fld id="{267C69AC-ECEE-42B0-927C-355C6AE00D41}" type="datetimeFigureOut">
              <a:rPr lang="en-IN" smtClean="0"/>
              <a:t>24-04-2025</a:t>
            </a:fld>
            <a:endParaRPr lang="en-IN"/>
          </a:p>
        </p:txBody>
      </p:sp>
      <p:sp>
        <p:nvSpPr>
          <p:cNvPr id="8" name="Footer Placeholder 7">
            <a:extLst>
              <a:ext uri="{FF2B5EF4-FFF2-40B4-BE49-F238E27FC236}">
                <a16:creationId xmlns:a16="http://schemas.microsoft.com/office/drawing/2014/main" id="{EBE27D1F-0C6D-DC76-20D1-204D2AA3E3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D2E619-3284-3768-AA49-3E374609CB9A}"/>
              </a:ext>
            </a:extLst>
          </p:cNvPr>
          <p:cNvSpPr>
            <a:spLocks noGrp="1"/>
          </p:cNvSpPr>
          <p:nvPr>
            <p:ph type="sldNum" sz="quarter" idx="12"/>
          </p:nvPr>
        </p:nvSpPr>
        <p:spPr/>
        <p:txBody>
          <a:bodyPr/>
          <a:lstStyle/>
          <a:p>
            <a:fld id="{6B6FA4B2-4786-4F33-91EC-A7C40363525A}" type="slidenum">
              <a:rPr lang="en-IN" smtClean="0"/>
              <a:t>‹#›</a:t>
            </a:fld>
            <a:endParaRPr lang="en-IN"/>
          </a:p>
        </p:txBody>
      </p:sp>
    </p:spTree>
    <p:extLst>
      <p:ext uri="{BB962C8B-B14F-4D97-AF65-F5344CB8AC3E}">
        <p14:creationId xmlns:p14="http://schemas.microsoft.com/office/powerpoint/2010/main" val="1753468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2415F-FB8C-A6C7-D101-8D7878D099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4AEB4A-656F-83DB-F246-760FECA3C724}"/>
              </a:ext>
            </a:extLst>
          </p:cNvPr>
          <p:cNvSpPr>
            <a:spLocks noGrp="1"/>
          </p:cNvSpPr>
          <p:nvPr>
            <p:ph type="dt" sz="half" idx="10"/>
          </p:nvPr>
        </p:nvSpPr>
        <p:spPr/>
        <p:txBody>
          <a:bodyPr/>
          <a:lstStyle/>
          <a:p>
            <a:fld id="{267C69AC-ECEE-42B0-927C-355C6AE00D41}" type="datetimeFigureOut">
              <a:rPr lang="en-IN" smtClean="0"/>
              <a:t>24-04-2025</a:t>
            </a:fld>
            <a:endParaRPr lang="en-IN"/>
          </a:p>
        </p:txBody>
      </p:sp>
      <p:sp>
        <p:nvSpPr>
          <p:cNvPr id="4" name="Footer Placeholder 3">
            <a:extLst>
              <a:ext uri="{FF2B5EF4-FFF2-40B4-BE49-F238E27FC236}">
                <a16:creationId xmlns:a16="http://schemas.microsoft.com/office/drawing/2014/main" id="{FE8CC124-FCC4-C2C8-4F7A-E4F217997F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01C55B-D9FA-7EA0-EAF5-388957280D56}"/>
              </a:ext>
            </a:extLst>
          </p:cNvPr>
          <p:cNvSpPr>
            <a:spLocks noGrp="1"/>
          </p:cNvSpPr>
          <p:nvPr>
            <p:ph type="sldNum" sz="quarter" idx="12"/>
          </p:nvPr>
        </p:nvSpPr>
        <p:spPr/>
        <p:txBody>
          <a:bodyPr/>
          <a:lstStyle/>
          <a:p>
            <a:fld id="{6B6FA4B2-4786-4F33-91EC-A7C40363525A}" type="slidenum">
              <a:rPr lang="en-IN" smtClean="0"/>
              <a:t>‹#›</a:t>
            </a:fld>
            <a:endParaRPr lang="en-IN"/>
          </a:p>
        </p:txBody>
      </p:sp>
    </p:spTree>
    <p:extLst>
      <p:ext uri="{BB962C8B-B14F-4D97-AF65-F5344CB8AC3E}">
        <p14:creationId xmlns:p14="http://schemas.microsoft.com/office/powerpoint/2010/main" val="670023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EB0640-A2AE-D882-C882-F47F15D5DD15}"/>
              </a:ext>
            </a:extLst>
          </p:cNvPr>
          <p:cNvSpPr>
            <a:spLocks noGrp="1"/>
          </p:cNvSpPr>
          <p:nvPr>
            <p:ph type="dt" sz="half" idx="10"/>
          </p:nvPr>
        </p:nvSpPr>
        <p:spPr/>
        <p:txBody>
          <a:bodyPr/>
          <a:lstStyle/>
          <a:p>
            <a:fld id="{267C69AC-ECEE-42B0-927C-355C6AE00D41}" type="datetimeFigureOut">
              <a:rPr lang="en-IN" smtClean="0"/>
              <a:t>24-04-2025</a:t>
            </a:fld>
            <a:endParaRPr lang="en-IN"/>
          </a:p>
        </p:txBody>
      </p:sp>
      <p:sp>
        <p:nvSpPr>
          <p:cNvPr id="3" name="Footer Placeholder 2">
            <a:extLst>
              <a:ext uri="{FF2B5EF4-FFF2-40B4-BE49-F238E27FC236}">
                <a16:creationId xmlns:a16="http://schemas.microsoft.com/office/drawing/2014/main" id="{3D536A97-76D9-2AEB-A045-6042712E2A6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E90DE7-23A3-19DA-858B-8BE08D5184EB}"/>
              </a:ext>
            </a:extLst>
          </p:cNvPr>
          <p:cNvSpPr>
            <a:spLocks noGrp="1"/>
          </p:cNvSpPr>
          <p:nvPr>
            <p:ph type="sldNum" sz="quarter" idx="12"/>
          </p:nvPr>
        </p:nvSpPr>
        <p:spPr/>
        <p:txBody>
          <a:bodyPr/>
          <a:lstStyle/>
          <a:p>
            <a:fld id="{6B6FA4B2-4786-4F33-91EC-A7C40363525A}" type="slidenum">
              <a:rPr lang="en-IN" smtClean="0"/>
              <a:t>‹#›</a:t>
            </a:fld>
            <a:endParaRPr lang="en-IN"/>
          </a:p>
        </p:txBody>
      </p:sp>
    </p:spTree>
    <p:extLst>
      <p:ext uri="{BB962C8B-B14F-4D97-AF65-F5344CB8AC3E}">
        <p14:creationId xmlns:p14="http://schemas.microsoft.com/office/powerpoint/2010/main" val="1714174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784D-CC18-2C5B-3628-18CA4140E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1405D4-58FF-A6A9-248F-FAB242FE80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9BFBD0-109B-F3FA-7267-107529BD3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7004CE-28E2-15F8-769D-2D5E106EE3EB}"/>
              </a:ext>
            </a:extLst>
          </p:cNvPr>
          <p:cNvSpPr>
            <a:spLocks noGrp="1"/>
          </p:cNvSpPr>
          <p:nvPr>
            <p:ph type="dt" sz="half" idx="10"/>
          </p:nvPr>
        </p:nvSpPr>
        <p:spPr/>
        <p:txBody>
          <a:bodyPr/>
          <a:lstStyle/>
          <a:p>
            <a:fld id="{267C69AC-ECEE-42B0-927C-355C6AE00D41}" type="datetimeFigureOut">
              <a:rPr lang="en-IN" smtClean="0"/>
              <a:t>24-04-2025</a:t>
            </a:fld>
            <a:endParaRPr lang="en-IN"/>
          </a:p>
        </p:txBody>
      </p:sp>
      <p:sp>
        <p:nvSpPr>
          <p:cNvPr id="6" name="Footer Placeholder 5">
            <a:extLst>
              <a:ext uri="{FF2B5EF4-FFF2-40B4-BE49-F238E27FC236}">
                <a16:creationId xmlns:a16="http://schemas.microsoft.com/office/drawing/2014/main" id="{71F1B328-7B42-786D-FB89-DAEC8DFDD1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FBF6BA-E725-790F-5C98-D16CC2CE66CE}"/>
              </a:ext>
            </a:extLst>
          </p:cNvPr>
          <p:cNvSpPr>
            <a:spLocks noGrp="1"/>
          </p:cNvSpPr>
          <p:nvPr>
            <p:ph type="sldNum" sz="quarter" idx="12"/>
          </p:nvPr>
        </p:nvSpPr>
        <p:spPr/>
        <p:txBody>
          <a:bodyPr/>
          <a:lstStyle/>
          <a:p>
            <a:fld id="{6B6FA4B2-4786-4F33-91EC-A7C40363525A}" type="slidenum">
              <a:rPr lang="en-IN" smtClean="0"/>
              <a:t>‹#›</a:t>
            </a:fld>
            <a:endParaRPr lang="en-IN"/>
          </a:p>
        </p:txBody>
      </p:sp>
    </p:spTree>
    <p:extLst>
      <p:ext uri="{BB962C8B-B14F-4D97-AF65-F5344CB8AC3E}">
        <p14:creationId xmlns:p14="http://schemas.microsoft.com/office/powerpoint/2010/main" val="3696681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2C99-458A-0F45-203B-58988AF0B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F77B42-4E78-7B8E-209E-E095F2FBB4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CA6EFA-5DAA-6DDB-B31D-FD9AB75FA7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909753-77B5-29C6-9B8C-9DBF34C46DF8}"/>
              </a:ext>
            </a:extLst>
          </p:cNvPr>
          <p:cNvSpPr>
            <a:spLocks noGrp="1"/>
          </p:cNvSpPr>
          <p:nvPr>
            <p:ph type="dt" sz="half" idx="10"/>
          </p:nvPr>
        </p:nvSpPr>
        <p:spPr/>
        <p:txBody>
          <a:bodyPr/>
          <a:lstStyle/>
          <a:p>
            <a:fld id="{267C69AC-ECEE-42B0-927C-355C6AE00D41}" type="datetimeFigureOut">
              <a:rPr lang="en-IN" smtClean="0"/>
              <a:t>24-04-2025</a:t>
            </a:fld>
            <a:endParaRPr lang="en-IN"/>
          </a:p>
        </p:txBody>
      </p:sp>
      <p:sp>
        <p:nvSpPr>
          <p:cNvPr id="6" name="Footer Placeholder 5">
            <a:extLst>
              <a:ext uri="{FF2B5EF4-FFF2-40B4-BE49-F238E27FC236}">
                <a16:creationId xmlns:a16="http://schemas.microsoft.com/office/drawing/2014/main" id="{6F999A7D-4CB4-A9C2-71C8-DEAA9C9EFB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2C48CF-BED1-A2EB-D9C3-666CB1F35342}"/>
              </a:ext>
            </a:extLst>
          </p:cNvPr>
          <p:cNvSpPr>
            <a:spLocks noGrp="1"/>
          </p:cNvSpPr>
          <p:nvPr>
            <p:ph type="sldNum" sz="quarter" idx="12"/>
          </p:nvPr>
        </p:nvSpPr>
        <p:spPr/>
        <p:txBody>
          <a:bodyPr/>
          <a:lstStyle/>
          <a:p>
            <a:fld id="{6B6FA4B2-4786-4F33-91EC-A7C40363525A}" type="slidenum">
              <a:rPr lang="en-IN" smtClean="0"/>
              <a:t>‹#›</a:t>
            </a:fld>
            <a:endParaRPr lang="en-IN"/>
          </a:p>
        </p:txBody>
      </p:sp>
    </p:spTree>
    <p:extLst>
      <p:ext uri="{BB962C8B-B14F-4D97-AF65-F5344CB8AC3E}">
        <p14:creationId xmlns:p14="http://schemas.microsoft.com/office/powerpoint/2010/main" val="1251176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85000"/>
            <a:lum/>
          </a:blip>
          <a:srcRect/>
          <a:stretch>
            <a:fillRect t="-17000" b="-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18A2EF-B82D-0DE3-0A48-5ABD693A6B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A2449B-30F2-F9EF-A394-06423322E3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9BB0C9-E100-A27E-A440-DD0AF0D74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7C69AC-ECEE-42B0-927C-355C6AE00D41}" type="datetimeFigureOut">
              <a:rPr lang="en-IN" smtClean="0"/>
              <a:t>24-04-2025</a:t>
            </a:fld>
            <a:endParaRPr lang="en-IN"/>
          </a:p>
        </p:txBody>
      </p:sp>
      <p:sp>
        <p:nvSpPr>
          <p:cNvPr id="5" name="Footer Placeholder 4">
            <a:extLst>
              <a:ext uri="{FF2B5EF4-FFF2-40B4-BE49-F238E27FC236}">
                <a16:creationId xmlns:a16="http://schemas.microsoft.com/office/drawing/2014/main" id="{071AEAE9-8399-572C-7035-F333F1BBEB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B4235E-9D03-58B4-1D40-F5D94181CC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6FA4B2-4786-4F33-91EC-A7C40363525A}" type="slidenum">
              <a:rPr lang="en-IN" smtClean="0"/>
              <a:t>‹#›</a:t>
            </a:fld>
            <a:endParaRPr lang="en-IN"/>
          </a:p>
        </p:txBody>
      </p:sp>
    </p:spTree>
    <p:extLst>
      <p:ext uri="{BB962C8B-B14F-4D97-AF65-F5344CB8AC3E}">
        <p14:creationId xmlns:p14="http://schemas.microsoft.com/office/powerpoint/2010/main" val="3946726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6E2C-3C19-FEBB-58B8-A4CE66227771}"/>
              </a:ext>
            </a:extLst>
          </p:cNvPr>
          <p:cNvSpPr>
            <a:spLocks noGrp="1"/>
          </p:cNvSpPr>
          <p:nvPr>
            <p:ph type="ctrTitle"/>
          </p:nvPr>
        </p:nvSpPr>
        <p:spPr>
          <a:xfrm>
            <a:off x="1524000" y="584200"/>
            <a:ext cx="9144000" cy="2387600"/>
          </a:xfrm>
        </p:spPr>
        <p:txBody>
          <a:bodyPr>
            <a:normAutofit/>
          </a:bodyPr>
          <a:lstStyle/>
          <a:p>
            <a:r>
              <a:rPr lang="en-IN" sz="12000" b="1" i="1" dirty="0">
                <a:latin typeface="+mn-lt"/>
              </a:rPr>
              <a:t>AGRIVISTA</a:t>
            </a:r>
          </a:p>
        </p:txBody>
      </p:sp>
      <p:sp>
        <p:nvSpPr>
          <p:cNvPr id="3" name="Subtitle 2">
            <a:extLst>
              <a:ext uri="{FF2B5EF4-FFF2-40B4-BE49-F238E27FC236}">
                <a16:creationId xmlns:a16="http://schemas.microsoft.com/office/drawing/2014/main" id="{45BE6C02-8174-A7BF-A83A-756A652FBB11}"/>
              </a:ext>
            </a:extLst>
          </p:cNvPr>
          <p:cNvSpPr>
            <a:spLocks noGrp="1"/>
          </p:cNvSpPr>
          <p:nvPr>
            <p:ph type="subTitle" idx="1"/>
          </p:nvPr>
        </p:nvSpPr>
        <p:spPr>
          <a:xfrm>
            <a:off x="8106309" y="4592547"/>
            <a:ext cx="4739811" cy="1859623"/>
          </a:xfrm>
        </p:spPr>
        <p:txBody>
          <a:bodyPr>
            <a:normAutofit fontScale="70000" lnSpcReduction="20000"/>
          </a:bodyPr>
          <a:lstStyle/>
          <a:p>
            <a:pPr algn="l"/>
            <a:r>
              <a:rPr lang="en-IN" b="1" i="1" dirty="0"/>
              <a:t>Created By: Dhruvin Patel (22BECE30255)</a:t>
            </a:r>
          </a:p>
          <a:p>
            <a:pPr algn="l"/>
            <a:r>
              <a:rPr lang="en-IN" b="1" i="1" dirty="0"/>
              <a:t>                      Rohang Shah (22BECE30424)</a:t>
            </a:r>
          </a:p>
          <a:p>
            <a:pPr algn="l"/>
            <a:r>
              <a:rPr lang="en-IN" b="1" i="1" dirty="0"/>
              <a:t>                      Yash Shah (22BECE30426)	    </a:t>
            </a:r>
          </a:p>
          <a:p>
            <a:pPr algn="l"/>
            <a:r>
              <a:rPr lang="en-IN" b="1" i="1" dirty="0"/>
              <a:t>                      Raj Prajapati (22BECE30383)</a:t>
            </a:r>
          </a:p>
          <a:p>
            <a:pPr algn="l"/>
            <a:r>
              <a:rPr lang="en-IN" b="1" i="1" dirty="0"/>
              <a:t>Group: G-5</a:t>
            </a:r>
          </a:p>
          <a:p>
            <a:pPr algn="l"/>
            <a:r>
              <a:rPr lang="en-IN" b="1" i="1" dirty="0"/>
              <a:t>Class: 6-F</a:t>
            </a:r>
          </a:p>
          <a:p>
            <a:pPr algn="l"/>
            <a:endParaRPr lang="en-IN" b="1" i="1" dirty="0"/>
          </a:p>
          <a:p>
            <a:endParaRPr lang="en-IN" dirty="0"/>
          </a:p>
        </p:txBody>
      </p:sp>
      <p:sp>
        <p:nvSpPr>
          <p:cNvPr id="5" name="TextBox 4">
            <a:extLst>
              <a:ext uri="{FF2B5EF4-FFF2-40B4-BE49-F238E27FC236}">
                <a16:creationId xmlns:a16="http://schemas.microsoft.com/office/drawing/2014/main" id="{603D0A4E-F611-0B83-CE71-66041B4638A6}"/>
              </a:ext>
            </a:extLst>
          </p:cNvPr>
          <p:cNvSpPr txBox="1"/>
          <p:nvPr/>
        </p:nvSpPr>
        <p:spPr>
          <a:xfrm>
            <a:off x="2580526" y="3318554"/>
            <a:ext cx="7030948" cy="769441"/>
          </a:xfrm>
          <a:prstGeom prst="rect">
            <a:avLst/>
          </a:prstGeom>
          <a:noFill/>
        </p:spPr>
        <p:txBody>
          <a:bodyPr wrap="square" rtlCol="0">
            <a:spAutoFit/>
          </a:bodyPr>
          <a:lstStyle/>
          <a:p>
            <a:r>
              <a:rPr lang="en-IN" sz="4400" b="1" i="1" dirty="0"/>
              <a:t>Smart. Precision. Agriculture</a:t>
            </a:r>
          </a:p>
        </p:txBody>
      </p:sp>
    </p:spTree>
    <p:extLst>
      <p:ext uri="{BB962C8B-B14F-4D97-AF65-F5344CB8AC3E}">
        <p14:creationId xmlns:p14="http://schemas.microsoft.com/office/powerpoint/2010/main" val="3531807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461B-0A28-6BF3-BBA3-BB62F2FAB50F}"/>
              </a:ext>
            </a:extLst>
          </p:cNvPr>
          <p:cNvSpPr>
            <a:spLocks noGrp="1"/>
          </p:cNvSpPr>
          <p:nvPr>
            <p:ph type="title"/>
          </p:nvPr>
        </p:nvSpPr>
        <p:spPr/>
        <p:txBody>
          <a:bodyPr>
            <a:normAutofit/>
          </a:bodyPr>
          <a:lstStyle/>
          <a:p>
            <a:pPr algn="ctr"/>
            <a:r>
              <a:rPr lang="en-IN" sz="2800" b="1" i="1" dirty="0">
                <a:latin typeface="+mn-lt"/>
              </a:rPr>
              <a:t>DFD Level 0:</a:t>
            </a:r>
          </a:p>
        </p:txBody>
      </p:sp>
      <p:pic>
        <p:nvPicPr>
          <p:cNvPr id="8" name="Content Placeholder 7">
            <a:extLst>
              <a:ext uri="{FF2B5EF4-FFF2-40B4-BE49-F238E27FC236}">
                <a16:creationId xmlns:a16="http://schemas.microsoft.com/office/drawing/2014/main" id="{499C619B-F58C-EA7A-CAB8-9BEFB4FCA14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7025" y="1825625"/>
            <a:ext cx="8085762" cy="4667250"/>
          </a:xfrm>
          <a:prstGeom prst="rect">
            <a:avLst/>
          </a:prstGeom>
          <a:noFill/>
          <a:ln>
            <a:noFill/>
          </a:ln>
        </p:spPr>
      </p:pic>
    </p:spTree>
    <p:extLst>
      <p:ext uri="{BB962C8B-B14F-4D97-AF65-F5344CB8AC3E}">
        <p14:creationId xmlns:p14="http://schemas.microsoft.com/office/powerpoint/2010/main" val="1506351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F865C-69A9-71EC-205F-6CAEE8CE4D16}"/>
              </a:ext>
            </a:extLst>
          </p:cNvPr>
          <p:cNvSpPr>
            <a:spLocks noGrp="1"/>
          </p:cNvSpPr>
          <p:nvPr>
            <p:ph type="title"/>
          </p:nvPr>
        </p:nvSpPr>
        <p:spPr/>
        <p:txBody>
          <a:bodyPr>
            <a:normAutofit/>
          </a:bodyPr>
          <a:lstStyle/>
          <a:p>
            <a:pPr algn="ctr"/>
            <a:r>
              <a:rPr lang="en-IN" sz="2800" b="1" i="1" dirty="0">
                <a:latin typeface="+mn-lt"/>
              </a:rPr>
              <a:t>DFD Level 1:</a:t>
            </a:r>
            <a:endParaRPr lang="en-IN" sz="2800" dirty="0">
              <a:latin typeface="+mn-lt"/>
            </a:endParaRPr>
          </a:p>
        </p:txBody>
      </p:sp>
      <p:pic>
        <p:nvPicPr>
          <p:cNvPr id="4" name="Content Placeholder 3">
            <a:extLst>
              <a:ext uri="{FF2B5EF4-FFF2-40B4-BE49-F238E27FC236}">
                <a16:creationId xmlns:a16="http://schemas.microsoft.com/office/drawing/2014/main" id="{74A35FAF-DDFD-441F-A5AB-2403093CA8D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5905" y="1825625"/>
            <a:ext cx="9440190" cy="4351338"/>
          </a:xfrm>
          <a:prstGeom prst="rect">
            <a:avLst/>
          </a:prstGeom>
          <a:noFill/>
          <a:ln>
            <a:noFill/>
          </a:ln>
        </p:spPr>
      </p:pic>
    </p:spTree>
    <p:extLst>
      <p:ext uri="{BB962C8B-B14F-4D97-AF65-F5344CB8AC3E}">
        <p14:creationId xmlns:p14="http://schemas.microsoft.com/office/powerpoint/2010/main" val="297251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C9EA-F451-F8E1-CD7A-0858A9276809}"/>
              </a:ext>
            </a:extLst>
          </p:cNvPr>
          <p:cNvSpPr>
            <a:spLocks noGrp="1"/>
          </p:cNvSpPr>
          <p:nvPr>
            <p:ph type="title"/>
          </p:nvPr>
        </p:nvSpPr>
        <p:spPr/>
        <p:txBody>
          <a:bodyPr>
            <a:normAutofit fontScale="90000"/>
          </a:bodyPr>
          <a:lstStyle/>
          <a:p>
            <a:r>
              <a:rPr lang="en-US" sz="3100" b="1" i="1" dirty="0">
                <a:effectLst/>
                <a:latin typeface="+mn-lt"/>
                <a:ea typeface="Times New Roman" panose="02020603050405020304" pitchFamily="18" charset="0"/>
              </a:rPr>
              <a:t>DFD Level 2 Crop Prediction: 		DFD Level 2 Fertilizer Prediction: </a:t>
            </a:r>
            <a:br>
              <a:rPr lang="en-IN" sz="3100" b="1" i="1" dirty="0">
                <a:effectLst/>
                <a:latin typeface="+mn-lt"/>
                <a:ea typeface="Times New Roman" panose="02020603050405020304" pitchFamily="18" charset="0"/>
              </a:rPr>
            </a:br>
            <a:r>
              <a:rPr lang="en-US" sz="2800" b="1" i="1" dirty="0">
                <a:effectLst/>
                <a:latin typeface="+mn-lt"/>
                <a:ea typeface="Times New Roman" panose="02020603050405020304" pitchFamily="18" charset="0"/>
              </a:rPr>
              <a:t>	</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8C66024E-A968-F6EC-0F63-BF30C5D8368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4948" y="1321073"/>
            <a:ext cx="4232953" cy="5071647"/>
          </a:xfrm>
          <a:prstGeom prst="rect">
            <a:avLst/>
          </a:prstGeom>
          <a:noFill/>
          <a:ln>
            <a:noFill/>
          </a:ln>
        </p:spPr>
      </p:pic>
      <p:pic>
        <p:nvPicPr>
          <p:cNvPr id="5" name="Picture 4">
            <a:extLst>
              <a:ext uri="{FF2B5EF4-FFF2-40B4-BE49-F238E27FC236}">
                <a16:creationId xmlns:a16="http://schemas.microsoft.com/office/drawing/2014/main" id="{D90B33EE-6DD2-B736-FB89-1355635E7B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5207" y="1321072"/>
            <a:ext cx="4487593" cy="5071647"/>
          </a:xfrm>
          <a:prstGeom prst="rect">
            <a:avLst/>
          </a:prstGeom>
          <a:noFill/>
          <a:ln>
            <a:noFill/>
          </a:ln>
        </p:spPr>
      </p:pic>
    </p:spTree>
    <p:extLst>
      <p:ext uri="{BB962C8B-B14F-4D97-AF65-F5344CB8AC3E}">
        <p14:creationId xmlns:p14="http://schemas.microsoft.com/office/powerpoint/2010/main" val="251167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63D18-4EB0-3F95-D60E-66A49C9824A1}"/>
              </a:ext>
            </a:extLst>
          </p:cNvPr>
          <p:cNvSpPr>
            <a:spLocks noGrp="1"/>
          </p:cNvSpPr>
          <p:nvPr>
            <p:ph type="title"/>
          </p:nvPr>
        </p:nvSpPr>
        <p:spPr/>
        <p:txBody>
          <a:bodyPr>
            <a:normAutofit fontScale="90000"/>
          </a:bodyPr>
          <a:lstStyle/>
          <a:p>
            <a:r>
              <a:rPr lang="en-US" sz="3100" b="1" i="1" dirty="0">
                <a:effectLst/>
                <a:latin typeface="+mn-lt"/>
                <a:ea typeface="Times New Roman" panose="02020603050405020304" pitchFamily="18" charset="0"/>
              </a:rPr>
              <a:t>DFD Level 2 Crop Yield Prediction:	 DFD Level 2 Crop Visualization: </a:t>
            </a:r>
            <a:br>
              <a:rPr lang="en-IN" sz="1800" dirty="0">
                <a:effectLst/>
                <a:latin typeface="Times New Roman" panose="02020603050405020304" pitchFamily="18" charset="0"/>
                <a:ea typeface="Times New Roman" panose="02020603050405020304" pitchFamily="18" charset="0"/>
              </a:rPr>
            </a:br>
            <a:r>
              <a:rPr lang="en-US" sz="2800" b="1" i="1" dirty="0">
                <a:effectLst/>
                <a:latin typeface="+mn-lt"/>
                <a:ea typeface="Times New Roman" panose="02020603050405020304" pitchFamily="18" charset="0"/>
              </a:rPr>
              <a:t> </a:t>
            </a:r>
            <a:br>
              <a:rPr lang="en-IN" sz="1800" dirty="0">
                <a:effectLst/>
                <a:ea typeface="Times New Roman" panose="02020603050405020304" pitchFamily="18" charset="0"/>
              </a:rPr>
            </a:br>
            <a:endParaRPr lang="en-IN" dirty="0"/>
          </a:p>
        </p:txBody>
      </p:sp>
      <p:pic>
        <p:nvPicPr>
          <p:cNvPr id="4" name="Content Placeholder 3">
            <a:extLst>
              <a:ext uri="{FF2B5EF4-FFF2-40B4-BE49-F238E27FC236}">
                <a16:creationId xmlns:a16="http://schemas.microsoft.com/office/drawing/2014/main" id="{E9456472-7490-9F6D-8E70-916C7E2F486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199" y="1253330"/>
            <a:ext cx="4740667" cy="5349373"/>
          </a:xfrm>
          <a:prstGeom prst="rect">
            <a:avLst/>
          </a:prstGeom>
          <a:noFill/>
          <a:ln>
            <a:noFill/>
          </a:ln>
        </p:spPr>
      </p:pic>
      <p:pic>
        <p:nvPicPr>
          <p:cNvPr id="5" name="Picture 4">
            <a:extLst>
              <a:ext uri="{FF2B5EF4-FFF2-40B4-BE49-F238E27FC236}">
                <a16:creationId xmlns:a16="http://schemas.microsoft.com/office/drawing/2014/main" id="{5A48B983-E635-601E-31CD-8A06583B8A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87003" y="1253329"/>
            <a:ext cx="4866797" cy="5349373"/>
          </a:xfrm>
          <a:prstGeom prst="rect">
            <a:avLst/>
          </a:prstGeom>
          <a:noFill/>
          <a:ln>
            <a:noFill/>
          </a:ln>
        </p:spPr>
      </p:pic>
    </p:spTree>
    <p:extLst>
      <p:ext uri="{BB962C8B-B14F-4D97-AF65-F5344CB8AC3E}">
        <p14:creationId xmlns:p14="http://schemas.microsoft.com/office/powerpoint/2010/main" val="2908569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09C7-7873-A9F1-728E-456EA2A19FB3}"/>
              </a:ext>
            </a:extLst>
          </p:cNvPr>
          <p:cNvSpPr>
            <a:spLocks noGrp="1"/>
          </p:cNvSpPr>
          <p:nvPr>
            <p:ph type="title"/>
          </p:nvPr>
        </p:nvSpPr>
        <p:spPr>
          <a:xfrm>
            <a:off x="838200" y="0"/>
            <a:ext cx="10515600" cy="1325563"/>
          </a:xfrm>
        </p:spPr>
        <p:txBody>
          <a:bodyPr>
            <a:normAutofit/>
          </a:bodyPr>
          <a:lstStyle/>
          <a:p>
            <a:pPr algn="ctr"/>
            <a:r>
              <a:rPr lang="en-IN" sz="2800" b="1" i="1" dirty="0">
                <a:latin typeface="+mn-lt"/>
              </a:rPr>
              <a:t>Activity Diagram</a:t>
            </a:r>
          </a:p>
        </p:txBody>
      </p:sp>
      <p:pic>
        <p:nvPicPr>
          <p:cNvPr id="4" name="Content Placeholder 3">
            <a:extLst>
              <a:ext uri="{FF2B5EF4-FFF2-40B4-BE49-F238E27FC236}">
                <a16:creationId xmlns:a16="http://schemas.microsoft.com/office/drawing/2014/main" id="{193F799C-5C72-00F7-3F68-2BEF97FA2EE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3982" y="829031"/>
            <a:ext cx="11144036" cy="5736155"/>
          </a:xfrm>
          <a:prstGeom prst="rect">
            <a:avLst/>
          </a:prstGeom>
          <a:noFill/>
          <a:ln>
            <a:noFill/>
          </a:ln>
        </p:spPr>
      </p:pic>
    </p:spTree>
    <p:extLst>
      <p:ext uri="{BB962C8B-B14F-4D97-AF65-F5344CB8AC3E}">
        <p14:creationId xmlns:p14="http://schemas.microsoft.com/office/powerpoint/2010/main" val="3071387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F3985-6D80-9947-578E-744F8DC5E2A5}"/>
              </a:ext>
            </a:extLst>
          </p:cNvPr>
          <p:cNvSpPr>
            <a:spLocks noGrp="1"/>
          </p:cNvSpPr>
          <p:nvPr>
            <p:ph type="title"/>
          </p:nvPr>
        </p:nvSpPr>
        <p:spPr/>
        <p:txBody>
          <a:bodyPr>
            <a:normAutofit/>
          </a:bodyPr>
          <a:lstStyle/>
          <a:p>
            <a:r>
              <a:rPr lang="en-IN" sz="2800" b="1" i="1" dirty="0">
                <a:latin typeface="+mn-lt"/>
              </a:rPr>
              <a:t>Screenshots: </a:t>
            </a:r>
          </a:p>
        </p:txBody>
      </p:sp>
      <p:pic>
        <p:nvPicPr>
          <p:cNvPr id="4" name="Content Placeholder 3">
            <a:extLst>
              <a:ext uri="{FF2B5EF4-FFF2-40B4-BE49-F238E27FC236}">
                <a16:creationId xmlns:a16="http://schemas.microsoft.com/office/drawing/2014/main" id="{A31FD853-579C-45A1-56FE-67863842615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03270" y="1873613"/>
            <a:ext cx="5281773" cy="3006611"/>
          </a:xfrm>
          <a:prstGeom prst="rect">
            <a:avLst/>
          </a:prstGeom>
          <a:noFill/>
          <a:ln>
            <a:noFill/>
          </a:ln>
        </p:spPr>
      </p:pic>
      <p:pic>
        <p:nvPicPr>
          <p:cNvPr id="5" name="Picture 4">
            <a:extLst>
              <a:ext uri="{FF2B5EF4-FFF2-40B4-BE49-F238E27FC236}">
                <a16:creationId xmlns:a16="http://schemas.microsoft.com/office/drawing/2014/main" id="{37B9EBCB-E572-D164-0D66-B43580B887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60490" y="1881319"/>
            <a:ext cx="4893310" cy="2998905"/>
          </a:xfrm>
          <a:prstGeom prst="rect">
            <a:avLst/>
          </a:prstGeom>
          <a:noFill/>
          <a:ln>
            <a:noFill/>
          </a:ln>
        </p:spPr>
      </p:pic>
    </p:spTree>
    <p:extLst>
      <p:ext uri="{BB962C8B-B14F-4D97-AF65-F5344CB8AC3E}">
        <p14:creationId xmlns:p14="http://schemas.microsoft.com/office/powerpoint/2010/main" val="4199502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737C0E-B56B-D0A5-3020-F8F349BDC9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349" y="337927"/>
            <a:ext cx="4824695" cy="3091073"/>
          </a:xfrm>
          <a:prstGeom prst="rect">
            <a:avLst/>
          </a:prstGeom>
          <a:noFill/>
          <a:ln>
            <a:noFill/>
          </a:ln>
        </p:spPr>
      </p:pic>
      <p:pic>
        <p:nvPicPr>
          <p:cNvPr id="3" name="Picture 2">
            <a:extLst>
              <a:ext uri="{FF2B5EF4-FFF2-40B4-BE49-F238E27FC236}">
                <a16:creationId xmlns:a16="http://schemas.microsoft.com/office/drawing/2014/main" id="{88197FB4-F326-903D-9325-94D10BF36C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37141" y="337927"/>
            <a:ext cx="5731510" cy="1771015"/>
          </a:xfrm>
          <a:prstGeom prst="rect">
            <a:avLst/>
          </a:prstGeom>
          <a:noFill/>
          <a:ln>
            <a:noFill/>
          </a:ln>
        </p:spPr>
      </p:pic>
      <p:pic>
        <p:nvPicPr>
          <p:cNvPr id="4" name="Picture 3">
            <a:extLst>
              <a:ext uri="{FF2B5EF4-FFF2-40B4-BE49-F238E27FC236}">
                <a16:creationId xmlns:a16="http://schemas.microsoft.com/office/drawing/2014/main" id="{7BEF43C2-8965-18DC-B05C-F1FB9C27080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37141" y="2223531"/>
            <a:ext cx="5731510" cy="2082165"/>
          </a:xfrm>
          <a:prstGeom prst="rect">
            <a:avLst/>
          </a:prstGeom>
          <a:noFill/>
          <a:ln>
            <a:noFill/>
          </a:ln>
        </p:spPr>
      </p:pic>
      <p:pic>
        <p:nvPicPr>
          <p:cNvPr id="5" name="Picture 4">
            <a:extLst>
              <a:ext uri="{FF2B5EF4-FFF2-40B4-BE49-F238E27FC236}">
                <a16:creationId xmlns:a16="http://schemas.microsoft.com/office/drawing/2014/main" id="{97EDF90E-D9B8-F79F-CED2-9D4813A0DA56}"/>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703" y="3586001"/>
            <a:ext cx="4906889" cy="2686050"/>
          </a:xfrm>
          <a:prstGeom prst="rect">
            <a:avLst/>
          </a:prstGeom>
          <a:noFill/>
          <a:ln>
            <a:noFill/>
          </a:ln>
        </p:spPr>
      </p:pic>
    </p:spTree>
    <p:extLst>
      <p:ext uri="{BB962C8B-B14F-4D97-AF65-F5344CB8AC3E}">
        <p14:creationId xmlns:p14="http://schemas.microsoft.com/office/powerpoint/2010/main" val="3077038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24BDC6-07FD-5C44-741C-948D917659A9}"/>
              </a:ext>
            </a:extLst>
          </p:cNvPr>
          <p:cNvSpPr txBox="1"/>
          <p:nvPr/>
        </p:nvSpPr>
        <p:spPr>
          <a:xfrm>
            <a:off x="1458931" y="2305615"/>
            <a:ext cx="10417995" cy="2246769"/>
          </a:xfrm>
          <a:prstGeom prst="rect">
            <a:avLst/>
          </a:prstGeom>
          <a:noFill/>
        </p:spPr>
        <p:txBody>
          <a:bodyPr wrap="square" rtlCol="0">
            <a:spAutoFit/>
          </a:bodyPr>
          <a:lstStyle/>
          <a:p>
            <a:r>
              <a:rPr lang="en-IN" sz="14000" b="1" i="1" dirty="0"/>
              <a:t>THANK YOU</a:t>
            </a:r>
          </a:p>
        </p:txBody>
      </p:sp>
    </p:spTree>
    <p:extLst>
      <p:ext uri="{BB962C8B-B14F-4D97-AF65-F5344CB8AC3E}">
        <p14:creationId xmlns:p14="http://schemas.microsoft.com/office/powerpoint/2010/main" val="4209816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E1635-C155-EF59-FAA9-127CAB213C0C}"/>
              </a:ext>
            </a:extLst>
          </p:cNvPr>
          <p:cNvSpPr>
            <a:spLocks noGrp="1"/>
          </p:cNvSpPr>
          <p:nvPr>
            <p:ph type="title"/>
          </p:nvPr>
        </p:nvSpPr>
        <p:spPr/>
        <p:txBody>
          <a:bodyPr/>
          <a:lstStyle/>
          <a:p>
            <a:pPr algn="ctr"/>
            <a:r>
              <a:rPr lang="en-IN" b="1" i="1" dirty="0">
                <a:latin typeface="+mn-lt"/>
              </a:rPr>
              <a:t>Abstract</a:t>
            </a:r>
          </a:p>
        </p:txBody>
      </p:sp>
      <p:sp>
        <p:nvSpPr>
          <p:cNvPr id="3" name="Content Placeholder 2">
            <a:extLst>
              <a:ext uri="{FF2B5EF4-FFF2-40B4-BE49-F238E27FC236}">
                <a16:creationId xmlns:a16="http://schemas.microsoft.com/office/drawing/2014/main" id="{D4A1AC1A-6911-0106-1C5A-3E14948605EF}"/>
              </a:ext>
            </a:extLst>
          </p:cNvPr>
          <p:cNvSpPr>
            <a:spLocks noGrp="1"/>
          </p:cNvSpPr>
          <p:nvPr>
            <p:ph idx="1"/>
          </p:nvPr>
        </p:nvSpPr>
        <p:spPr>
          <a:xfrm>
            <a:off x="712381" y="2703656"/>
            <a:ext cx="10515600" cy="4440791"/>
          </a:xfrm>
        </p:spPr>
        <p:txBody>
          <a:bodyPr>
            <a:normAutofit/>
          </a:bodyPr>
          <a:lstStyle/>
          <a:p>
            <a:pPr algn="just">
              <a:buFont typeface="Arial" panose="020B0604020202020204" pitchFamily="34" charset="0"/>
              <a:buChar char="•"/>
            </a:pPr>
            <a:r>
              <a:rPr lang="en-US" sz="2400" i="1" dirty="0"/>
              <a:t>AgriVista is a digital solution for precision agriculture aimed at empowering farmers and stakeholders.</a:t>
            </a:r>
          </a:p>
          <a:p>
            <a:pPr algn="just">
              <a:buFont typeface="Arial" panose="020B0604020202020204" pitchFamily="34" charset="0"/>
              <a:buChar char="•"/>
            </a:pPr>
            <a:r>
              <a:rPr lang="en-US" sz="2400" i="1" dirty="0"/>
              <a:t>Sources soil quality data from government websites (e.g., soilhealth.dac.gov.in).</a:t>
            </a:r>
          </a:p>
          <a:p>
            <a:pPr algn="just">
              <a:buFont typeface="Arial" panose="020B0604020202020204" pitchFamily="34" charset="0"/>
              <a:buChar char="•"/>
            </a:pPr>
            <a:r>
              <a:rPr lang="en-US" sz="2400" i="1" dirty="0"/>
              <a:t>Integrates user inputs like rainfall and location with real-time weather forecasts.</a:t>
            </a:r>
          </a:p>
          <a:p>
            <a:pPr algn="just">
              <a:buFont typeface="Arial" panose="020B0604020202020204" pitchFamily="34" charset="0"/>
              <a:buChar char="•"/>
            </a:pPr>
            <a:r>
              <a:rPr lang="en-US" sz="2400" i="1" dirty="0"/>
              <a:t>Simulates crop growth cycles, predicting yield over time with accuracy.</a:t>
            </a:r>
          </a:p>
          <a:p>
            <a:pPr algn="just">
              <a:buFont typeface="Arial" panose="020B0604020202020204" pitchFamily="34" charset="0"/>
              <a:buChar char="•"/>
            </a:pPr>
            <a:r>
              <a:rPr lang="en-US" sz="2400" i="1" dirty="0"/>
              <a:t>Features a 3D visualization of crop development to showcase growth, ripening, or decay.</a:t>
            </a:r>
          </a:p>
          <a:p>
            <a:pPr algn="just">
              <a:buFont typeface="Arial" panose="020B0604020202020204" pitchFamily="34" charset="0"/>
              <a:buChar char="•"/>
            </a:pPr>
            <a:r>
              <a:rPr lang="en-US" sz="2400" i="1" dirty="0"/>
              <a:t>Enhances sustainable farming practices through data-driven insights.</a:t>
            </a:r>
          </a:p>
          <a:p>
            <a:endParaRPr lang="en-IN" dirty="0"/>
          </a:p>
        </p:txBody>
      </p:sp>
      <p:sp>
        <p:nvSpPr>
          <p:cNvPr id="4" name="TextBox 3">
            <a:extLst>
              <a:ext uri="{FF2B5EF4-FFF2-40B4-BE49-F238E27FC236}">
                <a16:creationId xmlns:a16="http://schemas.microsoft.com/office/drawing/2014/main" id="{A93B15DB-78F9-73A2-0CB2-51849F385327}"/>
              </a:ext>
            </a:extLst>
          </p:cNvPr>
          <p:cNvSpPr txBox="1"/>
          <p:nvPr/>
        </p:nvSpPr>
        <p:spPr>
          <a:xfrm>
            <a:off x="914400" y="1673952"/>
            <a:ext cx="10111562" cy="523220"/>
          </a:xfrm>
          <a:prstGeom prst="rect">
            <a:avLst/>
          </a:prstGeom>
          <a:noFill/>
        </p:spPr>
        <p:txBody>
          <a:bodyPr wrap="square" rtlCol="0">
            <a:spAutoFit/>
          </a:bodyPr>
          <a:lstStyle/>
          <a:p>
            <a:r>
              <a:rPr lang="en-IN" sz="2800" b="1" i="1" dirty="0"/>
              <a:t>AgriVista - A Smart Agriculture Platform</a:t>
            </a:r>
          </a:p>
        </p:txBody>
      </p:sp>
    </p:spTree>
    <p:extLst>
      <p:ext uri="{BB962C8B-B14F-4D97-AF65-F5344CB8AC3E}">
        <p14:creationId xmlns:p14="http://schemas.microsoft.com/office/powerpoint/2010/main" val="1383001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F4984-1465-4AB9-6D8B-1F0E39D78374}"/>
              </a:ext>
            </a:extLst>
          </p:cNvPr>
          <p:cNvSpPr>
            <a:spLocks noGrp="1"/>
          </p:cNvSpPr>
          <p:nvPr>
            <p:ph type="title"/>
          </p:nvPr>
        </p:nvSpPr>
        <p:spPr/>
        <p:txBody>
          <a:bodyPr/>
          <a:lstStyle/>
          <a:p>
            <a:pPr algn="ctr"/>
            <a:r>
              <a:rPr lang="en-IN" b="1" i="1" dirty="0">
                <a:latin typeface="+mn-lt"/>
              </a:rPr>
              <a:t>System</a:t>
            </a:r>
            <a:r>
              <a:rPr lang="en-IN" b="1" i="1" dirty="0"/>
              <a:t> </a:t>
            </a:r>
            <a:r>
              <a:rPr lang="en-IN" b="1" i="1" dirty="0">
                <a:latin typeface="+mn-lt"/>
              </a:rPr>
              <a:t>Definition</a:t>
            </a:r>
          </a:p>
        </p:txBody>
      </p:sp>
      <p:sp>
        <p:nvSpPr>
          <p:cNvPr id="3" name="Content Placeholder 2">
            <a:extLst>
              <a:ext uri="{FF2B5EF4-FFF2-40B4-BE49-F238E27FC236}">
                <a16:creationId xmlns:a16="http://schemas.microsoft.com/office/drawing/2014/main" id="{DFD43D74-5A43-F20B-241F-52967F5DCD7C}"/>
              </a:ext>
            </a:extLst>
          </p:cNvPr>
          <p:cNvSpPr>
            <a:spLocks noGrp="1"/>
          </p:cNvSpPr>
          <p:nvPr>
            <p:ph idx="1"/>
          </p:nvPr>
        </p:nvSpPr>
        <p:spPr>
          <a:xfrm>
            <a:off x="838200" y="1928606"/>
            <a:ext cx="10198395" cy="4160505"/>
          </a:xfrm>
        </p:spPr>
        <p:txBody>
          <a:bodyPr>
            <a:normAutofit fontScale="250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8800" i="1" kern="100" dirty="0">
                <a:effectLst/>
                <a:ea typeface="Calibri" panose="020F0502020204030204" pitchFamily="34" charset="0"/>
                <a:cs typeface="Times New Roman" panose="02020603050405020304" pitchFamily="18" charset="0"/>
              </a:rPr>
              <a:t>What is AgriVista?</a:t>
            </a:r>
          </a:p>
          <a:p>
            <a:pPr marL="742950" lvl="1" indent="-285750">
              <a:lnSpc>
                <a:spcPct val="107000"/>
              </a:lnSpc>
              <a:spcAft>
                <a:spcPts val="800"/>
              </a:spcAft>
              <a:buSzPts val="1000"/>
              <a:buFont typeface="Courier New" panose="02070309020205020404" pitchFamily="49" charset="0"/>
              <a:buChar char="o"/>
              <a:tabLst>
                <a:tab pos="914400" algn="l"/>
              </a:tabLst>
            </a:pPr>
            <a:r>
              <a:rPr lang="en-IN" sz="8800" i="1" kern="100" dirty="0">
                <a:effectLst/>
                <a:ea typeface="Calibri" panose="020F0502020204030204" pitchFamily="34" charset="0"/>
                <a:cs typeface="Times New Roman" panose="02020603050405020304" pitchFamily="18" charset="0"/>
              </a:rPr>
              <a:t>A smart platform designed to optimize agricultural planning and management.</a:t>
            </a:r>
          </a:p>
          <a:p>
            <a:pPr marL="342900" lvl="0" indent="-342900">
              <a:lnSpc>
                <a:spcPct val="107000"/>
              </a:lnSpc>
              <a:spcAft>
                <a:spcPts val="800"/>
              </a:spcAft>
              <a:buSzPts val="1000"/>
              <a:buFont typeface="Symbol" panose="05050102010706020507" pitchFamily="18" charset="2"/>
              <a:buChar char=""/>
              <a:tabLst>
                <a:tab pos="457200" algn="l"/>
              </a:tabLst>
            </a:pPr>
            <a:r>
              <a:rPr lang="en-IN" sz="8800" i="1" kern="100" dirty="0">
                <a:effectLst/>
                <a:ea typeface="Calibri" panose="020F0502020204030204" pitchFamily="34" charset="0"/>
                <a:cs typeface="Times New Roman" panose="02020603050405020304" pitchFamily="18" charset="0"/>
              </a:rPr>
              <a:t>Purpose of the System:</a:t>
            </a:r>
          </a:p>
          <a:p>
            <a:pPr marL="742950" lvl="1" indent="-285750">
              <a:lnSpc>
                <a:spcPct val="107000"/>
              </a:lnSpc>
              <a:spcAft>
                <a:spcPts val="800"/>
              </a:spcAft>
              <a:buSzPts val="1000"/>
              <a:buFont typeface="Courier New" panose="02070309020205020404" pitchFamily="49" charset="0"/>
              <a:buChar char="o"/>
              <a:tabLst>
                <a:tab pos="914400" algn="l"/>
              </a:tabLst>
            </a:pPr>
            <a:r>
              <a:rPr lang="en-IN" sz="8800" i="1" kern="100" dirty="0">
                <a:effectLst/>
                <a:ea typeface="Calibri" panose="020F0502020204030204" pitchFamily="34" charset="0"/>
                <a:cs typeface="Times New Roman" panose="02020603050405020304" pitchFamily="18" charset="0"/>
              </a:rPr>
              <a:t>Provide farmers with reliable, data-driven crop insights.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8800" i="1" kern="100" dirty="0">
                <a:effectLst/>
                <a:ea typeface="Calibri" panose="020F0502020204030204" pitchFamily="34" charset="0"/>
                <a:cs typeface="Times New Roman" panose="02020603050405020304" pitchFamily="18" charset="0"/>
              </a:rPr>
              <a:t>Predict yields and visualize growth based on real-time environmental factors.</a:t>
            </a:r>
          </a:p>
          <a:p>
            <a:pPr marL="342900" lvl="0" indent="-342900">
              <a:lnSpc>
                <a:spcPct val="107000"/>
              </a:lnSpc>
              <a:spcAft>
                <a:spcPts val="800"/>
              </a:spcAft>
              <a:buSzPts val="1000"/>
              <a:buFont typeface="Symbol" panose="05050102010706020507" pitchFamily="18" charset="2"/>
              <a:buChar char=""/>
              <a:tabLst>
                <a:tab pos="457200" algn="l"/>
              </a:tabLst>
            </a:pPr>
            <a:r>
              <a:rPr lang="en-IN" sz="8800" i="1" kern="100" dirty="0">
                <a:effectLst/>
                <a:ea typeface="Calibri" panose="020F0502020204030204" pitchFamily="34" charset="0"/>
                <a:cs typeface="Times New Roman" panose="02020603050405020304" pitchFamily="18" charset="0"/>
              </a:rPr>
              <a:t>Key Components: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8800" i="1" kern="100" dirty="0">
                <a:effectLst/>
                <a:ea typeface="Calibri" panose="020F0502020204030204" pitchFamily="34" charset="0"/>
                <a:cs typeface="Times New Roman" panose="02020603050405020304" pitchFamily="18" charset="0"/>
              </a:rPr>
              <a:t>Data sourcing from government and user inputs.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8800" i="1" kern="100" dirty="0">
                <a:effectLst/>
                <a:ea typeface="Calibri" panose="020F0502020204030204" pitchFamily="34" charset="0"/>
                <a:cs typeface="Times New Roman" panose="02020603050405020304" pitchFamily="18" charset="0"/>
              </a:rPr>
              <a:t>Predictive analytics for crop cycles.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8800" i="1" kern="100" dirty="0">
                <a:effectLst/>
                <a:ea typeface="Calibri" panose="020F0502020204030204" pitchFamily="34" charset="0"/>
                <a:cs typeface="Times New Roman" panose="02020603050405020304" pitchFamily="18" charset="0"/>
              </a:rPr>
              <a:t>3D simulations for user-friendly visualization.</a:t>
            </a:r>
          </a:p>
          <a:p>
            <a:endParaRPr lang="en-IN" dirty="0"/>
          </a:p>
        </p:txBody>
      </p:sp>
    </p:spTree>
    <p:extLst>
      <p:ext uri="{BB962C8B-B14F-4D97-AF65-F5344CB8AC3E}">
        <p14:creationId xmlns:p14="http://schemas.microsoft.com/office/powerpoint/2010/main" val="2268683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3E85-50D2-B114-E66F-B72FEB5C2BDE}"/>
              </a:ext>
            </a:extLst>
          </p:cNvPr>
          <p:cNvSpPr>
            <a:spLocks noGrp="1"/>
          </p:cNvSpPr>
          <p:nvPr>
            <p:ph type="title"/>
          </p:nvPr>
        </p:nvSpPr>
        <p:spPr/>
        <p:txBody>
          <a:bodyPr>
            <a:normAutofit/>
          </a:bodyPr>
          <a:lstStyle/>
          <a:p>
            <a:pPr algn="ctr"/>
            <a:r>
              <a:rPr lang="en-IN" b="1" i="1" dirty="0">
                <a:effectLst/>
                <a:latin typeface="+mn-lt"/>
                <a:ea typeface="Calibri" panose="020F0502020204030204" pitchFamily="34" charset="0"/>
                <a:cs typeface="Times New Roman" panose="02020603050405020304" pitchFamily="18" charset="0"/>
              </a:rPr>
              <a:t>Advantages</a:t>
            </a:r>
            <a:r>
              <a:rPr lang="en-IN" b="1" i="1" dirty="0">
                <a:effectLst/>
                <a:latin typeface="Calibri" panose="020F0502020204030204" pitchFamily="34" charset="0"/>
                <a:ea typeface="Calibri" panose="020F0502020204030204" pitchFamily="34" charset="0"/>
                <a:cs typeface="Times New Roman" panose="02020603050405020304" pitchFamily="18" charset="0"/>
              </a:rPr>
              <a:t> of AgriVista</a:t>
            </a:r>
            <a:endParaRPr lang="en-IN" i="1" dirty="0"/>
          </a:p>
        </p:txBody>
      </p:sp>
      <p:sp>
        <p:nvSpPr>
          <p:cNvPr id="3" name="Content Placeholder 2">
            <a:extLst>
              <a:ext uri="{FF2B5EF4-FFF2-40B4-BE49-F238E27FC236}">
                <a16:creationId xmlns:a16="http://schemas.microsoft.com/office/drawing/2014/main" id="{CC5CB153-EFE0-E5A6-55A0-63E7A49E5A7F}"/>
              </a:ext>
            </a:extLst>
          </p:cNvPr>
          <p:cNvSpPr>
            <a:spLocks noGrp="1"/>
          </p:cNvSpPr>
          <p:nvPr>
            <p:ph idx="1"/>
          </p:nvPr>
        </p:nvSpPr>
        <p:spPr>
          <a:xfrm>
            <a:off x="838200" y="1690688"/>
            <a:ext cx="10515600" cy="4585808"/>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200" i="1" kern="100" dirty="0">
                <a:effectLst/>
                <a:ea typeface="Calibri" panose="020F0502020204030204" pitchFamily="34" charset="0"/>
                <a:cs typeface="Times New Roman" panose="02020603050405020304" pitchFamily="18" charset="0"/>
              </a:rPr>
              <a:t>Enhanced Decision-Making: Farmers receive reliable recommendations for resource allocation.</a:t>
            </a:r>
          </a:p>
          <a:p>
            <a:pPr marL="342900" lvl="0" indent="-342900">
              <a:lnSpc>
                <a:spcPct val="107000"/>
              </a:lnSpc>
              <a:spcAft>
                <a:spcPts val="800"/>
              </a:spcAft>
              <a:buSzPts val="1000"/>
              <a:buFont typeface="Symbol" panose="05050102010706020507" pitchFamily="18" charset="2"/>
              <a:buChar char=""/>
              <a:tabLst>
                <a:tab pos="457200" algn="l"/>
              </a:tabLst>
            </a:pPr>
            <a:r>
              <a:rPr lang="en-IN" sz="2200" i="1" kern="100" dirty="0">
                <a:effectLst/>
                <a:ea typeface="Calibri" panose="020F0502020204030204" pitchFamily="34" charset="0"/>
                <a:cs typeface="Times New Roman" panose="02020603050405020304" pitchFamily="18" charset="0"/>
              </a:rPr>
              <a:t>Accurate Predictions: Combines soil, rainfall, and weather data for precise yield forecasting.</a:t>
            </a:r>
          </a:p>
          <a:p>
            <a:pPr marL="342900" lvl="0" indent="-342900">
              <a:lnSpc>
                <a:spcPct val="107000"/>
              </a:lnSpc>
              <a:spcAft>
                <a:spcPts val="800"/>
              </a:spcAft>
              <a:buSzPts val="1000"/>
              <a:buFont typeface="Symbol" panose="05050102010706020507" pitchFamily="18" charset="2"/>
              <a:buChar char=""/>
              <a:tabLst>
                <a:tab pos="457200" algn="l"/>
              </a:tabLst>
            </a:pPr>
            <a:r>
              <a:rPr lang="en-IN" sz="2200" i="1" kern="100" dirty="0">
                <a:effectLst/>
                <a:ea typeface="Calibri" panose="020F0502020204030204" pitchFamily="34" charset="0"/>
                <a:cs typeface="Times New Roman" panose="02020603050405020304" pitchFamily="18" charset="0"/>
              </a:rPr>
              <a:t>User-Friendly Design: Simple interface with multilingual and offline support.</a:t>
            </a:r>
          </a:p>
          <a:p>
            <a:pPr marL="342900" lvl="0" indent="-342900">
              <a:lnSpc>
                <a:spcPct val="107000"/>
              </a:lnSpc>
              <a:spcAft>
                <a:spcPts val="800"/>
              </a:spcAft>
              <a:buSzPts val="1000"/>
              <a:buFont typeface="Symbol" panose="05050102010706020507" pitchFamily="18" charset="2"/>
              <a:buChar char=""/>
              <a:tabLst>
                <a:tab pos="457200" algn="l"/>
              </a:tabLst>
            </a:pPr>
            <a:r>
              <a:rPr lang="en-IN" sz="2200" i="1" kern="100" dirty="0">
                <a:effectLst/>
                <a:ea typeface="Calibri" panose="020F0502020204030204" pitchFamily="34" charset="0"/>
                <a:cs typeface="Times New Roman" panose="02020603050405020304" pitchFamily="18" charset="0"/>
              </a:rPr>
              <a:t>Sustainability: Encourages efficient resource use, reducing waste and environmental impact.</a:t>
            </a:r>
          </a:p>
          <a:p>
            <a:pPr marL="342900" lvl="0" indent="-342900">
              <a:lnSpc>
                <a:spcPct val="107000"/>
              </a:lnSpc>
              <a:spcAft>
                <a:spcPts val="800"/>
              </a:spcAft>
              <a:buSzPts val="1000"/>
              <a:buFont typeface="Symbol" panose="05050102010706020507" pitchFamily="18" charset="2"/>
              <a:buChar char=""/>
              <a:tabLst>
                <a:tab pos="457200" algn="l"/>
              </a:tabLst>
            </a:pPr>
            <a:r>
              <a:rPr lang="en-IN" sz="2200" i="1" kern="100" dirty="0">
                <a:effectLst/>
                <a:ea typeface="Calibri" panose="020F0502020204030204" pitchFamily="34" charset="0"/>
                <a:cs typeface="Times New Roman" panose="02020603050405020304" pitchFamily="18" charset="0"/>
              </a:rPr>
              <a:t>Scalability: Adapts to large datasets and diverse user bases.</a:t>
            </a:r>
          </a:p>
          <a:p>
            <a:pPr marL="342900" lvl="0" indent="-342900">
              <a:lnSpc>
                <a:spcPct val="107000"/>
              </a:lnSpc>
              <a:spcAft>
                <a:spcPts val="800"/>
              </a:spcAft>
              <a:buSzPts val="1000"/>
              <a:buFont typeface="Symbol" panose="05050102010706020507" pitchFamily="18" charset="2"/>
              <a:buChar char=""/>
              <a:tabLst>
                <a:tab pos="457200" algn="l"/>
              </a:tabLst>
            </a:pPr>
            <a:r>
              <a:rPr lang="en-IN" sz="2200" i="1" kern="100" dirty="0">
                <a:effectLst/>
                <a:ea typeface="Calibri" panose="020F0502020204030204" pitchFamily="34" charset="0"/>
                <a:cs typeface="Times New Roman" panose="02020603050405020304" pitchFamily="18" charset="0"/>
              </a:rPr>
              <a:t>Visualization Tools: 3D simulations improve understanding of crop conditions.</a:t>
            </a:r>
          </a:p>
          <a:p>
            <a:endParaRPr lang="en-IN" dirty="0"/>
          </a:p>
        </p:txBody>
      </p:sp>
    </p:spTree>
    <p:extLst>
      <p:ext uri="{BB962C8B-B14F-4D97-AF65-F5344CB8AC3E}">
        <p14:creationId xmlns:p14="http://schemas.microsoft.com/office/powerpoint/2010/main" val="4129558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E44BC-64B0-0F07-E0FD-1F86DF9070D8}"/>
              </a:ext>
            </a:extLst>
          </p:cNvPr>
          <p:cNvSpPr>
            <a:spLocks noGrp="1"/>
          </p:cNvSpPr>
          <p:nvPr>
            <p:ph type="title"/>
          </p:nvPr>
        </p:nvSpPr>
        <p:spPr>
          <a:xfrm>
            <a:off x="838200" y="134937"/>
            <a:ext cx="10515600" cy="1325563"/>
          </a:xfrm>
        </p:spPr>
        <p:txBody>
          <a:bodyPr>
            <a:normAutofit/>
          </a:bodyPr>
          <a:lstStyle/>
          <a:p>
            <a:pPr algn="ctr"/>
            <a:r>
              <a:rPr lang="en-IN" b="1" i="1" dirty="0">
                <a:effectLst/>
                <a:latin typeface="+mn-lt"/>
                <a:ea typeface="Calibri" panose="020F0502020204030204" pitchFamily="34" charset="0"/>
                <a:cs typeface="Times New Roman" panose="02020603050405020304" pitchFamily="18" charset="0"/>
              </a:rPr>
              <a:t>System Analysis</a:t>
            </a:r>
            <a:endParaRPr lang="en-IN" i="1" dirty="0">
              <a:latin typeface="+mn-lt"/>
            </a:endParaRPr>
          </a:p>
        </p:txBody>
      </p:sp>
      <p:sp>
        <p:nvSpPr>
          <p:cNvPr id="3" name="Content Placeholder 2">
            <a:extLst>
              <a:ext uri="{FF2B5EF4-FFF2-40B4-BE49-F238E27FC236}">
                <a16:creationId xmlns:a16="http://schemas.microsoft.com/office/drawing/2014/main" id="{74709749-9811-BDC8-794A-A8662406510C}"/>
              </a:ext>
            </a:extLst>
          </p:cNvPr>
          <p:cNvSpPr>
            <a:spLocks noGrp="1"/>
          </p:cNvSpPr>
          <p:nvPr>
            <p:ph idx="1"/>
          </p:nvPr>
        </p:nvSpPr>
        <p:spPr>
          <a:xfrm>
            <a:off x="838200" y="1222744"/>
            <a:ext cx="10761920" cy="5858540"/>
          </a:xfrm>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400" i="1" kern="100" dirty="0">
                <a:effectLst/>
                <a:ea typeface="Calibri" panose="020F0502020204030204" pitchFamily="34" charset="0"/>
                <a:cs typeface="Times New Roman" panose="02020603050405020304" pitchFamily="18" charset="0"/>
              </a:rPr>
              <a:t>Stakeholders:</a:t>
            </a:r>
          </a:p>
          <a:p>
            <a:pPr marL="742950" lvl="1" indent="-285750">
              <a:lnSpc>
                <a:spcPct val="107000"/>
              </a:lnSpc>
              <a:spcAft>
                <a:spcPts val="800"/>
              </a:spcAft>
              <a:buSzPts val="1000"/>
              <a:buFont typeface="Courier New" panose="02070309020205020404" pitchFamily="49" charset="0"/>
              <a:buChar char="o"/>
              <a:tabLst>
                <a:tab pos="914400" algn="l"/>
              </a:tabLst>
            </a:pPr>
            <a:r>
              <a:rPr lang="en-IN" i="1" kern="100" dirty="0">
                <a:effectLst/>
                <a:ea typeface="Calibri" panose="020F0502020204030204" pitchFamily="34" charset="0"/>
                <a:cs typeface="Times New Roman" panose="02020603050405020304" pitchFamily="18" charset="0"/>
              </a:rPr>
              <a:t>Farmers, agronomists, policymakers, and agricultural advisors.</a:t>
            </a:r>
          </a:p>
          <a:p>
            <a:pPr marL="342900" lvl="0" indent="-342900">
              <a:lnSpc>
                <a:spcPct val="107000"/>
              </a:lnSpc>
              <a:spcAft>
                <a:spcPts val="800"/>
              </a:spcAft>
              <a:buSzPts val="1000"/>
              <a:buFont typeface="Symbol" panose="05050102010706020507" pitchFamily="18" charset="2"/>
              <a:buChar char=""/>
              <a:tabLst>
                <a:tab pos="457200" algn="l"/>
              </a:tabLst>
            </a:pPr>
            <a:r>
              <a:rPr lang="en-IN" sz="2400" i="1" kern="100" dirty="0">
                <a:effectLst/>
                <a:ea typeface="Calibri" panose="020F0502020204030204" pitchFamily="34" charset="0"/>
                <a:cs typeface="Times New Roman" panose="02020603050405020304" pitchFamily="18" charset="0"/>
              </a:rPr>
              <a:t>Key Requirements:</a:t>
            </a:r>
          </a:p>
          <a:p>
            <a:pPr marL="742950" lvl="1" indent="-285750">
              <a:lnSpc>
                <a:spcPct val="107000"/>
              </a:lnSpc>
              <a:spcAft>
                <a:spcPts val="800"/>
              </a:spcAft>
              <a:buSzPts val="1000"/>
              <a:buFont typeface="Courier New" panose="02070309020205020404" pitchFamily="49" charset="0"/>
              <a:buChar char="o"/>
              <a:tabLst>
                <a:tab pos="914400" algn="l"/>
              </a:tabLst>
            </a:pPr>
            <a:r>
              <a:rPr lang="en-IN" i="1" kern="100" dirty="0">
                <a:effectLst/>
                <a:ea typeface="Calibri" panose="020F0502020204030204" pitchFamily="34" charset="0"/>
                <a:cs typeface="Times New Roman" panose="02020603050405020304" pitchFamily="18" charset="0"/>
              </a:rPr>
              <a:t>Accurate integration of soil and weather data.</a:t>
            </a:r>
          </a:p>
          <a:p>
            <a:pPr marL="742950" lvl="1" indent="-285750">
              <a:lnSpc>
                <a:spcPct val="107000"/>
              </a:lnSpc>
              <a:spcAft>
                <a:spcPts val="800"/>
              </a:spcAft>
              <a:buSzPts val="1000"/>
              <a:buFont typeface="Courier New" panose="02070309020205020404" pitchFamily="49" charset="0"/>
              <a:buChar char="o"/>
              <a:tabLst>
                <a:tab pos="914400" algn="l"/>
              </a:tabLst>
            </a:pPr>
            <a:r>
              <a:rPr lang="en-IN" i="1" kern="100" dirty="0">
                <a:effectLst/>
                <a:ea typeface="Calibri" panose="020F0502020204030204" pitchFamily="34" charset="0"/>
                <a:cs typeface="Times New Roman" panose="02020603050405020304" pitchFamily="18" charset="0"/>
              </a:rPr>
              <a:t>Reliable data analytics for yield predictions.</a:t>
            </a:r>
          </a:p>
          <a:p>
            <a:pPr marL="342900" lvl="0" indent="-342900">
              <a:lnSpc>
                <a:spcPct val="107000"/>
              </a:lnSpc>
              <a:spcAft>
                <a:spcPts val="800"/>
              </a:spcAft>
              <a:buSzPts val="1000"/>
              <a:buFont typeface="Symbol" panose="05050102010706020507" pitchFamily="18" charset="2"/>
              <a:buChar char=""/>
              <a:tabLst>
                <a:tab pos="457200" algn="l"/>
              </a:tabLst>
            </a:pPr>
            <a:r>
              <a:rPr lang="en-IN" sz="2400" i="1" kern="100" dirty="0">
                <a:effectLst/>
                <a:ea typeface="Calibri" panose="020F0502020204030204" pitchFamily="34" charset="0"/>
                <a:cs typeface="Times New Roman" panose="02020603050405020304" pitchFamily="18" charset="0"/>
              </a:rPr>
              <a:t>Challenges Identified:</a:t>
            </a:r>
          </a:p>
          <a:p>
            <a:pPr marL="742950" lvl="1" indent="-285750">
              <a:lnSpc>
                <a:spcPct val="107000"/>
              </a:lnSpc>
              <a:spcAft>
                <a:spcPts val="800"/>
              </a:spcAft>
              <a:buSzPts val="1000"/>
              <a:buFont typeface="Courier New" panose="02070309020205020404" pitchFamily="49" charset="0"/>
              <a:buChar char="o"/>
              <a:tabLst>
                <a:tab pos="914400" algn="l"/>
              </a:tabLst>
            </a:pPr>
            <a:r>
              <a:rPr lang="en-IN" i="1" kern="100" dirty="0">
                <a:effectLst/>
                <a:ea typeface="Calibri" panose="020F0502020204030204" pitchFamily="34" charset="0"/>
                <a:cs typeface="Times New Roman" panose="02020603050405020304" pitchFamily="18" charset="0"/>
              </a:rPr>
              <a:t>Limited internet access in rural areas.</a:t>
            </a:r>
          </a:p>
          <a:p>
            <a:pPr marL="742950" lvl="1" indent="-285750">
              <a:lnSpc>
                <a:spcPct val="107000"/>
              </a:lnSpc>
              <a:spcAft>
                <a:spcPts val="800"/>
              </a:spcAft>
              <a:buSzPts val="1000"/>
              <a:buFont typeface="Courier New" panose="02070309020205020404" pitchFamily="49" charset="0"/>
              <a:buChar char="o"/>
              <a:tabLst>
                <a:tab pos="914400" algn="l"/>
              </a:tabLst>
            </a:pPr>
            <a:r>
              <a:rPr lang="en-IN" i="1" kern="100" dirty="0">
                <a:effectLst/>
                <a:ea typeface="Calibri" panose="020F0502020204030204" pitchFamily="34" charset="0"/>
                <a:cs typeface="Times New Roman" panose="02020603050405020304" pitchFamily="18" charset="0"/>
              </a:rPr>
              <a:t>Variability in data accuracy from external APIs.</a:t>
            </a:r>
          </a:p>
          <a:p>
            <a:endParaRPr lang="en-IN" i="1" dirty="0"/>
          </a:p>
        </p:txBody>
      </p:sp>
    </p:spTree>
    <p:extLst>
      <p:ext uri="{BB962C8B-B14F-4D97-AF65-F5344CB8AC3E}">
        <p14:creationId xmlns:p14="http://schemas.microsoft.com/office/powerpoint/2010/main" val="206526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8883-E308-9606-D261-2D43C2174DBF}"/>
              </a:ext>
            </a:extLst>
          </p:cNvPr>
          <p:cNvSpPr>
            <a:spLocks noGrp="1"/>
          </p:cNvSpPr>
          <p:nvPr>
            <p:ph type="title"/>
          </p:nvPr>
        </p:nvSpPr>
        <p:spPr/>
        <p:txBody>
          <a:bodyPr/>
          <a:lstStyle/>
          <a:p>
            <a:pPr algn="ctr"/>
            <a:r>
              <a:rPr lang="en-IN" b="1" i="1" kern="100" dirty="0">
                <a:effectLst/>
                <a:latin typeface="+mn-lt"/>
                <a:ea typeface="Calibri" panose="020F0502020204030204" pitchFamily="34" charset="0"/>
                <a:cs typeface="Times New Roman" panose="02020603050405020304" pitchFamily="18" charset="0"/>
              </a:rPr>
              <a:t>User Module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AD398BE-F82D-71E6-1C8F-2496ACB21A58}"/>
              </a:ext>
            </a:extLst>
          </p:cNvPr>
          <p:cNvSpPr>
            <a:spLocks noGrp="1"/>
          </p:cNvSpPr>
          <p:nvPr>
            <p:ph idx="1"/>
          </p:nvPr>
        </p:nvSpPr>
        <p:spPr>
          <a:xfrm>
            <a:off x="838200" y="1293997"/>
            <a:ext cx="10515600" cy="5564003"/>
          </a:xfrm>
        </p:spPr>
        <p:txBody>
          <a:bodyPr>
            <a:normAutofit fontScale="925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400" i="1" kern="100" dirty="0">
                <a:effectLst/>
                <a:ea typeface="Calibri" panose="020F0502020204030204" pitchFamily="34" charset="0"/>
                <a:cs typeface="Times New Roman" panose="02020603050405020304" pitchFamily="18" charset="0"/>
              </a:rPr>
              <a:t>Target Audience:</a:t>
            </a:r>
          </a:p>
          <a:p>
            <a:pPr marL="742950" lvl="1" indent="-285750">
              <a:lnSpc>
                <a:spcPct val="107000"/>
              </a:lnSpc>
              <a:spcAft>
                <a:spcPts val="800"/>
              </a:spcAft>
              <a:buSzPts val="1000"/>
              <a:buFont typeface="Courier New" panose="02070309020205020404" pitchFamily="49" charset="0"/>
              <a:buChar char="o"/>
              <a:tabLst>
                <a:tab pos="914400" algn="l"/>
              </a:tabLst>
            </a:pPr>
            <a:r>
              <a:rPr lang="en-IN" i="1" kern="100" dirty="0">
                <a:effectLst/>
                <a:ea typeface="Calibri" panose="020F0502020204030204" pitchFamily="34" charset="0"/>
                <a:cs typeface="Times New Roman" panose="02020603050405020304" pitchFamily="18" charset="0"/>
              </a:rPr>
              <a:t>Farmers, agronomists, agricultural students, and advisors.</a:t>
            </a:r>
          </a:p>
          <a:p>
            <a:pPr marL="342900" lvl="0" indent="-342900">
              <a:lnSpc>
                <a:spcPct val="107000"/>
              </a:lnSpc>
              <a:spcAft>
                <a:spcPts val="800"/>
              </a:spcAft>
              <a:buSzPts val="1000"/>
              <a:buFont typeface="Symbol" panose="05050102010706020507" pitchFamily="18" charset="2"/>
              <a:buChar char=""/>
              <a:tabLst>
                <a:tab pos="457200" algn="l"/>
              </a:tabLst>
            </a:pPr>
            <a:r>
              <a:rPr lang="en-IN" sz="2400" i="1" kern="100" dirty="0">
                <a:effectLst/>
                <a:ea typeface="Calibri" panose="020F0502020204030204" pitchFamily="34" charset="0"/>
                <a:cs typeface="Times New Roman" panose="02020603050405020304" pitchFamily="18" charset="0"/>
              </a:rPr>
              <a:t>Features:</a:t>
            </a:r>
          </a:p>
          <a:p>
            <a:pPr marL="742950" lvl="1" indent="-285750">
              <a:lnSpc>
                <a:spcPct val="107000"/>
              </a:lnSpc>
              <a:spcAft>
                <a:spcPts val="800"/>
              </a:spcAft>
              <a:buSzPts val="1000"/>
              <a:buFont typeface="Courier New" panose="02070309020205020404" pitchFamily="49" charset="0"/>
              <a:buChar char="o"/>
              <a:tabLst>
                <a:tab pos="914400" algn="l"/>
              </a:tabLst>
            </a:pPr>
            <a:r>
              <a:rPr lang="en-IN" i="1" kern="100" dirty="0">
                <a:effectLst/>
                <a:ea typeface="Calibri" panose="020F0502020204030204" pitchFamily="34" charset="0"/>
                <a:cs typeface="Times New Roman" panose="02020603050405020304" pitchFamily="18" charset="0"/>
              </a:rPr>
              <a:t>Input rainfall, soil quality, and location data for analysis.</a:t>
            </a:r>
          </a:p>
          <a:p>
            <a:pPr marL="742950" lvl="1" indent="-285750">
              <a:lnSpc>
                <a:spcPct val="107000"/>
              </a:lnSpc>
              <a:spcAft>
                <a:spcPts val="800"/>
              </a:spcAft>
              <a:buSzPts val="1000"/>
              <a:buFont typeface="Courier New" panose="02070309020205020404" pitchFamily="49" charset="0"/>
              <a:buChar char="o"/>
              <a:tabLst>
                <a:tab pos="914400" algn="l"/>
              </a:tabLst>
            </a:pPr>
            <a:r>
              <a:rPr lang="en-IN" i="1" kern="100" dirty="0">
                <a:effectLst/>
                <a:ea typeface="Calibri" panose="020F0502020204030204" pitchFamily="34" charset="0"/>
                <a:cs typeface="Times New Roman" panose="02020603050405020304" pitchFamily="18" charset="0"/>
              </a:rPr>
              <a:t>Receive crop-specific recommendations and predictions.</a:t>
            </a:r>
          </a:p>
          <a:p>
            <a:pPr marL="742950" lvl="1" indent="-285750">
              <a:lnSpc>
                <a:spcPct val="107000"/>
              </a:lnSpc>
              <a:spcAft>
                <a:spcPts val="800"/>
              </a:spcAft>
              <a:buSzPts val="1000"/>
              <a:buFont typeface="Courier New" panose="02070309020205020404" pitchFamily="49" charset="0"/>
              <a:buChar char="o"/>
              <a:tabLst>
                <a:tab pos="914400" algn="l"/>
              </a:tabLst>
            </a:pPr>
            <a:r>
              <a:rPr lang="en-IN" i="1" kern="100" dirty="0" err="1">
                <a:effectLst/>
                <a:ea typeface="Calibri" panose="020F0502020204030204" pitchFamily="34" charset="0"/>
                <a:cs typeface="Times New Roman" panose="02020603050405020304" pitchFamily="18" charset="0"/>
              </a:rPr>
              <a:t>Analyze</a:t>
            </a:r>
            <a:r>
              <a:rPr lang="en-IN" i="1" kern="100" dirty="0">
                <a:effectLst/>
                <a:ea typeface="Calibri" panose="020F0502020204030204" pitchFamily="34" charset="0"/>
                <a:cs typeface="Times New Roman" panose="02020603050405020304" pitchFamily="18" charset="0"/>
              </a:rPr>
              <a:t> 3D simulations of crop growth or decay.</a:t>
            </a:r>
          </a:p>
          <a:p>
            <a:pPr marL="342900" lvl="0" indent="-342900">
              <a:lnSpc>
                <a:spcPct val="107000"/>
              </a:lnSpc>
              <a:spcAft>
                <a:spcPts val="800"/>
              </a:spcAft>
              <a:buSzPts val="1000"/>
              <a:buFont typeface="Symbol" panose="05050102010706020507" pitchFamily="18" charset="2"/>
              <a:buChar char=""/>
              <a:tabLst>
                <a:tab pos="457200" algn="l"/>
              </a:tabLst>
            </a:pPr>
            <a:r>
              <a:rPr lang="en-IN" sz="2400" i="1" kern="100" dirty="0">
                <a:effectLst/>
                <a:ea typeface="Calibri" panose="020F0502020204030204" pitchFamily="34" charset="0"/>
                <a:cs typeface="Times New Roman" panose="02020603050405020304" pitchFamily="18" charset="0"/>
              </a:rPr>
              <a:t>User-Friendly Design:</a:t>
            </a:r>
          </a:p>
          <a:p>
            <a:pPr marL="742950" lvl="1" indent="-285750">
              <a:lnSpc>
                <a:spcPct val="107000"/>
              </a:lnSpc>
              <a:spcAft>
                <a:spcPts val="800"/>
              </a:spcAft>
              <a:buSzPts val="1000"/>
              <a:buFont typeface="Courier New" panose="02070309020205020404" pitchFamily="49" charset="0"/>
              <a:buChar char="o"/>
              <a:tabLst>
                <a:tab pos="914400" algn="l"/>
              </a:tabLst>
            </a:pPr>
            <a:r>
              <a:rPr lang="en-IN" i="1" kern="100" dirty="0">
                <a:effectLst/>
                <a:ea typeface="Calibri" panose="020F0502020204030204" pitchFamily="34" charset="0"/>
                <a:cs typeface="Times New Roman" panose="02020603050405020304" pitchFamily="18" charset="0"/>
              </a:rPr>
              <a:t>Multilingual interface for accessibility.</a:t>
            </a:r>
          </a:p>
          <a:p>
            <a:pPr marL="742950" lvl="1" indent="-285750">
              <a:lnSpc>
                <a:spcPct val="107000"/>
              </a:lnSpc>
              <a:spcAft>
                <a:spcPts val="800"/>
              </a:spcAft>
              <a:buSzPts val="1000"/>
              <a:buFont typeface="Courier New" panose="02070309020205020404" pitchFamily="49" charset="0"/>
              <a:buChar char="o"/>
              <a:tabLst>
                <a:tab pos="914400" algn="l"/>
              </a:tabLst>
            </a:pPr>
            <a:r>
              <a:rPr lang="en-IN" i="1" kern="100" dirty="0">
                <a:effectLst/>
                <a:ea typeface="Calibri" panose="020F0502020204030204" pitchFamily="34" charset="0"/>
                <a:cs typeface="Times New Roman" panose="02020603050405020304" pitchFamily="18" charset="0"/>
              </a:rPr>
              <a:t>Offline functionality for low-connectivity regions.</a:t>
            </a:r>
          </a:p>
          <a:p>
            <a:pPr marL="342900" lvl="0" indent="-342900">
              <a:lnSpc>
                <a:spcPct val="107000"/>
              </a:lnSpc>
              <a:spcAft>
                <a:spcPts val="800"/>
              </a:spcAft>
              <a:buSzPts val="1000"/>
              <a:buFont typeface="Symbol" panose="05050102010706020507" pitchFamily="18" charset="2"/>
              <a:buChar char=""/>
              <a:tabLst>
                <a:tab pos="457200" algn="l"/>
              </a:tabLst>
            </a:pPr>
            <a:r>
              <a:rPr lang="en-IN" sz="2400" i="1" kern="100" dirty="0">
                <a:effectLst/>
                <a:ea typeface="Calibri" panose="020F0502020204030204" pitchFamily="34" charset="0"/>
                <a:cs typeface="Times New Roman" panose="02020603050405020304" pitchFamily="18" charset="0"/>
              </a:rPr>
              <a:t>Output:</a:t>
            </a:r>
          </a:p>
          <a:p>
            <a:pPr marL="742950" lvl="1" indent="-285750">
              <a:lnSpc>
                <a:spcPct val="107000"/>
              </a:lnSpc>
              <a:spcAft>
                <a:spcPts val="800"/>
              </a:spcAft>
              <a:buSzPts val="1000"/>
              <a:buFont typeface="Courier New" panose="02070309020205020404" pitchFamily="49" charset="0"/>
              <a:buChar char="o"/>
              <a:tabLst>
                <a:tab pos="914400" algn="l"/>
              </a:tabLst>
            </a:pPr>
            <a:r>
              <a:rPr lang="en-IN" i="1" kern="100" dirty="0">
                <a:effectLst/>
                <a:ea typeface="Calibri" panose="020F0502020204030204" pitchFamily="34" charset="0"/>
                <a:cs typeface="Times New Roman" panose="02020603050405020304" pitchFamily="18" charset="0"/>
              </a:rPr>
              <a:t>Actionable insights for crop planning and management.</a:t>
            </a:r>
          </a:p>
          <a:p>
            <a:endParaRPr lang="en-IN" dirty="0">
              <a:blipFill dpi="0" rotWithShape="1">
                <a:blip r:embed="rId2">
                  <a:alphaModFix amt="72000"/>
                </a:blip>
                <a:srcRect/>
                <a:tile tx="0" ty="0" sx="100000" sy="100000" flip="none" algn="tl"/>
              </a:blipFill>
            </a:endParaRPr>
          </a:p>
        </p:txBody>
      </p:sp>
    </p:spTree>
    <p:extLst>
      <p:ext uri="{BB962C8B-B14F-4D97-AF65-F5344CB8AC3E}">
        <p14:creationId xmlns:p14="http://schemas.microsoft.com/office/powerpoint/2010/main" val="2553863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64FB9-3190-3982-5088-FB16FD6F40EE}"/>
              </a:ext>
            </a:extLst>
          </p:cNvPr>
          <p:cNvSpPr>
            <a:spLocks noGrp="1"/>
          </p:cNvSpPr>
          <p:nvPr>
            <p:ph type="title"/>
          </p:nvPr>
        </p:nvSpPr>
        <p:spPr/>
        <p:txBody>
          <a:bodyPr/>
          <a:lstStyle/>
          <a:p>
            <a:pPr algn="ctr"/>
            <a:r>
              <a:rPr lang="en-IN" b="1" i="1" kern="100" dirty="0">
                <a:effectLst/>
                <a:latin typeface="Calibri" panose="020F0502020204030204" pitchFamily="34" charset="0"/>
                <a:ea typeface="Calibri" panose="020F0502020204030204" pitchFamily="34" charset="0"/>
                <a:cs typeface="Times New Roman" panose="02020603050405020304" pitchFamily="18" charset="0"/>
              </a:rPr>
              <a:t>Administrator Module</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89D35A5-5793-BB3B-8202-F621198F2BF4}"/>
              </a:ext>
            </a:extLst>
          </p:cNvPr>
          <p:cNvSpPr>
            <a:spLocks noGrp="1"/>
          </p:cNvSpPr>
          <p:nvPr>
            <p:ph idx="1"/>
          </p:nvPr>
        </p:nvSpPr>
        <p:spPr>
          <a:xfrm>
            <a:off x="838200" y="1160980"/>
            <a:ext cx="10515600" cy="5697020"/>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200" i="1" kern="100" dirty="0">
                <a:effectLst/>
                <a:ea typeface="Calibri" panose="020F0502020204030204" pitchFamily="34" charset="0"/>
                <a:cs typeface="Times New Roman" panose="02020603050405020304" pitchFamily="18" charset="0"/>
              </a:rPr>
              <a:t>Admin Responsibilities: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100" dirty="0">
                <a:effectLst/>
                <a:ea typeface="Calibri" panose="020F0502020204030204" pitchFamily="34" charset="0"/>
                <a:cs typeface="Times New Roman" panose="02020603050405020304" pitchFamily="18" charset="0"/>
              </a:rPr>
              <a:t>Manage user accounts, permissions, and data inputs.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100" dirty="0">
                <a:effectLst/>
                <a:ea typeface="Calibri" panose="020F0502020204030204" pitchFamily="34" charset="0"/>
                <a:cs typeface="Times New Roman" panose="02020603050405020304" pitchFamily="18" charset="0"/>
              </a:rPr>
              <a:t>Update and maintain datasets, such as soil and weather data.</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100" dirty="0">
                <a:effectLst/>
                <a:ea typeface="Calibri" panose="020F0502020204030204" pitchFamily="34" charset="0"/>
                <a:cs typeface="Times New Roman" panose="02020603050405020304" pitchFamily="18" charset="0"/>
              </a:rPr>
              <a:t>Monitor system performance and troubleshoot issues.</a:t>
            </a:r>
          </a:p>
          <a:p>
            <a:pPr marL="342900" lvl="0" indent="-342900">
              <a:lnSpc>
                <a:spcPct val="107000"/>
              </a:lnSpc>
              <a:spcAft>
                <a:spcPts val="800"/>
              </a:spcAft>
              <a:buSzPts val="1000"/>
              <a:buFont typeface="Symbol" panose="05050102010706020507" pitchFamily="18" charset="2"/>
              <a:buChar char=""/>
              <a:tabLst>
                <a:tab pos="457200" algn="l"/>
              </a:tabLst>
            </a:pPr>
            <a:r>
              <a:rPr lang="en-IN" sz="2200" i="1" kern="100" dirty="0">
                <a:effectLst/>
                <a:ea typeface="Calibri" panose="020F0502020204030204" pitchFamily="34" charset="0"/>
                <a:cs typeface="Times New Roman" panose="02020603050405020304" pitchFamily="18" charset="0"/>
              </a:rPr>
              <a:t>Key Features: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100" dirty="0">
                <a:effectLst/>
                <a:ea typeface="Calibri" panose="020F0502020204030204" pitchFamily="34" charset="0"/>
                <a:cs typeface="Times New Roman" panose="02020603050405020304" pitchFamily="18" charset="0"/>
              </a:rPr>
              <a:t>Data dashboard for tracking usage and system analytics.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100" dirty="0">
                <a:effectLst/>
                <a:ea typeface="Calibri" panose="020F0502020204030204" pitchFamily="34" charset="0"/>
                <a:cs typeface="Times New Roman" panose="02020603050405020304" pitchFamily="18" charset="0"/>
              </a:rPr>
              <a:t>Tools for ensuring data security and integrity.</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100" dirty="0">
                <a:effectLst/>
                <a:ea typeface="Calibri" panose="020F0502020204030204" pitchFamily="34" charset="0"/>
                <a:cs typeface="Times New Roman" panose="02020603050405020304" pitchFamily="18" charset="0"/>
              </a:rPr>
              <a:t>Ability to validate user input for accuracy.</a:t>
            </a:r>
          </a:p>
          <a:p>
            <a:pPr marL="342900" lvl="0" indent="-342900">
              <a:lnSpc>
                <a:spcPct val="107000"/>
              </a:lnSpc>
              <a:spcAft>
                <a:spcPts val="800"/>
              </a:spcAft>
              <a:buSzPts val="1000"/>
              <a:buFont typeface="Symbol" panose="05050102010706020507" pitchFamily="18" charset="2"/>
              <a:buChar char=""/>
              <a:tabLst>
                <a:tab pos="457200" algn="l"/>
              </a:tabLst>
            </a:pPr>
            <a:r>
              <a:rPr lang="en-IN" sz="2200" i="1" kern="100" dirty="0">
                <a:effectLst/>
                <a:ea typeface="Calibri" panose="020F0502020204030204" pitchFamily="34" charset="0"/>
                <a:cs typeface="Times New Roman" panose="02020603050405020304" pitchFamily="18" charset="0"/>
              </a:rPr>
              <a:t>Outcome:</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100" dirty="0">
                <a:effectLst/>
                <a:ea typeface="Calibri" panose="020F0502020204030204" pitchFamily="34" charset="0"/>
                <a:cs typeface="Times New Roman" panose="02020603050405020304" pitchFamily="18" charset="0"/>
              </a:rPr>
              <a:t>Smooth operation of the system and consistent user support.</a:t>
            </a:r>
          </a:p>
          <a:p>
            <a:endParaRPr lang="en-IN" dirty="0"/>
          </a:p>
        </p:txBody>
      </p:sp>
    </p:spTree>
    <p:extLst>
      <p:ext uri="{BB962C8B-B14F-4D97-AF65-F5344CB8AC3E}">
        <p14:creationId xmlns:p14="http://schemas.microsoft.com/office/powerpoint/2010/main" val="1401640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48FCA-19C7-F778-CABF-5883E9B0DA44}"/>
              </a:ext>
            </a:extLst>
          </p:cNvPr>
          <p:cNvSpPr>
            <a:spLocks noGrp="1"/>
          </p:cNvSpPr>
          <p:nvPr>
            <p:ph type="title"/>
          </p:nvPr>
        </p:nvSpPr>
        <p:spPr/>
        <p:txBody>
          <a:bodyPr>
            <a:normAutofit/>
          </a:bodyPr>
          <a:lstStyle/>
          <a:p>
            <a:pPr algn="ctr"/>
            <a:r>
              <a:rPr lang="en-IN" b="1" i="1" dirty="0">
                <a:effectLst/>
                <a:latin typeface="Calibri" panose="020F0502020204030204" pitchFamily="34" charset="0"/>
                <a:ea typeface="Calibri" panose="020F0502020204030204" pitchFamily="34" charset="0"/>
                <a:cs typeface="Times New Roman" panose="02020603050405020304" pitchFamily="18" charset="0"/>
              </a:rPr>
              <a:t>Design Constraints</a:t>
            </a:r>
            <a:endParaRPr lang="en-IN" i="1" dirty="0"/>
          </a:p>
        </p:txBody>
      </p:sp>
      <p:sp>
        <p:nvSpPr>
          <p:cNvPr id="3" name="Content Placeholder 2">
            <a:extLst>
              <a:ext uri="{FF2B5EF4-FFF2-40B4-BE49-F238E27FC236}">
                <a16:creationId xmlns:a16="http://schemas.microsoft.com/office/drawing/2014/main" id="{61F4CE5F-6C7C-F21C-99C4-B760008AE7ED}"/>
              </a:ext>
            </a:extLst>
          </p:cNvPr>
          <p:cNvSpPr>
            <a:spLocks noGrp="1"/>
          </p:cNvSpPr>
          <p:nvPr>
            <p:ph idx="1"/>
          </p:nvPr>
        </p:nvSpPr>
        <p:spPr>
          <a:xfrm>
            <a:off x="838200" y="1414658"/>
            <a:ext cx="10515600" cy="5443342"/>
          </a:xfrm>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200" i="1" kern="100" dirty="0">
                <a:effectLst/>
                <a:latin typeface="Calibri" panose="020F0502020204030204" pitchFamily="34" charset="0"/>
                <a:ea typeface="Calibri" panose="020F0502020204030204" pitchFamily="34" charset="0"/>
                <a:cs typeface="Times New Roman" panose="02020603050405020304" pitchFamily="18" charset="0"/>
              </a:rPr>
              <a:t>Technical Constraints: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100" dirty="0">
                <a:effectLst/>
                <a:latin typeface="Calibri" panose="020F0502020204030204" pitchFamily="34" charset="0"/>
                <a:ea typeface="Calibri" panose="020F0502020204030204" pitchFamily="34" charset="0"/>
                <a:cs typeface="Times New Roman" panose="02020603050405020304" pitchFamily="18" charset="0"/>
              </a:rPr>
              <a:t>Limited compatibility with older devices and outdated hardware.</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100" dirty="0">
                <a:effectLst/>
                <a:latin typeface="Calibri" panose="020F0502020204030204" pitchFamily="34" charset="0"/>
                <a:ea typeface="Calibri" panose="020F0502020204030204" pitchFamily="34" charset="0"/>
                <a:cs typeface="Times New Roman" panose="02020603050405020304" pitchFamily="18" charset="0"/>
              </a:rPr>
              <a:t>Dependence on third-party APIs for soil and weather data.</a:t>
            </a:r>
          </a:p>
          <a:p>
            <a:pPr marL="342900" lvl="0" indent="-342900">
              <a:lnSpc>
                <a:spcPct val="107000"/>
              </a:lnSpc>
              <a:spcAft>
                <a:spcPts val="800"/>
              </a:spcAft>
              <a:buSzPts val="1000"/>
              <a:buFont typeface="Symbol" panose="05050102010706020507" pitchFamily="18" charset="2"/>
              <a:buChar char=""/>
              <a:tabLst>
                <a:tab pos="457200" algn="l"/>
              </a:tabLst>
            </a:pPr>
            <a:r>
              <a:rPr lang="en-IN" sz="2200" i="1" kern="100" dirty="0">
                <a:effectLst/>
                <a:latin typeface="Calibri" panose="020F0502020204030204" pitchFamily="34" charset="0"/>
                <a:ea typeface="Calibri" panose="020F0502020204030204" pitchFamily="34" charset="0"/>
                <a:cs typeface="Times New Roman" panose="02020603050405020304" pitchFamily="18" charset="0"/>
              </a:rPr>
              <a:t>Operational Constraints: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100" dirty="0">
                <a:effectLst/>
                <a:latin typeface="Calibri" panose="020F0502020204030204" pitchFamily="34" charset="0"/>
                <a:ea typeface="Calibri" panose="020F0502020204030204" pitchFamily="34" charset="0"/>
                <a:cs typeface="Times New Roman" panose="02020603050405020304" pitchFamily="18" charset="0"/>
              </a:rPr>
              <a:t>Difficulty in real-time updates in areas with poor internet connectivity.</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100" dirty="0">
                <a:effectLst/>
                <a:latin typeface="Calibri" panose="020F0502020204030204" pitchFamily="34" charset="0"/>
                <a:ea typeface="Calibri" panose="020F0502020204030204" pitchFamily="34" charset="0"/>
                <a:cs typeface="Times New Roman" panose="02020603050405020304" pitchFamily="18" charset="0"/>
              </a:rPr>
              <a:t>Challenges in scaling the system for a growing user base.</a:t>
            </a:r>
          </a:p>
          <a:p>
            <a:pPr marL="342900" lvl="0" indent="-342900">
              <a:lnSpc>
                <a:spcPct val="107000"/>
              </a:lnSpc>
              <a:spcAft>
                <a:spcPts val="800"/>
              </a:spcAft>
              <a:buSzPts val="1000"/>
              <a:buFont typeface="Symbol" panose="05050102010706020507" pitchFamily="18" charset="2"/>
              <a:buChar char=""/>
              <a:tabLst>
                <a:tab pos="457200" algn="l"/>
              </a:tabLst>
            </a:pPr>
            <a:r>
              <a:rPr lang="en-IN" sz="2200" i="1" kern="100" dirty="0">
                <a:effectLst/>
                <a:latin typeface="Calibri" panose="020F0502020204030204" pitchFamily="34" charset="0"/>
                <a:ea typeface="Calibri" panose="020F0502020204030204" pitchFamily="34" charset="0"/>
                <a:cs typeface="Times New Roman" panose="02020603050405020304" pitchFamily="18" charset="0"/>
              </a:rPr>
              <a:t>User Constraints: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100" dirty="0">
                <a:effectLst/>
                <a:latin typeface="Calibri" panose="020F0502020204030204" pitchFamily="34" charset="0"/>
                <a:ea typeface="Calibri" panose="020F0502020204030204" pitchFamily="34" charset="0"/>
                <a:cs typeface="Times New Roman" panose="02020603050405020304" pitchFamily="18" charset="0"/>
              </a:rPr>
              <a:t>Farmers with limited technical knowledge may need additional training.</a:t>
            </a:r>
          </a:p>
          <a:p>
            <a:pPr marL="742950" lvl="1" indent="-285750">
              <a:lnSpc>
                <a:spcPct val="107000"/>
              </a:lnSpc>
              <a:spcAft>
                <a:spcPts val="800"/>
              </a:spcAft>
              <a:buSzPts val="1000"/>
              <a:buFont typeface="Courier New" panose="02070309020205020404" pitchFamily="49" charset="0"/>
              <a:buChar char="o"/>
              <a:tabLst>
                <a:tab pos="914400" algn="l"/>
              </a:tabLst>
            </a:pPr>
            <a:r>
              <a:rPr lang="en-IN" sz="2200" i="1" kern="100" dirty="0">
                <a:effectLst/>
                <a:latin typeface="Calibri" panose="020F0502020204030204" pitchFamily="34" charset="0"/>
                <a:ea typeface="Calibri" panose="020F0502020204030204" pitchFamily="34" charset="0"/>
                <a:cs typeface="Times New Roman" panose="02020603050405020304" pitchFamily="18" charset="0"/>
              </a:rPr>
              <a:t>Adaptation required for specific regional agricultural needs.</a:t>
            </a:r>
          </a:p>
          <a:p>
            <a:endParaRPr lang="en-IN" dirty="0"/>
          </a:p>
        </p:txBody>
      </p:sp>
    </p:spTree>
    <p:extLst>
      <p:ext uri="{BB962C8B-B14F-4D97-AF65-F5344CB8AC3E}">
        <p14:creationId xmlns:p14="http://schemas.microsoft.com/office/powerpoint/2010/main" val="1089107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CDBD-6708-37CF-6A82-CF4AF198A210}"/>
              </a:ext>
            </a:extLst>
          </p:cNvPr>
          <p:cNvSpPr>
            <a:spLocks noGrp="1"/>
          </p:cNvSpPr>
          <p:nvPr>
            <p:ph type="title"/>
          </p:nvPr>
        </p:nvSpPr>
        <p:spPr/>
        <p:txBody>
          <a:bodyPr>
            <a:normAutofit/>
          </a:bodyPr>
          <a:lstStyle/>
          <a:p>
            <a:pPr algn="ctr"/>
            <a:r>
              <a:rPr lang="en-IN" b="1" i="1" dirty="0">
                <a:effectLst/>
                <a:latin typeface="+mn-lt"/>
                <a:ea typeface="Calibri" panose="020F0502020204030204" pitchFamily="34" charset="0"/>
                <a:cs typeface="Times New Roman" panose="02020603050405020304" pitchFamily="18" charset="0"/>
              </a:rPr>
              <a:t>UML Diagrams for AgriVista</a:t>
            </a:r>
            <a:endParaRPr lang="en-IN" i="1" dirty="0">
              <a:latin typeface="+mn-lt"/>
            </a:endParaRPr>
          </a:p>
        </p:txBody>
      </p:sp>
      <p:sp>
        <p:nvSpPr>
          <p:cNvPr id="3" name="Content Placeholder 2">
            <a:extLst>
              <a:ext uri="{FF2B5EF4-FFF2-40B4-BE49-F238E27FC236}">
                <a16:creationId xmlns:a16="http://schemas.microsoft.com/office/drawing/2014/main" id="{EB438897-5247-80F7-43CE-0406C7ADE607}"/>
              </a:ext>
            </a:extLst>
          </p:cNvPr>
          <p:cNvSpPr>
            <a:spLocks noGrp="1"/>
          </p:cNvSpPr>
          <p:nvPr>
            <p:ph idx="1"/>
          </p:nvPr>
        </p:nvSpPr>
        <p:spPr/>
        <p:txBody>
          <a:bodyPr/>
          <a:lstStyle/>
          <a:p>
            <a:r>
              <a:rPr lang="en-US" sz="2200" b="1" i="1" dirty="0"/>
              <a:t>A Data Flow Diagram (DFD): </a:t>
            </a:r>
            <a:r>
              <a:rPr lang="en-US" sz="2200" i="1" dirty="0"/>
              <a:t>DFD for AgriVista will visually represent how soil data, user inputs, and weather forecasts are collected, processed, and transformed into crop yield predictions and 3D simulations, ensuring clear system understanding and efficient design.</a:t>
            </a:r>
          </a:p>
          <a:p>
            <a:pPr marL="342900" lvl="0" indent="-342900">
              <a:lnSpc>
                <a:spcPct val="107000"/>
              </a:lnSpc>
              <a:spcAft>
                <a:spcPts val="800"/>
              </a:spcAft>
              <a:buSzPts val="1000"/>
              <a:buFont typeface="Symbol" panose="05050102010706020507" pitchFamily="18" charset="2"/>
              <a:buChar char=""/>
              <a:tabLst>
                <a:tab pos="457200" algn="l"/>
              </a:tabLst>
            </a:pPr>
            <a:r>
              <a:rPr lang="en-IN" sz="2200" b="1" i="1" kern="100" dirty="0">
                <a:effectLst/>
                <a:latin typeface="Calibri" panose="020F0502020204030204" pitchFamily="34" charset="0"/>
                <a:ea typeface="Calibri" panose="020F0502020204030204" pitchFamily="34" charset="0"/>
                <a:cs typeface="Times New Roman" panose="02020603050405020304" pitchFamily="18" charset="0"/>
              </a:rPr>
              <a:t>Sequence Diagram: </a:t>
            </a:r>
            <a:r>
              <a:rPr lang="en-IN" sz="2200" i="1" kern="100" dirty="0">
                <a:effectLst/>
                <a:latin typeface="Calibri" panose="020F0502020204030204" pitchFamily="34" charset="0"/>
                <a:ea typeface="Calibri" panose="020F0502020204030204" pitchFamily="34" charset="0"/>
                <a:cs typeface="Times New Roman" panose="02020603050405020304" pitchFamily="18" charset="0"/>
              </a:rPr>
              <a:t>Shows the process flow for user data input, analysis, and yield prediction.</a:t>
            </a:r>
          </a:p>
          <a:p>
            <a:pPr marL="342900" lvl="0" indent="-342900">
              <a:lnSpc>
                <a:spcPct val="107000"/>
              </a:lnSpc>
              <a:spcAft>
                <a:spcPts val="800"/>
              </a:spcAft>
              <a:buSzPts val="1000"/>
              <a:buFont typeface="Symbol" panose="05050102010706020507" pitchFamily="18" charset="2"/>
              <a:buChar char=""/>
              <a:tabLst>
                <a:tab pos="457200" algn="l"/>
              </a:tabLst>
            </a:pPr>
            <a:r>
              <a:rPr lang="en-IN" sz="2200" b="1" i="1" kern="100" dirty="0">
                <a:effectLst/>
                <a:latin typeface="Calibri" panose="020F0502020204030204" pitchFamily="34" charset="0"/>
                <a:ea typeface="Calibri" panose="020F0502020204030204" pitchFamily="34" charset="0"/>
                <a:cs typeface="Times New Roman" panose="02020603050405020304" pitchFamily="18" charset="0"/>
              </a:rPr>
              <a:t>Activity Diagram: </a:t>
            </a:r>
            <a:r>
              <a:rPr lang="en-IN" sz="2200" i="1" kern="100" dirty="0">
                <a:effectLst/>
                <a:latin typeface="Calibri" panose="020F0502020204030204" pitchFamily="34" charset="0"/>
                <a:ea typeface="Calibri" panose="020F0502020204030204" pitchFamily="34" charset="0"/>
                <a:cs typeface="Times New Roman" panose="02020603050405020304" pitchFamily="18" charset="0"/>
              </a:rPr>
              <a:t>Details each process step from data sourcing to providing 3D visual outputs.</a:t>
            </a:r>
          </a:p>
          <a:p>
            <a:pPr marL="0" indent="0">
              <a:buNone/>
            </a:pPr>
            <a:endParaRPr lang="en-IN" i="1" dirty="0"/>
          </a:p>
        </p:txBody>
      </p:sp>
    </p:spTree>
    <p:extLst>
      <p:ext uri="{BB962C8B-B14F-4D97-AF65-F5344CB8AC3E}">
        <p14:creationId xmlns:p14="http://schemas.microsoft.com/office/powerpoint/2010/main" val="2784127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669</Words>
  <Application>Microsoft Office PowerPoint</Application>
  <PresentationFormat>Widescreen</PresentationFormat>
  <Paragraphs>87</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Courier New</vt:lpstr>
      <vt:lpstr>Symbol</vt:lpstr>
      <vt:lpstr>Times New Roman</vt:lpstr>
      <vt:lpstr>Office Theme</vt:lpstr>
      <vt:lpstr>AGRIVISTA</vt:lpstr>
      <vt:lpstr>Abstract</vt:lpstr>
      <vt:lpstr>System Definition</vt:lpstr>
      <vt:lpstr>Advantages of AgriVista</vt:lpstr>
      <vt:lpstr>System Analysis</vt:lpstr>
      <vt:lpstr>User Module </vt:lpstr>
      <vt:lpstr>Administrator Module </vt:lpstr>
      <vt:lpstr>Design Constraints</vt:lpstr>
      <vt:lpstr>UML Diagrams for AgriVista</vt:lpstr>
      <vt:lpstr>DFD Level 0:</vt:lpstr>
      <vt:lpstr>DFD Level 1:</vt:lpstr>
      <vt:lpstr>DFD Level 2 Crop Prediction:   DFD Level 2 Fertilizer Prediction:    </vt:lpstr>
      <vt:lpstr>DFD Level 2 Crop Yield Prediction:  DFD Level 2 Crop Visualization:    </vt:lpstr>
      <vt:lpstr>Activity Diagram</vt:lpstr>
      <vt:lpstr>Screenshots: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KUNAL PATEL</dc:creator>
  <cp:lastModifiedBy>KUNAL PATEL</cp:lastModifiedBy>
  <cp:revision>8</cp:revision>
  <dcterms:created xsi:type="dcterms:W3CDTF">2025-01-18T11:51:07Z</dcterms:created>
  <dcterms:modified xsi:type="dcterms:W3CDTF">2025-04-24T03:48:23Z</dcterms:modified>
</cp:coreProperties>
</file>