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0CD02-9BDB-4C81-BD2F-0FD49D66F1DA}"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210C7-29EE-4AD2-8A62-9E0EB590EAC1}" type="slidenum">
              <a:rPr lang="en-IN" smtClean="0"/>
              <a:t>‹#›</a:t>
            </a:fld>
            <a:endParaRPr lang="en-IN"/>
          </a:p>
        </p:txBody>
      </p:sp>
    </p:spTree>
    <p:extLst>
      <p:ext uri="{BB962C8B-B14F-4D97-AF65-F5344CB8AC3E}">
        <p14:creationId xmlns:p14="http://schemas.microsoft.com/office/powerpoint/2010/main" val="334970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D941-065A-C959-0145-CCCF40557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C9D7A4-5DB9-F530-1492-593285B50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37182C-F120-9491-5B2E-6AC949CC04A8}"/>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5" name="Footer Placeholder 4">
            <a:extLst>
              <a:ext uri="{FF2B5EF4-FFF2-40B4-BE49-F238E27FC236}">
                <a16:creationId xmlns:a16="http://schemas.microsoft.com/office/drawing/2014/main" id="{AE21A106-03C6-6A71-EDBA-89CDBF552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FBFCA2-8DB0-189F-8DDD-F1D45DD98ADA}"/>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178088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8180-DC99-906B-412B-3DA789AC1A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E078ED-F8B0-2150-82CB-4B45DA047D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848A9-C184-AEDA-E0D1-A8B075BF3068}"/>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5" name="Footer Placeholder 4">
            <a:extLst>
              <a:ext uri="{FF2B5EF4-FFF2-40B4-BE49-F238E27FC236}">
                <a16:creationId xmlns:a16="http://schemas.microsoft.com/office/drawing/2014/main" id="{1F6A34A6-C844-AAD8-800C-0AA70E46C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C2891-C646-7C7D-6638-58215EAF9368}"/>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2640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29687-2018-236F-DA77-23EEA5307F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FE39A3-81F1-CD3B-1A8A-DEF83CE4A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8B3A3-3ACA-2BC7-7B77-E204BB262F55}"/>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5" name="Footer Placeholder 4">
            <a:extLst>
              <a:ext uri="{FF2B5EF4-FFF2-40B4-BE49-F238E27FC236}">
                <a16:creationId xmlns:a16="http://schemas.microsoft.com/office/drawing/2014/main" id="{D765AB8E-831A-6C88-36E8-EF9ABBF86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0B9B9-C8BA-9272-30DE-A6730348D967}"/>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421117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A05E-84ED-5C04-EE81-ED8313AA6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FB384B-14EC-E1E3-FB70-30FF9998A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FA7FE-605F-CE9D-CE82-B2A438FB6700}"/>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5" name="Footer Placeholder 4">
            <a:extLst>
              <a:ext uri="{FF2B5EF4-FFF2-40B4-BE49-F238E27FC236}">
                <a16:creationId xmlns:a16="http://schemas.microsoft.com/office/drawing/2014/main" id="{306D3457-5431-837B-845F-F7C6B27AB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0A052-D9D5-D7A0-7628-576370FB8E9D}"/>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252160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CA7C-EA6B-F164-BD8F-9382CA818B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42F125-294B-D5AC-C309-14E65F27F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7603E-1FB0-B06A-9CEE-FDE2BB371BAD}"/>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5" name="Footer Placeholder 4">
            <a:extLst>
              <a:ext uri="{FF2B5EF4-FFF2-40B4-BE49-F238E27FC236}">
                <a16:creationId xmlns:a16="http://schemas.microsoft.com/office/drawing/2014/main" id="{E1C7A770-4EA3-8AD9-A401-97FC0A9C8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9051C-DF9B-CE3F-87DB-38B16E5DC043}"/>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399235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087C-2772-17C8-B042-FA13CBC46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9F1138-96F5-99D8-9177-2CFC19647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14BBFC-4EBE-C6EC-C796-B08B3555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D85DE-20DD-89D4-DCF9-672C83C0D630}"/>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6" name="Footer Placeholder 5">
            <a:extLst>
              <a:ext uri="{FF2B5EF4-FFF2-40B4-BE49-F238E27FC236}">
                <a16:creationId xmlns:a16="http://schemas.microsoft.com/office/drawing/2014/main" id="{1446603E-8355-F95B-57D6-2249C1D0D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4BE08-E840-9D8A-5BCA-68A543087E82}"/>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236976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1C1D-B52A-1403-E613-4CB8D0E72C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04007B-4B7B-D6AA-E369-E2F5434D7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974C7-100B-EFE0-099F-3097B3CBA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273E02-BF05-B2B7-27AE-FA32B91AC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6AACE-801F-5624-A6FA-A89149DE8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AE1ADD-050A-085B-AD24-9964F684C9D0}"/>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8" name="Footer Placeholder 7">
            <a:extLst>
              <a:ext uri="{FF2B5EF4-FFF2-40B4-BE49-F238E27FC236}">
                <a16:creationId xmlns:a16="http://schemas.microsoft.com/office/drawing/2014/main" id="{B93412D6-4039-071E-E6F3-89113FE48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EC5E88-7D91-AA6A-2283-1DAFEBC8166B}"/>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194458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F290-71B4-BDBA-C923-8354B8753F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E7060F-A5F4-E94F-8061-F5B030F79EEF}"/>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4" name="Footer Placeholder 3">
            <a:extLst>
              <a:ext uri="{FF2B5EF4-FFF2-40B4-BE49-F238E27FC236}">
                <a16:creationId xmlns:a16="http://schemas.microsoft.com/office/drawing/2014/main" id="{8320D0DA-1023-8ABE-DB9E-8191FBB5B5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3C04BE-8CB6-387E-1A4E-FE5EEF289213}"/>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15516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17232-8910-1669-AE69-8E8F450FF5CB}"/>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3" name="Footer Placeholder 2">
            <a:extLst>
              <a:ext uri="{FF2B5EF4-FFF2-40B4-BE49-F238E27FC236}">
                <a16:creationId xmlns:a16="http://schemas.microsoft.com/office/drawing/2014/main" id="{11E50FBC-6613-B8F8-12E8-7CD854F930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3F114E-C158-2418-FD07-280420E78ECF}"/>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1456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7987-E262-5B91-92A2-05A18E236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CEF348-E07C-2E0E-42DF-721768FFD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8F8E06-02B3-F267-212E-F180199CC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B52BF-5E21-86AC-B478-64093339CBA3}"/>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6" name="Footer Placeholder 5">
            <a:extLst>
              <a:ext uri="{FF2B5EF4-FFF2-40B4-BE49-F238E27FC236}">
                <a16:creationId xmlns:a16="http://schemas.microsoft.com/office/drawing/2014/main" id="{EE83D7B5-DA39-05D1-AF9A-2F29C1C84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FD5602-93AA-1688-8304-057C0C453226}"/>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408710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F5EC-562B-14C6-957C-2E01880C7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B217E-4732-8702-4ADE-DB74D4EA9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8F825F-F3D5-1926-E6FE-D11398F37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0F7C5-95FD-D272-533E-C2A4B96F69DE}"/>
              </a:ext>
            </a:extLst>
          </p:cNvPr>
          <p:cNvSpPr>
            <a:spLocks noGrp="1"/>
          </p:cNvSpPr>
          <p:nvPr>
            <p:ph type="dt" sz="half" idx="10"/>
          </p:nvPr>
        </p:nvSpPr>
        <p:spPr/>
        <p:txBody>
          <a:bodyPr/>
          <a:lstStyle/>
          <a:p>
            <a:fld id="{D3D44CD8-0DEC-4193-AED0-00D169ED2352}" type="datetimeFigureOut">
              <a:rPr lang="en-IN" smtClean="0"/>
              <a:t>13-06-2024</a:t>
            </a:fld>
            <a:endParaRPr lang="en-IN"/>
          </a:p>
        </p:txBody>
      </p:sp>
      <p:sp>
        <p:nvSpPr>
          <p:cNvPr id="6" name="Footer Placeholder 5">
            <a:extLst>
              <a:ext uri="{FF2B5EF4-FFF2-40B4-BE49-F238E27FC236}">
                <a16:creationId xmlns:a16="http://schemas.microsoft.com/office/drawing/2014/main" id="{A7ABE1AF-7EFB-C689-F0AB-9363B99646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6A62D-3665-5182-780B-BF225E46BB31}"/>
              </a:ext>
            </a:extLst>
          </p:cNvPr>
          <p:cNvSpPr>
            <a:spLocks noGrp="1"/>
          </p:cNvSpPr>
          <p:nvPr>
            <p:ph type="sldNum" sz="quarter" idx="12"/>
          </p:nvPr>
        </p:nvSpPr>
        <p:spPr/>
        <p:txBody>
          <a:bodyPr/>
          <a:lstStyle/>
          <a:p>
            <a:fld id="{D884A6FA-B603-400D-81DA-C4B54850F3BA}" type="slidenum">
              <a:rPr lang="en-IN" smtClean="0"/>
              <a:t>‹#›</a:t>
            </a:fld>
            <a:endParaRPr lang="en-IN"/>
          </a:p>
        </p:txBody>
      </p:sp>
    </p:spTree>
    <p:extLst>
      <p:ext uri="{BB962C8B-B14F-4D97-AF65-F5344CB8AC3E}">
        <p14:creationId xmlns:p14="http://schemas.microsoft.com/office/powerpoint/2010/main" val="352641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19300-9CCA-819D-08CC-97EB2EE00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F7F2D-8B11-6459-3AC6-17D0B3D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8977A-6334-4821-2365-8BC038446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44CD8-0DEC-4193-AED0-00D169ED2352}" type="datetimeFigureOut">
              <a:rPr lang="en-IN" smtClean="0"/>
              <a:t>13-06-2024</a:t>
            </a:fld>
            <a:endParaRPr lang="en-IN"/>
          </a:p>
        </p:txBody>
      </p:sp>
      <p:sp>
        <p:nvSpPr>
          <p:cNvPr id="5" name="Footer Placeholder 4">
            <a:extLst>
              <a:ext uri="{FF2B5EF4-FFF2-40B4-BE49-F238E27FC236}">
                <a16:creationId xmlns:a16="http://schemas.microsoft.com/office/drawing/2014/main" id="{7741F0BD-2CC7-F9F6-A36E-5373A6711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FF49B0-EB8B-2211-FFB3-EADCB631E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4A6FA-B603-400D-81DA-C4B54850F3BA}" type="slidenum">
              <a:rPr lang="en-IN" smtClean="0"/>
              <a:t>‹#›</a:t>
            </a:fld>
            <a:endParaRPr lang="en-IN"/>
          </a:p>
        </p:txBody>
      </p:sp>
    </p:spTree>
    <p:extLst>
      <p:ext uri="{BB962C8B-B14F-4D97-AF65-F5344CB8AC3E}">
        <p14:creationId xmlns:p14="http://schemas.microsoft.com/office/powerpoint/2010/main" val="2729628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838200" y="170359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br>
              <a:rPr lang="en-US"/>
            </a:br>
            <a:endParaRPr/>
          </a:p>
        </p:txBody>
      </p:sp>
      <p:sp>
        <p:nvSpPr>
          <p:cNvPr id="144" name="Google Shape;144;p18"/>
          <p:cNvSpPr txBox="1">
            <a:spLocks noGrp="1"/>
          </p:cNvSpPr>
          <p:nvPr>
            <p:ph type="body" idx="1"/>
          </p:nvPr>
        </p:nvSpPr>
        <p:spPr>
          <a:xfrm>
            <a:off x="838200" y="1516423"/>
            <a:ext cx="10515600" cy="390139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None/>
            </a:pPr>
            <a:r>
              <a:rPr lang="en-US" sz="2800" i="1" dirty="0">
                <a:latin typeface="Times New Roman"/>
                <a:ea typeface="Times New Roman"/>
                <a:cs typeface="Times New Roman"/>
                <a:sym typeface="Times New Roman"/>
              </a:rPr>
              <a:t>Department of Computer Science and Engineering</a:t>
            </a:r>
            <a:endParaRPr sz="2800" dirty="0">
              <a:latin typeface="Times New Roman"/>
              <a:ea typeface="Times New Roman"/>
              <a:cs typeface="Times New Roman"/>
              <a:sym typeface="Times New Roman"/>
            </a:endParaRPr>
          </a:p>
          <a:p>
            <a:pPr marL="0" marR="5080" lvl="0" indent="0" algn="ctr" rtl="0">
              <a:lnSpc>
                <a:spcPct val="130200"/>
              </a:lnSpc>
              <a:spcBef>
                <a:spcPts val="1000"/>
              </a:spcBef>
              <a:spcAft>
                <a:spcPts val="0"/>
              </a:spcAft>
              <a:buClr>
                <a:schemeClr val="dk1"/>
              </a:buClr>
              <a:buSzPts val="2800"/>
              <a:buNone/>
            </a:pPr>
            <a:r>
              <a:rPr lang="en-US" sz="2800" b="1" dirty="0">
                <a:latin typeface="Times New Roman"/>
                <a:ea typeface="Times New Roman"/>
                <a:cs typeface="Times New Roman"/>
                <a:sym typeface="Times New Roman"/>
              </a:rPr>
              <a:t>Shri Ram Murti Smarak College of Engineering &amp; Technology,  Bareilly</a:t>
            </a:r>
            <a:endParaRPr sz="2800" dirty="0">
              <a:latin typeface="Times New Roman"/>
              <a:ea typeface="Times New Roman"/>
              <a:cs typeface="Times New Roman"/>
              <a:sym typeface="Times New Roman"/>
            </a:endParaRPr>
          </a:p>
          <a:p>
            <a:pPr marL="0" lvl="0" indent="0" algn="ctr" rtl="0">
              <a:lnSpc>
                <a:spcPct val="100000"/>
              </a:lnSpc>
              <a:spcBef>
                <a:spcPts val="580"/>
              </a:spcBef>
              <a:spcAft>
                <a:spcPts val="0"/>
              </a:spcAft>
              <a:buClr>
                <a:schemeClr val="dk1"/>
              </a:buClr>
              <a:buSzPts val="2800"/>
              <a:buNone/>
            </a:pPr>
            <a:r>
              <a:rPr lang="en-US" sz="2800" b="1" dirty="0">
                <a:latin typeface="Times New Roman"/>
                <a:ea typeface="Times New Roman"/>
                <a:cs typeface="Times New Roman"/>
                <a:sym typeface="Times New Roman"/>
              </a:rPr>
              <a:t>Dr. A. P. J. Abdul Kalam Technical University, Lucknow</a:t>
            </a:r>
            <a:endParaRPr dirty="0"/>
          </a:p>
          <a:p>
            <a:pPr marL="0" lvl="0" indent="0" algn="ctr" rtl="0">
              <a:lnSpc>
                <a:spcPct val="90000"/>
              </a:lnSpc>
              <a:spcBef>
                <a:spcPts val="1000"/>
              </a:spcBef>
              <a:spcAft>
                <a:spcPts val="0"/>
              </a:spcAft>
              <a:buClr>
                <a:schemeClr val="dk1"/>
              </a:buClr>
              <a:buSzPts val="2400"/>
              <a:buNone/>
            </a:pPr>
            <a:r>
              <a:rPr lang="en-US" sz="2400" dirty="0"/>
              <a:t>A Synopsis Report Presentation</a:t>
            </a:r>
            <a:endParaRPr sz="2400" dirty="0"/>
          </a:p>
          <a:p>
            <a:pPr marL="0" lvl="0" indent="0" algn="ctr" rtl="0">
              <a:lnSpc>
                <a:spcPct val="90000"/>
              </a:lnSpc>
              <a:spcBef>
                <a:spcPts val="1000"/>
              </a:spcBef>
              <a:spcAft>
                <a:spcPts val="0"/>
              </a:spcAft>
              <a:buClr>
                <a:schemeClr val="dk1"/>
              </a:buClr>
              <a:buSzPts val="2400"/>
              <a:buNone/>
            </a:pPr>
            <a:r>
              <a:rPr lang="en-US" sz="2400" dirty="0"/>
              <a:t>on</a:t>
            </a:r>
            <a:endParaRPr sz="2400" dirty="0"/>
          </a:p>
          <a:p>
            <a:pPr marL="0" lvl="0" indent="0" algn="ctr" rtl="0">
              <a:lnSpc>
                <a:spcPct val="90000"/>
              </a:lnSpc>
              <a:spcBef>
                <a:spcPts val="1000"/>
              </a:spcBef>
              <a:spcAft>
                <a:spcPts val="0"/>
              </a:spcAft>
              <a:buClr>
                <a:schemeClr val="dk1"/>
              </a:buClr>
              <a:buSzPts val="2800"/>
              <a:buNone/>
            </a:pPr>
            <a:r>
              <a:rPr lang="en-US" sz="2800" b="1" dirty="0">
                <a:solidFill>
                  <a:srgbClr val="3F7818"/>
                </a:solidFill>
              </a:rPr>
              <a:t>Food Logger</a:t>
            </a:r>
            <a:endParaRPr sz="2800" b="1" dirty="0">
              <a:solidFill>
                <a:srgbClr val="3F7818"/>
              </a:solidFill>
            </a:endParaRPr>
          </a:p>
        </p:txBody>
      </p:sp>
      <p:pic>
        <p:nvPicPr>
          <p:cNvPr id="145" name="Google Shape;145;p18"/>
          <p:cNvPicPr preferRelativeResize="0"/>
          <p:nvPr/>
        </p:nvPicPr>
        <p:blipFill rotWithShape="1">
          <a:blip r:embed="rId3">
            <a:alphaModFix/>
          </a:blip>
          <a:srcRect/>
          <a:stretch/>
        </p:blipFill>
        <p:spPr>
          <a:xfrm>
            <a:off x="4055166" y="437789"/>
            <a:ext cx="3292770" cy="1170073"/>
          </a:xfrm>
          <a:prstGeom prst="rect">
            <a:avLst/>
          </a:prstGeom>
          <a:noFill/>
          <a:ln>
            <a:noFill/>
          </a:ln>
        </p:spPr>
      </p:pic>
      <p:sp>
        <p:nvSpPr>
          <p:cNvPr id="146" name="Google Shape;146;p18"/>
          <p:cNvSpPr txBox="1"/>
          <p:nvPr/>
        </p:nvSpPr>
        <p:spPr>
          <a:xfrm>
            <a:off x="3204210" y="5171196"/>
            <a:ext cx="5783580" cy="99617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800" b="0" i="0" u="none" strike="noStrike" cap="none" dirty="0">
                <a:solidFill>
                  <a:schemeClr val="dk1"/>
                </a:solidFill>
                <a:latin typeface="Trebuchet MS"/>
                <a:ea typeface="Trebuchet MS"/>
                <a:cs typeface="Trebuchet MS"/>
                <a:sym typeface="Trebuchet MS"/>
              </a:rPr>
              <a:t>by</a:t>
            </a:r>
            <a:endParaRPr dirty="0"/>
          </a:p>
          <a:p>
            <a:pPr marL="0" marR="0" lvl="0" indent="0" algn="ctr" rtl="0">
              <a:lnSpc>
                <a:spcPct val="90000"/>
              </a:lnSpc>
              <a:spcBef>
                <a:spcPts val="1000"/>
              </a:spcBef>
              <a:spcAft>
                <a:spcPts val="0"/>
              </a:spcAft>
              <a:buNone/>
            </a:pPr>
            <a:r>
              <a:rPr lang="en-IN" sz="1800" b="0" i="0" u="none" strike="noStrike" cap="none" dirty="0">
                <a:solidFill>
                  <a:schemeClr val="dk1"/>
                </a:solidFill>
                <a:latin typeface="Trebuchet MS"/>
                <a:ea typeface="Trebuchet MS"/>
                <a:cs typeface="Trebuchet MS"/>
                <a:sym typeface="Trebuchet MS"/>
              </a:rPr>
              <a:t>Arun Pal, Samarth Gill, Yash Chauhan, Yash Gupta</a:t>
            </a:r>
            <a:endParaRPr dirty="0"/>
          </a:p>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p:txBody>
      </p:sp>
      <p:sp>
        <p:nvSpPr>
          <p:cNvPr id="147" name="Google Shape;147;p18"/>
          <p:cNvSpPr txBox="1"/>
          <p:nvPr/>
        </p:nvSpPr>
        <p:spPr>
          <a:xfrm>
            <a:off x="4907280" y="5960294"/>
            <a:ext cx="2377440" cy="175124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800">
                <a:solidFill>
                  <a:schemeClr val="dk1"/>
                </a:solidFill>
                <a:latin typeface="Trebuchet MS"/>
                <a:ea typeface="Trebuchet MS"/>
                <a:cs typeface="Trebuchet MS"/>
                <a:sym typeface="Trebuchet MS"/>
              </a:rPr>
              <a:t>Guided by</a:t>
            </a:r>
            <a:endParaRPr/>
          </a:p>
          <a:p>
            <a:pPr marL="0" marR="0" lvl="0" indent="0" algn="ctr" rtl="0">
              <a:lnSpc>
                <a:spcPct val="90000"/>
              </a:lnSpc>
              <a:spcBef>
                <a:spcPts val="1000"/>
              </a:spcBef>
              <a:spcAft>
                <a:spcPts val="0"/>
              </a:spcAft>
              <a:buNone/>
            </a:pPr>
            <a:r>
              <a:rPr lang="en-US" sz="1800">
                <a:solidFill>
                  <a:schemeClr val="dk1"/>
                </a:solidFill>
                <a:latin typeface="Trebuchet MS"/>
                <a:ea typeface="Trebuchet MS"/>
                <a:cs typeface="Trebuchet MS"/>
                <a:sym typeface="Trebuchet MS"/>
              </a:rPr>
              <a:t>Mrs. Anu Saxena</a:t>
            </a:r>
            <a:endParaRPr/>
          </a:p>
          <a:p>
            <a:pPr marL="0" marR="0" lvl="0" indent="0" algn="ctr" rtl="0">
              <a:lnSpc>
                <a:spcPct val="90000"/>
              </a:lnSpc>
              <a:spcBef>
                <a:spcPts val="1000"/>
              </a:spcBef>
              <a:spcAft>
                <a:spcPts val="0"/>
              </a:spcAft>
              <a:buNone/>
            </a:pPr>
            <a:endParaRPr sz="1800">
              <a:solidFill>
                <a:schemeClr val="dk1"/>
              </a:solidFill>
              <a:latin typeface="Trebuchet MS"/>
              <a:ea typeface="Trebuchet MS"/>
              <a:cs typeface="Trebuchet MS"/>
              <a:sym typeface="Trebuchet MS"/>
            </a:endParaRPr>
          </a:p>
          <a:p>
            <a:pPr marL="0" marR="0" lvl="0" indent="0" algn="ctr" rtl="0">
              <a:lnSpc>
                <a:spcPct val="90000"/>
              </a:lnSpc>
              <a:spcBef>
                <a:spcPts val="100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6528-7238-655B-693C-7BA0CE354353}"/>
              </a:ext>
            </a:extLst>
          </p:cNvPr>
          <p:cNvSpPr>
            <a:spLocks noGrp="1"/>
          </p:cNvSpPr>
          <p:nvPr>
            <p:ph type="title"/>
          </p:nvPr>
        </p:nvSpPr>
        <p:spPr/>
        <p:txBody>
          <a:bodyPr>
            <a:normAutofit/>
          </a:bodyPr>
          <a:lstStyle/>
          <a:p>
            <a:r>
              <a:rPr lang="en-US" sz="2800" b="1" dirty="0">
                <a:latin typeface="+mn-lt"/>
              </a:rPr>
              <a:t>Methodology</a:t>
            </a:r>
            <a:endParaRPr lang="en-IN" sz="2800" dirty="0">
              <a:latin typeface="+mn-lt"/>
            </a:endParaRPr>
          </a:p>
        </p:txBody>
      </p:sp>
      <p:sp>
        <p:nvSpPr>
          <p:cNvPr id="3" name="Content Placeholder 2">
            <a:extLst>
              <a:ext uri="{FF2B5EF4-FFF2-40B4-BE49-F238E27FC236}">
                <a16:creationId xmlns:a16="http://schemas.microsoft.com/office/drawing/2014/main" id="{E98C99D9-4645-5417-7420-4F93EA4858BC}"/>
              </a:ext>
            </a:extLst>
          </p:cNvPr>
          <p:cNvSpPr>
            <a:spLocks noGrp="1"/>
          </p:cNvSpPr>
          <p:nvPr>
            <p:ph idx="1"/>
          </p:nvPr>
        </p:nvSpPr>
        <p:spPr/>
        <p:txBody>
          <a:bodyPr>
            <a:normAutofit/>
          </a:bodyPr>
          <a:lstStyle/>
          <a:p>
            <a:pPr>
              <a:buFont typeface="Arial" panose="020B0604020202020204" pitchFamily="34" charset="0"/>
              <a:buChar char="•"/>
            </a:pPr>
            <a:r>
              <a:rPr lang="en-US" sz="2200" b="1" dirty="0"/>
              <a:t>Design Phase</a:t>
            </a:r>
            <a:r>
              <a:rPr lang="en-US" sz="2200" dirty="0"/>
              <a:t>: </a:t>
            </a:r>
            <a:r>
              <a:rPr lang="en-US" sz="2200" dirty="0">
                <a:latin typeface="+mj-lt"/>
              </a:rPr>
              <a:t>Plan the layout and structure of the application, focusing on user experience.</a:t>
            </a:r>
          </a:p>
          <a:p>
            <a:pPr>
              <a:buFont typeface="Arial" panose="020B0604020202020204" pitchFamily="34" charset="0"/>
              <a:buChar char="•"/>
            </a:pPr>
            <a:r>
              <a:rPr lang="en-US" sz="2200" b="1" dirty="0"/>
              <a:t>Development Phase</a:t>
            </a:r>
            <a:r>
              <a:rPr lang="en-US" sz="2200" dirty="0"/>
              <a:t>: </a:t>
            </a:r>
            <a:r>
              <a:rPr lang="en-US" sz="2200" dirty="0">
                <a:latin typeface="+mj-lt"/>
              </a:rPr>
              <a:t>Code the application using Java, incorporating Swing for the GUI and file I/O for data storage.</a:t>
            </a:r>
          </a:p>
          <a:p>
            <a:pPr>
              <a:buFont typeface="Arial" panose="020B0604020202020204" pitchFamily="34" charset="0"/>
              <a:buChar char="•"/>
            </a:pPr>
            <a:r>
              <a:rPr lang="en-US" sz="2200" b="1" dirty="0"/>
              <a:t>Testing Phase</a:t>
            </a:r>
            <a:r>
              <a:rPr lang="en-US" sz="2200" dirty="0"/>
              <a:t>: </a:t>
            </a:r>
            <a:r>
              <a:rPr lang="en-US" sz="2200" dirty="0">
                <a:latin typeface="+mj-lt"/>
              </a:rPr>
              <a:t>Conduct thorough testing to ensure the application functions as expected and meets user needs.</a:t>
            </a:r>
          </a:p>
          <a:p>
            <a:pPr>
              <a:buFont typeface="Arial" panose="020B0604020202020204" pitchFamily="34" charset="0"/>
              <a:buChar char="•"/>
            </a:pPr>
            <a:r>
              <a:rPr lang="en-US" sz="2200" b="1" dirty="0"/>
              <a:t>Deployment Phase</a:t>
            </a:r>
            <a:r>
              <a:rPr lang="en-US" sz="2200" dirty="0"/>
              <a:t>: </a:t>
            </a:r>
            <a:r>
              <a:rPr lang="en-US" sz="2200" dirty="0">
                <a:latin typeface="+mj-lt"/>
              </a:rPr>
              <a:t>Package the application into an executable format for easy installation and use on PCs.</a:t>
            </a:r>
          </a:p>
          <a:p>
            <a:endParaRPr lang="en-IN" sz="2200" dirty="0"/>
          </a:p>
        </p:txBody>
      </p:sp>
    </p:spTree>
    <p:extLst>
      <p:ext uri="{BB962C8B-B14F-4D97-AF65-F5344CB8AC3E}">
        <p14:creationId xmlns:p14="http://schemas.microsoft.com/office/powerpoint/2010/main" val="7736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3E4B-FC5F-0D93-996B-7CE2A5D4821E}"/>
              </a:ext>
            </a:extLst>
          </p:cNvPr>
          <p:cNvSpPr>
            <a:spLocks noGrp="1"/>
          </p:cNvSpPr>
          <p:nvPr>
            <p:ph type="title"/>
          </p:nvPr>
        </p:nvSpPr>
        <p:spPr/>
        <p:txBody>
          <a:bodyPr>
            <a:normAutofit/>
          </a:bodyPr>
          <a:lstStyle/>
          <a:p>
            <a:r>
              <a:rPr kumimoji="0" lang="en-US" altLang="en-US" sz="2800" b="1" i="0" u="none" strike="noStrike" cap="none" normalizeH="0" baseline="0" dirty="0">
                <a:ln>
                  <a:noFill/>
                </a:ln>
                <a:solidFill>
                  <a:schemeClr val="tx1"/>
                </a:solidFill>
                <a:effectLst/>
                <a:latin typeface="+mn-lt"/>
              </a:rPr>
              <a:t>Future Scope</a:t>
            </a:r>
            <a:endParaRPr lang="en-IN" sz="2800" dirty="0">
              <a:latin typeface="+mn-lt"/>
            </a:endParaRPr>
          </a:p>
        </p:txBody>
      </p:sp>
      <p:sp>
        <p:nvSpPr>
          <p:cNvPr id="5" name="Rectangle 2">
            <a:extLst>
              <a:ext uri="{FF2B5EF4-FFF2-40B4-BE49-F238E27FC236}">
                <a16:creationId xmlns:a16="http://schemas.microsoft.com/office/drawing/2014/main" id="{02C1B845-6018-A926-D1CD-AE827C479E92}"/>
              </a:ext>
            </a:extLst>
          </p:cNvPr>
          <p:cNvSpPr>
            <a:spLocks noGrp="1" noChangeArrowheads="1"/>
          </p:cNvSpPr>
          <p:nvPr>
            <p:ph idx="1"/>
          </p:nvPr>
        </p:nvSpPr>
        <p:spPr bwMode="auto">
          <a:xfrm>
            <a:off x="756559" y="1890619"/>
            <a:ext cx="1051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Mobile Application Development</a:t>
            </a:r>
            <a:r>
              <a:rPr kumimoji="0" lang="en-US" altLang="en-US" sz="2200" b="0" i="0" u="none" strike="noStrike" cap="none" normalizeH="0" baseline="0" dirty="0">
                <a:ln>
                  <a:noFill/>
                </a:ln>
                <a:solidFill>
                  <a:schemeClr val="tx1"/>
                </a:solidFill>
                <a:effectLst/>
              </a:rPr>
              <a:t>: Extend the application to mobile platforms for greater accessibility.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Database Expansion</a:t>
            </a:r>
            <a:r>
              <a:rPr kumimoji="0" lang="en-US" altLang="en-US" sz="2200" b="0" i="0" u="none" strike="noStrike" cap="none" normalizeH="0" baseline="0" dirty="0">
                <a:ln>
                  <a:noFill/>
                </a:ln>
                <a:solidFill>
                  <a:schemeClr val="tx1"/>
                </a:solidFill>
                <a:effectLst/>
              </a:rPr>
              <a:t>: Add more food items and nutritional data to the database.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Advanced Features</a:t>
            </a:r>
            <a:r>
              <a:rPr kumimoji="0" lang="en-US" altLang="en-US" sz="2200" b="0" i="0" u="none" strike="noStrike" cap="none" normalizeH="0" baseline="0" dirty="0">
                <a:ln>
                  <a:noFill/>
                </a:ln>
                <a:solidFill>
                  <a:schemeClr val="tx1"/>
                </a:solidFill>
                <a:effectLst/>
              </a:rPr>
              <a:t>: Integrate features like meal planning, exercise tracking, and health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0491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DD17-9314-B963-C50B-AF9AF645607F}"/>
              </a:ext>
            </a:extLst>
          </p:cNvPr>
          <p:cNvSpPr>
            <a:spLocks noGrp="1"/>
          </p:cNvSpPr>
          <p:nvPr>
            <p:ph type="title"/>
          </p:nvPr>
        </p:nvSpPr>
        <p:spPr/>
        <p:txBody>
          <a:bodyPr>
            <a:normAutofit/>
          </a:bodyPr>
          <a:lstStyle/>
          <a:p>
            <a:r>
              <a:rPr lang="en-IN" sz="2800" b="1" dirty="0">
                <a:latin typeface="+mn-lt"/>
              </a:rPr>
              <a:t>Conclusion</a:t>
            </a:r>
          </a:p>
        </p:txBody>
      </p:sp>
      <p:sp>
        <p:nvSpPr>
          <p:cNvPr id="3" name="Content Placeholder 2">
            <a:extLst>
              <a:ext uri="{FF2B5EF4-FFF2-40B4-BE49-F238E27FC236}">
                <a16:creationId xmlns:a16="http://schemas.microsoft.com/office/drawing/2014/main" id="{F4C484A4-DB2F-D67E-6A49-2116CF969A67}"/>
              </a:ext>
            </a:extLst>
          </p:cNvPr>
          <p:cNvSpPr>
            <a:spLocks noGrp="1"/>
          </p:cNvSpPr>
          <p:nvPr>
            <p:ph idx="1"/>
          </p:nvPr>
        </p:nvSpPr>
        <p:spPr/>
        <p:txBody>
          <a:bodyPr>
            <a:normAutofit/>
          </a:bodyPr>
          <a:lstStyle/>
          <a:p>
            <a:pPr marL="0" lvl="0" indent="0" algn="l" rtl="0">
              <a:spcBef>
                <a:spcPts val="0"/>
              </a:spcBef>
              <a:spcAft>
                <a:spcPts val="0"/>
              </a:spcAft>
              <a:buSzPts val="1920"/>
              <a:buNone/>
            </a:pPr>
            <a:r>
              <a:rPr lang="en-US" sz="2000" b="1" dirty="0"/>
              <a:t>Recap: </a:t>
            </a:r>
            <a:r>
              <a:rPr lang="en-US" sz="2000" dirty="0"/>
              <a:t>Food Logger involves complexity, challenges, and key steps.</a:t>
            </a:r>
          </a:p>
          <a:p>
            <a:pPr marL="0" lvl="0" indent="0" algn="l" rtl="0">
              <a:spcBef>
                <a:spcPts val="0"/>
              </a:spcBef>
              <a:spcAft>
                <a:spcPts val="0"/>
              </a:spcAft>
              <a:buSzPts val="1920"/>
              <a:buNone/>
            </a:pPr>
            <a:endParaRPr lang="en-US" sz="1600" dirty="0"/>
          </a:p>
          <a:p>
            <a:pPr marL="0" lvl="0" indent="0" algn="l" rtl="0">
              <a:spcBef>
                <a:spcPts val="1000"/>
              </a:spcBef>
              <a:spcAft>
                <a:spcPts val="0"/>
              </a:spcAft>
              <a:buSzPts val="1920"/>
              <a:buNone/>
            </a:pPr>
            <a:r>
              <a:rPr lang="en-US" sz="2000" b="1" dirty="0"/>
              <a:t>Vital Role: </a:t>
            </a:r>
            <a:r>
              <a:rPr lang="en-US" sz="2000" dirty="0"/>
              <a:t>Food Logger are crucial for efficient and reliable software execution.</a:t>
            </a:r>
          </a:p>
          <a:p>
            <a:pPr marL="0" lvl="0" indent="0" algn="l" rtl="0">
              <a:spcBef>
                <a:spcPts val="1000"/>
              </a:spcBef>
              <a:spcAft>
                <a:spcPts val="0"/>
              </a:spcAft>
              <a:buSzPts val="1920"/>
              <a:buNone/>
            </a:pPr>
            <a:endParaRPr lang="en-US" sz="1600" dirty="0"/>
          </a:p>
          <a:p>
            <a:pPr marL="0" lvl="0" indent="0" algn="l" rtl="0">
              <a:spcBef>
                <a:spcPts val="1000"/>
              </a:spcBef>
              <a:spcAft>
                <a:spcPts val="0"/>
              </a:spcAft>
              <a:buSzPts val="1920"/>
              <a:buNone/>
            </a:pPr>
            <a:r>
              <a:rPr lang="en-US" sz="2000" b="1" dirty="0"/>
              <a:t>Continuous Journey: </a:t>
            </a:r>
            <a:r>
              <a:rPr lang="en-US" sz="2000" dirty="0"/>
              <a:t>Food Logger is ongoing, adapting to evolving languages and optimizations.</a:t>
            </a:r>
          </a:p>
          <a:p>
            <a:pPr marL="0" lvl="0" indent="0" algn="l" rtl="0">
              <a:spcBef>
                <a:spcPts val="1000"/>
              </a:spcBef>
              <a:spcAft>
                <a:spcPts val="0"/>
              </a:spcAft>
              <a:buSzPts val="1920"/>
              <a:buNone/>
            </a:pPr>
            <a:endParaRPr lang="en-US" sz="1600" dirty="0"/>
          </a:p>
          <a:p>
            <a:pPr marL="0" lvl="0" indent="0" algn="l" rtl="0">
              <a:spcBef>
                <a:spcPts val="1000"/>
              </a:spcBef>
              <a:spcAft>
                <a:spcPts val="0"/>
              </a:spcAft>
              <a:buSzPts val="1920"/>
              <a:buNone/>
            </a:pPr>
            <a:r>
              <a:rPr lang="en-US" sz="2000" b="1" dirty="0"/>
              <a:t>Collaboration Matters: </a:t>
            </a:r>
            <a:r>
              <a:rPr lang="en-US" sz="2000" dirty="0"/>
              <a:t>Encourage community engagement and collaboration.</a:t>
            </a:r>
          </a:p>
          <a:p>
            <a:pPr marL="0" lvl="0" indent="0" algn="l" rtl="0">
              <a:spcBef>
                <a:spcPts val="1000"/>
              </a:spcBef>
              <a:spcAft>
                <a:spcPts val="0"/>
              </a:spcAft>
              <a:buSzPts val="1920"/>
              <a:buNone/>
            </a:pPr>
            <a:endParaRPr lang="en-US" sz="1600" dirty="0"/>
          </a:p>
          <a:p>
            <a:pPr marL="0" lvl="0" indent="0" algn="l" rtl="0">
              <a:spcBef>
                <a:spcPts val="1000"/>
              </a:spcBef>
              <a:spcAft>
                <a:spcPts val="0"/>
              </a:spcAft>
              <a:buSzPts val="1920"/>
              <a:buNone/>
            </a:pPr>
            <a:r>
              <a:rPr lang="en-US" sz="2000" b="1" dirty="0"/>
              <a:t>Future Outlook: </a:t>
            </a:r>
            <a:r>
              <a:rPr lang="en-US" sz="2000" dirty="0"/>
              <a:t>Food Logger remains essential in emerging tech.</a:t>
            </a:r>
          </a:p>
          <a:p>
            <a:pPr marL="0" lvl="0" indent="0" algn="l" rtl="0">
              <a:spcBef>
                <a:spcPts val="1000"/>
              </a:spcBef>
              <a:spcAft>
                <a:spcPts val="0"/>
              </a:spcAft>
              <a:buSzPts val="1920"/>
              <a:buNone/>
            </a:pPr>
            <a:endParaRPr lang="en-US" sz="1600" dirty="0"/>
          </a:p>
          <a:p>
            <a:pPr marL="0" lvl="0" indent="0" algn="l" rtl="0">
              <a:spcBef>
                <a:spcPts val="1000"/>
              </a:spcBef>
              <a:spcAft>
                <a:spcPts val="0"/>
              </a:spcAft>
              <a:buSzPts val="1920"/>
              <a:buNone/>
            </a:pPr>
            <a:r>
              <a:rPr lang="en-US" sz="2000" b="1" dirty="0"/>
              <a:t>Thank You: </a:t>
            </a:r>
            <a:r>
              <a:rPr lang="en-US" sz="2000" dirty="0"/>
              <a:t>Thanks for your attention. Let's discuss any questions.</a:t>
            </a:r>
            <a:endParaRPr lang="en-US" sz="1600" dirty="0"/>
          </a:p>
          <a:p>
            <a:endParaRPr lang="en-IN" sz="2200" dirty="0"/>
          </a:p>
        </p:txBody>
      </p:sp>
    </p:spTree>
    <p:extLst>
      <p:ext uri="{BB962C8B-B14F-4D97-AF65-F5344CB8AC3E}">
        <p14:creationId xmlns:p14="http://schemas.microsoft.com/office/powerpoint/2010/main" val="296517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2BF-3C99-D51C-8042-740376BB3736}"/>
              </a:ext>
            </a:extLst>
          </p:cNvPr>
          <p:cNvSpPr>
            <a:spLocks noGrp="1"/>
          </p:cNvSpPr>
          <p:nvPr>
            <p:ph type="title"/>
          </p:nvPr>
        </p:nvSpPr>
        <p:spPr>
          <a:xfrm>
            <a:off x="302151" y="253807"/>
            <a:ext cx="10515600" cy="1325563"/>
          </a:xfrm>
        </p:spPr>
        <p:txBody>
          <a:bodyPr>
            <a:normAutofit/>
          </a:bodyPr>
          <a:lstStyle/>
          <a:p>
            <a:r>
              <a:rPr lang="en-IN" sz="3600" b="1" dirty="0"/>
              <a:t>Contents</a:t>
            </a:r>
          </a:p>
        </p:txBody>
      </p:sp>
      <p:sp>
        <p:nvSpPr>
          <p:cNvPr id="3" name="Content Placeholder 2">
            <a:extLst>
              <a:ext uri="{FF2B5EF4-FFF2-40B4-BE49-F238E27FC236}">
                <a16:creationId xmlns:a16="http://schemas.microsoft.com/office/drawing/2014/main" id="{F2FC9E4E-9E19-9890-A979-421845A492C1}"/>
              </a:ext>
            </a:extLst>
          </p:cNvPr>
          <p:cNvSpPr>
            <a:spLocks noGrp="1"/>
          </p:cNvSpPr>
          <p:nvPr>
            <p:ph idx="1"/>
          </p:nvPr>
        </p:nvSpPr>
        <p:spPr>
          <a:xfrm>
            <a:off x="302151" y="1579370"/>
            <a:ext cx="11338559" cy="4351338"/>
          </a:xfrm>
        </p:spPr>
        <p:txBody>
          <a:bodyPr numCol="2">
            <a:normAutofit/>
          </a:bodyPr>
          <a:lstStyle/>
          <a:p>
            <a:r>
              <a:rPr lang="en-IN" dirty="0">
                <a:latin typeface="+mj-lt"/>
              </a:rPr>
              <a:t>3: Overview</a:t>
            </a:r>
          </a:p>
          <a:p>
            <a:r>
              <a:rPr lang="en-IN" dirty="0">
                <a:latin typeface="+mj-lt"/>
              </a:rPr>
              <a:t>4: Purpose and Motivation</a:t>
            </a:r>
          </a:p>
          <a:p>
            <a:r>
              <a:rPr lang="en-IN" dirty="0">
                <a:latin typeface="+mj-lt"/>
              </a:rPr>
              <a:t>5: Key Objective</a:t>
            </a:r>
          </a:p>
          <a:p>
            <a:r>
              <a:rPr lang="en-IN" dirty="0">
                <a:latin typeface="+mj-lt"/>
              </a:rPr>
              <a:t>6: Literature Review</a:t>
            </a:r>
          </a:p>
          <a:p>
            <a:r>
              <a:rPr lang="en-IN" dirty="0">
                <a:latin typeface="+mj-lt"/>
              </a:rPr>
              <a:t>7: Challenges</a:t>
            </a:r>
          </a:p>
          <a:p>
            <a:r>
              <a:rPr lang="en-IN" dirty="0">
                <a:latin typeface="+mj-lt"/>
              </a:rPr>
              <a:t>8: Problem Statement</a:t>
            </a:r>
          </a:p>
          <a:p>
            <a:r>
              <a:rPr lang="en-IN" dirty="0">
                <a:latin typeface="+mj-lt"/>
              </a:rPr>
              <a:t>9: Proposed Solution</a:t>
            </a:r>
          </a:p>
          <a:p>
            <a:r>
              <a:rPr lang="en-IN" dirty="0">
                <a:latin typeface="+mj-lt"/>
              </a:rPr>
              <a:t>10: Methodology</a:t>
            </a:r>
          </a:p>
          <a:p>
            <a:r>
              <a:rPr lang="en-IN" dirty="0">
                <a:latin typeface="+mj-lt"/>
              </a:rPr>
              <a:t>11: Future Scope</a:t>
            </a:r>
          </a:p>
          <a:p>
            <a:r>
              <a:rPr lang="en-IN" dirty="0">
                <a:latin typeface="+mj-lt"/>
              </a:rPr>
              <a:t>12: Conclusion</a:t>
            </a:r>
          </a:p>
        </p:txBody>
      </p:sp>
    </p:spTree>
    <p:extLst>
      <p:ext uri="{BB962C8B-B14F-4D97-AF65-F5344CB8AC3E}">
        <p14:creationId xmlns:p14="http://schemas.microsoft.com/office/powerpoint/2010/main" val="255090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2FFD-0837-F161-8425-693B242C9816}"/>
              </a:ext>
            </a:extLst>
          </p:cNvPr>
          <p:cNvSpPr>
            <a:spLocks noGrp="1"/>
          </p:cNvSpPr>
          <p:nvPr>
            <p:ph type="title"/>
          </p:nvPr>
        </p:nvSpPr>
        <p:spPr/>
        <p:txBody>
          <a:bodyPr>
            <a:normAutofit/>
          </a:bodyPr>
          <a:lstStyle/>
          <a:p>
            <a:r>
              <a:rPr lang="en-US" sz="2400" b="1" dirty="0">
                <a:latin typeface="+mn-lt"/>
              </a:rPr>
              <a:t>Overview</a:t>
            </a:r>
            <a:endParaRPr lang="en-IN" sz="2400" b="1" dirty="0">
              <a:latin typeface="+mn-lt"/>
            </a:endParaRPr>
          </a:p>
        </p:txBody>
      </p:sp>
      <p:sp>
        <p:nvSpPr>
          <p:cNvPr id="3" name="Content Placeholder 2">
            <a:extLst>
              <a:ext uri="{FF2B5EF4-FFF2-40B4-BE49-F238E27FC236}">
                <a16:creationId xmlns:a16="http://schemas.microsoft.com/office/drawing/2014/main" id="{BEFC69CC-B892-B2F4-C478-0A376D851148}"/>
              </a:ext>
            </a:extLst>
          </p:cNvPr>
          <p:cNvSpPr>
            <a:spLocks noGrp="1"/>
          </p:cNvSpPr>
          <p:nvPr>
            <p:ph idx="1"/>
          </p:nvPr>
        </p:nvSpPr>
        <p:spPr/>
        <p:txBody>
          <a:bodyPr>
            <a:normAutofit/>
          </a:bodyPr>
          <a:lstStyle/>
          <a:p>
            <a:pPr marL="0" indent="0">
              <a:buNone/>
            </a:pPr>
            <a:r>
              <a:rPr lang="en-US" sz="2400" dirty="0">
                <a:latin typeface="+mj-lt"/>
              </a:rPr>
              <a:t>The User Profile Management and Nutritional Logging Application is a Java-based project designed to help users manage their profiles and track their daily food intake. This application offers a user-friendly interface for creating, editing, and viewing user profiles. Additionally, it allows users to log their food consumption and automatically calculates nutritional information, such as calories and protein content, based on the input data. The project aims to provide an easy-to-use tool for users to monitor their dietary habits and manage their personal information effectively.</a:t>
            </a:r>
          </a:p>
          <a:p>
            <a:endParaRPr lang="en-IN" sz="2400" dirty="0"/>
          </a:p>
        </p:txBody>
      </p:sp>
    </p:spTree>
    <p:extLst>
      <p:ext uri="{BB962C8B-B14F-4D97-AF65-F5344CB8AC3E}">
        <p14:creationId xmlns:p14="http://schemas.microsoft.com/office/powerpoint/2010/main" val="148385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93061-B67E-587D-8B70-2F9BF6E56C0C}"/>
              </a:ext>
            </a:extLst>
          </p:cNvPr>
          <p:cNvSpPr>
            <a:spLocks noGrp="1"/>
          </p:cNvSpPr>
          <p:nvPr>
            <p:ph idx="1"/>
          </p:nvPr>
        </p:nvSpPr>
        <p:spPr>
          <a:xfrm>
            <a:off x="663271" y="402341"/>
            <a:ext cx="10515600" cy="5370306"/>
          </a:xfrm>
        </p:spPr>
        <p:txBody>
          <a:bodyPr>
            <a:normAutofit/>
          </a:bodyPr>
          <a:lstStyle/>
          <a:p>
            <a:pPr marL="0" indent="0">
              <a:buNone/>
            </a:pPr>
            <a:r>
              <a:rPr lang="en-US" sz="2400" b="1" dirty="0"/>
              <a:t>Purpose</a:t>
            </a:r>
          </a:p>
          <a:p>
            <a:pPr marL="0" indent="0">
              <a:buNone/>
            </a:pPr>
            <a:r>
              <a:rPr lang="en-US" sz="2200" dirty="0">
                <a:latin typeface="+mj-lt"/>
              </a:rPr>
              <a:t>The primary goal of the User Profile Management and Nutritional Logging Application is to provide a simple and effective tool for users to manage their personal profiles and monitor their dietary habits. The application allows users to create and update profiles, log daily food intake, and calculate nutritional information. This helps users keep track of their health and nutrition, making informed decisions about their diet and lifestyle.</a:t>
            </a:r>
          </a:p>
          <a:p>
            <a:pPr marL="0" indent="0">
              <a:buNone/>
            </a:pPr>
            <a:endParaRPr lang="en-US" sz="2600" dirty="0">
              <a:latin typeface="+mj-lt"/>
            </a:endParaRPr>
          </a:p>
          <a:p>
            <a:pPr marL="0" indent="0">
              <a:buNone/>
            </a:pPr>
            <a:r>
              <a:rPr lang="en-US" sz="2400" b="1" dirty="0"/>
              <a:t>Motivation</a:t>
            </a:r>
          </a:p>
          <a:p>
            <a:pPr marL="0" indent="0">
              <a:buNone/>
            </a:pPr>
            <a:r>
              <a:rPr lang="en-US" sz="2200" dirty="0">
                <a:latin typeface="+mj-lt"/>
              </a:rPr>
              <a:t>The development of this application was inspired by the increasing awareness of the importance of healthy eating and personal health management. With busy lifestyles, many people find it challenging to keep track of their dietary habits and nutritional intake. This application aims to address this need by providing a convenient way for users to manage their personal information and monitor their nutrition. The inspiration also came from the desire to leverage technology to promote better health and well-being in an accessible and user-friendly manner.</a:t>
            </a:r>
          </a:p>
          <a:p>
            <a:endParaRPr lang="en-IN" dirty="0"/>
          </a:p>
        </p:txBody>
      </p:sp>
    </p:spTree>
    <p:extLst>
      <p:ext uri="{BB962C8B-B14F-4D97-AF65-F5344CB8AC3E}">
        <p14:creationId xmlns:p14="http://schemas.microsoft.com/office/powerpoint/2010/main" val="35036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A405B-5516-A05C-F102-1CD7A1DF214C}"/>
              </a:ext>
            </a:extLst>
          </p:cNvPr>
          <p:cNvSpPr>
            <a:spLocks noGrp="1"/>
          </p:cNvSpPr>
          <p:nvPr>
            <p:ph idx="1"/>
          </p:nvPr>
        </p:nvSpPr>
        <p:spPr>
          <a:xfrm>
            <a:off x="679173" y="1033670"/>
            <a:ext cx="10515600" cy="5406887"/>
          </a:xfrm>
        </p:spPr>
        <p:txBody>
          <a:bodyPr>
            <a:normAutofit fontScale="92500" lnSpcReduction="10000"/>
          </a:bodyPr>
          <a:lstStyle/>
          <a:p>
            <a:pPr>
              <a:buFont typeface="+mj-lt"/>
              <a:buAutoNum type="arabicPeriod"/>
            </a:pPr>
            <a:r>
              <a:rPr lang="en-US" sz="2600" b="1" dirty="0"/>
              <a:t>Manage User Profiles Effectively</a:t>
            </a:r>
            <a:endParaRPr lang="en-US" sz="2600" dirty="0"/>
          </a:p>
          <a:p>
            <a:pPr marL="742950" lvl="1" indent="-285750">
              <a:buFont typeface="+mj-lt"/>
              <a:buAutoNum type="arabicPeriod"/>
            </a:pPr>
            <a:r>
              <a:rPr lang="en-US" b="1" dirty="0">
                <a:latin typeface="+mj-lt"/>
              </a:rPr>
              <a:t>Create and Update Profiles</a:t>
            </a:r>
            <a:r>
              <a:rPr lang="en-US" dirty="0">
                <a:latin typeface="+mj-lt"/>
              </a:rPr>
              <a:t>: Users can create new profiles and update existing ones with personal details such as name, age, height, weight, and gender.</a:t>
            </a:r>
          </a:p>
          <a:p>
            <a:pPr marL="742950" lvl="1" indent="-285750">
              <a:buFont typeface="+mj-lt"/>
              <a:buAutoNum type="arabicPeriod"/>
            </a:pPr>
            <a:r>
              <a:rPr lang="en-US" b="1" dirty="0">
                <a:latin typeface="+mj-lt"/>
              </a:rPr>
              <a:t>Display User Data</a:t>
            </a:r>
            <a:r>
              <a:rPr lang="en-US" dirty="0">
                <a:latin typeface="+mj-lt"/>
              </a:rPr>
              <a:t>: The application provides a clear and organized display of user data, making it easy for users to view and edit their information.</a:t>
            </a:r>
          </a:p>
          <a:p>
            <a:pPr>
              <a:buFont typeface="+mj-lt"/>
              <a:buAutoNum type="arabicPeriod"/>
            </a:pPr>
            <a:r>
              <a:rPr lang="en-US" sz="2600" b="1" dirty="0"/>
              <a:t>Log and Track Daily Food Intake</a:t>
            </a:r>
            <a:endParaRPr lang="en-US" sz="2600" dirty="0"/>
          </a:p>
          <a:p>
            <a:pPr marL="742950" lvl="1" indent="-285750">
              <a:buFont typeface="+mj-lt"/>
              <a:buAutoNum type="arabicPeriod"/>
            </a:pPr>
            <a:r>
              <a:rPr lang="en-US" b="1" dirty="0">
                <a:latin typeface="+mj-lt"/>
              </a:rPr>
              <a:t>Food Entry</a:t>
            </a:r>
            <a:r>
              <a:rPr lang="en-US" dirty="0">
                <a:latin typeface="+mj-lt"/>
              </a:rPr>
              <a:t>: Users can enter the type and amount of food they consume daily.</a:t>
            </a:r>
          </a:p>
          <a:p>
            <a:pPr marL="742950" lvl="1" indent="-285750">
              <a:buFont typeface="+mj-lt"/>
              <a:buAutoNum type="arabicPeriod"/>
            </a:pPr>
            <a:r>
              <a:rPr lang="en-US" b="1" dirty="0">
                <a:latin typeface="+mj-lt"/>
              </a:rPr>
              <a:t>Food Log</a:t>
            </a:r>
            <a:r>
              <a:rPr lang="en-US" dirty="0">
                <a:latin typeface="+mj-lt"/>
              </a:rPr>
              <a:t>: The application maintains a detailed log of all food entries, allowing users to track their dietary habits over time.</a:t>
            </a:r>
          </a:p>
          <a:p>
            <a:pPr>
              <a:buFont typeface="+mj-lt"/>
              <a:buAutoNum type="arabicPeriod"/>
            </a:pPr>
            <a:r>
              <a:rPr lang="en-US" sz="2600" b="1" dirty="0"/>
              <a:t>Calculate and Display Nutritional Information</a:t>
            </a:r>
            <a:endParaRPr lang="en-US" sz="2600" dirty="0"/>
          </a:p>
          <a:p>
            <a:pPr marL="742950" lvl="1" indent="-285750">
              <a:buFont typeface="+mj-lt"/>
              <a:buAutoNum type="arabicPeriod"/>
            </a:pPr>
            <a:r>
              <a:rPr lang="en-US" b="1" dirty="0">
                <a:latin typeface="+mj-lt"/>
              </a:rPr>
              <a:t>Nutritional Database</a:t>
            </a:r>
            <a:r>
              <a:rPr lang="en-US" dirty="0">
                <a:latin typeface="+mj-lt"/>
              </a:rPr>
              <a:t>: The application includes a database of common foods with their respective nutritional values.</a:t>
            </a:r>
          </a:p>
          <a:p>
            <a:pPr marL="742950" lvl="1" indent="-285750">
              <a:buFont typeface="+mj-lt"/>
              <a:buAutoNum type="arabicPeriod"/>
            </a:pPr>
            <a:r>
              <a:rPr lang="en-US" b="1" dirty="0">
                <a:latin typeface="+mj-lt"/>
              </a:rPr>
              <a:t>Nutritional Calculations</a:t>
            </a:r>
            <a:r>
              <a:rPr lang="en-US" dirty="0">
                <a:latin typeface="+mj-lt"/>
              </a:rPr>
              <a:t>: Based on the food entries, the application calculates the total calories and protein intake for each user.</a:t>
            </a:r>
          </a:p>
          <a:p>
            <a:pPr marL="742950" lvl="1" indent="-285750">
              <a:buFont typeface="+mj-lt"/>
              <a:buAutoNum type="arabicPeriod"/>
            </a:pPr>
            <a:r>
              <a:rPr lang="en-US" b="1" dirty="0">
                <a:latin typeface="+mj-lt"/>
              </a:rPr>
              <a:t>Display Nutrition Data</a:t>
            </a:r>
            <a:r>
              <a:rPr lang="en-US" dirty="0">
                <a:latin typeface="+mj-lt"/>
              </a:rPr>
              <a:t>: Users can view their total nutritional intake in a clear and concise manner, helping them make informed dietary choices.</a:t>
            </a:r>
          </a:p>
          <a:p>
            <a:endParaRPr lang="en-IN" dirty="0"/>
          </a:p>
        </p:txBody>
      </p:sp>
      <p:sp>
        <p:nvSpPr>
          <p:cNvPr id="4" name="TextBox 3">
            <a:extLst>
              <a:ext uri="{FF2B5EF4-FFF2-40B4-BE49-F238E27FC236}">
                <a16:creationId xmlns:a16="http://schemas.microsoft.com/office/drawing/2014/main" id="{A026591B-0F3C-E88B-F653-C95A6857E991}"/>
              </a:ext>
            </a:extLst>
          </p:cNvPr>
          <p:cNvSpPr txBox="1"/>
          <p:nvPr/>
        </p:nvSpPr>
        <p:spPr>
          <a:xfrm>
            <a:off x="679173" y="289977"/>
            <a:ext cx="9629029" cy="523220"/>
          </a:xfrm>
          <a:prstGeom prst="rect">
            <a:avLst/>
          </a:prstGeom>
          <a:noFill/>
        </p:spPr>
        <p:txBody>
          <a:bodyPr wrap="square" rtlCol="0">
            <a:spAutoFit/>
          </a:bodyPr>
          <a:lstStyle/>
          <a:p>
            <a:r>
              <a:rPr lang="en-US" sz="2800" b="1" dirty="0"/>
              <a:t>Key Objectives</a:t>
            </a:r>
          </a:p>
        </p:txBody>
      </p:sp>
    </p:spTree>
    <p:extLst>
      <p:ext uri="{BB962C8B-B14F-4D97-AF65-F5344CB8AC3E}">
        <p14:creationId xmlns:p14="http://schemas.microsoft.com/office/powerpoint/2010/main" val="294375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99AE7-5A17-0FC9-D94E-F74058DA0E84}"/>
              </a:ext>
            </a:extLst>
          </p:cNvPr>
          <p:cNvSpPr>
            <a:spLocks noGrp="1"/>
          </p:cNvSpPr>
          <p:nvPr>
            <p:ph idx="1"/>
          </p:nvPr>
        </p:nvSpPr>
        <p:spPr>
          <a:xfrm>
            <a:off x="488341" y="330780"/>
            <a:ext cx="11176221" cy="6141582"/>
          </a:xfrm>
        </p:spPr>
        <p:txBody>
          <a:bodyPr numCol="1" spcCol="360000">
            <a:noAutofit/>
          </a:bodyPr>
          <a:lstStyle/>
          <a:p>
            <a:pPr marL="0" indent="0">
              <a:buNone/>
            </a:pPr>
            <a:r>
              <a:rPr lang="en-US" sz="2400" b="1" dirty="0"/>
              <a:t>Literature Review</a:t>
            </a:r>
          </a:p>
          <a:p>
            <a:pPr marL="0" indent="0">
              <a:buNone/>
            </a:pPr>
            <a:r>
              <a:rPr lang="en-US" sz="2200" b="1" dirty="0"/>
              <a:t>Existing Solutions</a:t>
            </a:r>
          </a:p>
          <a:p>
            <a:pPr marL="0" indent="0">
              <a:buNone/>
            </a:pPr>
            <a:r>
              <a:rPr lang="en-US" sz="2200" dirty="0">
                <a:latin typeface="+mj-lt"/>
              </a:rPr>
              <a:t>Various applications exist that manage user profiles and track nutritional information. Some of the prominent ones include:</a:t>
            </a:r>
          </a:p>
          <a:p>
            <a:pPr>
              <a:buFont typeface="+mj-lt"/>
              <a:buAutoNum type="arabicPeriod"/>
            </a:pPr>
            <a:r>
              <a:rPr lang="en-US" sz="2200" b="1" dirty="0"/>
              <a:t>  MyFitnessPal</a:t>
            </a:r>
            <a:r>
              <a:rPr lang="en-US" sz="2200" dirty="0"/>
              <a:t>:</a:t>
            </a:r>
          </a:p>
          <a:p>
            <a:pPr marL="742950" lvl="1" indent="-285750">
              <a:buFont typeface="+mj-lt"/>
              <a:buAutoNum type="arabicPeriod"/>
            </a:pPr>
            <a:r>
              <a:rPr lang="en-US" sz="2200" b="1" dirty="0">
                <a:latin typeface="+mj-lt"/>
              </a:rPr>
              <a:t>Overview</a:t>
            </a:r>
            <a:r>
              <a:rPr lang="en-US" sz="2200" dirty="0">
                <a:latin typeface="+mj-lt"/>
              </a:rPr>
              <a:t>: MyFitnessPal is a comprehensive application for tracking diet and exercise. It allows users to log their daily food intake and provides detailed nutritional information.</a:t>
            </a:r>
          </a:p>
          <a:p>
            <a:pPr marL="742950" lvl="1" indent="-285750">
              <a:buFont typeface="+mj-lt"/>
              <a:buAutoNum type="arabicPeriod"/>
            </a:pPr>
            <a:r>
              <a:rPr lang="en-US" sz="2200" b="1" dirty="0">
                <a:latin typeface="+mj-lt"/>
              </a:rPr>
              <a:t>Strengths</a:t>
            </a:r>
            <a:r>
              <a:rPr lang="en-US" sz="2200" dirty="0">
                <a:latin typeface="+mj-lt"/>
              </a:rPr>
              <a:t>: Extensive food database, easy-to-use interface, integration with fitness trackers.</a:t>
            </a:r>
          </a:p>
          <a:p>
            <a:pPr marL="742950" lvl="1" indent="-285750">
              <a:buFont typeface="+mj-lt"/>
              <a:buAutoNum type="arabicPeriod"/>
            </a:pPr>
            <a:r>
              <a:rPr lang="en-US" sz="2200" b="1" dirty="0">
                <a:latin typeface="+mj-lt"/>
              </a:rPr>
              <a:t>Limitations</a:t>
            </a:r>
            <a:r>
              <a:rPr lang="en-US" sz="2200" dirty="0">
                <a:latin typeface="+mj-lt"/>
              </a:rPr>
              <a:t>: Requires internet connection for most functionalities, contains ads, and some features are locked behind a paywall.</a:t>
            </a:r>
          </a:p>
          <a:p>
            <a:pPr marL="0" indent="0">
              <a:buNone/>
            </a:pPr>
            <a:r>
              <a:rPr lang="en-US" sz="2200" b="1" dirty="0"/>
              <a:t>2.   Lose It!</a:t>
            </a:r>
            <a:r>
              <a:rPr lang="en-US" sz="2200" dirty="0"/>
              <a:t>:</a:t>
            </a:r>
          </a:p>
          <a:p>
            <a:pPr marL="742950" lvl="1" indent="-285750">
              <a:buFont typeface="+mj-lt"/>
              <a:buAutoNum type="arabicPeriod"/>
            </a:pPr>
            <a:r>
              <a:rPr lang="en-US" sz="2200" b="1" dirty="0">
                <a:latin typeface="+mj-lt"/>
              </a:rPr>
              <a:t>Overview</a:t>
            </a:r>
            <a:r>
              <a:rPr lang="en-US" sz="2200" dirty="0">
                <a:latin typeface="+mj-lt"/>
              </a:rPr>
              <a:t>: Lose It! helps users set weight loss goals and track their food intake to achieve those goals. It offers a food database and barcode scanning for easy entry.</a:t>
            </a:r>
          </a:p>
          <a:p>
            <a:pPr marL="742950" lvl="1" indent="-285750">
              <a:buFont typeface="+mj-lt"/>
              <a:buAutoNum type="arabicPeriod"/>
            </a:pPr>
            <a:r>
              <a:rPr lang="en-US" sz="2200" b="1" dirty="0">
                <a:latin typeface="+mj-lt"/>
              </a:rPr>
              <a:t>Strengths</a:t>
            </a:r>
            <a:r>
              <a:rPr lang="en-US" sz="2200" dirty="0">
                <a:latin typeface="+mj-lt"/>
              </a:rPr>
              <a:t>: User-friendly interface, goal-setting features, and social community support.</a:t>
            </a:r>
          </a:p>
          <a:p>
            <a:pPr marL="742950" lvl="1" indent="-285750">
              <a:buFont typeface="+mj-lt"/>
              <a:buAutoNum type="arabicPeriod"/>
            </a:pPr>
            <a:r>
              <a:rPr lang="en-US" sz="2200" b="1" dirty="0">
                <a:latin typeface="+mj-lt"/>
              </a:rPr>
              <a:t>Limitations</a:t>
            </a:r>
            <a:r>
              <a:rPr lang="en-US" sz="2200" dirty="0">
                <a:latin typeface="+mj-lt"/>
              </a:rPr>
              <a:t>: Limited features in the free version, ads, and a focus on weight loss rather than overall health.</a:t>
            </a:r>
            <a:endParaRPr lang="en-US" sz="2200" b="1" dirty="0">
              <a:latin typeface="+mj-lt"/>
            </a:endParaRPr>
          </a:p>
        </p:txBody>
      </p:sp>
    </p:spTree>
    <p:extLst>
      <p:ext uri="{BB962C8B-B14F-4D97-AF65-F5344CB8AC3E}">
        <p14:creationId xmlns:p14="http://schemas.microsoft.com/office/powerpoint/2010/main" val="410489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111E-4C20-29DE-A2FE-3A5FD4548B0D}"/>
              </a:ext>
            </a:extLst>
          </p:cNvPr>
          <p:cNvSpPr>
            <a:spLocks noGrp="1"/>
          </p:cNvSpPr>
          <p:nvPr>
            <p:ph type="title"/>
          </p:nvPr>
        </p:nvSpPr>
        <p:spPr/>
        <p:txBody>
          <a:bodyPr>
            <a:normAutofit/>
          </a:bodyPr>
          <a:lstStyle/>
          <a:p>
            <a:r>
              <a:rPr lang="en-US" sz="2400" b="1" dirty="0">
                <a:latin typeface="+mn-lt"/>
              </a:rPr>
              <a:t>Challenges</a:t>
            </a:r>
            <a:endParaRPr lang="en-IN" sz="2400" dirty="0">
              <a:latin typeface="+mn-lt"/>
            </a:endParaRPr>
          </a:p>
        </p:txBody>
      </p:sp>
      <p:sp>
        <p:nvSpPr>
          <p:cNvPr id="3" name="Content Placeholder 2">
            <a:extLst>
              <a:ext uri="{FF2B5EF4-FFF2-40B4-BE49-F238E27FC236}">
                <a16:creationId xmlns:a16="http://schemas.microsoft.com/office/drawing/2014/main" id="{5E9CA8C6-D22F-FBFF-A224-5BEF5B68AD36}"/>
              </a:ext>
            </a:extLst>
          </p:cNvPr>
          <p:cNvSpPr>
            <a:spLocks noGrp="1"/>
          </p:cNvSpPr>
          <p:nvPr>
            <p:ph idx="1"/>
          </p:nvPr>
        </p:nvSpPr>
        <p:spPr/>
        <p:txBody>
          <a:bodyPr/>
          <a:lstStyle/>
          <a:p>
            <a:pPr>
              <a:buFont typeface="Arial" panose="020B0604020202020204" pitchFamily="34" charset="0"/>
              <a:buChar char="•"/>
            </a:pPr>
            <a:r>
              <a:rPr lang="en-US" sz="2200" b="1" dirty="0"/>
              <a:t>Managing User Profiles Efficiently</a:t>
            </a:r>
            <a:r>
              <a:rPr lang="en-US" sz="2200" dirty="0"/>
              <a:t>: </a:t>
            </a:r>
            <a:r>
              <a:rPr lang="en-US" sz="2200" dirty="0">
                <a:latin typeface="+mj-lt"/>
              </a:rPr>
              <a:t>Ensuring that user profiles are easy to create, edit, and manage while keeping the interface user-friendly and intuitive.</a:t>
            </a:r>
          </a:p>
          <a:p>
            <a:pPr marL="0" indent="0">
              <a:buNone/>
            </a:pPr>
            <a:endParaRPr lang="en-US" sz="2200" dirty="0">
              <a:latin typeface="+mj-lt"/>
            </a:endParaRPr>
          </a:p>
          <a:p>
            <a:pPr>
              <a:buFont typeface="Arial" panose="020B0604020202020204" pitchFamily="34" charset="0"/>
              <a:buChar char="•"/>
            </a:pPr>
            <a:r>
              <a:rPr lang="en-US" sz="2200" b="1" dirty="0"/>
              <a:t>Accurately Logging and Tracking Nutritional Data</a:t>
            </a:r>
            <a:r>
              <a:rPr lang="en-US" sz="2200" dirty="0"/>
              <a:t>: </a:t>
            </a:r>
            <a:r>
              <a:rPr lang="en-US" sz="2200" dirty="0">
                <a:latin typeface="+mj-lt"/>
              </a:rPr>
              <a:t>Developing a reliable system for users to log their daily food intake and ensuring the nutritional data calculations are precise and consistent.</a:t>
            </a:r>
          </a:p>
          <a:p>
            <a:endParaRPr lang="en-IN" dirty="0"/>
          </a:p>
        </p:txBody>
      </p:sp>
    </p:spTree>
    <p:extLst>
      <p:ext uri="{BB962C8B-B14F-4D97-AF65-F5344CB8AC3E}">
        <p14:creationId xmlns:p14="http://schemas.microsoft.com/office/powerpoint/2010/main" val="426415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60EF-AF9B-D574-3AAE-EB85D1C53A0E}"/>
              </a:ext>
            </a:extLst>
          </p:cNvPr>
          <p:cNvSpPr>
            <a:spLocks noGrp="1"/>
          </p:cNvSpPr>
          <p:nvPr>
            <p:ph type="title"/>
          </p:nvPr>
        </p:nvSpPr>
        <p:spPr/>
        <p:txBody>
          <a:bodyPr>
            <a:normAutofit/>
          </a:bodyPr>
          <a:lstStyle/>
          <a:p>
            <a:r>
              <a:rPr lang="en-IN" sz="2800" b="1" dirty="0">
                <a:latin typeface="+mn-lt"/>
              </a:rPr>
              <a:t>Problem Statement</a:t>
            </a:r>
          </a:p>
        </p:txBody>
      </p:sp>
      <p:sp>
        <p:nvSpPr>
          <p:cNvPr id="3" name="Content Placeholder 2">
            <a:extLst>
              <a:ext uri="{FF2B5EF4-FFF2-40B4-BE49-F238E27FC236}">
                <a16:creationId xmlns:a16="http://schemas.microsoft.com/office/drawing/2014/main" id="{2D1A1A40-6531-4D79-60CB-DD6AAF134523}"/>
              </a:ext>
            </a:extLst>
          </p:cNvPr>
          <p:cNvSpPr>
            <a:spLocks noGrp="1"/>
          </p:cNvSpPr>
          <p:nvPr>
            <p:ph idx="1"/>
          </p:nvPr>
        </p:nvSpPr>
        <p:spPr/>
        <p:txBody>
          <a:bodyPr/>
          <a:lstStyle/>
          <a:p>
            <a:pPr marL="0" indent="0" algn="just">
              <a:lnSpc>
                <a:spcPct val="150000"/>
              </a:lnSpc>
              <a:spcAft>
                <a:spcPts val="800"/>
              </a:spcAft>
              <a:buNone/>
            </a:pPr>
            <a:r>
              <a:rPr lang="en-IN" sz="2200" dirty="0">
                <a:effectLst/>
                <a:latin typeface="+mj-lt"/>
                <a:ea typeface="Times New Roman" panose="02020603050405020304" pitchFamily="18" charset="0"/>
              </a:rPr>
              <a:t>Many individuals struggle to monitor and manage their dietary intake effectively due to limited time, knowledge, and user-friendly tools. This leads to a lack of awareness about nutritional habits and increases the risk of health complications. Existing dietary tracking solutions often lack customization and comprehensive analysis, hindering the adoption of healthier eating habits. Therefore, there is a critical need for a user-centric and accessible tool to empower individuals to track their dietary intake accurately and make informed decisions for better health outcomes.</a:t>
            </a:r>
            <a:endParaRPr lang="en-IN" sz="2200" dirty="0">
              <a:effectLst/>
              <a:latin typeface="+mj-lt"/>
              <a:ea typeface="Calibri" panose="020F0502020204030204" pitchFamily="34" charset="0"/>
            </a:endParaRPr>
          </a:p>
          <a:p>
            <a:endParaRPr lang="en-IN" dirty="0"/>
          </a:p>
        </p:txBody>
      </p:sp>
    </p:spTree>
    <p:extLst>
      <p:ext uri="{BB962C8B-B14F-4D97-AF65-F5344CB8AC3E}">
        <p14:creationId xmlns:p14="http://schemas.microsoft.com/office/powerpoint/2010/main" val="21619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C7A4-4C85-A868-F660-F6CB798B0E82}"/>
              </a:ext>
            </a:extLst>
          </p:cNvPr>
          <p:cNvSpPr>
            <a:spLocks noGrp="1"/>
          </p:cNvSpPr>
          <p:nvPr>
            <p:ph type="title"/>
          </p:nvPr>
        </p:nvSpPr>
        <p:spPr/>
        <p:txBody>
          <a:bodyPr>
            <a:normAutofit/>
          </a:bodyPr>
          <a:lstStyle/>
          <a:p>
            <a:r>
              <a:rPr lang="en-IN" sz="2800" b="1" dirty="0">
                <a:latin typeface="+mn-lt"/>
              </a:rPr>
              <a:t>Proposed Solution</a:t>
            </a:r>
            <a:endParaRPr lang="en-IN" sz="2800" dirty="0">
              <a:latin typeface="+mn-lt"/>
            </a:endParaRPr>
          </a:p>
        </p:txBody>
      </p:sp>
      <p:sp>
        <p:nvSpPr>
          <p:cNvPr id="3" name="Content Placeholder 2">
            <a:extLst>
              <a:ext uri="{FF2B5EF4-FFF2-40B4-BE49-F238E27FC236}">
                <a16:creationId xmlns:a16="http://schemas.microsoft.com/office/drawing/2014/main" id="{6D9C9C09-422A-B233-A0BE-F3BE90A70C54}"/>
              </a:ext>
            </a:extLst>
          </p:cNvPr>
          <p:cNvSpPr>
            <a:spLocks noGrp="1"/>
          </p:cNvSpPr>
          <p:nvPr>
            <p:ph idx="1"/>
          </p:nvPr>
        </p:nvSpPr>
        <p:spPr/>
        <p:txBody>
          <a:bodyPr>
            <a:normAutofit/>
          </a:bodyPr>
          <a:lstStyle/>
          <a:p>
            <a:pPr>
              <a:buFont typeface="Arial" panose="020B0604020202020204" pitchFamily="34" charset="0"/>
              <a:buChar char="•"/>
            </a:pPr>
            <a:r>
              <a:rPr lang="en-IN" sz="2400" b="1" dirty="0"/>
              <a:t>User-Friendly Interface</a:t>
            </a:r>
            <a:r>
              <a:rPr lang="en-IN" sz="2400" dirty="0"/>
              <a:t>: </a:t>
            </a:r>
            <a:r>
              <a:rPr lang="en-IN" sz="2400" dirty="0">
                <a:latin typeface="+mj-lt"/>
              </a:rPr>
              <a:t>Implement a simple and intuitive graphical user interface using Java Swing.</a:t>
            </a:r>
          </a:p>
          <a:p>
            <a:pPr>
              <a:buFont typeface="Arial" panose="020B0604020202020204" pitchFamily="34" charset="0"/>
              <a:buChar char="•"/>
            </a:pPr>
            <a:r>
              <a:rPr lang="en-IN" sz="2400" b="1" dirty="0"/>
              <a:t>Efficient Profile Management</a:t>
            </a:r>
            <a:r>
              <a:rPr lang="en-IN" sz="2400" dirty="0"/>
              <a:t>: </a:t>
            </a:r>
            <a:r>
              <a:rPr lang="en-IN" sz="2400" dirty="0">
                <a:latin typeface="+mj-lt"/>
              </a:rPr>
              <a:t>Allow users to create, edit, and delete profiles easily.</a:t>
            </a:r>
          </a:p>
          <a:p>
            <a:pPr>
              <a:buFont typeface="Arial" panose="020B0604020202020204" pitchFamily="34" charset="0"/>
              <a:buChar char="•"/>
            </a:pPr>
            <a:r>
              <a:rPr lang="en-IN" sz="2400" b="1" dirty="0"/>
              <a:t>Accurate Nutritional Tracking</a:t>
            </a:r>
            <a:r>
              <a:rPr lang="en-IN" sz="2400" dirty="0"/>
              <a:t>: </a:t>
            </a:r>
            <a:r>
              <a:rPr lang="en-IN" sz="2400" dirty="0">
                <a:latin typeface="+mj-lt"/>
              </a:rPr>
              <a:t>Enable users to log food intake with real-time nutritional calculations.</a:t>
            </a:r>
          </a:p>
          <a:p>
            <a:pPr>
              <a:buFont typeface="Arial" panose="020B0604020202020204" pitchFamily="34" charset="0"/>
              <a:buChar char="•"/>
            </a:pPr>
            <a:r>
              <a:rPr lang="en-IN" sz="2400" b="1" dirty="0"/>
              <a:t>Comprehensive Food Database</a:t>
            </a:r>
            <a:r>
              <a:rPr lang="en-IN" sz="2400" dirty="0"/>
              <a:t>: </a:t>
            </a:r>
            <a:r>
              <a:rPr lang="en-IN" sz="2400" dirty="0">
                <a:latin typeface="+mj-lt"/>
              </a:rPr>
              <a:t>Integrate a database with detailed nutritional information for various food items.</a:t>
            </a:r>
          </a:p>
          <a:p>
            <a:endParaRPr lang="en-IN" sz="2400" dirty="0"/>
          </a:p>
        </p:txBody>
      </p:sp>
    </p:spTree>
    <p:extLst>
      <p:ext uri="{BB962C8B-B14F-4D97-AF65-F5344CB8AC3E}">
        <p14:creationId xmlns:p14="http://schemas.microsoft.com/office/powerpoint/2010/main" val="1706508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1105</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Trebuchet MS</vt:lpstr>
      <vt:lpstr>Office Theme</vt:lpstr>
      <vt:lpstr> </vt:lpstr>
      <vt:lpstr>Contents</vt:lpstr>
      <vt:lpstr>Overview</vt:lpstr>
      <vt:lpstr>PowerPoint Presentation</vt:lpstr>
      <vt:lpstr>PowerPoint Presentation</vt:lpstr>
      <vt:lpstr>PowerPoint Presentation</vt:lpstr>
      <vt:lpstr>Challenges</vt:lpstr>
      <vt:lpstr>Problem Statement</vt:lpstr>
      <vt:lpstr>Proposed Solution</vt:lpstr>
      <vt:lpstr>Methodology</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Gupta</dc:creator>
  <cp:lastModifiedBy>Yash Gupta</cp:lastModifiedBy>
  <cp:revision>2</cp:revision>
  <dcterms:created xsi:type="dcterms:W3CDTF">2024-06-13T07:27:05Z</dcterms:created>
  <dcterms:modified xsi:type="dcterms:W3CDTF">2024-06-13T11:26:43Z</dcterms:modified>
</cp:coreProperties>
</file>