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72" r:id="rId2"/>
    <p:sldId id="271" r:id="rId3"/>
    <p:sldId id="265" r:id="rId4"/>
    <p:sldId id="267" r:id="rId5"/>
    <p:sldId id="263" r:id="rId6"/>
    <p:sldId id="268" r:id="rId7"/>
    <p:sldId id="274" r:id="rId8"/>
    <p:sldId id="275" r:id="rId9"/>
    <p:sldId id="276" r:id="rId10"/>
    <p:sldId id="277" r:id="rId11"/>
    <p:sldId id="266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98" d="100"/>
          <a:sy n="98" d="100"/>
        </p:scale>
        <p:origin x="1042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61C9D-4B6B-488F-A50A-7AEF79F9755A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550A3-B20F-43F1-A1A5-03F767371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86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550A3-B20F-43F1-A1A5-03F76737136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10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D1C0D07-0FCB-4707-86F9-0241055237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8E52E7-637A-4749-87F9-FC0721967F5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3732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D07-0FCB-4707-86F9-0241055237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52E7-637A-4749-87F9-FC072196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0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D07-0FCB-4707-86F9-0241055237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52E7-637A-4749-87F9-FC072196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3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D07-0FCB-4707-86F9-0241055237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52E7-637A-4749-87F9-FC072196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6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1C0D07-0FCB-4707-86F9-0241055237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E52E7-637A-4749-87F9-FC0721967F5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22697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D07-0FCB-4707-86F9-0241055237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52E7-637A-4749-87F9-FC072196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3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D07-0FCB-4707-86F9-0241055237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52E7-637A-4749-87F9-FC072196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D07-0FCB-4707-86F9-0241055237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52E7-637A-4749-87F9-FC072196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0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D07-0FCB-4707-86F9-0241055237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52E7-637A-4749-87F9-FC072196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1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1C0D07-0FCB-4707-86F9-0241055237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E52E7-637A-4749-87F9-FC0721967F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69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1C0D07-0FCB-4707-86F9-0241055237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E52E7-637A-4749-87F9-FC0721967F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505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DD1C0D07-0FCB-4707-86F9-0241055237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3C8E52E7-637A-4749-87F9-FC0721967F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633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DB4B7-DC51-449E-9377-B1D8ABB15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28856" r="19999" b="26547"/>
          <a:stretch/>
        </p:blipFill>
        <p:spPr>
          <a:xfrm>
            <a:off x="2667000" y="1752600"/>
            <a:ext cx="45720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305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B7CA-5572-4959-9F31-8E318C91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Model: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555B40-749E-40CE-83DD-0AAAD486B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7010399" cy="4876800"/>
          </a:xfrm>
        </p:spPr>
      </p:pic>
    </p:spTree>
    <p:extLst>
      <p:ext uri="{BB962C8B-B14F-4D97-AF65-F5344CB8AC3E}">
        <p14:creationId xmlns:p14="http://schemas.microsoft.com/office/powerpoint/2010/main" val="201132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609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Challenges we face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05079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Irregular cash flow is one of the biggest problems agencies face, because  they are not continually pitching new clients.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Owner of companies may find it difficult to trust us as the marketing of any product is the most important for any firms.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Marketing ROI is hard to measure.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One biggest challenge an advertising agency has to face if the client has NO established brand/name.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Getting more done with less.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42F6-A926-41D7-835A-70FEA016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687"/>
            <a:ext cx="7772400" cy="1609344"/>
          </a:xfrm>
        </p:spPr>
        <p:txBody>
          <a:bodyPr/>
          <a:lstStyle/>
          <a:p>
            <a:r>
              <a:rPr lang="en-IN" dirty="0"/>
              <a:t>Our team: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62998-4352-4933-8353-63D1083B3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Anurag Sharma: Relation and contract manager, Finance manager</a:t>
            </a:r>
          </a:p>
          <a:p>
            <a:endParaRPr lang="en-IN" sz="2800" dirty="0"/>
          </a:p>
          <a:p>
            <a:r>
              <a:rPr lang="en-IN" sz="2800" dirty="0"/>
              <a:t>Gourav Majee: Chief Editor, Web and App Developer</a:t>
            </a:r>
          </a:p>
          <a:p>
            <a:endParaRPr lang="en-IN" sz="2800" dirty="0"/>
          </a:p>
          <a:p>
            <a:r>
              <a:rPr lang="en-IN" sz="2800" dirty="0"/>
              <a:t>Yash Khandelwal: Content writer, Digital Market Manager</a:t>
            </a:r>
          </a:p>
        </p:txBody>
      </p:sp>
    </p:spTree>
    <p:extLst>
      <p:ext uri="{BB962C8B-B14F-4D97-AF65-F5344CB8AC3E}">
        <p14:creationId xmlns:p14="http://schemas.microsoft.com/office/powerpoint/2010/main" val="28102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800"/>
            <a:ext cx="8001000" cy="57024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b="1" u="sng" dirty="0">
                <a:solidFill>
                  <a:srgbClr val="002060"/>
                </a:solidFill>
                <a:latin typeface="Bahnschrift Condensed" panose="020B0502040204020203" pitchFamily="34" charset="0"/>
                <a:cs typeface="Calibri Light" panose="020F0302020204030204" pitchFamily="34" charset="0"/>
              </a:rPr>
              <a:t>CURRENT SITUATION</a:t>
            </a:r>
          </a:p>
          <a:p>
            <a:pPr marL="109728" indent="0">
              <a:buNone/>
            </a:pPr>
            <a:endParaRPr lang="en-US" sz="2800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09728" indent="0">
              <a:buNone/>
            </a:pPr>
            <a:endParaRPr lang="en-US" sz="2800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09728" indent="0">
              <a:buNone/>
            </a:pPr>
            <a:r>
              <a:rPr lang="en-US" sz="28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According to the findings of a survey by the institute for business value and oxford economics </a:t>
            </a:r>
            <a:r>
              <a:rPr lang="en-US" sz="36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,80% </a:t>
            </a:r>
            <a:r>
              <a:rPr lang="en-US" sz="28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of India’s startups fail within the first 5 years.</a:t>
            </a:r>
            <a:endParaRPr lang="en-IN" sz="2800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09728" indent="0">
              <a:buNone/>
            </a:pPr>
            <a:r>
              <a:rPr lang="en-US" sz="28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Which clearly shows mismatch between the startups and the advertising done to them.</a:t>
            </a:r>
            <a:endParaRPr lang="en-IN" sz="2800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09728" indent="0">
              <a:buNone/>
            </a:pPr>
            <a:r>
              <a:rPr lang="en-US" sz="28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In spite of having good idea a bad marketing skill or lack in advertisement makes them miserably fail </a:t>
            </a:r>
            <a:endParaRPr lang="en-IN" sz="2800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21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492" y="228600"/>
            <a:ext cx="7772400" cy="1609344"/>
          </a:xfrm>
        </p:spPr>
        <p:txBody>
          <a:bodyPr/>
          <a:lstStyle/>
          <a:p>
            <a:r>
              <a:rPr lang="en-US" dirty="0"/>
              <a:t>Business Plan </a:t>
            </a:r>
            <a:r>
              <a:rPr lang="en-US" sz="3200" dirty="0"/>
              <a:t>:</a:t>
            </a:r>
            <a:r>
              <a:rPr lang="en-US" dirty="0"/>
              <a:t> </a:t>
            </a:r>
            <a:r>
              <a:rPr lang="en-US" sz="3600" dirty="0"/>
              <a:t>An Advertising agency-Dealers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2869" y="1752600"/>
            <a:ext cx="7772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act as a hub or a platform for different companies 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advertisement of their product or firms 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tie up with different magazines publishers ,local  newspaper distributors ,printing press or distributors which indirectly helps in the overall growth of a company.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also have team of creative and brilliant minds who design posters and banners with eye catching designs and content which gives human attention.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do digital marketing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products, Google Ads ,You Tube Ads.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,Search Engine Optimization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609344"/>
          </a:xfrm>
        </p:spPr>
        <p:txBody>
          <a:bodyPr>
            <a:normAutofit/>
          </a:bodyPr>
          <a:lstStyle/>
          <a:p>
            <a:r>
              <a:rPr lang="en-US" u="sng" dirty="0"/>
              <a:t>Importance of Advertising Agency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Fresh and Unique perspective</a:t>
            </a:r>
          </a:p>
          <a:p>
            <a:r>
              <a:rPr lang="en-US" dirty="0"/>
              <a:t>Cost-effective</a:t>
            </a:r>
          </a:p>
          <a:p>
            <a:r>
              <a:rPr lang="en-US" dirty="0"/>
              <a:t>In-House Effective</a:t>
            </a:r>
          </a:p>
          <a:p>
            <a:r>
              <a:rPr lang="en-US" dirty="0"/>
              <a:t>Value of Time</a:t>
            </a:r>
          </a:p>
          <a:p>
            <a:r>
              <a:rPr lang="en-US" dirty="0"/>
              <a:t>New Set of Connections</a:t>
            </a:r>
          </a:p>
          <a:p>
            <a:r>
              <a:rPr lang="en-US" dirty="0"/>
              <a:t>Creative Art</a:t>
            </a:r>
          </a:p>
          <a:p>
            <a:r>
              <a:rPr lang="en-US" dirty="0"/>
              <a:t>Financial Management</a:t>
            </a:r>
          </a:p>
          <a:p>
            <a:r>
              <a:rPr lang="en-US" dirty="0"/>
              <a:t>Creation and Execution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2C9F24-4B07-4224-8F73-8A624B8DE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33600"/>
            <a:ext cx="2971800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5656"/>
            <a:ext cx="7772400" cy="1609344"/>
          </a:xfrm>
        </p:spPr>
        <p:txBody>
          <a:bodyPr/>
          <a:lstStyle/>
          <a:p>
            <a:r>
              <a:rPr lang="en-US" dirty="0"/>
              <a:t>What makes us different ?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38" y="1981200"/>
            <a:ext cx="7772400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1</a:t>
            </a:r>
            <a:r>
              <a:rPr lang="en-IN" dirty="0"/>
              <a:t>.Multilingual Advertising</a:t>
            </a:r>
          </a:p>
          <a:p>
            <a:pPr marL="0" indent="0">
              <a:buNone/>
            </a:pPr>
            <a:r>
              <a:rPr lang="en-IN" b="1" dirty="0"/>
              <a:t>2.</a:t>
            </a:r>
            <a:r>
              <a:rPr lang="en-IN" dirty="0"/>
              <a:t>Event Sponsor Organizer</a:t>
            </a:r>
          </a:p>
          <a:p>
            <a:pPr marL="0" indent="0">
              <a:buNone/>
            </a:pPr>
            <a:r>
              <a:rPr lang="en-IN" b="1" dirty="0"/>
              <a:t>3</a:t>
            </a:r>
            <a:r>
              <a:rPr lang="en-IN" dirty="0"/>
              <a:t>.Social Media Handler  ( Mainly Focus on Youth )</a:t>
            </a:r>
          </a:p>
          <a:p>
            <a:pPr marL="0" indent="0">
              <a:buNone/>
            </a:pPr>
            <a:r>
              <a:rPr lang="en-IN" b="1" dirty="0"/>
              <a:t>4</a:t>
            </a:r>
            <a:r>
              <a:rPr lang="en-IN" dirty="0"/>
              <a:t>.Set Up of Cross connections between clients.</a:t>
            </a:r>
          </a:p>
          <a:p>
            <a:pPr marL="0" indent="0">
              <a:buNone/>
            </a:pPr>
            <a:r>
              <a:rPr lang="en-IN" b="1" dirty="0"/>
              <a:t>5</a:t>
            </a:r>
            <a:r>
              <a:rPr lang="en-IN" dirty="0"/>
              <a:t>.Caring of shelf-offtake of product</a:t>
            </a:r>
          </a:p>
          <a:p>
            <a:pPr marL="0" indent="0">
              <a:buNone/>
            </a:pPr>
            <a:r>
              <a:rPr lang="en-IN" b="1" dirty="0"/>
              <a:t>6</a:t>
            </a:r>
            <a:r>
              <a:rPr lang="en-IN" dirty="0"/>
              <a:t>.Managing the Launch of a new product in the market</a:t>
            </a:r>
          </a:p>
          <a:p>
            <a:pPr marL="0" indent="0">
              <a:buNone/>
            </a:pPr>
            <a:r>
              <a:rPr lang="en-IN" b="1" dirty="0"/>
              <a:t>7.</a:t>
            </a:r>
            <a:r>
              <a:rPr lang="en-IN" dirty="0"/>
              <a:t>Coined the baseline of product</a:t>
            </a:r>
          </a:p>
          <a:p>
            <a:pPr marL="0" indent="0">
              <a:buNone/>
            </a:pPr>
            <a:r>
              <a:rPr lang="en-IN" b="1" dirty="0"/>
              <a:t>8</a:t>
            </a:r>
            <a:r>
              <a:rPr lang="en-IN" dirty="0"/>
              <a:t>.Campaign in schools, villages about how useful the product is.</a:t>
            </a:r>
          </a:p>
          <a:p>
            <a:pPr marL="0" indent="0">
              <a:buNone/>
            </a:pPr>
            <a:r>
              <a:rPr lang="en-IN" b="1" dirty="0"/>
              <a:t>9</a:t>
            </a:r>
            <a:r>
              <a:rPr lang="en-IN" dirty="0"/>
              <a:t>.Data Driven Marketing</a:t>
            </a:r>
          </a:p>
          <a:p>
            <a:pPr marL="0" indent="0">
              <a:buNone/>
            </a:pPr>
            <a:r>
              <a:rPr lang="en-IN" b="1" dirty="0"/>
              <a:t>10.</a:t>
            </a:r>
            <a:r>
              <a:rPr lang="en-IN" dirty="0"/>
              <a:t>Value for money advertising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E76B1-80A9-49C0-9F2C-AABB1CF1E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333500"/>
            <a:ext cx="3429000" cy="133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3046" y="381000"/>
            <a:ext cx="7772400" cy="1609344"/>
          </a:xfrm>
        </p:spPr>
        <p:txBody>
          <a:bodyPr/>
          <a:lstStyle/>
          <a:p>
            <a:r>
              <a:rPr lang="en-US" dirty="0"/>
              <a:t>Our Aspect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7848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1.Digital Marketing Manager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-Google ads, YouTube ads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-Pay Per Click ads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-Search Engine Optimization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2.Traditional Marketing Manager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-Flex, Banners, Posters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-Newspaper ads, Magazine ads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-Television ads, Radio advertisement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3. Marketing and Finance Manger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-Marketing of ROI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-Finance Management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4. Data handling Manager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-Database of All The Clients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-Current scenario of All Present Companies in zone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5. Managing and feedback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Managerhhhhhhhhhhhhhhhhhhhhv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5391-7759-422C-88A1-F2975D41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57200"/>
            <a:ext cx="7200900" cy="1485900"/>
          </a:xfrm>
        </p:spPr>
        <p:txBody>
          <a:bodyPr/>
          <a:lstStyle/>
          <a:p>
            <a:r>
              <a:rPr lang="en-IN" dirty="0"/>
              <a:t>We Market Our Services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60405-3412-4425-9D22-1EE23312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828800"/>
            <a:ext cx="72009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Banks, Insurance Companies and other related Financial Institution</a:t>
            </a:r>
          </a:p>
          <a:p>
            <a:r>
              <a:rPr lang="en-US" dirty="0"/>
              <a:t>Corporate Organizations</a:t>
            </a:r>
          </a:p>
          <a:p>
            <a:r>
              <a:rPr lang="en-US" dirty="0"/>
              <a:t>Manufacturers and Distributors</a:t>
            </a:r>
          </a:p>
          <a:p>
            <a:r>
              <a:rPr lang="en-US" dirty="0"/>
              <a:t>Real Estate Owners, Developers, and Contractors</a:t>
            </a:r>
          </a:p>
          <a:p>
            <a:r>
              <a:rPr lang="en-US" dirty="0"/>
              <a:t>Research and Development Companies</a:t>
            </a:r>
          </a:p>
          <a:p>
            <a:r>
              <a:rPr lang="en-US" dirty="0"/>
              <a:t>The Government (Public Sector)</a:t>
            </a:r>
          </a:p>
          <a:p>
            <a:r>
              <a:rPr lang="en-US" dirty="0"/>
              <a:t>Schools (High Schools, Colleges and Universities) and Hotels</a:t>
            </a:r>
          </a:p>
          <a:p>
            <a:r>
              <a:rPr lang="en-US" dirty="0"/>
              <a:t>Celebrities, Politicians, Public Figures and Public Speakers</a:t>
            </a:r>
          </a:p>
          <a:p>
            <a:r>
              <a:rPr lang="en-US" dirty="0"/>
              <a:t>Sport Organizations, Religious Organizations</a:t>
            </a:r>
          </a:p>
          <a:p>
            <a:r>
              <a:rPr lang="en-US" dirty="0"/>
              <a:t>Political Parties</a:t>
            </a:r>
          </a:p>
          <a:p>
            <a:r>
              <a:rPr lang="en-US" dirty="0"/>
              <a:t>Television Stations</a:t>
            </a:r>
          </a:p>
          <a:p>
            <a:r>
              <a:rPr lang="en-US" dirty="0"/>
              <a:t>Printing Press (Publishing Houses) and Authors</a:t>
            </a:r>
          </a:p>
          <a:p>
            <a:r>
              <a:rPr lang="en-US" dirty="0"/>
              <a:t>Branding and Advertising agencies</a:t>
            </a:r>
          </a:p>
          <a:p>
            <a:r>
              <a:rPr lang="en-US" dirty="0"/>
              <a:t>Entrepreneurs and Start – Ups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37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3AAC-EF22-4FD5-9176-E5FCB8E9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Sales And Marketing 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2CDD-7095-4AE5-8431-0658B3F10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2600"/>
            <a:ext cx="7200900" cy="4191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Introduce digital marketing agency by sending introductory letters alongside our brochure to individuals, corporate organizations, government agencies, non – profits, religious organizations and key stake holders.</a:t>
            </a:r>
          </a:p>
          <a:p>
            <a:r>
              <a:rPr lang="en-US" dirty="0"/>
              <a:t>Promptness in bidding for digital marketing contracts from the government and other cooperate organizations</a:t>
            </a:r>
          </a:p>
          <a:p>
            <a:r>
              <a:rPr lang="en-US" dirty="0"/>
              <a:t>Advertise our business in relevant business magazines, newspapers, TV stations, and radio station.</a:t>
            </a:r>
          </a:p>
          <a:p>
            <a:r>
              <a:rPr lang="en-US" dirty="0"/>
              <a:t>List our business on yellow pages ads (local directories)</a:t>
            </a:r>
          </a:p>
          <a:p>
            <a:r>
              <a:rPr lang="en-US" dirty="0"/>
              <a:t>Attend relevant international and local expos, seminars, and business fairs et al</a:t>
            </a:r>
          </a:p>
          <a:p>
            <a:r>
              <a:rPr lang="en-US" dirty="0"/>
              <a:t>Create different packages for different category of clients in order to work with their budgets and still deliver excellent design and services</a:t>
            </a:r>
          </a:p>
          <a:p>
            <a:r>
              <a:rPr lang="en-US" dirty="0"/>
              <a:t>Leverage on the internet to promote our business</a:t>
            </a:r>
          </a:p>
          <a:p>
            <a:r>
              <a:rPr lang="en-US" dirty="0"/>
              <a:t>Engage direct marketing approach</a:t>
            </a:r>
          </a:p>
          <a:p>
            <a:r>
              <a:rPr lang="en-US" dirty="0"/>
              <a:t>Encourage word of mouth marketing from loyal and satisfied clients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85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BAF1-E881-4262-AD37-FB3133D1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81000"/>
            <a:ext cx="7200900" cy="1485900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Publicity and Advertising 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7FDB6-7A89-45C5-B771-370F1D79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Place adverts on both print (newspapers and magazines) and electronic media platforms</a:t>
            </a:r>
          </a:p>
          <a:p>
            <a:r>
              <a:rPr lang="en-US" dirty="0"/>
              <a:t>Sponsor relevant community based events / programs</a:t>
            </a:r>
          </a:p>
          <a:p>
            <a:r>
              <a:rPr lang="en-US" dirty="0"/>
              <a:t>Leverage on the internet and social media platforms like; Instagram, Facebook , twitter, YouTube, Google + et al to promote our services</a:t>
            </a:r>
          </a:p>
          <a:p>
            <a:r>
              <a:rPr lang="en-US" dirty="0"/>
              <a:t>Install our Bill Boards on strategic locations all around. </a:t>
            </a:r>
          </a:p>
          <a:p>
            <a:r>
              <a:rPr lang="en-US" dirty="0"/>
              <a:t>Engage in road show from time to time in targeted neighborhoods</a:t>
            </a:r>
          </a:p>
          <a:p>
            <a:r>
              <a:rPr lang="en-US" dirty="0"/>
              <a:t>Distribute our fliers and handbills in target area.</a:t>
            </a:r>
          </a:p>
          <a:p>
            <a:r>
              <a:rPr lang="en-US" dirty="0"/>
              <a:t>Contact corporate organizations, non – profits and government agencies .</a:t>
            </a:r>
          </a:p>
          <a:p>
            <a:r>
              <a:rPr lang="en-US" dirty="0"/>
              <a:t>List digital marketing agency in local directories / yellow pages</a:t>
            </a:r>
          </a:p>
          <a:p>
            <a:r>
              <a:rPr lang="en-US" dirty="0"/>
              <a:t>Advertise our digital marketing agency in our official website and employ strategies that will help us pull traffic to the site.</a:t>
            </a:r>
          </a:p>
          <a:p>
            <a:r>
              <a:rPr lang="en-US" dirty="0"/>
              <a:t>Ensure that all our staff members wear our branded shirts and all our vehicles are well branded with our company logo at 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9148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764</TotalTime>
  <Words>764</Words>
  <Application>Microsoft Office PowerPoint</Application>
  <PresentationFormat>On-screen Show (4:3)</PresentationFormat>
  <Paragraphs>106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Bahnschrift Condensed</vt:lpstr>
      <vt:lpstr>Calibri</vt:lpstr>
      <vt:lpstr>Calibri Light</vt:lpstr>
      <vt:lpstr>Franklin Gothic Book</vt:lpstr>
      <vt:lpstr>Times New Roman</vt:lpstr>
      <vt:lpstr>Crop</vt:lpstr>
      <vt:lpstr>PowerPoint Presentation</vt:lpstr>
      <vt:lpstr>PowerPoint Presentation</vt:lpstr>
      <vt:lpstr>Business Plan : An Advertising agency-Dealers</vt:lpstr>
      <vt:lpstr>Importance of Advertising Agency</vt:lpstr>
      <vt:lpstr>What makes us different ?</vt:lpstr>
      <vt:lpstr>Our Aspect</vt:lpstr>
      <vt:lpstr>We Market Our Services to:</vt:lpstr>
      <vt:lpstr>Sales And Marketing Strategy</vt:lpstr>
      <vt:lpstr> Publicity and Advertising Strategy</vt:lpstr>
      <vt:lpstr>Revenue Model: </vt:lpstr>
      <vt:lpstr>The Challenges we face</vt:lpstr>
      <vt:lpstr>Our team: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Anurag Sharma</dc:creator>
  <cp:lastModifiedBy>gourav majee</cp:lastModifiedBy>
  <cp:revision>48</cp:revision>
  <dcterms:created xsi:type="dcterms:W3CDTF">2019-10-11T05:27:58Z</dcterms:created>
  <dcterms:modified xsi:type="dcterms:W3CDTF">2019-10-12T04:43:37Z</dcterms:modified>
</cp:coreProperties>
</file>