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4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AD685-7AF8-DC10-FC41-FEDAA1C3E277}" v="10" dt="2021-11-22T15:44:48.943"/>
    <p1510:client id="{BCA769B6-63D9-4152-A4EE-ED61FA553CAE}" v="923" dt="2021-11-22T11:21:34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1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769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53C3B-56C4-46C7-8A23-C3039B0E6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1904" r="6" b="370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ArcFace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GNR638 Project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50907"/>
            <a:ext cx="9549530" cy="161524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Best Distance Metric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CFA92A-257B-406B-BCED-D53182CC1CCD}"/>
              </a:ext>
            </a:extLst>
          </p:cNvPr>
          <p:cNvSpPr txBox="1">
            <a:spLocks/>
          </p:cNvSpPr>
          <p:nvPr/>
        </p:nvSpPr>
        <p:spPr>
          <a:xfrm>
            <a:off x="553571" y="1496732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Dot product Distance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Normalized Embeddings'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Dot product Distance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Cosine Distance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Normalized Embeddings' Cosine Distance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Euclidean Distance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Normalized Embeddings' Euclidean Distance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9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85063E31-1E52-4D32-AFF6-0901EDE9C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9" y="162577"/>
            <a:ext cx="3303494" cy="3309180"/>
          </a:xfrm>
          <a:prstGeom prst="rect">
            <a:avLst/>
          </a:prstGeom>
        </p:spPr>
      </p:pic>
      <p:pic>
        <p:nvPicPr>
          <p:cNvPr id="8" name="Picture 8" descr="A picture containing square&#10;&#10;Description automatically generated">
            <a:extLst>
              <a:ext uri="{FF2B5EF4-FFF2-40B4-BE49-F238E27FC236}">
                <a16:creationId xmlns:a16="http://schemas.microsoft.com/office/drawing/2014/main" id="{01D6F5EF-7A59-4EF3-B0F6-631F682F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05" y="3374141"/>
            <a:ext cx="3269876" cy="3303394"/>
          </a:xfrm>
          <a:prstGeom prst="rect">
            <a:avLst/>
          </a:prstGeom>
        </p:spPr>
      </p:pic>
      <p:pic>
        <p:nvPicPr>
          <p:cNvPr id="9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694D810F-CF97-4E31-8D2D-8B3B96F7D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017" y="160763"/>
            <a:ext cx="3303494" cy="330918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3598E49-0E0C-4D9C-84A8-374CBC00F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017" y="3472101"/>
            <a:ext cx="3303494" cy="3297974"/>
          </a:xfrm>
          <a:prstGeom prst="rect">
            <a:avLst/>
          </a:prstGeom>
        </p:spPr>
      </p:pic>
      <p:pic>
        <p:nvPicPr>
          <p:cNvPr id="11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3663DDD-9C0A-47AD-B5E4-C3F30ABA5F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2547" y="162698"/>
            <a:ext cx="3359523" cy="3299707"/>
          </a:xfrm>
          <a:prstGeom prst="rect">
            <a:avLst/>
          </a:prstGeom>
        </p:spPr>
      </p:pic>
      <p:pic>
        <p:nvPicPr>
          <p:cNvPr id="13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14FF42-DAAD-4C13-BC4B-079823EEAF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5811" y="3472101"/>
            <a:ext cx="3241861" cy="32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5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63819"/>
            <a:ext cx="9549530" cy="161524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Better Optimizer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83CA9D34-66E2-4618-A649-FED85607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0" y="1029218"/>
            <a:ext cx="5847229" cy="5824901"/>
          </a:xfrm>
          <a:prstGeom prst="rect">
            <a:avLst/>
          </a:prstGeom>
        </p:spPr>
      </p:pic>
      <p:pic>
        <p:nvPicPr>
          <p:cNvPr id="7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1F569CBF-A61B-4454-B4B7-84B4A3822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3" y="1087451"/>
            <a:ext cx="5864038" cy="57756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F025B8-7FD1-476D-95F6-54751062340C}"/>
              </a:ext>
            </a:extLst>
          </p:cNvPr>
          <p:cNvSpPr txBox="1">
            <a:spLocks/>
          </p:cNvSpPr>
          <p:nvPr/>
        </p:nvSpPr>
        <p:spPr>
          <a:xfrm>
            <a:off x="2363321" y="3463366"/>
            <a:ext cx="4077820" cy="1377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Adam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8BD0AE-898D-45F5-B0B5-227808869E4E}"/>
              </a:ext>
            </a:extLst>
          </p:cNvPr>
          <p:cNvSpPr txBox="1">
            <a:spLocks/>
          </p:cNvSpPr>
          <p:nvPr/>
        </p:nvSpPr>
        <p:spPr>
          <a:xfrm>
            <a:off x="8705850" y="3429748"/>
            <a:ext cx="4077820" cy="1377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54396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63819"/>
            <a:ext cx="9549530" cy="161524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Better Optimizer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D5CB99B-3AE6-40A5-8FDA-3958A343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1102002"/>
            <a:ext cx="5746376" cy="57297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F025B8-7FD1-476D-95F6-54751062340C}"/>
              </a:ext>
            </a:extLst>
          </p:cNvPr>
          <p:cNvSpPr txBox="1">
            <a:spLocks/>
          </p:cNvSpPr>
          <p:nvPr/>
        </p:nvSpPr>
        <p:spPr>
          <a:xfrm>
            <a:off x="2363321" y="3463366"/>
            <a:ext cx="4077820" cy="1377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Adam</a:t>
            </a:r>
            <a:endParaRPr lang="en-US"/>
          </a:p>
        </p:txBody>
      </p:sp>
      <p:pic>
        <p:nvPicPr>
          <p:cNvPr id="5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092CD00-E86C-4A1B-8DDB-648DDD6EC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782" y="1087027"/>
            <a:ext cx="5808008" cy="571488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8BD0AE-898D-45F5-B0B5-227808869E4E}"/>
              </a:ext>
            </a:extLst>
          </p:cNvPr>
          <p:cNvSpPr txBox="1">
            <a:spLocks/>
          </p:cNvSpPr>
          <p:nvPr/>
        </p:nvSpPr>
        <p:spPr>
          <a:xfrm>
            <a:off x="8705850" y="3429748"/>
            <a:ext cx="4077820" cy="1377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7032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18" y="-454319"/>
            <a:ext cx="11174382" cy="162085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Performance as Epochs Progress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F025B8-7FD1-476D-95F6-54751062340C}"/>
              </a:ext>
            </a:extLst>
          </p:cNvPr>
          <p:cNvSpPr txBox="1">
            <a:spLocks/>
          </p:cNvSpPr>
          <p:nvPr/>
        </p:nvSpPr>
        <p:spPr>
          <a:xfrm>
            <a:off x="693645" y="6169587"/>
            <a:ext cx="4077820" cy="1377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A0B756-8C4F-419C-B0CE-E6C72A10DB50}"/>
              </a:ext>
            </a:extLst>
          </p:cNvPr>
          <p:cNvSpPr txBox="1">
            <a:spLocks/>
          </p:cNvSpPr>
          <p:nvPr/>
        </p:nvSpPr>
        <p:spPr>
          <a:xfrm>
            <a:off x="491939" y="6320866"/>
            <a:ext cx="9030820" cy="1377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Cos Method, SGD, 16 dimensional embeddings</a:t>
            </a:r>
          </a:p>
        </p:txBody>
      </p:sp>
      <p:pic>
        <p:nvPicPr>
          <p:cNvPr id="5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FE36825-A064-4E9E-BF2D-BF85074CF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55" y="868512"/>
            <a:ext cx="2743200" cy="2700504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FE4557A-7B21-44AB-9B47-2401A6040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297" y="868512"/>
            <a:ext cx="2743200" cy="2700504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962EBD-5994-49D8-A9B5-75FA0AC30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738" y="846100"/>
            <a:ext cx="2743200" cy="2700504"/>
          </a:xfrm>
          <a:prstGeom prst="rect">
            <a:avLst/>
          </a:prstGeom>
        </p:spPr>
      </p:pic>
      <p:pic>
        <p:nvPicPr>
          <p:cNvPr id="11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9E978D4C-1C23-4642-B74D-9C0AAFE69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179" y="870314"/>
            <a:ext cx="2743200" cy="2674488"/>
          </a:xfrm>
          <a:prstGeom prst="rect">
            <a:avLst/>
          </a:prstGeom>
        </p:spPr>
      </p:pic>
      <p:pic>
        <p:nvPicPr>
          <p:cNvPr id="17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BBDFEA4B-CF3D-4E96-B5AA-914AD7852A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4297" y="3651340"/>
            <a:ext cx="2743200" cy="2737789"/>
          </a:xfrm>
          <a:prstGeom prst="rect">
            <a:avLst/>
          </a:prstGeom>
        </p:spPr>
      </p:pic>
      <p:pic>
        <p:nvPicPr>
          <p:cNvPr id="19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0479726E-CF96-4311-88FF-4231A59E1B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9738" y="3651340"/>
            <a:ext cx="2743200" cy="27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4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932534"/>
            <a:ext cx="11006294" cy="225958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Best Model in Our Arsenal: 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 err="1">
                <a:solidFill>
                  <a:srgbClr val="FF0000"/>
                </a:solidFill>
              </a:rPr>
              <a:t>arccos</a:t>
            </a:r>
            <a:r>
              <a:rPr lang="en-US" sz="4800" dirty="0">
                <a:solidFill>
                  <a:srgbClr val="FF0000"/>
                </a:solidFill>
              </a:rPr>
              <a:t>, Adam, 16 dim embedding, 800 epoch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86231"/>
            <a:ext cx="5179237" cy="2259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Using The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Face Recognition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Face Verification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Calculating Threshold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5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86231"/>
            <a:ext cx="5179237" cy="2259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Deployment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Using Flask, JS and Ajax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Simple Interface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4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86231"/>
            <a:ext cx="5179237" cy="22595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Project By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P. Balasubramanian </a:t>
            </a:r>
          </a:p>
          <a:p>
            <a:pPr lvl="3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200050103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Mahesh Bhupathi</a:t>
            </a:r>
          </a:p>
          <a:p>
            <a:pPr lvl="3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200260027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Yash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Mailapalli</a:t>
            </a:r>
          </a:p>
          <a:p>
            <a:pPr lvl="3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200050160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823A1E-D762-4C6C-9D11-220EB92478E8}"/>
              </a:ext>
            </a:extLst>
          </p:cNvPr>
          <p:cNvSpPr txBox="1">
            <a:spLocks/>
          </p:cNvSpPr>
          <p:nvPr/>
        </p:nvSpPr>
        <p:spPr>
          <a:xfrm>
            <a:off x="8116013" y="4853805"/>
            <a:ext cx="5179237" cy="225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Thank You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8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3C9C-F0CA-404C-9F04-9CCAADB2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72EE-F275-4AD3-B917-9C04C7A4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Existing Techniques</a:t>
            </a:r>
          </a:p>
          <a:p>
            <a:r>
              <a:rPr lang="en-US" dirty="0"/>
              <a:t>Search for Papers</a:t>
            </a:r>
          </a:p>
          <a:p>
            <a:r>
              <a:rPr lang="en-US" dirty="0" err="1"/>
              <a:t>Arcface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5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6C2-5CDC-4D5A-89B2-A448537D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35" y="287319"/>
            <a:ext cx="10515600" cy="1325563"/>
          </a:xfrm>
        </p:spPr>
        <p:txBody>
          <a:bodyPr/>
          <a:lstStyle/>
          <a:p>
            <a:r>
              <a:rPr lang="en-US" dirty="0" err="1"/>
              <a:t>Arcface</a:t>
            </a:r>
            <a:r>
              <a:rPr lang="en-US" dirty="0"/>
              <a:t> Paper &amp; Performance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493F08C-609D-4F9B-9C4E-2C53F529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79" y="1613274"/>
            <a:ext cx="3858635" cy="500348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0C602-44A1-4B1D-AA2E-A3E50EC5D60A}"/>
              </a:ext>
            </a:extLst>
          </p:cNvPr>
          <p:cNvSpPr txBox="1"/>
          <p:nvPr/>
        </p:nvSpPr>
        <p:spPr>
          <a:xfrm>
            <a:off x="4292973" y="6248400"/>
            <a:ext cx="78418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ucida Grande"/>
                <a:hlinkClick r:id="rId3"/>
              </a:rPr>
              <a:t>ArcFace</a:t>
            </a:r>
            <a:r>
              <a:rPr lang="en-US" b="1" dirty="0">
                <a:solidFill>
                  <a:schemeClr val="bg1"/>
                </a:solidFill>
                <a:latin typeface="Lucida Gran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Additive Angular Margin Loss for Deep Face Recognition</a:t>
            </a:r>
            <a:endParaRPr lang="en-US" b="1" dirty="0">
              <a:solidFill>
                <a:schemeClr val="bg1"/>
              </a:solidFill>
              <a:latin typeface="Lucida Grande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18A5703-E883-417C-850C-6ED30B8FC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959" y="2764465"/>
            <a:ext cx="3505200" cy="169886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FDCAB2E-3AA5-48D6-8E35-2B4F95724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797" y="1610910"/>
            <a:ext cx="3617258" cy="44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9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86231"/>
            <a:ext cx="5179237" cy="22595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Arcface Loss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303BB55-6FBD-4EAB-8132-2BC7B555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7" y="1421071"/>
            <a:ext cx="10670119" cy="2715836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E144C4D-6E79-4D68-9E74-824E99407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21" y="4313248"/>
            <a:ext cx="7549281" cy="1641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96CE-8515-4BB8-915D-B1543FB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1" y="119231"/>
            <a:ext cx="10515600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B3B63CA-F6C0-47F2-A10E-93BAFEF36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17" y="1977464"/>
            <a:ext cx="4733907" cy="343376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57B0CAA-4192-4C0B-BEB2-86A17032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28" y="1383348"/>
            <a:ext cx="5533464" cy="1807599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CB01C5E-CD6C-483F-A385-131954FA6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511" y="3694664"/>
            <a:ext cx="5527860" cy="23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86231"/>
            <a:ext cx="5179237" cy="2259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Dataset: Preprocessed LFW dataset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arccos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Method suggested in paper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Optimizer: Adam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Custom Training Loop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Saving formats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86231"/>
            <a:ext cx="5179237" cy="2259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Dataset: Preprocessed LFW dataset</a:t>
            </a:r>
          </a:p>
          <a:p>
            <a:pPr>
              <a:buFont typeface="Arial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Cos: Method seen in third party implementations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Optimizer: SGD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8" y="-286231"/>
            <a:ext cx="5179237" cy="2259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Dataset: Casia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Webface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dataset (0.5 Million images, 10K+ people)</a:t>
            </a:r>
          </a:p>
          <a:p>
            <a:pPr>
              <a:buFont typeface="Arial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Cos: Method seen in third party implementations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Optimizer: SGD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Status: Failed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3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06F30-7E57-4F6D-919D-FB5AA9E5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932534"/>
            <a:ext cx="10020177" cy="225958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VISUALIZATION &amp; INFERENCE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65D0-1C99-454C-B8C4-F2B28412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5684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558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C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BC816"/>
      </a:accent6>
      <a:hlink>
        <a:srgbClr val="349E6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BlockprintVTI</vt:lpstr>
      <vt:lpstr>ArcFace</vt:lpstr>
      <vt:lpstr>Initial Stages</vt:lpstr>
      <vt:lpstr>Arcface Paper &amp; Performance</vt:lpstr>
      <vt:lpstr>Arcface Loss</vt:lpstr>
      <vt:lpstr>Comparison</vt:lpstr>
      <vt:lpstr>Training 1</vt:lpstr>
      <vt:lpstr>Training 2</vt:lpstr>
      <vt:lpstr>Training 3</vt:lpstr>
      <vt:lpstr>VISUALIZATION &amp; INFERENCE</vt:lpstr>
      <vt:lpstr>The Best Distance Metric</vt:lpstr>
      <vt:lpstr>PowerPoint Presentation</vt:lpstr>
      <vt:lpstr>The Better Optimizer</vt:lpstr>
      <vt:lpstr>The Better Optimizer</vt:lpstr>
      <vt:lpstr>Performance as Epochs Progress</vt:lpstr>
      <vt:lpstr>Best Model in Our Arsenal:  arccos, Adam, 16 dim embedding, 800 epoch model</vt:lpstr>
      <vt:lpstr>Using The Model</vt:lpstr>
      <vt:lpstr>Deployment</vt:lpstr>
      <vt:lpstr>Project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262</cp:revision>
  <dcterms:created xsi:type="dcterms:W3CDTF">2021-11-22T05:30:21Z</dcterms:created>
  <dcterms:modified xsi:type="dcterms:W3CDTF">2021-11-22T15:45:01Z</dcterms:modified>
</cp:coreProperties>
</file>