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7" r:id="rId5"/>
    <p:sldId id="259" r:id="rId6"/>
    <p:sldId id="268" r:id="rId7"/>
    <p:sldId id="261" r:id="rId8"/>
    <p:sldId id="269" r:id="rId9"/>
    <p:sldId id="262" r:id="rId10"/>
    <p:sldId id="270" r:id="rId11"/>
    <p:sldId id="263" r:id="rId12"/>
    <p:sldId id="264" r:id="rId13"/>
    <p:sldId id="280" r:id="rId14"/>
    <p:sldId id="282" r:id="rId15"/>
    <p:sldId id="281" r:id="rId16"/>
    <p:sldId id="283" r:id="rId17"/>
    <p:sldId id="272" r:id="rId18"/>
    <p:sldId id="285" r:id="rId19"/>
    <p:sldId id="284" r:id="rId20"/>
    <p:sldId id="276" r:id="rId21"/>
    <p:sldId id="288" r:id="rId22"/>
    <p:sldId id="287" r:id="rId23"/>
    <p:sldId id="286" r:id="rId24"/>
    <p:sldId id="293" r:id="rId25"/>
    <p:sldId id="289" r:id="rId26"/>
    <p:sldId id="291" r:id="rId27"/>
    <p:sldId id="292" r:id="rId28"/>
    <p:sldId id="294" r:id="rId29"/>
    <p:sldId id="301" r:id="rId30"/>
    <p:sldId id="302" r:id="rId31"/>
    <p:sldId id="304" r:id="rId32"/>
    <p:sldId id="303" r:id="rId33"/>
    <p:sldId id="298" r:id="rId34"/>
    <p:sldId id="275" r:id="rId35"/>
    <p:sldId id="27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68" d="100"/>
          <a:sy n="68" d="100"/>
        </p:scale>
        <p:origin x="18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24.xml"/><Relationship Id="rId1" Type="http://schemas.microsoft.com/office/2011/relationships/chartStyle" Target="style24.xml"/></Relationships>
</file>

<file path=ppt/charts/_rels/chart3.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3.%20Computer%20Architecture\4.%20Group%20Project-1\3.%20PPT's\CA%20Project-1%20outpu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3.%20Computer%20Architecture\4.%20Group%20Project-1\3.%20PPT's\Output_Sai.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456.hmmer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Graphs!$C$5</c:f>
              <c:strCache>
                <c:ptCount val="1"/>
                <c:pt idx="0">
                  <c:v>BTB Miss Pct</c:v>
                </c:pt>
              </c:strCache>
            </c:strRef>
          </c:tx>
          <c:spPr>
            <a:solidFill>
              <a:schemeClr val="accent1"/>
            </a:solidFill>
            <a:ln>
              <a:noFill/>
            </a:ln>
            <a:effectLst/>
            <a:sp3d/>
          </c:spPr>
          <c:invertIfNegative val="0"/>
          <c:dLbls>
            <c:dLbl>
              <c:idx val="0"/>
              <c:layout>
                <c:manualLayout>
                  <c:x val="-1.9740257587046287E-2"/>
                  <c:y val="-3.55057212204462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80B-488A-BD50-84E3B725F138}"/>
                </c:ext>
              </c:extLst>
            </c:dLbl>
            <c:dLbl>
              <c:idx val="2"/>
              <c:layout>
                <c:manualLayout>
                  <c:x val="-2.8513705403511246E-2"/>
                  <c:y val="-2.95881010170386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0B-488A-BD50-84E3B725F13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Graphs!$B$6:$B$8</c:f>
              <c:strCache>
                <c:ptCount val="3"/>
                <c:pt idx="0">
                  <c:v>Local BP</c:v>
                </c:pt>
                <c:pt idx="1">
                  <c:v>BiMode BP</c:v>
                </c:pt>
                <c:pt idx="2">
                  <c:v>Tournament BP</c:v>
                </c:pt>
              </c:strCache>
            </c:strRef>
          </c:cat>
          <c:val>
            <c:numRef>
              <c:f>Graphs!$C$6:$C$8</c:f>
              <c:numCache>
                <c:formatCode>0.000000</c:formatCode>
                <c:ptCount val="3"/>
                <c:pt idx="0">
                  <c:v>7.963044</c:v>
                </c:pt>
                <c:pt idx="1">
                  <c:v>7.6813219999999998</c:v>
                </c:pt>
                <c:pt idx="2">
                  <c:v>3.6862180000000002</c:v>
                </c:pt>
              </c:numCache>
            </c:numRef>
          </c:val>
          <c:extLst>
            <c:ext xmlns:c16="http://schemas.microsoft.com/office/drawing/2014/chart" uri="{C3380CC4-5D6E-409C-BE32-E72D297353CC}">
              <c16:uniqueId val="{00000002-B80B-488A-BD50-84E3B725F138}"/>
            </c:ext>
          </c:extLst>
        </c:ser>
        <c:ser>
          <c:idx val="1"/>
          <c:order val="1"/>
          <c:tx>
            <c:strRef>
              <c:f>Graphs!$D$5</c:f>
              <c:strCache>
                <c:ptCount val="1"/>
                <c:pt idx="0">
                  <c:v>BTB MissPredPercent</c:v>
                </c:pt>
              </c:strCache>
            </c:strRef>
          </c:tx>
          <c:spPr>
            <a:solidFill>
              <a:schemeClr val="accent2"/>
            </a:solidFill>
            <a:ln>
              <a:noFill/>
            </a:ln>
            <a:effectLst/>
            <a:sp3d/>
          </c:spPr>
          <c:invertIfNegative val="0"/>
          <c:dLbls>
            <c:dLbl>
              <c:idx val="0"/>
              <c:layout>
                <c:manualLayout>
                  <c:x val="-4.0211171302582334E-17"/>
                  <c:y val="-2.3670480813630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0B-488A-BD50-84E3B725F138}"/>
                </c:ext>
              </c:extLst>
            </c:dLbl>
            <c:dLbl>
              <c:idx val="1"/>
              <c:layout>
                <c:manualLayout>
                  <c:x val="1.7546895632929996E-2"/>
                  <c:y val="-2.95881010170385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80B-488A-BD50-84E3B725F138}"/>
                </c:ext>
              </c:extLst>
            </c:dLbl>
            <c:dLbl>
              <c:idx val="2"/>
              <c:layout>
                <c:manualLayout>
                  <c:x val="8.7734478164649982E-3"/>
                  <c:y val="-1.77528606102231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0B-488A-BD50-84E3B725F13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Graphs!$B$6:$B$8</c:f>
              <c:strCache>
                <c:ptCount val="3"/>
                <c:pt idx="0">
                  <c:v>Local BP</c:v>
                </c:pt>
                <c:pt idx="1">
                  <c:v>BiMode BP</c:v>
                </c:pt>
                <c:pt idx="2">
                  <c:v>Tournament BP</c:v>
                </c:pt>
              </c:strCache>
            </c:strRef>
          </c:cat>
          <c:val>
            <c:numRef>
              <c:f>Graphs!$D$6:$D$8</c:f>
              <c:numCache>
                <c:formatCode>0.000000</c:formatCode>
                <c:ptCount val="3"/>
                <c:pt idx="0">
                  <c:v>19.547514</c:v>
                </c:pt>
                <c:pt idx="1">
                  <c:v>19.519962</c:v>
                </c:pt>
                <c:pt idx="2">
                  <c:v>16.964462000000001</c:v>
                </c:pt>
              </c:numCache>
            </c:numRef>
          </c:val>
          <c:extLst>
            <c:ext xmlns:c16="http://schemas.microsoft.com/office/drawing/2014/chart" uri="{C3380CC4-5D6E-409C-BE32-E72D297353CC}">
              <c16:uniqueId val="{00000006-B80B-488A-BD50-84E3B725F138}"/>
            </c:ext>
          </c:extLst>
        </c:ser>
        <c:dLbls>
          <c:showLegendKey val="0"/>
          <c:showVal val="0"/>
          <c:showCatName val="0"/>
          <c:showSerName val="0"/>
          <c:showPercent val="0"/>
          <c:showBubbleSize val="0"/>
        </c:dLbls>
        <c:gapWidth val="150"/>
        <c:shape val="box"/>
        <c:axId val="276355184"/>
        <c:axId val="315517712"/>
        <c:axId val="0"/>
      </c:bar3DChart>
      <c:catAx>
        <c:axId val="276355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17712"/>
        <c:crosses val="autoZero"/>
        <c:auto val="1"/>
        <c:lblAlgn val="ctr"/>
        <c:lblOffset val="100"/>
        <c:noMultiLvlLbl val="0"/>
      </c:catAx>
      <c:valAx>
        <c:axId val="315517712"/>
        <c:scaling>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6355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4096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BP'!$D$4</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'BiMode BP'!$C$16:$C$26</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BP'!$D$16:$D$26</c:f>
              <c:numCache>
                <c:formatCode>General</c:formatCode>
                <c:ptCount val="11"/>
                <c:pt idx="0">
                  <c:v>3.6110660000000001</c:v>
                </c:pt>
                <c:pt idx="1">
                  <c:v>3.5214270000000001</c:v>
                </c:pt>
                <c:pt idx="2">
                  <c:v>3.597299</c:v>
                </c:pt>
                <c:pt idx="3">
                  <c:v>1.8560920000000001</c:v>
                </c:pt>
                <c:pt idx="4">
                  <c:v>2.0055990000000001</c:v>
                </c:pt>
                <c:pt idx="5">
                  <c:v>1.953633</c:v>
                </c:pt>
                <c:pt idx="6">
                  <c:v>1.227536</c:v>
                </c:pt>
                <c:pt idx="7">
                  <c:v>1.303096</c:v>
                </c:pt>
                <c:pt idx="8">
                  <c:v>1.1539250000000001</c:v>
                </c:pt>
                <c:pt idx="9" formatCode="0.000000">
                  <c:v>9.7261889999999998</c:v>
                </c:pt>
                <c:pt idx="10" formatCode="0.000000">
                  <c:v>7.6813960000000003</c:v>
                </c:pt>
              </c:numCache>
            </c:numRef>
          </c:val>
          <c:extLst>
            <c:ext xmlns:c16="http://schemas.microsoft.com/office/drawing/2014/chart" uri="{C3380CC4-5D6E-409C-BE32-E72D297353CC}">
              <c16:uniqueId val="{00000001-7ADD-4666-90D6-BBEE231E3E8D}"/>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BiMode BP with 2048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BP'!$D$43</c:f>
              <c:strCache>
                <c:ptCount val="1"/>
                <c:pt idx="0">
                  <c:v>456.hmmer</c:v>
                </c:pt>
              </c:strCache>
            </c:strRef>
          </c:tx>
          <c:spPr>
            <a:solidFill>
              <a:schemeClr val="accent1"/>
            </a:solidFill>
            <a:ln>
              <a:noFill/>
            </a:ln>
            <a:effectLst/>
          </c:spPr>
          <c:invertIfNegative val="0"/>
          <c:dLbls>
            <c:numFmt formatCode="#,##0.0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'BiMode BP'!$C$44:$C$54</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BP'!$D$44:$D$54</c:f>
              <c:numCache>
                <c:formatCode>0.000000</c:formatCode>
                <c:ptCount val="11"/>
                <c:pt idx="0">
                  <c:v>16.964462000000001</c:v>
                </c:pt>
                <c:pt idx="1">
                  <c:v>16.981209</c:v>
                </c:pt>
                <c:pt idx="2">
                  <c:v>16.997145</c:v>
                </c:pt>
                <c:pt idx="3">
                  <c:v>17.170285</c:v>
                </c:pt>
                <c:pt idx="4">
                  <c:v>17.199456999999999</c:v>
                </c:pt>
                <c:pt idx="5">
                  <c:v>17.230789000000001</c:v>
                </c:pt>
                <c:pt idx="6">
                  <c:v>17.268875000000001</c:v>
                </c:pt>
                <c:pt idx="7">
                  <c:v>17.292914</c:v>
                </c:pt>
                <c:pt idx="8">
                  <c:v>17.311281999999999</c:v>
                </c:pt>
                <c:pt idx="9">
                  <c:v>19.530767000000001</c:v>
                </c:pt>
                <c:pt idx="10">
                  <c:v>19.519962</c:v>
                </c:pt>
              </c:numCache>
            </c:numRef>
          </c:val>
          <c:extLst>
            <c:ext xmlns:c16="http://schemas.microsoft.com/office/drawing/2014/chart" uri="{C3380CC4-5D6E-409C-BE32-E72D297353CC}">
              <c16:uniqueId val="{00000001-D15E-4666-8113-386C17B36D99}"/>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BiMode BP with 4096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BP'!$D$43</c:f>
              <c:strCache>
                <c:ptCount val="1"/>
                <c:pt idx="0">
                  <c:v>456.hmmer</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'BiMode BP'!$C$55:$C$65</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BP'!$D$55:$D$65</c:f>
              <c:numCache>
                <c:formatCode>General</c:formatCode>
                <c:ptCount val="11"/>
                <c:pt idx="0">
                  <c:v>1.4303E-2</c:v>
                </c:pt>
                <c:pt idx="1">
                  <c:v>1.4303E-2</c:v>
                </c:pt>
                <c:pt idx="2">
                  <c:v>1.7163999999999999E-2</c:v>
                </c:pt>
                <c:pt idx="3">
                  <c:v>6.679E-3</c:v>
                </c:pt>
                <c:pt idx="4">
                  <c:v>6.679E-3</c:v>
                </c:pt>
                <c:pt idx="5">
                  <c:v>5.7250000000000001E-3</c:v>
                </c:pt>
                <c:pt idx="6">
                  <c:v>9.5500000000000001E-4</c:v>
                </c:pt>
                <c:pt idx="7">
                  <c:v>9.5500000000000001E-4</c:v>
                </c:pt>
                <c:pt idx="8">
                  <c:v>0</c:v>
                </c:pt>
                <c:pt idx="9" formatCode="0.000000">
                  <c:v>3.5076000000000003E-2</c:v>
                </c:pt>
                <c:pt idx="10" formatCode="0.000000">
                  <c:v>3.19592E-2</c:v>
                </c:pt>
              </c:numCache>
            </c:numRef>
          </c:val>
          <c:extLst>
            <c:ext xmlns:c16="http://schemas.microsoft.com/office/drawing/2014/chart" uri="{C3380CC4-5D6E-409C-BE32-E72D297353CC}">
              <c16:uniqueId val="{00000001-94CF-4AB0-9C63-95CC4E7884A4}"/>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5.000000000000001E-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2048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BP'!$E$4</c:f>
              <c:strCache>
                <c:ptCount val="1"/>
                <c:pt idx="0">
                  <c:v>458.sjeng</c:v>
                </c:pt>
              </c:strCache>
            </c:strRef>
          </c:tx>
          <c:spPr>
            <a:solidFill>
              <a:schemeClr val="accent2"/>
            </a:solidFill>
            <a:ln>
              <a:noFill/>
            </a:ln>
            <a:effectLst/>
          </c:spPr>
          <c:invertIfNegative val="0"/>
          <c:dLbls>
            <c:dLbl>
              <c:idx val="9"/>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011-49DB-B517-11747C60541A}"/>
                </c:ext>
              </c:extLst>
            </c:dLbl>
            <c:dLbl>
              <c:idx val="1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11-49DB-B517-11747C6054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'BiMode BP'!$C$5:$C$15</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BP'!$E$5:$E$15</c:f>
              <c:numCache>
                <c:formatCode>0.000000</c:formatCode>
                <c:ptCount val="11"/>
                <c:pt idx="0">
                  <c:v>1.4303E-2</c:v>
                </c:pt>
                <c:pt idx="1">
                  <c:v>1.4303E-2</c:v>
                </c:pt>
                <c:pt idx="2">
                  <c:v>1.7163999999999999E-2</c:v>
                </c:pt>
                <c:pt idx="3">
                  <c:v>6.679E-3</c:v>
                </c:pt>
                <c:pt idx="4">
                  <c:v>6.679E-3</c:v>
                </c:pt>
                <c:pt idx="5">
                  <c:v>5.7250000000000001E-3</c:v>
                </c:pt>
                <c:pt idx="6">
                  <c:v>9.5500000000000001E-4</c:v>
                </c:pt>
                <c:pt idx="7">
                  <c:v>9.5500000000000001E-4</c:v>
                </c:pt>
                <c:pt idx="8">
                  <c:v>0</c:v>
                </c:pt>
                <c:pt idx="9">
                  <c:v>0.298344</c:v>
                </c:pt>
                <c:pt idx="10">
                  <c:v>0.26355800000000001</c:v>
                </c:pt>
              </c:numCache>
            </c:numRef>
          </c:val>
          <c:extLst>
            <c:ext xmlns:c16="http://schemas.microsoft.com/office/drawing/2014/chart" uri="{C3380CC4-5D6E-409C-BE32-E72D297353CC}">
              <c16:uniqueId val="{00000003-C011-49DB-B517-11747C60541A}"/>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0.30000000000000004"/>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4096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BP'!$E$4</c:f>
              <c:strCache>
                <c:ptCount val="1"/>
                <c:pt idx="0">
                  <c:v>458.sjeng</c:v>
                </c:pt>
              </c:strCache>
            </c:strRef>
          </c:tx>
          <c:spPr>
            <a:solidFill>
              <a:schemeClr val="accent2"/>
            </a:solidFill>
            <a:ln>
              <a:noFill/>
            </a:ln>
            <a:effectLst/>
          </c:spPr>
          <c:invertIfNegative val="0"/>
          <c:dLbls>
            <c:dLbl>
              <c:idx val="9"/>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3A2-45E0-AEB9-F7EDCA662933}"/>
                </c:ext>
              </c:extLst>
            </c:dLbl>
            <c:dLbl>
              <c:idx val="1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3A2-45E0-AEB9-F7EDCA66293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'BiMode BP'!$C$16:$C$26</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BP'!$E$16:$E$26</c:f>
              <c:numCache>
                <c:formatCode>General</c:formatCode>
                <c:ptCount val="11"/>
                <c:pt idx="0">
                  <c:v>1.4303E-2</c:v>
                </c:pt>
                <c:pt idx="1">
                  <c:v>1.4303E-2</c:v>
                </c:pt>
                <c:pt idx="2">
                  <c:v>1.7163999999999999E-2</c:v>
                </c:pt>
                <c:pt idx="3">
                  <c:v>6.679E-3</c:v>
                </c:pt>
                <c:pt idx="4">
                  <c:v>6.679E-3</c:v>
                </c:pt>
                <c:pt idx="5">
                  <c:v>5.7250000000000001E-3</c:v>
                </c:pt>
                <c:pt idx="6">
                  <c:v>9.5500000000000001E-4</c:v>
                </c:pt>
                <c:pt idx="7">
                  <c:v>9.5500000000000001E-4</c:v>
                </c:pt>
                <c:pt idx="8">
                  <c:v>0</c:v>
                </c:pt>
                <c:pt idx="9" formatCode="0.000000">
                  <c:v>0.298431</c:v>
                </c:pt>
                <c:pt idx="10" formatCode="0.000000">
                  <c:v>0.26364500000000002</c:v>
                </c:pt>
              </c:numCache>
            </c:numRef>
          </c:val>
          <c:extLst>
            <c:ext xmlns:c16="http://schemas.microsoft.com/office/drawing/2014/chart" uri="{C3380CC4-5D6E-409C-BE32-E72D297353CC}">
              <c16:uniqueId val="{00000003-33A2-45E0-AEB9-F7EDCA662933}"/>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0.30000000000000004"/>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2048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BP'!$E$43</c:f>
              <c:strCache>
                <c:ptCount val="1"/>
                <c:pt idx="0">
                  <c:v>458.sjeng</c:v>
                </c:pt>
              </c:strCache>
            </c:strRef>
          </c:tx>
          <c:spPr>
            <a:solidFill>
              <a:schemeClr val="accent2"/>
            </a:soli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2E-4A9D-8A7B-42E93F51EFB4}"/>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2E-4A9D-8A7B-42E93F51EFB4}"/>
                </c:ext>
              </c:extLst>
            </c:dLbl>
            <c:dLbl>
              <c:idx val="2"/>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2E-4A9D-8A7B-42E93F51EFB4}"/>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2E-4A9D-8A7B-42E93F51EFB4}"/>
                </c:ext>
              </c:extLst>
            </c:dLbl>
            <c:dLbl>
              <c:idx val="4"/>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2E-4A9D-8A7B-42E93F51EFB4}"/>
                </c:ext>
              </c:extLst>
            </c:dLbl>
            <c:dLbl>
              <c:idx val="5"/>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2E-4A9D-8A7B-42E93F51EFB4}"/>
                </c:ext>
              </c:extLst>
            </c:dLbl>
            <c:dLbl>
              <c:idx val="6"/>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02E-4A9D-8A7B-42E93F51EFB4}"/>
                </c:ext>
              </c:extLst>
            </c:dLbl>
            <c:dLbl>
              <c:idx val="7"/>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02E-4A9D-8A7B-42E93F51EFB4}"/>
                </c:ext>
              </c:extLst>
            </c:dLbl>
            <c:dLbl>
              <c:idx val="8"/>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02E-4A9D-8A7B-42E93F51EFB4}"/>
                </c:ext>
              </c:extLst>
            </c:dLbl>
            <c:dLbl>
              <c:idx val="9"/>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02E-4A9D-8A7B-42E93F51EFB4}"/>
                </c:ext>
              </c:extLst>
            </c:dLbl>
            <c:dLbl>
              <c:idx val="1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02E-4A9D-8A7B-42E93F51EFB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'BiMode BP'!$C$44:$C$54</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BP'!$E$44:$E$54</c:f>
              <c:numCache>
                <c:formatCode>0.000000</c:formatCode>
                <c:ptCount val="11"/>
                <c:pt idx="0">
                  <c:v>1.428261</c:v>
                </c:pt>
                <c:pt idx="1">
                  <c:v>1.428261</c:v>
                </c:pt>
                <c:pt idx="2">
                  <c:v>1.4291670000000001</c:v>
                </c:pt>
                <c:pt idx="3">
                  <c:v>1.4745090000000001</c:v>
                </c:pt>
                <c:pt idx="4">
                  <c:v>1.4745090000000001</c:v>
                </c:pt>
                <c:pt idx="5">
                  <c:v>1.4745090000000001</c:v>
                </c:pt>
                <c:pt idx="6">
                  <c:v>1.5280119999999999</c:v>
                </c:pt>
                <c:pt idx="7">
                  <c:v>1.5289189999999999</c:v>
                </c:pt>
                <c:pt idx="8">
                  <c:v>1.5289189999999999</c:v>
                </c:pt>
                <c:pt idx="9">
                  <c:v>1.4173789999999999</c:v>
                </c:pt>
                <c:pt idx="10">
                  <c:v>1.42554</c:v>
                </c:pt>
              </c:numCache>
            </c:numRef>
          </c:val>
          <c:extLst>
            <c:ext xmlns:c16="http://schemas.microsoft.com/office/drawing/2014/chart" uri="{C3380CC4-5D6E-409C-BE32-E72D297353CC}">
              <c16:uniqueId val="{0000000C-102E-4A9D-8A7B-42E93F51EFB4}"/>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0"/>
        <c:lblAlgn val="ctr"/>
        <c:lblOffset val="100"/>
        <c:noMultiLvlLbl val="0"/>
      </c:catAx>
      <c:valAx>
        <c:axId val="865264272"/>
        <c:scaling>
          <c:orientation val="minMax"/>
          <c:max val="3"/>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4096 BTB Entries on beanchmark 458.sjeng </a:t>
            </a:r>
          </a:p>
        </c:rich>
      </c:tx>
      <c:layout>
        <c:manualLayout>
          <c:xMode val="edge"/>
          <c:yMode val="edge"/>
          <c:x val="0.13679967320261438"/>
          <c:y val="3.848484848484848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BP'!$E$43</c:f>
              <c:strCache>
                <c:ptCount val="1"/>
                <c:pt idx="0">
                  <c:v>458.sjeng</c:v>
                </c:pt>
              </c:strCache>
            </c:strRef>
          </c:tx>
          <c:spPr>
            <a:solidFill>
              <a:schemeClr val="accent2"/>
            </a:solidFill>
            <a:ln>
              <a:noFill/>
            </a:ln>
            <a:effectLst/>
          </c:spPr>
          <c:invertIfNegative val="0"/>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CB8-4540-8887-D7661B25890D}"/>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B8-4540-8887-D7661B25890D}"/>
                </c:ext>
              </c:extLst>
            </c:dLbl>
            <c:dLbl>
              <c:idx val="2"/>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CB8-4540-8887-D7661B25890D}"/>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B8-4540-8887-D7661B25890D}"/>
                </c:ext>
              </c:extLst>
            </c:dLbl>
            <c:dLbl>
              <c:idx val="4"/>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CB8-4540-8887-D7661B25890D}"/>
                </c:ext>
              </c:extLst>
            </c:dLbl>
            <c:dLbl>
              <c:idx val="5"/>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B8-4540-8887-D7661B25890D}"/>
                </c:ext>
              </c:extLst>
            </c:dLbl>
            <c:dLbl>
              <c:idx val="6"/>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CB8-4540-8887-D7661B25890D}"/>
                </c:ext>
              </c:extLst>
            </c:dLbl>
            <c:dLbl>
              <c:idx val="7"/>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CB8-4540-8887-D7661B25890D}"/>
                </c:ext>
              </c:extLst>
            </c:dLbl>
            <c:dLbl>
              <c:idx val="9"/>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CB8-4540-8887-D7661B25890D}"/>
                </c:ext>
              </c:extLst>
            </c:dLbl>
            <c:dLbl>
              <c:idx val="1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CB8-4540-8887-D7661B25890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'BiMode BP'!$C$55:$C$65</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BP'!$E$55:$E$65</c:f>
              <c:numCache>
                <c:formatCode>0.000000</c:formatCode>
                <c:ptCount val="11"/>
                <c:pt idx="0">
                  <c:v>1.4303E-2</c:v>
                </c:pt>
                <c:pt idx="1">
                  <c:v>1.4303E-2</c:v>
                </c:pt>
                <c:pt idx="2">
                  <c:v>1.7163999999999999E-2</c:v>
                </c:pt>
                <c:pt idx="3">
                  <c:v>6.679E-3</c:v>
                </c:pt>
                <c:pt idx="4">
                  <c:v>6.679E-3</c:v>
                </c:pt>
                <c:pt idx="5">
                  <c:v>5.7250000000000001E-3</c:v>
                </c:pt>
                <c:pt idx="6">
                  <c:v>9.5500000000000001E-4</c:v>
                </c:pt>
                <c:pt idx="7">
                  <c:v>9.5500000000000001E-4</c:v>
                </c:pt>
                <c:pt idx="8">
                  <c:v>0</c:v>
                </c:pt>
                <c:pt idx="9">
                  <c:v>7.3489999999999996E-3</c:v>
                </c:pt>
                <c:pt idx="10">
                  <c:v>5.5240000000000003E-3</c:v>
                </c:pt>
              </c:numCache>
            </c:numRef>
          </c:val>
          <c:extLst>
            <c:ext xmlns:c16="http://schemas.microsoft.com/office/drawing/2014/chart" uri="{C3380CC4-5D6E-409C-BE32-E72D297353CC}">
              <c16:uniqueId val="{0000000B-FCB8-4540-8887-D7661B25890D}"/>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5000000000000005E-2"/>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1.0000000000000002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Tournament BP with 2048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BP'!$D$4</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'Tournament BP'!$C$5:$C$20</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l_2048_g_4096_c_4096</c:v>
                </c:pt>
                <c:pt idx="15">
                  <c:v>l_2048_g_8192_c_8192</c:v>
                </c:pt>
              </c:strCache>
            </c:strRef>
          </c:cat>
          <c:val>
            <c:numRef>
              <c:f>'Tournament BP'!$D$5:$D$20</c:f>
              <c:numCache>
                <c:formatCode>0.000000</c:formatCode>
                <c:ptCount val="16"/>
                <c:pt idx="0">
                  <c:v>3.6110660000000001</c:v>
                </c:pt>
                <c:pt idx="1">
                  <c:v>3.5214270000000001</c:v>
                </c:pt>
                <c:pt idx="2">
                  <c:v>3.597299</c:v>
                </c:pt>
                <c:pt idx="3">
                  <c:v>1.8560920000000001</c:v>
                </c:pt>
                <c:pt idx="4">
                  <c:v>2.0055990000000001</c:v>
                </c:pt>
                <c:pt idx="5">
                  <c:v>1.953633</c:v>
                </c:pt>
                <c:pt idx="6">
                  <c:v>3.6862180000000002</c:v>
                </c:pt>
                <c:pt idx="7">
                  <c:v>4.278105</c:v>
                </c:pt>
                <c:pt idx="8">
                  <c:v>3.828049</c:v>
                </c:pt>
                <c:pt idx="9">
                  <c:v>3.3634019999999998</c:v>
                </c:pt>
                <c:pt idx="10">
                  <c:v>3.204609</c:v>
                </c:pt>
                <c:pt idx="11" formatCode="General">
                  <c:v>3.6862180000000002</c:v>
                </c:pt>
                <c:pt idx="12" formatCode="General">
                  <c:v>4.4268960000000002</c:v>
                </c:pt>
                <c:pt idx="13" formatCode="General">
                  <c:v>3.9855619999999998</c:v>
                </c:pt>
                <c:pt idx="14" formatCode="General">
                  <c:v>3.3679239999999999</c:v>
                </c:pt>
                <c:pt idx="15" formatCode="General">
                  <c:v>3.3151839999999999</c:v>
                </c:pt>
              </c:numCache>
            </c:numRef>
          </c:val>
          <c:extLst>
            <c:ext xmlns:c16="http://schemas.microsoft.com/office/drawing/2014/chart" uri="{C3380CC4-5D6E-409C-BE32-E72D297353CC}">
              <c16:uniqueId val="{00000001-DB4B-4070-A66E-35F45E8BDD12}"/>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Tournament BP with 4096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BP'!$D$4</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'Tournament BP'!$C$21:$C$36</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l_2048_g_8192_c_4096</c:v>
                </c:pt>
                <c:pt idx="15">
                  <c:v>l_2048_g_8192_c_8192</c:v>
                </c:pt>
              </c:strCache>
            </c:strRef>
          </c:cat>
          <c:val>
            <c:numRef>
              <c:f>'Tournament BP'!$D$21:$D$36</c:f>
              <c:numCache>
                <c:formatCode>General</c:formatCode>
                <c:ptCount val="16"/>
                <c:pt idx="0">
                  <c:v>3.6110660000000001</c:v>
                </c:pt>
                <c:pt idx="1">
                  <c:v>3.5214270000000001</c:v>
                </c:pt>
                <c:pt idx="2">
                  <c:v>3.597299</c:v>
                </c:pt>
                <c:pt idx="3">
                  <c:v>1.8560920000000001</c:v>
                </c:pt>
                <c:pt idx="4">
                  <c:v>2.0055990000000001</c:v>
                </c:pt>
                <c:pt idx="5">
                  <c:v>1.953633</c:v>
                </c:pt>
                <c:pt idx="6">
                  <c:v>3.6862180000000002</c:v>
                </c:pt>
                <c:pt idx="7">
                  <c:v>4.1881729999999999</c:v>
                </c:pt>
                <c:pt idx="8">
                  <c:v>3.7374670000000001</c:v>
                </c:pt>
                <c:pt idx="9">
                  <c:v>3.240875</c:v>
                </c:pt>
                <c:pt idx="10">
                  <c:v>3.114344</c:v>
                </c:pt>
                <c:pt idx="11">
                  <c:v>3.6862180000000002</c:v>
                </c:pt>
                <c:pt idx="12">
                  <c:v>4.3511509999999998</c:v>
                </c:pt>
                <c:pt idx="13">
                  <c:v>3.8882289999999999</c:v>
                </c:pt>
                <c:pt idx="14">
                  <c:v>3.2458360000000002</c:v>
                </c:pt>
                <c:pt idx="15">
                  <c:v>3.218146</c:v>
                </c:pt>
              </c:numCache>
            </c:numRef>
          </c:val>
          <c:extLst>
            <c:ext xmlns:c16="http://schemas.microsoft.com/office/drawing/2014/chart" uri="{C3380CC4-5D6E-409C-BE32-E72D297353CC}">
              <c16:uniqueId val="{00000001-C0F2-4368-81EC-B85B8F30B803}"/>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Tournament BP with 4096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BP'!$D$42</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'Tournament BP'!$C$59:$C$74</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l_2048_g_8192_c_4096</c:v>
                </c:pt>
                <c:pt idx="15">
                  <c:v>l_2048_g_8192_c_8192</c:v>
                </c:pt>
              </c:strCache>
            </c:strRef>
          </c:cat>
          <c:val>
            <c:numRef>
              <c:f>'Tournament BP'!$D$59:$D$74</c:f>
              <c:numCache>
                <c:formatCode>General</c:formatCode>
                <c:ptCount val="16"/>
                <c:pt idx="0">
                  <c:v>16.947984999999999</c:v>
                </c:pt>
                <c:pt idx="1">
                  <c:v>16.970943999999999</c:v>
                </c:pt>
                <c:pt idx="2">
                  <c:v>16.979588</c:v>
                </c:pt>
                <c:pt idx="3">
                  <c:v>17.151917000000001</c:v>
                </c:pt>
                <c:pt idx="4">
                  <c:v>17.180819</c:v>
                </c:pt>
                <c:pt idx="5">
                  <c:v>17.212962000000001</c:v>
                </c:pt>
                <c:pt idx="6">
                  <c:v>16.964462000000001</c:v>
                </c:pt>
                <c:pt idx="7">
                  <c:v>15.604463000000001</c:v>
                </c:pt>
                <c:pt idx="8">
                  <c:v>15.574481</c:v>
                </c:pt>
                <c:pt idx="9">
                  <c:v>15.44581</c:v>
                </c:pt>
                <c:pt idx="10">
                  <c:v>15.44753</c:v>
                </c:pt>
                <c:pt idx="11">
                  <c:v>16.964462000000001</c:v>
                </c:pt>
                <c:pt idx="12">
                  <c:v>14.887594</c:v>
                </c:pt>
                <c:pt idx="13">
                  <c:v>14.862743999999999</c:v>
                </c:pt>
                <c:pt idx="14">
                  <c:v>14.80386</c:v>
                </c:pt>
                <c:pt idx="15">
                  <c:v>14.790355</c:v>
                </c:pt>
              </c:numCache>
            </c:numRef>
          </c:val>
          <c:extLst>
            <c:ext xmlns:c16="http://schemas.microsoft.com/office/drawing/2014/chart" uri="{C3380CC4-5D6E-409C-BE32-E72D297353CC}">
              <c16:uniqueId val="{00000001-9FBA-4D7E-863E-304F80CC6FC4}"/>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456.hmmer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Graphs!$B$6</c:f>
              <c:strCache>
                <c:ptCount val="1"/>
                <c:pt idx="0">
                  <c:v>Local BP</c:v>
                </c:pt>
              </c:strCache>
            </c:strRef>
          </c:tx>
          <c:spPr>
            <a:solidFill>
              <a:schemeClr val="accent1"/>
            </a:solidFill>
            <a:ln>
              <a:noFill/>
            </a:ln>
            <a:effectLst/>
            <a:sp3d/>
          </c:spPr>
          <c:invertIfNegative val="0"/>
          <c:dLbls>
            <c:dLbl>
              <c:idx val="0"/>
              <c:layout>
                <c:manualLayout>
                  <c:x val="-1.1111111111111112E-2"/>
                  <c:y val="-6.48148148148148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D6-4290-AE17-08094C1E1E7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Graphs!$E$5</c:f>
              <c:strCache>
                <c:ptCount val="1"/>
                <c:pt idx="0">
                  <c:v>Weightage Average</c:v>
                </c:pt>
              </c:strCache>
            </c:strRef>
          </c:cat>
          <c:val>
            <c:numRef>
              <c:f>Graphs!$E$6</c:f>
              <c:numCache>
                <c:formatCode>0.000000</c:formatCode>
                <c:ptCount val="1"/>
                <c:pt idx="0">
                  <c:v>6.4243523423033778E-3</c:v>
                </c:pt>
              </c:numCache>
            </c:numRef>
          </c:val>
          <c:extLst>
            <c:ext xmlns:c16="http://schemas.microsoft.com/office/drawing/2014/chart" uri="{C3380CC4-5D6E-409C-BE32-E72D297353CC}">
              <c16:uniqueId val="{00000001-D6D6-4290-AE17-08094C1E1E71}"/>
            </c:ext>
          </c:extLst>
        </c:ser>
        <c:ser>
          <c:idx val="1"/>
          <c:order val="1"/>
          <c:tx>
            <c:strRef>
              <c:f>Graphs!$B$7</c:f>
              <c:strCache>
                <c:ptCount val="1"/>
                <c:pt idx="0">
                  <c:v>BiMode BP</c:v>
                </c:pt>
              </c:strCache>
            </c:strRef>
          </c:tx>
          <c:spPr>
            <a:solidFill>
              <a:schemeClr val="accent2"/>
            </a:solidFill>
            <a:ln>
              <a:noFill/>
            </a:ln>
            <a:effectLst/>
            <a:sp3d/>
          </c:spPr>
          <c:invertIfNegative val="0"/>
          <c:dLbls>
            <c:dLbl>
              <c:idx val="0"/>
              <c:layout>
                <c:manualLayout>
                  <c:x val="-2.7777777777777779E-3"/>
                  <c:y val="-7.8703703703703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6D6-4290-AE17-08094C1E1E7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Graphs!$E$5</c:f>
              <c:strCache>
                <c:ptCount val="1"/>
                <c:pt idx="0">
                  <c:v>Weightage Average</c:v>
                </c:pt>
              </c:strCache>
            </c:strRef>
          </c:cat>
          <c:val>
            <c:numRef>
              <c:f>Graphs!$E$7</c:f>
              <c:numCache>
                <c:formatCode>0.000000</c:formatCode>
                <c:ptCount val="1"/>
                <c:pt idx="0">
                  <c:v>6.6693738299853653E-3</c:v>
                </c:pt>
              </c:numCache>
            </c:numRef>
          </c:val>
          <c:extLst>
            <c:ext xmlns:c16="http://schemas.microsoft.com/office/drawing/2014/chart" uri="{C3380CC4-5D6E-409C-BE32-E72D297353CC}">
              <c16:uniqueId val="{00000003-D6D6-4290-AE17-08094C1E1E71}"/>
            </c:ext>
          </c:extLst>
        </c:ser>
        <c:ser>
          <c:idx val="2"/>
          <c:order val="2"/>
          <c:tx>
            <c:strRef>
              <c:f>Graphs!$B$8</c:f>
              <c:strCache>
                <c:ptCount val="1"/>
                <c:pt idx="0">
                  <c:v>Tournament BP</c:v>
                </c:pt>
              </c:strCache>
            </c:strRef>
          </c:tx>
          <c:spPr>
            <a:solidFill>
              <a:schemeClr val="accent3"/>
            </a:solidFill>
            <a:ln>
              <a:noFill/>
            </a:ln>
            <a:effectLst/>
            <a:sp3d/>
          </c:spPr>
          <c:invertIfNegative val="0"/>
          <c:dLbls>
            <c:dLbl>
              <c:idx val="0"/>
              <c:layout>
                <c:manualLayout>
                  <c:x val="4.7222222222222221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D6-4290-AE17-08094C1E1E7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Graphs!$E$5</c:f>
              <c:strCache>
                <c:ptCount val="1"/>
                <c:pt idx="0">
                  <c:v>Weightage Average</c:v>
                </c:pt>
              </c:strCache>
            </c:strRef>
          </c:cat>
          <c:val>
            <c:numRef>
              <c:f>Graphs!$E$8</c:f>
              <c:numCache>
                <c:formatCode>0.000000</c:formatCode>
                <c:ptCount val="1"/>
                <c:pt idx="0">
                  <c:v>1.5991120403401345E-2</c:v>
                </c:pt>
              </c:numCache>
            </c:numRef>
          </c:val>
          <c:extLst>
            <c:ext xmlns:c16="http://schemas.microsoft.com/office/drawing/2014/chart" uri="{C3380CC4-5D6E-409C-BE32-E72D297353CC}">
              <c16:uniqueId val="{00000005-D6D6-4290-AE17-08094C1E1E71}"/>
            </c:ext>
          </c:extLst>
        </c:ser>
        <c:dLbls>
          <c:showLegendKey val="0"/>
          <c:showVal val="0"/>
          <c:showCatName val="0"/>
          <c:showSerName val="0"/>
          <c:showPercent val="0"/>
          <c:showBubbleSize val="0"/>
        </c:dLbls>
        <c:gapWidth val="219"/>
        <c:shape val="box"/>
        <c:axId val="281033392"/>
        <c:axId val="512964944"/>
        <c:axId val="0"/>
      </c:bar3DChart>
      <c:catAx>
        <c:axId val="28103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964944"/>
        <c:crosses val="autoZero"/>
        <c:auto val="1"/>
        <c:lblAlgn val="ctr"/>
        <c:lblOffset val="100"/>
        <c:noMultiLvlLbl val="0"/>
      </c:catAx>
      <c:valAx>
        <c:axId val="512964944"/>
        <c:scaling>
          <c:orientation val="minMax"/>
          <c:max val="2.0000000000000004E-2"/>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03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Tournament BP with 2048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BP'!$D$42</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'Tournament BP'!$C$43:$C$58</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l_2048_g_4096_c_4096</c:v>
                </c:pt>
                <c:pt idx="15">
                  <c:v>l_2048_g_8192_c_8192</c:v>
                </c:pt>
              </c:strCache>
            </c:strRef>
          </c:cat>
          <c:val>
            <c:numRef>
              <c:f>'Tournament BP'!$D$43:$D$58</c:f>
              <c:numCache>
                <c:formatCode>General</c:formatCode>
                <c:ptCount val="16"/>
                <c:pt idx="0">
                  <c:v>16.947984999999999</c:v>
                </c:pt>
                <c:pt idx="1">
                  <c:v>16.970943999999999</c:v>
                </c:pt>
                <c:pt idx="2">
                  <c:v>16.979588</c:v>
                </c:pt>
                <c:pt idx="3">
                  <c:v>17.151917000000001</c:v>
                </c:pt>
                <c:pt idx="4">
                  <c:v>17.180819</c:v>
                </c:pt>
                <c:pt idx="5">
                  <c:v>17.212962000000001</c:v>
                </c:pt>
                <c:pt idx="6">
                  <c:v>16.964462000000001</c:v>
                </c:pt>
                <c:pt idx="7">
                  <c:v>15.623911</c:v>
                </c:pt>
                <c:pt idx="8">
                  <c:v>15.594739000000001</c:v>
                </c:pt>
                <c:pt idx="9">
                  <c:v>15.469139</c:v>
                </c:pt>
                <c:pt idx="10">
                  <c:v>15.470219</c:v>
                </c:pt>
                <c:pt idx="11">
                  <c:v>16.964462000000001</c:v>
                </c:pt>
                <c:pt idx="12">
                  <c:v>14.9011</c:v>
                </c:pt>
                <c:pt idx="13">
                  <c:v>14.878410000000001</c:v>
                </c:pt>
                <c:pt idx="14">
                  <c:v>14.823308000000001</c:v>
                </c:pt>
                <c:pt idx="15">
                  <c:v>14.807912</c:v>
                </c:pt>
              </c:numCache>
            </c:numRef>
          </c:val>
          <c:extLst>
            <c:ext xmlns:c16="http://schemas.microsoft.com/office/drawing/2014/chart" uri="{C3380CC4-5D6E-409C-BE32-E72D297353CC}">
              <c16:uniqueId val="{00000001-8F06-4F01-B7FD-3613B7C2EC9B}"/>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4"/>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Tournament BP with 2048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'Tournament BP'!$E$4</c:f>
              <c:strCache>
                <c:ptCount val="1"/>
                <c:pt idx="0">
                  <c:v>458.sjeng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'Tournament BP'!$C$5:$C$20</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l_2048_g_4096_c_4096</c:v>
                </c:pt>
                <c:pt idx="15">
                  <c:v>l_2048_g_8192_c_8192</c:v>
                </c:pt>
              </c:strCache>
            </c:strRef>
          </c:cat>
          <c:val>
            <c:numRef>
              <c:f>'Tournament BP'!$E$5:$E$20</c:f>
              <c:numCache>
                <c:formatCode>0.000000</c:formatCode>
                <c:ptCount val="16"/>
                <c:pt idx="0">
                  <c:v>1.4303E-2</c:v>
                </c:pt>
                <c:pt idx="1">
                  <c:v>1.4303E-2</c:v>
                </c:pt>
                <c:pt idx="2">
                  <c:v>1.7163999999999999E-2</c:v>
                </c:pt>
                <c:pt idx="3">
                  <c:v>6.679E-3</c:v>
                </c:pt>
                <c:pt idx="4">
                  <c:v>6.679E-3</c:v>
                </c:pt>
                <c:pt idx="5">
                  <c:v>5.7250000000000001E-3</c:v>
                </c:pt>
                <c:pt idx="6">
                  <c:v>1.4303E-2</c:v>
                </c:pt>
                <c:pt idx="7">
                  <c:v>1.5603100000000001</c:v>
                </c:pt>
                <c:pt idx="8">
                  <c:v>1.5604119999999999</c:v>
                </c:pt>
                <c:pt idx="9">
                  <c:v>1.5604849999999999</c:v>
                </c:pt>
                <c:pt idx="10">
                  <c:v>1.5605</c:v>
                </c:pt>
                <c:pt idx="11">
                  <c:v>1.4303E-2</c:v>
                </c:pt>
                <c:pt idx="12">
                  <c:v>1.558616</c:v>
                </c:pt>
                <c:pt idx="13">
                  <c:v>1.5587329999999999</c:v>
                </c:pt>
                <c:pt idx="14">
                  <c:v>1.5587770000000001</c:v>
                </c:pt>
                <c:pt idx="15">
                  <c:v>1.5588059999999999</c:v>
                </c:pt>
              </c:numCache>
            </c:numRef>
          </c:val>
          <c:extLst>
            <c:ext xmlns:c16="http://schemas.microsoft.com/office/drawing/2014/chart" uri="{C3380CC4-5D6E-409C-BE32-E72D297353CC}">
              <c16:uniqueId val="{00000001-1262-46EF-9A10-DFF6FC1651C6}"/>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Tournament BP with 4096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'Tournament BP'!$E$4</c:f>
              <c:strCache>
                <c:ptCount val="1"/>
                <c:pt idx="0">
                  <c:v>458.sjeng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'Tournament BP'!$C$21:$C$36</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l_2048_g_8192_c_4096</c:v>
                </c:pt>
                <c:pt idx="15">
                  <c:v>l_2048_g_8192_c_8192</c:v>
                </c:pt>
              </c:strCache>
            </c:strRef>
          </c:cat>
          <c:val>
            <c:numRef>
              <c:f>'Tournament BP'!$E$21:$E$36</c:f>
              <c:numCache>
                <c:formatCode>0.000000</c:formatCode>
                <c:ptCount val="16"/>
                <c:pt idx="0">
                  <c:v>1.4303E-2</c:v>
                </c:pt>
                <c:pt idx="1">
                  <c:v>1.4303E-2</c:v>
                </c:pt>
                <c:pt idx="2">
                  <c:v>1.7163999999999999E-2</c:v>
                </c:pt>
                <c:pt idx="3">
                  <c:v>6.679E-3</c:v>
                </c:pt>
                <c:pt idx="4">
                  <c:v>6.679E-3</c:v>
                </c:pt>
                <c:pt idx="5">
                  <c:v>5.7250000000000001E-3</c:v>
                </c:pt>
                <c:pt idx="6">
                  <c:v>1.4303E-2</c:v>
                </c:pt>
                <c:pt idx="7">
                  <c:v>1.5584420000000001</c:v>
                </c:pt>
                <c:pt idx="8">
                  <c:v>1.558543</c:v>
                </c:pt>
                <c:pt idx="9">
                  <c:v>1.558616</c:v>
                </c:pt>
                <c:pt idx="10">
                  <c:v>1.5586310000000001</c:v>
                </c:pt>
                <c:pt idx="11">
                  <c:v>1.4303E-2</c:v>
                </c:pt>
                <c:pt idx="12">
                  <c:v>1.557682</c:v>
                </c:pt>
                <c:pt idx="13">
                  <c:v>1.557798</c:v>
                </c:pt>
                <c:pt idx="14">
                  <c:v>1.5578419999999999</c:v>
                </c:pt>
                <c:pt idx="15">
                  <c:v>1.557871</c:v>
                </c:pt>
              </c:numCache>
            </c:numRef>
          </c:val>
          <c:extLst>
            <c:ext xmlns:c16="http://schemas.microsoft.com/office/drawing/2014/chart" uri="{C3380CC4-5D6E-409C-BE32-E72D297353CC}">
              <c16:uniqueId val="{00000001-7752-406E-A16B-6E270D3430FC}"/>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Tournament BP with 2048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BP'!$E$42</c:f>
              <c:strCache>
                <c:ptCount val="1"/>
                <c:pt idx="0">
                  <c:v>458.sjeng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'Tournament BP'!$C$43:$C$58</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l_2048_g_4096_c_4096</c:v>
                </c:pt>
                <c:pt idx="15">
                  <c:v>l_2048_g_8192_c_8192</c:v>
                </c:pt>
              </c:strCache>
            </c:strRef>
          </c:cat>
          <c:val>
            <c:numRef>
              <c:f>'Tournament BP'!$E$43:$E$58</c:f>
              <c:numCache>
                <c:formatCode>General</c:formatCode>
                <c:ptCount val="16"/>
                <c:pt idx="0">
                  <c:v>1.428261</c:v>
                </c:pt>
                <c:pt idx="1">
                  <c:v>1.428261</c:v>
                </c:pt>
                <c:pt idx="2">
                  <c:v>1.4291670000000001</c:v>
                </c:pt>
                <c:pt idx="3">
                  <c:v>1.4745090000000001</c:v>
                </c:pt>
                <c:pt idx="4">
                  <c:v>1.4745090000000001</c:v>
                </c:pt>
                <c:pt idx="5">
                  <c:v>1.4745090000000001</c:v>
                </c:pt>
                <c:pt idx="6">
                  <c:v>1.428261</c:v>
                </c:pt>
                <c:pt idx="7">
                  <c:v>1.028348</c:v>
                </c:pt>
                <c:pt idx="8">
                  <c:v>1.0328820000000001</c:v>
                </c:pt>
                <c:pt idx="9">
                  <c:v>1.0328820000000001</c:v>
                </c:pt>
                <c:pt idx="10">
                  <c:v>1.0328820000000001</c:v>
                </c:pt>
                <c:pt idx="11">
                  <c:v>1.428261</c:v>
                </c:pt>
                <c:pt idx="12">
                  <c:v>1.0374159999999999</c:v>
                </c:pt>
                <c:pt idx="13">
                  <c:v>1.0410429999999999</c:v>
                </c:pt>
                <c:pt idx="14">
                  <c:v>1.0410429999999999</c:v>
                </c:pt>
                <c:pt idx="15">
                  <c:v>1.0401359999999999</c:v>
                </c:pt>
              </c:numCache>
            </c:numRef>
          </c:val>
          <c:extLst>
            <c:ext xmlns:c16="http://schemas.microsoft.com/office/drawing/2014/chart" uri="{C3380CC4-5D6E-409C-BE32-E72D297353CC}">
              <c16:uniqueId val="{00000001-8C0D-4023-BC24-2D2623CA2FA0}"/>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Tournament BP with 4096 BTB Entries on beanchmark 458.sjeng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'Tournament BP'!$E$42</c:f>
              <c:strCache>
                <c:ptCount val="1"/>
                <c:pt idx="0">
                  <c:v>458.sjeng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B050"/>
                </a:solidFill>
                <a:prstDash val="solid"/>
              </a:ln>
              <a:effectLst/>
            </c:spPr>
            <c:trendlineType val="linear"/>
            <c:dispRSqr val="0"/>
            <c:dispEq val="0"/>
          </c:trendline>
          <c:cat>
            <c:strRef>
              <c:f>'Tournament BP'!$C$59:$C$74</c:f>
              <c:strCache>
                <c:ptCount val="16"/>
                <c:pt idx="0">
                  <c:v>g_2048_c_2048</c:v>
                </c:pt>
                <c:pt idx="1">
                  <c:v>g_2048_c_4096</c:v>
                </c:pt>
                <c:pt idx="2">
                  <c:v>g_2048_c_8192</c:v>
                </c:pt>
                <c:pt idx="3">
                  <c:v>g_4096_c_2048</c:v>
                </c:pt>
                <c:pt idx="4">
                  <c:v>g_4096_c_4096</c:v>
                </c:pt>
                <c:pt idx="5">
                  <c:v>g_4096_c_8192</c:v>
                </c:pt>
                <c:pt idx="6">
                  <c:v>l_1024</c:v>
                </c:pt>
                <c:pt idx="7">
                  <c:v>l_1024_g_4096_c_4096</c:v>
                </c:pt>
                <c:pt idx="8">
                  <c:v>l_1024_g_4096_c_8192</c:v>
                </c:pt>
                <c:pt idx="9">
                  <c:v>l_1024_g_8192_c_4096</c:v>
                </c:pt>
                <c:pt idx="10">
                  <c:v>l_1024_g_8192_c_8192</c:v>
                </c:pt>
                <c:pt idx="11">
                  <c:v>l_2048</c:v>
                </c:pt>
                <c:pt idx="12">
                  <c:v>l_2048_g_4096_c_4096</c:v>
                </c:pt>
                <c:pt idx="13">
                  <c:v>l_2048_g_4096_c_8192</c:v>
                </c:pt>
                <c:pt idx="14">
                  <c:v>l_2048_g_8192_c_4096</c:v>
                </c:pt>
                <c:pt idx="15">
                  <c:v>l_2048_g_8192_c_8192</c:v>
                </c:pt>
              </c:strCache>
            </c:strRef>
          </c:cat>
          <c:val>
            <c:numRef>
              <c:f>'Tournament BP'!$E$59:$E$74</c:f>
              <c:numCache>
                <c:formatCode>General</c:formatCode>
                <c:ptCount val="16"/>
                <c:pt idx="0">
                  <c:v>1.428261</c:v>
                </c:pt>
                <c:pt idx="1">
                  <c:v>1.428261</c:v>
                </c:pt>
                <c:pt idx="2">
                  <c:v>1.4291670000000001</c:v>
                </c:pt>
                <c:pt idx="3">
                  <c:v>1.4745090000000001</c:v>
                </c:pt>
                <c:pt idx="4">
                  <c:v>1.4745090000000001</c:v>
                </c:pt>
                <c:pt idx="5">
                  <c:v>1.4745090000000001</c:v>
                </c:pt>
                <c:pt idx="6">
                  <c:v>1.428261</c:v>
                </c:pt>
                <c:pt idx="7">
                  <c:v>1.028348</c:v>
                </c:pt>
                <c:pt idx="8">
                  <c:v>1.0328820000000001</c:v>
                </c:pt>
                <c:pt idx="9">
                  <c:v>1.0328820000000001</c:v>
                </c:pt>
                <c:pt idx="10">
                  <c:v>1.0328820000000001</c:v>
                </c:pt>
                <c:pt idx="11">
                  <c:v>1.428261</c:v>
                </c:pt>
                <c:pt idx="12">
                  <c:v>1.0365089999999999</c:v>
                </c:pt>
                <c:pt idx="13">
                  <c:v>1.0401359999999999</c:v>
                </c:pt>
                <c:pt idx="14">
                  <c:v>1.0401359999999999</c:v>
                </c:pt>
                <c:pt idx="15">
                  <c:v>1.0392300000000001</c:v>
                </c:pt>
              </c:numCache>
            </c:numRef>
          </c:val>
          <c:extLst>
            <c:ext xmlns:c16="http://schemas.microsoft.com/office/drawing/2014/chart" uri="{C3380CC4-5D6E-409C-BE32-E72D297353CC}">
              <c16:uniqueId val="{00000001-B814-43B4-B7A6-BE7A7C7AFD59}"/>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458.sjeng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Graphs!$C$17:$C$18</c:f>
              <c:strCache>
                <c:ptCount val="2"/>
                <c:pt idx="0">
                  <c:v>458.sjeng</c:v>
                </c:pt>
                <c:pt idx="1">
                  <c:v>BTB Miss Pct</c:v>
                </c:pt>
              </c:strCache>
            </c:strRef>
          </c:tx>
          <c:spPr>
            <a:solidFill>
              <a:schemeClr val="accent1"/>
            </a:solidFill>
            <a:ln>
              <a:noFill/>
            </a:ln>
            <a:effectLst/>
            <a:sp3d/>
          </c:spPr>
          <c:invertIfNegative val="0"/>
          <c:dLbls>
            <c:dLbl>
              <c:idx val="0"/>
              <c:layout>
                <c:manualLayout>
                  <c:x val="-4.3453395292628681E-3"/>
                  <c:y val="-3.76423921930779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2B3-4832-9C2C-43DAA69A080B}"/>
                </c:ext>
              </c:extLst>
            </c:dLbl>
            <c:dLbl>
              <c:idx val="1"/>
              <c:layout>
                <c:manualLayout>
                  <c:x val="-2.172669764631434E-3"/>
                  <c:y val="-3.22649075940668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B3-4832-9C2C-43DAA69A080B}"/>
                </c:ext>
              </c:extLst>
            </c:dLbl>
            <c:dLbl>
              <c:idx val="2"/>
              <c:layout>
                <c:manualLayout>
                  <c:x val="-4.3453395292628681E-3"/>
                  <c:y val="-2.68874229950557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2B3-4832-9C2C-43DAA69A080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Graphs!$B$19:$B$21</c:f>
              <c:strCache>
                <c:ptCount val="3"/>
                <c:pt idx="0">
                  <c:v>Local BP</c:v>
                </c:pt>
                <c:pt idx="1">
                  <c:v>BiMode BP</c:v>
                </c:pt>
                <c:pt idx="2">
                  <c:v>Tournament BP</c:v>
                </c:pt>
              </c:strCache>
            </c:strRef>
          </c:cat>
          <c:val>
            <c:numRef>
              <c:f>Graphs!$C$19:$C$21</c:f>
              <c:numCache>
                <c:formatCode>0.000000</c:formatCode>
                <c:ptCount val="3"/>
                <c:pt idx="0">
                  <c:v>0.26450299999999999</c:v>
                </c:pt>
                <c:pt idx="1">
                  <c:v>0.26355800000000001</c:v>
                </c:pt>
                <c:pt idx="2">
                  <c:v>1.4303E-2</c:v>
                </c:pt>
              </c:numCache>
            </c:numRef>
          </c:val>
          <c:extLst>
            <c:ext xmlns:c16="http://schemas.microsoft.com/office/drawing/2014/chart" uri="{C3380CC4-5D6E-409C-BE32-E72D297353CC}">
              <c16:uniqueId val="{00000003-92B3-4832-9C2C-43DAA69A080B}"/>
            </c:ext>
          </c:extLst>
        </c:ser>
        <c:ser>
          <c:idx val="1"/>
          <c:order val="1"/>
          <c:tx>
            <c:strRef>
              <c:f>Graphs!$D$17:$D$18</c:f>
              <c:strCache>
                <c:ptCount val="2"/>
                <c:pt idx="0">
                  <c:v>458.sjeng</c:v>
                </c:pt>
                <c:pt idx="1">
                  <c:v>BTB MissPredPercent</c:v>
                </c:pt>
              </c:strCache>
            </c:strRef>
          </c:tx>
          <c:spPr>
            <a:solidFill>
              <a:schemeClr val="accent2"/>
            </a:solidFill>
            <a:ln>
              <a:noFill/>
            </a:ln>
            <a:effectLst/>
            <a:sp3d/>
          </c:spPr>
          <c:invertIfNegative val="0"/>
          <c:dLbls>
            <c:dLbl>
              <c:idx val="0"/>
              <c:layout>
                <c:manualLayout>
                  <c:x val="2.172669764631434E-3"/>
                  <c:y val="-2.15099383960445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2B3-4832-9C2C-43DAA69A080B}"/>
                </c:ext>
              </c:extLst>
            </c:dLbl>
            <c:dLbl>
              <c:idx val="1"/>
              <c:layout>
                <c:manualLayout>
                  <c:x val="4.3453395292628681E-3"/>
                  <c:y val="-3.22649075940668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2B3-4832-9C2C-43DAA69A080B}"/>
                </c:ext>
              </c:extLst>
            </c:dLbl>
            <c:dLbl>
              <c:idx val="2"/>
              <c:layout>
                <c:manualLayout>
                  <c:x val="0"/>
                  <c:y val="-5.37748459901116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2B3-4832-9C2C-43DAA69A080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Graphs!$B$19:$B$21</c:f>
              <c:strCache>
                <c:ptCount val="3"/>
                <c:pt idx="0">
                  <c:v>Local BP</c:v>
                </c:pt>
                <c:pt idx="1">
                  <c:v>BiMode BP</c:v>
                </c:pt>
                <c:pt idx="2">
                  <c:v>Tournament BP</c:v>
                </c:pt>
              </c:strCache>
            </c:strRef>
          </c:cat>
          <c:val>
            <c:numRef>
              <c:f>Graphs!$D$19:$D$21</c:f>
              <c:numCache>
                <c:formatCode>0.000000</c:formatCode>
                <c:ptCount val="3"/>
                <c:pt idx="0">
                  <c:v>1.426447</c:v>
                </c:pt>
                <c:pt idx="1">
                  <c:v>1.42554</c:v>
                </c:pt>
                <c:pt idx="2">
                  <c:v>1.428261</c:v>
                </c:pt>
              </c:numCache>
            </c:numRef>
          </c:val>
          <c:extLst>
            <c:ext xmlns:c16="http://schemas.microsoft.com/office/drawing/2014/chart" uri="{C3380CC4-5D6E-409C-BE32-E72D297353CC}">
              <c16:uniqueId val="{00000007-92B3-4832-9C2C-43DAA69A080B}"/>
            </c:ext>
          </c:extLst>
        </c:ser>
        <c:dLbls>
          <c:showLegendKey val="0"/>
          <c:showVal val="0"/>
          <c:showCatName val="0"/>
          <c:showSerName val="0"/>
          <c:showPercent val="0"/>
          <c:showBubbleSize val="0"/>
        </c:dLbls>
        <c:gapWidth val="150"/>
        <c:shape val="box"/>
        <c:axId val="512616912"/>
        <c:axId val="391599936"/>
        <c:axId val="0"/>
      </c:bar3DChart>
      <c:catAx>
        <c:axId val="5126169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599936"/>
        <c:crosses val="autoZero"/>
        <c:auto val="1"/>
        <c:lblAlgn val="ctr"/>
        <c:lblOffset val="100"/>
        <c:noMultiLvlLbl val="0"/>
      </c:catAx>
      <c:valAx>
        <c:axId val="391599936"/>
        <c:scaling>
          <c:orientation val="minMax"/>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616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456.hmmer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2"/>
          <c:order val="0"/>
          <c:tx>
            <c:strRef>
              <c:f>Graphs!$B$19</c:f>
              <c:strCache>
                <c:ptCount val="1"/>
                <c:pt idx="0">
                  <c:v>Local BP</c:v>
                </c:pt>
              </c:strCache>
            </c:strRef>
          </c:tx>
          <c:spPr>
            <a:solidFill>
              <a:schemeClr val="accent1"/>
            </a:solidFill>
            <a:ln>
              <a:noFill/>
            </a:ln>
            <a:effectLst/>
            <a:sp3d/>
          </c:spPr>
          <c:invertIfNegative val="0"/>
          <c:dLbls>
            <c:dLbl>
              <c:idx val="0"/>
              <c:layout>
                <c:manualLayout>
                  <c:x val="-3.5774814182271394E-2"/>
                  <c:y val="-6.43442138490784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6A4-48BF-A170-4E2C18E373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Graphs!$E$18</c:f>
              <c:strCache>
                <c:ptCount val="1"/>
                <c:pt idx="0">
                  <c:v>Weightage Average</c:v>
                </c:pt>
              </c:strCache>
            </c:strRef>
          </c:cat>
          <c:val>
            <c:numRef>
              <c:f>Graphs!$E$19</c:f>
              <c:numCache>
                <c:formatCode>0.000000</c:formatCode>
                <c:ptCount val="1"/>
                <c:pt idx="0">
                  <c:v>2.6504142498647867</c:v>
                </c:pt>
              </c:numCache>
            </c:numRef>
          </c:val>
          <c:extLst>
            <c:ext xmlns:c16="http://schemas.microsoft.com/office/drawing/2014/chart" uri="{C3380CC4-5D6E-409C-BE32-E72D297353CC}">
              <c16:uniqueId val="{00000001-66A4-48BF-A170-4E2C18E3735E}"/>
            </c:ext>
          </c:extLst>
        </c:ser>
        <c:ser>
          <c:idx val="0"/>
          <c:order val="1"/>
          <c:tx>
            <c:strRef>
              <c:f>Graphs!$B$20</c:f>
              <c:strCache>
                <c:ptCount val="1"/>
                <c:pt idx="0">
                  <c:v>BiMode BP</c:v>
                </c:pt>
              </c:strCache>
            </c:strRef>
          </c:tx>
          <c:spPr>
            <a:solidFill>
              <a:schemeClr val="accent2"/>
            </a:solidFill>
            <a:ln>
              <a:noFill/>
            </a:ln>
            <a:effectLst/>
            <a:sp3d/>
          </c:spPr>
          <c:invertIfNegative val="0"/>
          <c:dLbls>
            <c:dLbl>
              <c:idx val="0"/>
              <c:layout>
                <c:manualLayout>
                  <c:x val="-5.5331422148254374E-3"/>
                  <c:y val="-0.1405999622162154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6A4-48BF-A170-4E2C18E373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Graphs!$E$18</c:f>
              <c:strCache>
                <c:ptCount val="1"/>
                <c:pt idx="0">
                  <c:v>Weightage Average</c:v>
                </c:pt>
              </c:strCache>
            </c:strRef>
          </c:cat>
          <c:val>
            <c:numRef>
              <c:f>Graphs!$E$20</c:f>
              <c:numCache>
                <c:formatCode>0.000000</c:formatCode>
                <c:ptCount val="1"/>
                <c:pt idx="0">
                  <c:v>2.6616098115845741</c:v>
                </c:pt>
              </c:numCache>
            </c:numRef>
          </c:val>
          <c:extLst>
            <c:ext xmlns:c16="http://schemas.microsoft.com/office/drawing/2014/chart" uri="{C3380CC4-5D6E-409C-BE32-E72D297353CC}">
              <c16:uniqueId val="{00000003-66A4-48BF-A170-4E2C18E3735E}"/>
            </c:ext>
          </c:extLst>
        </c:ser>
        <c:ser>
          <c:idx val="1"/>
          <c:order val="2"/>
          <c:tx>
            <c:strRef>
              <c:f>Graphs!$B$21</c:f>
              <c:strCache>
                <c:ptCount val="1"/>
                <c:pt idx="0">
                  <c:v>Tournament BP</c:v>
                </c:pt>
              </c:strCache>
            </c:strRef>
          </c:tx>
          <c:spPr>
            <a:solidFill>
              <a:schemeClr val="accent3"/>
            </a:solidFill>
            <a:ln>
              <a:solidFill>
                <a:schemeClr val="accent3"/>
              </a:solidFill>
            </a:ln>
            <a:effectLst/>
            <a:sp3d>
              <a:contourClr>
                <a:schemeClr val="accent3"/>
              </a:contourClr>
            </a:sp3d>
          </c:spPr>
          <c:invertIfNegative val="0"/>
          <c:dPt>
            <c:idx val="0"/>
            <c:invertIfNegative val="0"/>
            <c:bubble3D val="0"/>
            <c:spPr>
              <a:solidFill>
                <a:schemeClr val="accent3"/>
              </a:solidFill>
              <a:ln>
                <a:noFill/>
              </a:ln>
              <a:effectLst/>
              <a:sp3d/>
            </c:spPr>
            <c:extLst>
              <c:ext xmlns:c16="http://schemas.microsoft.com/office/drawing/2014/chart" uri="{C3380CC4-5D6E-409C-BE32-E72D297353CC}">
                <c16:uniqueId val="{00000005-66A4-48BF-A170-4E2C18E3735E}"/>
              </c:ext>
            </c:extLst>
          </c:dPt>
          <c:dLbls>
            <c:dLbl>
              <c:idx val="0"/>
              <c:layout>
                <c:manualLayout>
                  <c:x val="2.766571107412668E-2"/>
                  <c:y val="-4.53548265213598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6A4-48BF-A170-4E2C18E3735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Graphs!$E$18</c:f>
              <c:strCache>
                <c:ptCount val="1"/>
                <c:pt idx="0">
                  <c:v>Weightage Average</c:v>
                </c:pt>
              </c:strCache>
            </c:strRef>
          </c:cat>
          <c:val>
            <c:numRef>
              <c:f>Graphs!$E$21</c:f>
              <c:numCache>
                <c:formatCode>0.000000</c:formatCode>
                <c:ptCount val="1"/>
                <c:pt idx="0">
                  <c:v>48.951418797503116</c:v>
                </c:pt>
              </c:numCache>
            </c:numRef>
          </c:val>
          <c:extLst>
            <c:ext xmlns:c16="http://schemas.microsoft.com/office/drawing/2014/chart" uri="{C3380CC4-5D6E-409C-BE32-E72D297353CC}">
              <c16:uniqueId val="{00000006-66A4-48BF-A170-4E2C18E3735E}"/>
            </c:ext>
          </c:extLst>
        </c:ser>
        <c:dLbls>
          <c:showLegendKey val="0"/>
          <c:showVal val="0"/>
          <c:showCatName val="0"/>
          <c:showSerName val="0"/>
          <c:showPercent val="0"/>
          <c:showBubbleSize val="0"/>
        </c:dLbls>
        <c:gapWidth val="219"/>
        <c:shape val="box"/>
        <c:axId val="281033392"/>
        <c:axId val="512964944"/>
        <c:axId val="0"/>
      </c:bar3DChart>
      <c:catAx>
        <c:axId val="28103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964944"/>
        <c:crosses val="autoZero"/>
        <c:auto val="1"/>
        <c:lblAlgn val="ctr"/>
        <c:lblOffset val="100"/>
        <c:noMultiLvlLbl val="0"/>
      </c:catAx>
      <c:valAx>
        <c:axId val="512964944"/>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03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BTB Miss Percentage for Local BP with 2048</a:t>
            </a:r>
            <a:r>
              <a:rPr lang="en-US" baseline="0"/>
              <a:t> BTB Entries</a:t>
            </a:r>
            <a:r>
              <a:rPr lang="en-US"/>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'Local BP'!$C$6</c:f>
              <c:strCache>
                <c:ptCount val="1"/>
                <c:pt idx="0">
                  <c:v>l_1024</c:v>
                </c:pt>
              </c:strCache>
            </c:strRef>
          </c:tx>
          <c:spPr>
            <a:solidFill>
              <a:schemeClr val="accent1"/>
            </a:solidFill>
            <a:ln>
              <a:noFill/>
            </a:ln>
            <a:effectLst/>
          </c:spPr>
          <c:invertIfNegative val="0"/>
          <c:dLbls>
            <c:dLbl>
              <c:idx val="1"/>
              <c:layout>
                <c:manualLayout>
                  <c:x val="-6.1022762988606004E-2"/>
                  <c:y val="-1.87746417172540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9EA-4733-8BCC-D6E976ECE74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BP'!$D$5:$E$5</c:f>
              <c:strCache>
                <c:ptCount val="2"/>
                <c:pt idx="0">
                  <c:v>456.hmmer</c:v>
                </c:pt>
                <c:pt idx="1">
                  <c:v>458.sjeng</c:v>
                </c:pt>
              </c:strCache>
            </c:strRef>
          </c:cat>
          <c:val>
            <c:numRef>
              <c:f>'Local BP'!$D$6:$E$6</c:f>
              <c:numCache>
                <c:formatCode>0.000000</c:formatCode>
                <c:ptCount val="2"/>
                <c:pt idx="0">
                  <c:v>3.8656000000000003E-2</c:v>
                </c:pt>
                <c:pt idx="1">
                  <c:v>0.305865</c:v>
                </c:pt>
              </c:numCache>
            </c:numRef>
          </c:val>
          <c:extLst>
            <c:ext xmlns:c16="http://schemas.microsoft.com/office/drawing/2014/chart" uri="{C3380CC4-5D6E-409C-BE32-E72D297353CC}">
              <c16:uniqueId val="{00000000-19EA-4733-8BCC-D6E976ECE745}"/>
            </c:ext>
          </c:extLst>
        </c:ser>
        <c:ser>
          <c:idx val="1"/>
          <c:order val="1"/>
          <c:tx>
            <c:strRef>
              <c:f>'Local BP'!$C$7</c:f>
              <c:strCache>
                <c:ptCount val="1"/>
                <c:pt idx="0">
                  <c:v>l_2048</c:v>
                </c:pt>
              </c:strCache>
            </c:strRef>
          </c:tx>
          <c:spPr>
            <a:solidFill>
              <a:schemeClr val="accent2"/>
            </a:solidFill>
            <a:ln>
              <a:noFill/>
            </a:ln>
            <a:effectLst/>
          </c:spPr>
          <c:invertIfNegative val="0"/>
          <c:dLbls>
            <c:dLbl>
              <c:idx val="0"/>
              <c:layout>
                <c:manualLayout>
                  <c:x val="-6.10340687344122E-3"/>
                  <c:y val="7.7578199339388795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fld id="{0DC4984D-ADFD-439C-B6C8-3A433D1E5E59}" type="VALUE">
                      <a:rPr lang="en-US">
                        <a:solidFill>
                          <a:schemeClr val="tx1"/>
                        </a:solidFill>
                      </a:rPr>
                      <a:pPr>
                        <a:defRPr>
                          <a:solidFill>
                            <a:schemeClr val="bg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9EA-4733-8BCC-D6E976ECE745}"/>
                </c:ext>
              </c:extLst>
            </c:dLbl>
            <c:dLbl>
              <c:idx val="1"/>
              <c:layout>
                <c:manualLayout>
                  <c:x val="1.7947871467236948E-2"/>
                  <c:y val="-2.35303915128763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9EA-4733-8BCC-D6E976ECE74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'Local BP'!$D$5:$E$5</c:f>
              <c:strCache>
                <c:ptCount val="2"/>
                <c:pt idx="0">
                  <c:v>456.hmmer</c:v>
                </c:pt>
                <c:pt idx="1">
                  <c:v>458.sjeng</c:v>
                </c:pt>
              </c:strCache>
            </c:strRef>
          </c:cat>
          <c:val>
            <c:numRef>
              <c:f>'Local BP'!$D$7:$E$7</c:f>
              <c:numCache>
                <c:formatCode>0.000000</c:formatCode>
                <c:ptCount val="2"/>
                <c:pt idx="0">
                  <c:v>7.963044</c:v>
                </c:pt>
                <c:pt idx="1">
                  <c:v>0.26450299999999999</c:v>
                </c:pt>
              </c:numCache>
            </c:numRef>
          </c:val>
          <c:extLst>
            <c:ext xmlns:c16="http://schemas.microsoft.com/office/drawing/2014/chart" uri="{C3380CC4-5D6E-409C-BE32-E72D297353CC}">
              <c16:uniqueId val="{00000002-19EA-4733-8BCC-D6E976ECE745}"/>
            </c:ext>
          </c:extLst>
        </c:ser>
        <c:dLbls>
          <c:showLegendKey val="0"/>
          <c:showVal val="0"/>
          <c:showCatName val="0"/>
          <c:showSerName val="0"/>
          <c:showPercent val="0"/>
          <c:showBubbleSize val="0"/>
        </c:dLbls>
        <c:gapWidth val="219"/>
        <c:overlap val="-27"/>
        <c:axId val="848593056"/>
        <c:axId val="878099040"/>
      </c:barChart>
      <c:catAx>
        <c:axId val="848593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8099040"/>
        <c:crosses val="autoZero"/>
        <c:auto val="1"/>
        <c:lblAlgn val="ctr"/>
        <c:lblOffset val="100"/>
        <c:noMultiLvlLbl val="0"/>
      </c:catAx>
      <c:valAx>
        <c:axId val="878099040"/>
        <c:scaling>
          <c:orientation val="minMax"/>
          <c:max val="7"/>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593056"/>
        <c:crosses val="autoZero"/>
        <c:crossBetween val="between"/>
        <c:majorUnit val="1.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ysClr val="windowText" lastClr="000000">
                    <a:lumMod val="65000"/>
                    <a:lumOff val="35000"/>
                  </a:sysClr>
                </a:solidFill>
              </a:rPr>
              <a:t>BTB Miss Percentage for Local BP with 4096 BTB Entries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'Local BP'!$C$8</c:f>
              <c:strCache>
                <c:ptCount val="1"/>
                <c:pt idx="0">
                  <c:v>l_1024</c:v>
                </c:pt>
              </c:strCache>
            </c:strRef>
          </c:tx>
          <c:spPr>
            <a:solidFill>
              <a:schemeClr val="accent1"/>
            </a:solidFill>
            <a:ln>
              <a:noFill/>
            </a:ln>
            <a:effectLst/>
          </c:spPr>
          <c:invertIfNegative val="0"/>
          <c:dLbls>
            <c:dLbl>
              <c:idx val="0"/>
              <c:layout>
                <c:manualLayout>
                  <c:x val="-4.4896790409762785E-2"/>
                  <c:y val="1.21787261627806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02D-4EAB-BAF0-5CB322FAB2A3}"/>
                </c:ext>
              </c:extLst>
            </c:dLbl>
            <c:dLbl>
              <c:idx val="1"/>
              <c:layout>
                <c:manualLayout>
                  <c:x val="-6.5618385983499408E-2"/>
                  <c:y val="-1.82680892441709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02D-4EAB-BAF0-5CB322FAB2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BP'!$D$5:$E$5</c:f>
              <c:strCache>
                <c:ptCount val="2"/>
                <c:pt idx="0">
                  <c:v>456.hmmer</c:v>
                </c:pt>
                <c:pt idx="1">
                  <c:v>458.sjeng</c:v>
                </c:pt>
              </c:strCache>
            </c:strRef>
          </c:cat>
          <c:val>
            <c:numRef>
              <c:f>'Local BP'!$D$8:$E$8</c:f>
              <c:numCache>
                <c:formatCode>0.000000</c:formatCode>
                <c:ptCount val="2"/>
                <c:pt idx="0">
                  <c:v>9.7261039999999994</c:v>
                </c:pt>
                <c:pt idx="1">
                  <c:v>0.298344</c:v>
                </c:pt>
              </c:numCache>
            </c:numRef>
          </c:val>
          <c:extLst>
            <c:ext xmlns:c16="http://schemas.microsoft.com/office/drawing/2014/chart" uri="{C3380CC4-5D6E-409C-BE32-E72D297353CC}">
              <c16:uniqueId val="{00000000-F02D-4EAB-BAF0-5CB322FAB2A3}"/>
            </c:ext>
          </c:extLst>
        </c:ser>
        <c:ser>
          <c:idx val="1"/>
          <c:order val="1"/>
          <c:tx>
            <c:strRef>
              <c:f>'Local BP'!$C$9</c:f>
              <c:strCache>
                <c:ptCount val="1"/>
                <c:pt idx="0">
                  <c:v>l_2048</c:v>
                </c:pt>
              </c:strCache>
            </c:strRef>
          </c:tx>
          <c:spPr>
            <a:solidFill>
              <a:schemeClr val="accent2"/>
            </a:solidFill>
            <a:ln>
              <a:noFill/>
            </a:ln>
            <a:effectLst/>
          </c:spPr>
          <c:invertIfNegative val="0"/>
          <c:dLbls>
            <c:dLbl>
              <c:idx val="0"/>
              <c:layout>
                <c:manualLayout>
                  <c:x val="3.7989591885183867E-2"/>
                  <c:y val="-1.82680892441710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02D-4EAB-BAF0-5CB322FAB2A3}"/>
                </c:ext>
              </c:extLst>
            </c:dLbl>
            <c:dLbl>
              <c:idx val="1"/>
              <c:layout>
                <c:manualLayout>
                  <c:x val="3.1082393360604858E-2"/>
                  <c:y val="-3.04468154069516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02D-4EAB-BAF0-5CB322FAB2A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BP'!$D$5:$E$5</c:f>
              <c:strCache>
                <c:ptCount val="2"/>
                <c:pt idx="0">
                  <c:v>456.hmmer</c:v>
                </c:pt>
                <c:pt idx="1">
                  <c:v>458.sjeng</c:v>
                </c:pt>
              </c:strCache>
            </c:strRef>
          </c:cat>
          <c:val>
            <c:numRef>
              <c:f>'Local BP'!$D$9:$E$9</c:f>
              <c:numCache>
                <c:formatCode>0.000000</c:formatCode>
                <c:ptCount val="2"/>
                <c:pt idx="0">
                  <c:v>7.6813219999999998</c:v>
                </c:pt>
                <c:pt idx="1">
                  <c:v>0.26355800000000001</c:v>
                </c:pt>
              </c:numCache>
            </c:numRef>
          </c:val>
          <c:extLst>
            <c:ext xmlns:c16="http://schemas.microsoft.com/office/drawing/2014/chart" uri="{C3380CC4-5D6E-409C-BE32-E72D297353CC}">
              <c16:uniqueId val="{00000001-F02D-4EAB-BAF0-5CB322FAB2A3}"/>
            </c:ext>
          </c:extLst>
        </c:ser>
        <c:dLbls>
          <c:showLegendKey val="0"/>
          <c:showVal val="0"/>
          <c:showCatName val="0"/>
          <c:showSerName val="0"/>
          <c:showPercent val="0"/>
          <c:showBubbleSize val="0"/>
        </c:dLbls>
        <c:gapWidth val="219"/>
        <c:overlap val="-27"/>
        <c:axId val="848601216"/>
        <c:axId val="858665552"/>
      </c:barChart>
      <c:catAx>
        <c:axId val="84860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8665552"/>
        <c:crosses val="autoZero"/>
        <c:auto val="1"/>
        <c:lblAlgn val="ctr"/>
        <c:lblOffset val="100"/>
        <c:noMultiLvlLbl val="0"/>
      </c:catAx>
      <c:valAx>
        <c:axId val="85866555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0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Local BP with 2048 BTB Entries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'Local BP'!$C$25</c:f>
              <c:strCache>
                <c:ptCount val="1"/>
                <c:pt idx="0">
                  <c:v>l_1024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BP'!$D$24:$E$24</c:f>
              <c:strCache>
                <c:ptCount val="2"/>
                <c:pt idx="0">
                  <c:v>456.hmmer</c:v>
                </c:pt>
                <c:pt idx="1">
                  <c:v>458.sjeng</c:v>
                </c:pt>
              </c:strCache>
            </c:strRef>
          </c:cat>
          <c:val>
            <c:numRef>
              <c:f>'Local BP'!$D$25:$E$25</c:f>
              <c:numCache>
                <c:formatCode>0.000000</c:formatCode>
                <c:ptCount val="2"/>
                <c:pt idx="0">
                  <c:v>19.560479000000001</c:v>
                </c:pt>
                <c:pt idx="1">
                  <c:v>1.421913</c:v>
                </c:pt>
              </c:numCache>
            </c:numRef>
          </c:val>
          <c:extLst>
            <c:ext xmlns:c16="http://schemas.microsoft.com/office/drawing/2014/chart" uri="{C3380CC4-5D6E-409C-BE32-E72D297353CC}">
              <c16:uniqueId val="{00000000-E471-439A-95D6-CCC161034AD5}"/>
            </c:ext>
          </c:extLst>
        </c:ser>
        <c:ser>
          <c:idx val="1"/>
          <c:order val="1"/>
          <c:tx>
            <c:strRef>
              <c:f>'Local BP'!$C$26</c:f>
              <c:strCache>
                <c:ptCount val="1"/>
                <c:pt idx="0">
                  <c:v>l_2048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BP'!$D$24:$E$24</c:f>
              <c:strCache>
                <c:ptCount val="2"/>
                <c:pt idx="0">
                  <c:v>456.hmmer</c:v>
                </c:pt>
                <c:pt idx="1">
                  <c:v>458.sjeng</c:v>
                </c:pt>
              </c:strCache>
            </c:strRef>
          </c:cat>
          <c:val>
            <c:numRef>
              <c:f>'Local BP'!$D$26:$E$26</c:f>
              <c:numCache>
                <c:formatCode>0.000000</c:formatCode>
                <c:ptCount val="2"/>
                <c:pt idx="0">
                  <c:v>19.547514</c:v>
                </c:pt>
                <c:pt idx="1">
                  <c:v>1.426447</c:v>
                </c:pt>
              </c:numCache>
            </c:numRef>
          </c:val>
          <c:extLst>
            <c:ext xmlns:c16="http://schemas.microsoft.com/office/drawing/2014/chart" uri="{C3380CC4-5D6E-409C-BE32-E72D297353CC}">
              <c16:uniqueId val="{00000001-E471-439A-95D6-CCC161034AD5}"/>
            </c:ext>
          </c:extLst>
        </c:ser>
        <c:dLbls>
          <c:showLegendKey val="0"/>
          <c:showVal val="0"/>
          <c:showCatName val="0"/>
          <c:showSerName val="0"/>
          <c:showPercent val="0"/>
          <c:showBubbleSize val="0"/>
        </c:dLbls>
        <c:gapWidth val="219"/>
        <c:overlap val="-27"/>
        <c:axId val="548878384"/>
        <c:axId val="865298992"/>
      </c:barChart>
      <c:catAx>
        <c:axId val="54887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98992"/>
        <c:crosses val="autoZero"/>
        <c:auto val="1"/>
        <c:lblAlgn val="ctr"/>
        <c:lblOffset val="100"/>
        <c:noMultiLvlLbl val="0"/>
      </c:catAx>
      <c:valAx>
        <c:axId val="865298992"/>
        <c:scaling>
          <c:orientation val="minMax"/>
          <c:max val="21"/>
          <c:min val="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8878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Prediction Percentage for Local BP with 4096 BTB Entries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'Local BP'!$C$27</c:f>
              <c:strCache>
                <c:ptCount val="1"/>
                <c:pt idx="0">
                  <c:v>l_1024</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BP'!$D$24:$E$24</c:f>
              <c:strCache>
                <c:ptCount val="2"/>
                <c:pt idx="0">
                  <c:v>456.hmmer</c:v>
                </c:pt>
                <c:pt idx="1">
                  <c:v>458.sjeng</c:v>
                </c:pt>
              </c:strCache>
            </c:strRef>
          </c:cat>
          <c:val>
            <c:numRef>
              <c:f>'Local BP'!$D$27:$E$27</c:f>
              <c:numCache>
                <c:formatCode>0.000000</c:formatCode>
                <c:ptCount val="2"/>
                <c:pt idx="0">
                  <c:v>19.530767000000001</c:v>
                </c:pt>
                <c:pt idx="1">
                  <c:v>1.4173789999999999</c:v>
                </c:pt>
              </c:numCache>
            </c:numRef>
          </c:val>
          <c:extLst>
            <c:ext xmlns:c16="http://schemas.microsoft.com/office/drawing/2014/chart" uri="{C3380CC4-5D6E-409C-BE32-E72D297353CC}">
              <c16:uniqueId val="{00000000-C881-4375-90CF-384D50524F8F}"/>
            </c:ext>
          </c:extLst>
        </c:ser>
        <c:ser>
          <c:idx val="1"/>
          <c:order val="1"/>
          <c:tx>
            <c:strRef>
              <c:f>'Local BP'!$C$28</c:f>
              <c:strCache>
                <c:ptCount val="1"/>
                <c:pt idx="0">
                  <c:v>l_2048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'Local BP'!$D$24:$E$24</c:f>
              <c:strCache>
                <c:ptCount val="2"/>
                <c:pt idx="0">
                  <c:v>456.hmmer</c:v>
                </c:pt>
                <c:pt idx="1">
                  <c:v>458.sjeng</c:v>
                </c:pt>
              </c:strCache>
            </c:strRef>
          </c:cat>
          <c:val>
            <c:numRef>
              <c:f>'Local BP'!$D$28:$E$28</c:f>
              <c:numCache>
                <c:formatCode>0.000000</c:formatCode>
                <c:ptCount val="2"/>
                <c:pt idx="0">
                  <c:v>19.519962</c:v>
                </c:pt>
                <c:pt idx="1">
                  <c:v>1.42554</c:v>
                </c:pt>
              </c:numCache>
            </c:numRef>
          </c:val>
          <c:extLst>
            <c:ext xmlns:c16="http://schemas.microsoft.com/office/drawing/2014/chart" uri="{C3380CC4-5D6E-409C-BE32-E72D297353CC}">
              <c16:uniqueId val="{00000001-C881-4375-90CF-384D50524F8F}"/>
            </c:ext>
          </c:extLst>
        </c:ser>
        <c:dLbls>
          <c:showLegendKey val="0"/>
          <c:showVal val="0"/>
          <c:showCatName val="0"/>
          <c:showSerName val="0"/>
          <c:showPercent val="0"/>
          <c:showBubbleSize val="0"/>
        </c:dLbls>
        <c:gapWidth val="219"/>
        <c:overlap val="-27"/>
        <c:axId val="1010937120"/>
        <c:axId val="865257328"/>
      </c:barChart>
      <c:catAx>
        <c:axId val="101093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57328"/>
        <c:crosses val="autoZero"/>
        <c:auto val="1"/>
        <c:lblAlgn val="ctr"/>
        <c:lblOffset val="100"/>
        <c:noMultiLvlLbl val="0"/>
      </c:catAx>
      <c:valAx>
        <c:axId val="865257328"/>
        <c:scaling>
          <c:orientation val="minMax"/>
          <c:max val="2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37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BTB Miss Percentage for BiMode BP with 2048 BTB Entries on beanchmark 456.hmmer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'BiMode BP'!$D$4</c:f>
              <c:strCache>
                <c:ptCount val="1"/>
                <c:pt idx="0">
                  <c:v>456.hmmer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olid"/>
              </a:ln>
              <a:effectLst/>
            </c:spPr>
            <c:trendlineType val="linear"/>
            <c:dispRSqr val="0"/>
            <c:dispEq val="0"/>
          </c:trendline>
          <c:cat>
            <c:strRef>
              <c:f>'BiMode BP'!$C$5:$C$15</c:f>
              <c:strCache>
                <c:ptCount val="11"/>
                <c:pt idx="0">
                  <c:v>g_2048_c_2048</c:v>
                </c:pt>
                <c:pt idx="1">
                  <c:v>g_2048_c_4096</c:v>
                </c:pt>
                <c:pt idx="2">
                  <c:v>g_2048_c_8192</c:v>
                </c:pt>
                <c:pt idx="3">
                  <c:v>g_4096_c_2048</c:v>
                </c:pt>
                <c:pt idx="4">
                  <c:v>g_4096_c_4096</c:v>
                </c:pt>
                <c:pt idx="5">
                  <c:v>g_4096_c_8192</c:v>
                </c:pt>
                <c:pt idx="6">
                  <c:v>g_8192_c_2048</c:v>
                </c:pt>
                <c:pt idx="7">
                  <c:v>g_8192_c_4096</c:v>
                </c:pt>
                <c:pt idx="8">
                  <c:v>g_8192_c_8192</c:v>
                </c:pt>
                <c:pt idx="9">
                  <c:v>l_1024</c:v>
                </c:pt>
                <c:pt idx="10">
                  <c:v>l_2048</c:v>
                </c:pt>
              </c:strCache>
            </c:strRef>
          </c:cat>
          <c:val>
            <c:numRef>
              <c:f>'BiMode BP'!$D$5:$D$15</c:f>
              <c:numCache>
                <c:formatCode>0.000000</c:formatCode>
                <c:ptCount val="11"/>
                <c:pt idx="0">
                  <c:v>3.6862180000000002</c:v>
                </c:pt>
                <c:pt idx="1">
                  <c:v>3.6016979999999998</c:v>
                </c:pt>
                <c:pt idx="2">
                  <c:v>3.6764130000000002</c:v>
                </c:pt>
                <c:pt idx="3">
                  <c:v>1.9288970000000001</c:v>
                </c:pt>
                <c:pt idx="4">
                  <c:v>2.0760890000000001</c:v>
                </c:pt>
                <c:pt idx="5">
                  <c:v>2.0250889999999999</c:v>
                </c:pt>
                <c:pt idx="6">
                  <c:v>1.2707999999999999</c:v>
                </c:pt>
                <c:pt idx="7">
                  <c:v>1.342716</c:v>
                </c:pt>
                <c:pt idx="8">
                  <c:v>1.19316</c:v>
                </c:pt>
                <c:pt idx="9">
                  <c:v>9.7261039999999994</c:v>
                </c:pt>
                <c:pt idx="10">
                  <c:v>7.6813219999999998</c:v>
                </c:pt>
              </c:numCache>
            </c:numRef>
          </c:val>
          <c:extLst>
            <c:ext xmlns:c16="http://schemas.microsoft.com/office/drawing/2014/chart" uri="{C3380CC4-5D6E-409C-BE32-E72D297353CC}">
              <c16:uniqueId val="{00000001-64B5-4CF2-9C1C-CED07D1F7960}"/>
            </c:ext>
          </c:extLst>
        </c:ser>
        <c:dLbls>
          <c:showLegendKey val="0"/>
          <c:showVal val="0"/>
          <c:showCatName val="0"/>
          <c:showSerName val="0"/>
          <c:showPercent val="0"/>
          <c:showBubbleSize val="0"/>
        </c:dLbls>
        <c:gapWidth val="219"/>
        <c:overlap val="-27"/>
        <c:axId val="1010923200"/>
        <c:axId val="865264272"/>
      </c:barChart>
      <c:catAx>
        <c:axId val="101092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264272"/>
        <c:crosses val="autoZero"/>
        <c:auto val="1"/>
        <c:lblAlgn val="ctr"/>
        <c:lblOffset val="100"/>
        <c:noMultiLvlLbl val="0"/>
      </c:catAx>
      <c:valAx>
        <c:axId val="865264272"/>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923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04089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2286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053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236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6443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8036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27449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12541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47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226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11/5/2023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9273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11/5/2023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97125421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89" r:id="rId7"/>
    <p:sldLayoutId id="2147483688" r:id="rId8"/>
    <p:sldLayoutId id="2147483687" r:id="rId9"/>
    <p:sldLayoutId id="2147483686" r:id="rId10"/>
    <p:sldLayoutId id="214748367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2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connection abstract against a white background">
            <a:extLst>
              <a:ext uri="{FF2B5EF4-FFF2-40B4-BE49-F238E27FC236}">
                <a16:creationId xmlns:a16="http://schemas.microsoft.com/office/drawing/2014/main" id="{3F88DBF8-DAF7-400D-6AEB-04DE7A4B766E}"/>
              </a:ext>
            </a:extLst>
          </p:cNvPr>
          <p:cNvPicPr>
            <a:picLocks noChangeAspect="1"/>
          </p:cNvPicPr>
          <p:nvPr/>
        </p:nvPicPr>
        <p:blipFill rotWithShape="1">
          <a:blip r:embed="rId2"/>
          <a:srcRect t="15730"/>
          <a:stretch/>
        </p:blipFill>
        <p:spPr>
          <a:xfrm>
            <a:off x="-21" y="11"/>
            <a:ext cx="12191979" cy="6857989"/>
          </a:xfrm>
          <a:prstGeom prst="rect">
            <a:avLst/>
          </a:prstGeom>
        </p:spPr>
      </p:pic>
      <p:sp>
        <p:nvSpPr>
          <p:cNvPr id="2" name="Title 1">
            <a:extLst>
              <a:ext uri="{FF2B5EF4-FFF2-40B4-BE49-F238E27FC236}">
                <a16:creationId xmlns:a16="http://schemas.microsoft.com/office/drawing/2014/main" id="{0DC0AE26-D20C-9C10-47E9-F9259E04C24F}"/>
              </a:ext>
            </a:extLst>
          </p:cNvPr>
          <p:cNvSpPr>
            <a:spLocks noGrp="1"/>
          </p:cNvSpPr>
          <p:nvPr>
            <p:ph type="ctrTitle"/>
          </p:nvPr>
        </p:nvSpPr>
        <p:spPr>
          <a:xfrm>
            <a:off x="6928338" y="5190978"/>
            <a:ext cx="5263641" cy="1667011"/>
          </a:xfrm>
        </p:spPr>
        <p:txBody>
          <a:bodyPr anchor="ctr">
            <a:noAutofit/>
          </a:bodyPr>
          <a:lstStyle/>
          <a:p>
            <a:pPr algn="ctr"/>
            <a:r>
              <a:rPr lang="en-US" sz="1800" dirty="0"/>
              <a:t>Team Members:</a:t>
            </a:r>
            <a:br>
              <a:rPr lang="en-US" sz="1800" dirty="0"/>
            </a:br>
            <a:r>
              <a:rPr lang="en-US" sz="1800" dirty="0" err="1"/>
              <a:t>Kodanda</a:t>
            </a:r>
            <a:r>
              <a:rPr lang="en-US" sz="1800" dirty="0"/>
              <a:t> Rama Yaswanth Kumar Ramadugu (KXR230001)</a:t>
            </a:r>
            <a:br>
              <a:rPr lang="en-US" sz="1800" dirty="0"/>
            </a:br>
            <a:r>
              <a:rPr lang="en-US" sz="1800" dirty="0"/>
              <a:t>Sai Prasanth Reddy (SXR220147) </a:t>
            </a:r>
            <a:br>
              <a:rPr lang="en-US" sz="1800" dirty="0"/>
            </a:br>
            <a:endParaRPr lang="en-US" sz="1800" dirty="0"/>
          </a:p>
        </p:txBody>
      </p:sp>
      <p:sp>
        <p:nvSpPr>
          <p:cNvPr id="3" name="Subtitle 2">
            <a:extLst>
              <a:ext uri="{FF2B5EF4-FFF2-40B4-BE49-F238E27FC236}">
                <a16:creationId xmlns:a16="http://schemas.microsoft.com/office/drawing/2014/main" id="{07B4D1C6-2E13-DCD2-17CA-5D33BBD0F198}"/>
              </a:ext>
            </a:extLst>
          </p:cNvPr>
          <p:cNvSpPr>
            <a:spLocks noGrp="1"/>
          </p:cNvSpPr>
          <p:nvPr>
            <p:ph type="subTitle" idx="1"/>
          </p:nvPr>
        </p:nvSpPr>
        <p:spPr>
          <a:xfrm>
            <a:off x="6217900" y="0"/>
            <a:ext cx="5901418" cy="2131255"/>
          </a:xfrm>
        </p:spPr>
        <p:txBody>
          <a:bodyPr anchor="b">
            <a:normAutofit/>
          </a:bodyPr>
          <a:lstStyle/>
          <a:p>
            <a:pPr algn="r"/>
            <a:r>
              <a:rPr lang="en-US" sz="3600" b="1" dirty="0"/>
              <a:t>Analysis of Branch Prediction on Different Benchmarks using gem5</a:t>
            </a:r>
          </a:p>
        </p:txBody>
      </p:sp>
    </p:spTree>
    <p:extLst>
      <p:ext uri="{BB962C8B-B14F-4D97-AF65-F5344CB8AC3E}">
        <p14:creationId xmlns:p14="http://schemas.microsoft.com/office/powerpoint/2010/main" val="418433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1001-91A2-82D6-4A1B-9278E57C6A40}"/>
              </a:ext>
            </a:extLst>
          </p:cNvPr>
          <p:cNvSpPr>
            <a:spLocks noGrp="1"/>
          </p:cNvSpPr>
          <p:nvPr>
            <p:ph type="title"/>
          </p:nvPr>
        </p:nvSpPr>
        <p:spPr>
          <a:xfrm>
            <a:off x="1069975" y="654428"/>
            <a:ext cx="8886884" cy="953669"/>
          </a:xfrm>
        </p:spPr>
        <p:txBody>
          <a:bodyPr>
            <a:normAutofit/>
          </a:bodyPr>
          <a:lstStyle/>
          <a:p>
            <a:r>
              <a:rPr lang="en-US" sz="4000" dirty="0">
                <a:latin typeface="Times New Roman" panose="02020603050405020304" pitchFamily="18" charset="0"/>
                <a:cs typeface="Times New Roman" panose="02020603050405020304" pitchFamily="18" charset="0"/>
              </a:rPr>
              <a:t>Tradeoffs-</a:t>
            </a:r>
          </a:p>
        </p:txBody>
      </p:sp>
      <p:graphicFrame>
        <p:nvGraphicFramePr>
          <p:cNvPr id="18" name="Table 17">
            <a:extLst>
              <a:ext uri="{FF2B5EF4-FFF2-40B4-BE49-F238E27FC236}">
                <a16:creationId xmlns:a16="http://schemas.microsoft.com/office/drawing/2014/main" id="{416AFE8B-8DD2-37A9-4F7D-0CB8EA7088A5}"/>
              </a:ext>
            </a:extLst>
          </p:cNvPr>
          <p:cNvGraphicFramePr>
            <a:graphicFrameLocks noGrp="1"/>
          </p:cNvGraphicFramePr>
          <p:nvPr>
            <p:extLst>
              <p:ext uri="{D42A27DB-BD31-4B8C-83A1-F6EECF244321}">
                <p14:modId xmlns:p14="http://schemas.microsoft.com/office/powerpoint/2010/main" val="1298876878"/>
              </p:ext>
            </p:extLst>
          </p:nvPr>
        </p:nvGraphicFramePr>
        <p:xfrm>
          <a:off x="1449417" y="1999565"/>
          <a:ext cx="9108388" cy="2834640"/>
        </p:xfrm>
        <a:graphic>
          <a:graphicData uri="http://schemas.openxmlformats.org/drawingml/2006/table">
            <a:tbl>
              <a:tblPr firstRow="1" bandRow="1">
                <a:tableStyleId>{5C22544A-7EE6-4342-B048-85BDC9FD1C3A}</a:tableStyleId>
              </a:tblPr>
              <a:tblGrid>
                <a:gridCol w="2277097">
                  <a:extLst>
                    <a:ext uri="{9D8B030D-6E8A-4147-A177-3AD203B41FA5}">
                      <a16:colId xmlns:a16="http://schemas.microsoft.com/office/drawing/2014/main" val="2991549781"/>
                    </a:ext>
                  </a:extLst>
                </a:gridCol>
                <a:gridCol w="2277097">
                  <a:extLst>
                    <a:ext uri="{9D8B030D-6E8A-4147-A177-3AD203B41FA5}">
                      <a16:colId xmlns:a16="http://schemas.microsoft.com/office/drawing/2014/main" val="4052615337"/>
                    </a:ext>
                  </a:extLst>
                </a:gridCol>
                <a:gridCol w="2277097">
                  <a:extLst>
                    <a:ext uri="{9D8B030D-6E8A-4147-A177-3AD203B41FA5}">
                      <a16:colId xmlns:a16="http://schemas.microsoft.com/office/drawing/2014/main" val="2765037498"/>
                    </a:ext>
                  </a:extLst>
                </a:gridCol>
                <a:gridCol w="2277097">
                  <a:extLst>
                    <a:ext uri="{9D8B030D-6E8A-4147-A177-3AD203B41FA5}">
                      <a16:colId xmlns:a16="http://schemas.microsoft.com/office/drawing/2014/main" val="1802235147"/>
                    </a:ext>
                  </a:extLst>
                </a:gridCol>
              </a:tblGrid>
              <a:tr h="422291">
                <a:tc>
                  <a:txBody>
                    <a:bodyPr/>
                    <a:lstStyle/>
                    <a:p>
                      <a:pPr algn="ctr"/>
                      <a:r>
                        <a:rPr lang="en-US" dirty="0">
                          <a:solidFill>
                            <a:schemeClr val="tx1"/>
                          </a:solidFill>
                          <a:latin typeface="Times New Roman" panose="02020603050405020304" pitchFamily="18" charset="0"/>
                          <a:cs typeface="Times New Roman" panose="02020603050405020304" pitchFamily="18" charset="0"/>
                        </a:rPr>
                        <a:t>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Bimodal Branch 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Local 2-bit Branch 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Tournament Branch 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508577166"/>
                  </a:ext>
                </a:extLst>
              </a:tr>
              <a:tr h="370840">
                <a:tc>
                  <a:txBody>
                    <a:bodyPr/>
                    <a:lstStyle/>
                    <a:p>
                      <a:pPr algn="ctr"/>
                      <a:r>
                        <a:rPr lang="en-US" dirty="0">
                          <a:latin typeface="Times New Roman" panose="02020603050405020304" pitchFamily="18" charset="0"/>
                          <a:cs typeface="Times New Roman" panose="02020603050405020304" pitchFamily="18" charset="0"/>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Least accurate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More accuracy than Bimodal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Most accurate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06570497"/>
                  </a:ext>
                </a:extLst>
              </a:tr>
              <a:tr h="370840">
                <a:tc>
                  <a:txBody>
                    <a:bodyPr/>
                    <a:lstStyle/>
                    <a:p>
                      <a:pPr algn="ctr"/>
                      <a:r>
                        <a:rPr lang="en-US" dirty="0">
                          <a:latin typeface="Times New Roman" panose="02020603050405020304" pitchFamily="18" charset="0"/>
                          <a:cs typeface="Times New Roman" panose="02020603050405020304" pitchFamily="18" charset="0"/>
                        </a:rPr>
                        <a:t>Hardware over Tradeoffs-head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Least requirement of hardware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More requirement of hardware resources than Bimodal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latin typeface="Times New Roman" panose="02020603050405020304" pitchFamily="18" charset="0"/>
                          <a:cs typeface="Times New Roman" panose="02020603050405020304" pitchFamily="18" charset="0"/>
                        </a:rPr>
                        <a:t>Most requirement of hardware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47492491"/>
                  </a:ext>
                </a:extLst>
              </a:tr>
              <a:tr h="370840">
                <a:tc>
                  <a:txBody>
                    <a:bodyPr/>
                    <a:lstStyle/>
                    <a:p>
                      <a:pPr algn="ctr"/>
                      <a:r>
                        <a:rPr lang="en-US" dirty="0">
                          <a:latin typeface="Times New Roman" panose="02020603050405020304" pitchFamily="18" charset="0"/>
                          <a:cs typeface="Times New Roman" panose="02020603050405020304" pitchFamily="18" charset="0"/>
                        </a:rPr>
                        <a:t>Implementation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Simplest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More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dirty="0">
                          <a:latin typeface="Times New Roman" panose="02020603050405020304" pitchFamily="18" charset="0"/>
                          <a:cs typeface="Times New Roman" panose="02020603050405020304" pitchFamily="18" charset="0"/>
                        </a:rPr>
                        <a:t>Most 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66321692"/>
                  </a:ext>
                </a:extLst>
              </a:tr>
            </a:tbl>
          </a:graphicData>
        </a:graphic>
      </p:graphicFrame>
    </p:spTree>
    <p:extLst>
      <p:ext uri="{BB962C8B-B14F-4D97-AF65-F5344CB8AC3E}">
        <p14:creationId xmlns:p14="http://schemas.microsoft.com/office/powerpoint/2010/main" val="167044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EB4F-184F-F096-7C82-63DA8604BDEB}"/>
              </a:ext>
            </a:extLst>
          </p:cNvPr>
          <p:cNvSpPr>
            <a:spLocks noGrp="1"/>
          </p:cNvSpPr>
          <p:nvPr>
            <p:ph type="title"/>
          </p:nvPr>
        </p:nvSpPr>
        <p:spPr/>
        <p:txBody>
          <a:bodyPr/>
          <a:lstStyle/>
          <a:p>
            <a:r>
              <a:rPr lang="en-US" sz="3200" b="1" dirty="0">
                <a:solidFill>
                  <a:srgbClr val="002060"/>
                </a:solidFill>
                <a:latin typeface="Cambria" panose="02040503050406030204" pitchFamily="18" charset="0"/>
                <a:ea typeface="Cambria" panose="02040503050406030204" pitchFamily="18" charset="0"/>
              </a:rPr>
              <a:t>Deliverables</a:t>
            </a:r>
            <a:r>
              <a:rPr lang="en-US" sz="3200" dirty="0">
                <a:latin typeface="Cambria" panose="02040503050406030204" pitchFamily="18" charset="0"/>
                <a:ea typeface="Cambria" panose="02040503050406030204" pitchFamily="18" charset="0"/>
              </a:rPr>
              <a:t> </a:t>
            </a:r>
            <a:endParaRPr lang="en-US" dirty="0"/>
          </a:p>
        </p:txBody>
      </p:sp>
      <p:sp>
        <p:nvSpPr>
          <p:cNvPr id="3" name="Content Placeholder 2">
            <a:extLst>
              <a:ext uri="{FF2B5EF4-FFF2-40B4-BE49-F238E27FC236}">
                <a16:creationId xmlns:a16="http://schemas.microsoft.com/office/drawing/2014/main" id="{15D1A911-8EA5-25DA-65F2-550F5756A2B2}"/>
              </a:ext>
            </a:extLst>
          </p:cNvPr>
          <p:cNvSpPr>
            <a:spLocks noGrp="1"/>
          </p:cNvSpPr>
          <p:nvPr>
            <p:ph idx="1"/>
          </p:nvPr>
        </p:nvSpPr>
        <p:spPr/>
        <p:txBody>
          <a:bodyPr/>
          <a:lstStyle/>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Changes made to source files.</a:t>
            </a:r>
          </a:p>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Observing the changes made. </a:t>
            </a:r>
          </a:p>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Generating the </a:t>
            </a:r>
            <a:r>
              <a:rPr lang="en-US" sz="1800" dirty="0" err="1">
                <a:latin typeface="Times New Roman" panose="02020603050405020304" pitchFamily="18" charset="0"/>
                <a:ea typeface="Cambria" panose="02040503050406030204" pitchFamily="18" charset="0"/>
                <a:cs typeface="Times New Roman" panose="02020603050405020304" pitchFamily="18" charset="0"/>
              </a:rPr>
              <a:t>BTBMissPct</a:t>
            </a:r>
            <a:r>
              <a:rPr lang="en-US" sz="1800" dirty="0">
                <a:latin typeface="Times New Roman" panose="02020603050405020304" pitchFamily="18" charset="0"/>
                <a:ea typeface="Cambria" panose="02040503050406030204" pitchFamily="18" charset="0"/>
                <a:cs typeface="Times New Roman" panose="02020603050405020304" pitchFamily="18" charset="0"/>
              </a:rPr>
              <a:t> and Branch </a:t>
            </a:r>
            <a:r>
              <a:rPr lang="en-US" sz="1800" dirty="0" err="1">
                <a:latin typeface="Times New Roman" panose="02020603050405020304" pitchFamily="18" charset="0"/>
                <a:ea typeface="Cambria" panose="02040503050406030204" pitchFamily="18" charset="0"/>
                <a:cs typeface="Times New Roman" panose="02020603050405020304" pitchFamily="18" charset="0"/>
              </a:rPr>
              <a:t>Mispred</a:t>
            </a:r>
            <a:r>
              <a:rPr lang="en-US" sz="1800" dirty="0">
                <a:latin typeface="Times New Roman" panose="02020603050405020304" pitchFamily="18" charset="0"/>
                <a:ea typeface="Cambria" panose="02040503050406030204" pitchFamily="18" charset="0"/>
                <a:cs typeface="Times New Roman" panose="02020603050405020304" pitchFamily="18" charset="0"/>
              </a:rPr>
              <a:t> Percent for all Benchmarks</a:t>
            </a:r>
          </a:p>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Varying the sizes of predictor and calculating the same for </a:t>
            </a:r>
            <a:r>
              <a:rPr lang="en-US" sz="1800" dirty="0" err="1">
                <a:latin typeface="Times New Roman" panose="02020603050405020304" pitchFamily="18" charset="0"/>
                <a:ea typeface="Cambria" panose="02040503050406030204" pitchFamily="18" charset="0"/>
                <a:cs typeface="Times New Roman" panose="02020603050405020304" pitchFamily="18" charset="0"/>
              </a:rPr>
              <a:t>TournamentBP</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Graphs of each </a:t>
            </a:r>
            <a:r>
              <a:rPr lang="en-US" sz="1800" dirty="0" err="1">
                <a:latin typeface="Times New Roman" panose="02020603050405020304" pitchFamily="18" charset="0"/>
                <a:ea typeface="Cambria" panose="02040503050406030204" pitchFamily="18" charset="0"/>
                <a:cs typeface="Times New Roman" panose="02020603050405020304" pitchFamily="18" charset="0"/>
              </a:rPr>
              <a:t>benchamark</a:t>
            </a:r>
            <a:r>
              <a:rPr lang="en-US" sz="1800" dirty="0">
                <a:latin typeface="Times New Roman" panose="02020603050405020304" pitchFamily="18" charset="0"/>
                <a:ea typeface="Cambria" panose="02040503050406030204" pitchFamily="18" charset="0"/>
                <a:cs typeface="Times New Roman" panose="02020603050405020304" pitchFamily="18" charset="0"/>
              </a:rPr>
              <a:t> for each Branch Predictor</a:t>
            </a:r>
          </a:p>
          <a:p>
            <a:pPr lvl="1"/>
            <a:r>
              <a:rPr lang="en-US" sz="1800" dirty="0">
                <a:latin typeface="Times New Roman" panose="02020603050405020304" pitchFamily="18" charset="0"/>
                <a:ea typeface="Cambria" panose="02040503050406030204" pitchFamily="18" charset="0"/>
                <a:cs typeface="Times New Roman" panose="02020603050405020304" pitchFamily="18" charset="0"/>
              </a:rPr>
              <a:t>Observations from the graphs.</a:t>
            </a:r>
          </a:p>
        </p:txBody>
      </p:sp>
    </p:spTree>
    <p:extLst>
      <p:ext uri="{BB962C8B-B14F-4D97-AF65-F5344CB8AC3E}">
        <p14:creationId xmlns:p14="http://schemas.microsoft.com/office/powerpoint/2010/main" val="224985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8465-6DCD-9CC2-9786-3D03CF9B690E}"/>
              </a:ext>
            </a:extLst>
          </p:cNvPr>
          <p:cNvSpPr>
            <a:spLocks noGrp="1"/>
          </p:cNvSpPr>
          <p:nvPr>
            <p:ph type="title"/>
          </p:nvPr>
        </p:nvSpPr>
        <p:spPr>
          <a:xfrm>
            <a:off x="1069848" y="271793"/>
            <a:ext cx="8886884" cy="953669"/>
          </a:xfrm>
        </p:spPr>
        <p:txBody>
          <a:bodyPr>
            <a:normAutofit/>
          </a:bodyPr>
          <a:lstStyle/>
          <a:p>
            <a:r>
              <a:rPr lang="en-US" sz="4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Changes in Gem5</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8FEC94-620F-596C-BA1E-CF725098874A}"/>
              </a:ext>
            </a:extLst>
          </p:cNvPr>
          <p:cNvSpPr>
            <a:spLocks noGrp="1"/>
          </p:cNvSpPr>
          <p:nvPr>
            <p:ph idx="1"/>
          </p:nvPr>
        </p:nvSpPr>
        <p:spPr>
          <a:xfrm>
            <a:off x="1072896" y="1381956"/>
            <a:ext cx="8883836" cy="4094087"/>
          </a:xfrm>
        </p:spPr>
        <p:txBody>
          <a:bodyPr/>
          <a:lstStyle/>
          <a:p>
            <a:pPr algn="just"/>
            <a:r>
              <a:rPr lang="en-US" sz="1800" dirty="0">
                <a:latin typeface="Times New Roman" panose="02020603050405020304" pitchFamily="18" charset="0"/>
                <a:ea typeface="Cambria" panose="02040503050406030204" pitchFamily="18" charset="0"/>
                <a:cs typeface="Times New Roman" panose="02020603050405020304" pitchFamily="18" charset="0"/>
              </a:rPr>
              <a:t>We made the following changes to the respective “runGem5.sh” files for the Benchmarks 456.hmmer and 458.sjeng.</a:t>
            </a:r>
          </a:p>
          <a:p>
            <a:pPr marL="285750" indent="-285750"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Change the Argument path in every benchmark.</a:t>
            </a:r>
          </a:p>
          <a:p>
            <a:pPr marL="285750" indent="-285750" algn="just">
              <a:buFont typeface="Arial" panose="020B0604020202020204" pitchFamily="34" charset="0"/>
              <a:buChar char="•"/>
            </a:pPr>
            <a:r>
              <a:rPr lang="en-US" sz="1800" dirty="0">
                <a:latin typeface="Times New Roman" panose="02020603050405020304" pitchFamily="18" charset="0"/>
                <a:ea typeface="Cambria" panose="02040503050406030204" pitchFamily="18" charset="0"/>
                <a:cs typeface="Times New Roman" panose="02020603050405020304" pitchFamily="18" charset="0"/>
              </a:rPr>
              <a:t>Change the path of the gem5 directory</a:t>
            </a:r>
            <a:r>
              <a:rPr lang="en-US" dirty="0">
                <a:latin typeface="Times New Roman" panose="02020603050405020304" pitchFamily="18" charset="0"/>
                <a:ea typeface="Cambria" panose="02040503050406030204" pitchFamily="18" charset="0"/>
                <a:cs typeface="Times New Roman" panose="02020603050405020304" pitchFamily="18" charset="0"/>
              </a:rPr>
              <a:t>.</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4B4E9C-40E3-F721-25AA-4F1F823A24F1}"/>
              </a:ext>
            </a:extLst>
          </p:cNvPr>
          <p:cNvPicPr>
            <a:picLocks noChangeAspect="1"/>
          </p:cNvPicPr>
          <p:nvPr/>
        </p:nvPicPr>
        <p:blipFill>
          <a:blip r:embed="rId2"/>
          <a:stretch>
            <a:fillRect/>
          </a:stretch>
        </p:blipFill>
        <p:spPr>
          <a:xfrm>
            <a:off x="1401055" y="3137006"/>
            <a:ext cx="9389889" cy="1400185"/>
          </a:xfrm>
          <a:prstGeom prst="rect">
            <a:avLst/>
          </a:prstGeom>
        </p:spPr>
      </p:pic>
      <p:pic>
        <p:nvPicPr>
          <p:cNvPr id="8" name="Picture 7">
            <a:extLst>
              <a:ext uri="{FF2B5EF4-FFF2-40B4-BE49-F238E27FC236}">
                <a16:creationId xmlns:a16="http://schemas.microsoft.com/office/drawing/2014/main" id="{D8F0B02F-3CAF-B241-B141-1317E12D8F22}"/>
              </a:ext>
            </a:extLst>
          </p:cNvPr>
          <p:cNvPicPr>
            <a:picLocks noChangeAspect="1"/>
          </p:cNvPicPr>
          <p:nvPr/>
        </p:nvPicPr>
        <p:blipFill>
          <a:blip r:embed="rId3"/>
          <a:stretch>
            <a:fillRect/>
          </a:stretch>
        </p:blipFill>
        <p:spPr>
          <a:xfrm>
            <a:off x="1401055" y="4655386"/>
            <a:ext cx="9389889" cy="1395423"/>
          </a:xfrm>
          <a:prstGeom prst="rect">
            <a:avLst/>
          </a:prstGeom>
        </p:spPr>
      </p:pic>
      <p:sp>
        <p:nvSpPr>
          <p:cNvPr id="10" name="Rectangle 9">
            <a:extLst>
              <a:ext uri="{FF2B5EF4-FFF2-40B4-BE49-F238E27FC236}">
                <a16:creationId xmlns:a16="http://schemas.microsoft.com/office/drawing/2014/main" id="{DD6867AC-C632-ED13-0FC5-25B31A5A6FEB}"/>
              </a:ext>
            </a:extLst>
          </p:cNvPr>
          <p:cNvSpPr/>
          <p:nvPr/>
        </p:nvSpPr>
        <p:spPr>
          <a:xfrm>
            <a:off x="2766252" y="3801262"/>
            <a:ext cx="1237130" cy="15882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5D1F-1279-1D2A-B25A-086B1EB69AE6}"/>
              </a:ext>
            </a:extLst>
          </p:cNvPr>
          <p:cNvSpPr/>
          <p:nvPr/>
        </p:nvSpPr>
        <p:spPr>
          <a:xfrm>
            <a:off x="1944061" y="3960090"/>
            <a:ext cx="1375442" cy="158828"/>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72AF9A-F7FD-69CE-011A-C1EA0043300D}"/>
              </a:ext>
            </a:extLst>
          </p:cNvPr>
          <p:cNvSpPr/>
          <p:nvPr/>
        </p:nvSpPr>
        <p:spPr>
          <a:xfrm>
            <a:off x="5368580" y="3921793"/>
            <a:ext cx="1769887" cy="158828"/>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74CC2A-B25A-59F4-AC10-573924EC439B}"/>
              </a:ext>
            </a:extLst>
          </p:cNvPr>
          <p:cNvSpPr/>
          <p:nvPr/>
        </p:nvSpPr>
        <p:spPr>
          <a:xfrm>
            <a:off x="2700938" y="5328980"/>
            <a:ext cx="1237130" cy="147063"/>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54B21A-72C5-54CB-9E3F-18E8C92DB344}"/>
              </a:ext>
            </a:extLst>
          </p:cNvPr>
          <p:cNvSpPr/>
          <p:nvPr/>
        </p:nvSpPr>
        <p:spPr>
          <a:xfrm>
            <a:off x="1882589" y="5485475"/>
            <a:ext cx="2055480" cy="147062"/>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29FCF1-9D07-D940-901F-5F2419650FEF}"/>
              </a:ext>
            </a:extLst>
          </p:cNvPr>
          <p:cNvSpPr/>
          <p:nvPr/>
        </p:nvSpPr>
        <p:spPr>
          <a:xfrm>
            <a:off x="5368580" y="5463749"/>
            <a:ext cx="2192509" cy="16878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15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C4AC8-F117-EC08-BCF4-B33AC434F07D}"/>
              </a:ext>
            </a:extLst>
          </p:cNvPr>
          <p:cNvSpPr>
            <a:spLocks noGrp="1"/>
          </p:cNvSpPr>
          <p:nvPr>
            <p:ph idx="1"/>
          </p:nvPr>
        </p:nvSpPr>
        <p:spPr>
          <a:xfrm>
            <a:off x="1016060" y="426157"/>
            <a:ext cx="10033580" cy="3677683"/>
          </a:xfrm>
        </p:spPr>
        <p:txBody>
          <a:bodyPr/>
          <a:lstStyle/>
          <a:p>
            <a:pPr algn="just">
              <a:lnSpc>
                <a:spcPct val="100000"/>
              </a:lnSpc>
            </a:pPr>
            <a:r>
              <a:rPr lang="en-US" dirty="0">
                <a:latin typeface="Times New Roman" panose="02020603050405020304" pitchFamily="18" charset="0"/>
                <a:ea typeface="Cambria" panose="02040503050406030204" pitchFamily="18" charset="0"/>
                <a:cs typeface="Times New Roman" panose="02020603050405020304" pitchFamily="18" charset="0"/>
              </a:rPr>
              <a:t>In the Gem5 folder, to change the branch predictor type</a:t>
            </a:r>
          </a:p>
          <a:p>
            <a:pPr marL="285750" indent="-285750" algn="just">
              <a:lnSpc>
                <a:spcPct val="100000"/>
              </a:lnSpc>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Go to cd gem5/</a:t>
            </a:r>
            <a:r>
              <a:rPr lang="en-US" dirty="0" err="1">
                <a:latin typeface="Times New Roman" panose="02020603050405020304" pitchFamily="18" charset="0"/>
                <a:ea typeface="Cambria" panose="02040503050406030204" pitchFamily="18" charset="0"/>
                <a:cs typeface="Times New Roman" panose="02020603050405020304" pitchFamily="18" charset="0"/>
              </a:rPr>
              <a:t>src</a:t>
            </a:r>
            <a:r>
              <a:rPr lang="en-US" dirty="0">
                <a:latin typeface="Times New Roman" panose="02020603050405020304" pitchFamily="18" charset="0"/>
                <a:ea typeface="Cambria" panose="02040503050406030204" pitchFamily="18" charset="0"/>
                <a:cs typeface="Times New Roman" panose="02020603050405020304" pitchFamily="18" charset="0"/>
              </a:rPr>
              <a:t>/</a:t>
            </a:r>
            <a:r>
              <a:rPr lang="en-US" dirty="0" err="1">
                <a:latin typeface="Times New Roman" panose="02020603050405020304" pitchFamily="18" charset="0"/>
                <a:ea typeface="Cambria" panose="02040503050406030204" pitchFamily="18" charset="0"/>
                <a:cs typeface="Times New Roman" panose="02020603050405020304" pitchFamily="18" charset="0"/>
              </a:rPr>
              <a:t>cpu</a:t>
            </a:r>
            <a:r>
              <a:rPr lang="en-US" dirty="0">
                <a:latin typeface="Times New Roman" panose="02020603050405020304" pitchFamily="18" charset="0"/>
                <a:ea typeface="Cambria" panose="02040503050406030204" pitchFamily="18" charset="0"/>
                <a:cs typeface="Times New Roman" panose="02020603050405020304" pitchFamily="18" charset="0"/>
              </a:rPr>
              <a:t>/simple . </a:t>
            </a:r>
          </a:p>
          <a:p>
            <a:pPr marL="285750" indent="-285750" algn="just">
              <a:lnSpc>
                <a:spcPct val="100000"/>
              </a:lnSpc>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Edit the file named “BaseSimpleCPU.py” and at the bottom we find the line: </a:t>
            </a:r>
            <a:r>
              <a:rPr lang="en-US" dirty="0" err="1">
                <a:latin typeface="Times New Roman" panose="02020603050405020304" pitchFamily="18" charset="0"/>
                <a:ea typeface="Cambria" panose="02040503050406030204" pitchFamily="18" charset="0"/>
                <a:cs typeface="Times New Roman" panose="02020603050405020304" pitchFamily="18" charset="0"/>
              </a:rPr>
              <a:t>branchPred</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latin typeface="Times New Roman" panose="02020603050405020304" pitchFamily="18" charset="0"/>
                <a:ea typeface="Cambria" panose="02040503050406030204" pitchFamily="18" charset="0"/>
                <a:cs typeface="Times New Roman" panose="02020603050405020304" pitchFamily="18" charset="0"/>
              </a:rPr>
              <a:t>Param.BranchPredictor</a:t>
            </a:r>
            <a:r>
              <a:rPr lang="en-US" dirty="0">
                <a:latin typeface="Times New Roman" panose="02020603050405020304" pitchFamily="18" charset="0"/>
                <a:ea typeface="Cambria" panose="02040503050406030204" pitchFamily="18" charset="0"/>
                <a:cs typeface="Times New Roman" panose="02020603050405020304" pitchFamily="18" charset="0"/>
              </a:rPr>
              <a:t> (NULL, “Branch Predictor”)</a:t>
            </a:r>
          </a:p>
          <a:p>
            <a:pPr marL="285750" indent="-285750" algn="just">
              <a:lnSpc>
                <a:spcPct val="100000"/>
              </a:lnSpc>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In place of null we put the branch predictor types given: 1. </a:t>
            </a:r>
            <a:r>
              <a:rPr lang="en-US" dirty="0" err="1">
                <a:latin typeface="Times New Roman" panose="02020603050405020304" pitchFamily="18" charset="0"/>
                <a:ea typeface="Cambria" panose="02040503050406030204" pitchFamily="18" charset="0"/>
                <a:cs typeface="Times New Roman" panose="02020603050405020304" pitchFamily="18" charset="0"/>
              </a:rPr>
              <a:t>LocalBP</a:t>
            </a:r>
            <a:r>
              <a:rPr lang="en-US" dirty="0">
                <a:latin typeface="Times New Roman" panose="02020603050405020304" pitchFamily="18" charset="0"/>
                <a:ea typeface="Cambria" panose="02040503050406030204" pitchFamily="18" charset="0"/>
                <a:cs typeface="Times New Roman" panose="02020603050405020304" pitchFamily="18" charset="0"/>
              </a:rPr>
              <a:t> 2. </a:t>
            </a:r>
            <a:r>
              <a:rPr lang="en-US" dirty="0" err="1">
                <a:latin typeface="Times New Roman" panose="02020603050405020304" pitchFamily="18" charset="0"/>
                <a:ea typeface="Cambria" panose="02040503050406030204" pitchFamily="18" charset="0"/>
                <a:cs typeface="Times New Roman" panose="02020603050405020304" pitchFamily="18" charset="0"/>
              </a:rPr>
              <a:t>BimodeBP</a:t>
            </a:r>
            <a:r>
              <a:rPr lang="en-US" dirty="0">
                <a:latin typeface="Times New Roman" panose="02020603050405020304" pitchFamily="18" charset="0"/>
                <a:ea typeface="Cambria" panose="02040503050406030204" pitchFamily="18" charset="0"/>
                <a:cs typeface="Times New Roman" panose="02020603050405020304" pitchFamily="18" charset="0"/>
              </a:rPr>
              <a:t> 3. </a:t>
            </a:r>
            <a:r>
              <a:rPr lang="en-US" dirty="0" err="1">
                <a:latin typeface="Times New Roman" panose="02020603050405020304" pitchFamily="18" charset="0"/>
                <a:ea typeface="Cambria" panose="02040503050406030204" pitchFamily="18" charset="0"/>
                <a:cs typeface="Times New Roman" panose="02020603050405020304" pitchFamily="18" charset="0"/>
              </a:rPr>
              <a:t>TournamentBP</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285750" indent="-285750" algn="just">
              <a:lnSpc>
                <a:spcPct val="100000"/>
              </a:lnSpc>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After changing each BP, delete all the files gem5/build/X86 first and then use the </a:t>
            </a:r>
            <a:r>
              <a:rPr lang="en-US" dirty="0" err="1">
                <a:latin typeface="Times New Roman" panose="02020603050405020304" pitchFamily="18" charset="0"/>
                <a:ea typeface="Cambria" panose="02040503050406030204" pitchFamily="18" charset="0"/>
                <a:cs typeface="Times New Roman" panose="02020603050405020304" pitchFamily="18" charset="0"/>
              </a:rPr>
              <a:t>scons</a:t>
            </a:r>
            <a:r>
              <a:rPr lang="en-US" dirty="0">
                <a:latin typeface="Times New Roman" panose="02020603050405020304" pitchFamily="18" charset="0"/>
                <a:ea typeface="Cambria" panose="02040503050406030204" pitchFamily="18" charset="0"/>
                <a:cs typeface="Times New Roman" panose="02020603050405020304" pitchFamily="18" charset="0"/>
              </a:rPr>
              <a:t> (% </a:t>
            </a:r>
            <a:r>
              <a:rPr lang="en-US" dirty="0" err="1">
                <a:latin typeface="Times New Roman" panose="02020603050405020304" pitchFamily="18" charset="0"/>
                <a:ea typeface="Cambria" panose="02040503050406030204" pitchFamily="18" charset="0"/>
                <a:cs typeface="Times New Roman" panose="02020603050405020304" pitchFamily="18" charset="0"/>
              </a:rPr>
              <a:t>scons</a:t>
            </a:r>
            <a:r>
              <a:rPr lang="en-US" dirty="0">
                <a:latin typeface="Times New Roman" panose="02020603050405020304" pitchFamily="18" charset="0"/>
                <a:ea typeface="Cambria" panose="02040503050406030204" pitchFamily="18" charset="0"/>
                <a:cs typeface="Times New Roman" panose="02020603050405020304" pitchFamily="18" charset="0"/>
              </a:rPr>
              <a:t> build/X86/gem5.opt) command to recompile in order to reflect the changes.</a:t>
            </a:r>
          </a:p>
          <a:p>
            <a:pPr>
              <a:lnSpc>
                <a:spcPct val="10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E710E1C-0447-94E3-6D40-6CA68220F457}"/>
              </a:ext>
            </a:extLst>
          </p:cNvPr>
          <p:cNvPicPr>
            <a:picLocks noChangeAspect="1"/>
          </p:cNvPicPr>
          <p:nvPr/>
        </p:nvPicPr>
        <p:blipFill>
          <a:blip r:embed="rId2"/>
          <a:stretch>
            <a:fillRect/>
          </a:stretch>
        </p:blipFill>
        <p:spPr>
          <a:xfrm>
            <a:off x="3436306" y="3152375"/>
            <a:ext cx="5193088" cy="3148839"/>
          </a:xfrm>
          <a:prstGeom prst="rect">
            <a:avLst/>
          </a:prstGeom>
        </p:spPr>
      </p:pic>
      <p:sp>
        <p:nvSpPr>
          <p:cNvPr id="6" name="Rectangle 5">
            <a:extLst>
              <a:ext uri="{FF2B5EF4-FFF2-40B4-BE49-F238E27FC236}">
                <a16:creationId xmlns:a16="http://schemas.microsoft.com/office/drawing/2014/main" id="{0A916E89-5932-1ACB-4A68-9431896F7AD7}"/>
              </a:ext>
            </a:extLst>
          </p:cNvPr>
          <p:cNvSpPr/>
          <p:nvPr/>
        </p:nvSpPr>
        <p:spPr>
          <a:xfrm>
            <a:off x="3834333" y="5962810"/>
            <a:ext cx="4741049" cy="161366"/>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966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B792-F89B-92BF-E048-D7A1C3B9FE81}"/>
              </a:ext>
            </a:extLst>
          </p:cNvPr>
          <p:cNvSpPr>
            <a:spLocks noGrp="1"/>
          </p:cNvSpPr>
          <p:nvPr>
            <p:ph type="title"/>
          </p:nvPr>
        </p:nvSpPr>
        <p:spPr>
          <a:xfrm>
            <a:off x="682598" y="187929"/>
            <a:ext cx="8886884" cy="953669"/>
          </a:xfrm>
        </p:spPr>
        <p:txBody>
          <a:bodyPr>
            <a:normAutofit/>
          </a:bodyPr>
          <a:lstStyle/>
          <a:p>
            <a:r>
              <a:rPr lang="en-US" sz="44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Changes to source files</a:t>
            </a:r>
            <a:endParaRPr lang="en-US" sz="4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1AFD9A0-F49D-F3EB-78AF-10FD569D0E99}"/>
              </a:ext>
            </a:extLst>
          </p:cNvPr>
          <p:cNvPicPr>
            <a:picLocks noGrp="1" noChangeAspect="1"/>
          </p:cNvPicPr>
          <p:nvPr>
            <p:ph idx="1"/>
          </p:nvPr>
        </p:nvPicPr>
        <p:blipFill>
          <a:blip r:embed="rId2"/>
          <a:stretch>
            <a:fillRect/>
          </a:stretch>
        </p:blipFill>
        <p:spPr>
          <a:xfrm>
            <a:off x="1002347" y="2083530"/>
            <a:ext cx="4222796" cy="2022597"/>
          </a:xfrm>
        </p:spPr>
      </p:pic>
      <p:sp>
        <p:nvSpPr>
          <p:cNvPr id="6" name="Text Placeholder 2">
            <a:extLst>
              <a:ext uri="{FF2B5EF4-FFF2-40B4-BE49-F238E27FC236}">
                <a16:creationId xmlns:a16="http://schemas.microsoft.com/office/drawing/2014/main" id="{1FCB22F5-2E3D-4641-B2F9-FC107EBCE767}"/>
              </a:ext>
            </a:extLst>
          </p:cNvPr>
          <p:cNvSpPr txBox="1">
            <a:spLocks/>
          </p:cNvSpPr>
          <p:nvPr/>
        </p:nvSpPr>
        <p:spPr>
          <a:xfrm>
            <a:off x="929766" y="1249279"/>
            <a:ext cx="4745309" cy="87789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mbria" panose="02040503050406030204" pitchFamily="18" charset="0"/>
                <a:ea typeface="Cambria" panose="02040503050406030204" pitchFamily="18" charset="0"/>
              </a:rPr>
              <a:t>Changes in bpred_unit.cc file for adding the definition of </a:t>
            </a:r>
            <a:r>
              <a:rPr lang="en-US" dirty="0" err="1">
                <a:latin typeface="Cambria" panose="02040503050406030204" pitchFamily="18" charset="0"/>
                <a:ea typeface="Cambria" panose="02040503050406030204" pitchFamily="18" charset="0"/>
              </a:rPr>
              <a:t>BTBMissPct</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sp>
        <p:nvSpPr>
          <p:cNvPr id="7" name="Text Placeholder 4">
            <a:extLst>
              <a:ext uri="{FF2B5EF4-FFF2-40B4-BE49-F238E27FC236}">
                <a16:creationId xmlns:a16="http://schemas.microsoft.com/office/drawing/2014/main" id="{05C225E9-8712-CA78-D940-034E8899375E}"/>
              </a:ext>
            </a:extLst>
          </p:cNvPr>
          <p:cNvSpPr txBox="1">
            <a:spLocks/>
          </p:cNvSpPr>
          <p:nvPr/>
        </p:nvSpPr>
        <p:spPr>
          <a:xfrm>
            <a:off x="6216382" y="1247156"/>
            <a:ext cx="5105093" cy="866306"/>
          </a:xfrm>
          <a:prstGeom prst="rect">
            <a:avLst/>
          </a:prstGeom>
        </p:spPr>
        <p:txBody>
          <a:bodyPr>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mbria" panose="02040503050406030204" pitchFamily="18" charset="0"/>
                <a:ea typeface="Cambria" panose="02040503050406030204" pitchFamily="18" charset="0"/>
              </a:rPr>
              <a:t>Changes in base.cc file for definition of </a:t>
            </a:r>
            <a:r>
              <a:rPr lang="en-US" dirty="0" err="1">
                <a:latin typeface="Cambria" panose="02040503050406030204" pitchFamily="18" charset="0"/>
                <a:ea typeface="Cambria" panose="02040503050406030204" pitchFamily="18" charset="0"/>
              </a:rPr>
              <a:t>BranchMispredPercent</a:t>
            </a:r>
            <a:endParaRPr lang="en-US"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9D18403F-0CA0-5624-EBE5-BD6164F8F026}"/>
              </a:ext>
            </a:extLst>
          </p:cNvPr>
          <p:cNvPicPr>
            <a:picLocks noChangeAspect="1"/>
          </p:cNvPicPr>
          <p:nvPr/>
        </p:nvPicPr>
        <p:blipFill>
          <a:blip r:embed="rId3"/>
          <a:stretch>
            <a:fillRect/>
          </a:stretch>
        </p:blipFill>
        <p:spPr>
          <a:xfrm>
            <a:off x="3135086" y="4715380"/>
            <a:ext cx="5086830" cy="1776425"/>
          </a:xfrm>
          <a:prstGeom prst="rect">
            <a:avLst/>
          </a:prstGeom>
        </p:spPr>
      </p:pic>
      <p:sp>
        <p:nvSpPr>
          <p:cNvPr id="10" name="TextBox 9">
            <a:extLst>
              <a:ext uri="{FF2B5EF4-FFF2-40B4-BE49-F238E27FC236}">
                <a16:creationId xmlns:a16="http://schemas.microsoft.com/office/drawing/2014/main" id="{8283BF3A-08A2-25AF-17F0-CE3577AEF24D}"/>
              </a:ext>
            </a:extLst>
          </p:cNvPr>
          <p:cNvSpPr txBox="1"/>
          <p:nvPr/>
        </p:nvSpPr>
        <p:spPr>
          <a:xfrm>
            <a:off x="3912950" y="4233811"/>
            <a:ext cx="3524250"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Changes in </a:t>
            </a:r>
            <a:r>
              <a:rPr lang="en-US" b="1" dirty="0" err="1">
                <a:latin typeface="Cambria" panose="02040503050406030204" pitchFamily="18" charset="0"/>
                <a:ea typeface="Cambria" panose="02040503050406030204" pitchFamily="18" charset="0"/>
              </a:rPr>
              <a:t>exec_context.hh</a:t>
            </a:r>
            <a:r>
              <a:rPr lang="en-US" b="1" dirty="0">
                <a:latin typeface="Cambria" panose="02040503050406030204" pitchFamily="18" charset="0"/>
                <a:ea typeface="Cambria" panose="02040503050406030204" pitchFamily="18" charset="0"/>
              </a:rPr>
              <a:t> file</a:t>
            </a:r>
          </a:p>
        </p:txBody>
      </p:sp>
      <p:pic>
        <p:nvPicPr>
          <p:cNvPr id="12" name="Picture 11">
            <a:extLst>
              <a:ext uri="{FF2B5EF4-FFF2-40B4-BE49-F238E27FC236}">
                <a16:creationId xmlns:a16="http://schemas.microsoft.com/office/drawing/2014/main" id="{7571A534-DEBE-FB8F-752A-3B774222023F}"/>
              </a:ext>
            </a:extLst>
          </p:cNvPr>
          <p:cNvPicPr>
            <a:picLocks noChangeAspect="1"/>
          </p:cNvPicPr>
          <p:nvPr/>
        </p:nvPicPr>
        <p:blipFill>
          <a:blip r:embed="rId4"/>
          <a:stretch>
            <a:fillRect/>
          </a:stretch>
        </p:blipFill>
        <p:spPr>
          <a:xfrm>
            <a:off x="6026844" y="2083530"/>
            <a:ext cx="4745309" cy="2038044"/>
          </a:xfrm>
          <a:prstGeom prst="rect">
            <a:avLst/>
          </a:prstGeom>
        </p:spPr>
      </p:pic>
    </p:spTree>
    <p:extLst>
      <p:ext uri="{BB962C8B-B14F-4D97-AF65-F5344CB8AC3E}">
        <p14:creationId xmlns:p14="http://schemas.microsoft.com/office/powerpoint/2010/main" val="331164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A44920-84CD-76F5-7BB5-00F86C683F01}"/>
              </a:ext>
            </a:extLst>
          </p:cNvPr>
          <p:cNvSpPr txBox="1">
            <a:spLocks noGrp="1"/>
          </p:cNvSpPr>
          <p:nvPr>
            <p:ph type="title"/>
          </p:nvPr>
        </p:nvSpPr>
        <p:spPr>
          <a:xfrm>
            <a:off x="1159068" y="867450"/>
            <a:ext cx="8886825" cy="954107"/>
          </a:xfrm>
          <a:prstGeom prst="rect">
            <a:avLst/>
          </a:prstGeom>
          <a:noFill/>
        </p:spPr>
        <p:txBody>
          <a:bodyPr wrap="square" rtlCol="0">
            <a:spAutoFit/>
          </a:bodyPr>
          <a:lstStyle/>
          <a:p>
            <a:pPr algn="just">
              <a:lnSpc>
                <a:spcPct val="100000"/>
              </a:lnSpc>
            </a:pPr>
            <a:r>
              <a:rPr lang="en-US" sz="2800" dirty="0">
                <a:latin typeface="Times New Roman" panose="02020603050405020304" pitchFamily="18" charset="0"/>
                <a:ea typeface="Cambria" panose="02040503050406030204" pitchFamily="18" charset="0"/>
                <a:cs typeface="Times New Roman" panose="02020603050405020304" pitchFamily="18" charset="0"/>
              </a:rPr>
              <a:t>We make following changes in sizes of the predictor in gem5 in file: gem5/src/cpu/pred/Branchpredictor.py</a:t>
            </a:r>
          </a:p>
        </p:txBody>
      </p:sp>
      <p:sp>
        <p:nvSpPr>
          <p:cNvPr id="6" name="TextBox 5">
            <a:extLst>
              <a:ext uri="{FF2B5EF4-FFF2-40B4-BE49-F238E27FC236}">
                <a16:creationId xmlns:a16="http://schemas.microsoft.com/office/drawing/2014/main" id="{2CB7F2FC-8DD8-D450-1555-89A6A800038B}"/>
              </a:ext>
            </a:extLst>
          </p:cNvPr>
          <p:cNvSpPr txBox="1"/>
          <p:nvPr/>
        </p:nvSpPr>
        <p:spPr>
          <a:xfrm>
            <a:off x="1094363" y="2209887"/>
            <a:ext cx="4974131"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BranchPredictor</a:t>
            </a:r>
            <a:r>
              <a:rPr lang="en-US" b="1" dirty="0">
                <a:solidFill>
                  <a:srgbClr val="002060"/>
                </a:solidFill>
                <a:latin typeface="Cambria" panose="02040503050406030204" pitchFamily="18" charset="0"/>
                <a:ea typeface="Cambria" panose="02040503050406030204" pitchFamily="18" charset="0"/>
              </a:rPr>
              <a:t> : Number of BTB entries is changed </a:t>
            </a:r>
            <a:r>
              <a:rPr lang="en-US" b="1" dirty="0">
                <a:solidFill>
                  <a:srgbClr val="002060"/>
                </a:solidFill>
                <a:latin typeface="Bahnschrift SemiBold" panose="020B0502040204020203" pitchFamily="34" charset="0"/>
                <a:ea typeface="Cambria" panose="02040503050406030204" pitchFamily="18" charset="0"/>
              </a:rPr>
              <a:t>.</a:t>
            </a:r>
            <a:endParaRPr lang="en-US" b="1" dirty="0">
              <a:solidFill>
                <a:srgbClr val="00206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B0FF9E9E-4005-C328-31F8-FBE56E6BC40D}"/>
              </a:ext>
            </a:extLst>
          </p:cNvPr>
          <p:cNvSpPr txBox="1"/>
          <p:nvPr/>
        </p:nvSpPr>
        <p:spPr>
          <a:xfrm>
            <a:off x="6191447" y="2209886"/>
            <a:ext cx="5089676" cy="646331"/>
          </a:xfrm>
          <a:prstGeom prst="rect">
            <a:avLst/>
          </a:prstGeom>
          <a:noFill/>
        </p:spPr>
        <p:txBody>
          <a:bodyPr wrap="square" rtlCol="0">
            <a:spAutoFit/>
          </a:bodyPr>
          <a:lstStyle/>
          <a:p>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LocalBP</a:t>
            </a:r>
            <a:r>
              <a:rPr lang="en-US" b="1" dirty="0">
                <a:solidFill>
                  <a:srgbClr val="002060"/>
                </a:solidFill>
                <a:latin typeface="Cambria" panose="02040503050406030204" pitchFamily="18" charset="0"/>
                <a:ea typeface="Cambria" panose="02040503050406030204" pitchFamily="18" charset="0"/>
              </a:rPr>
              <a:t>: Size of local predictor is changed</a:t>
            </a:r>
          </a:p>
        </p:txBody>
      </p:sp>
      <p:pic>
        <p:nvPicPr>
          <p:cNvPr id="9" name="Picture 8">
            <a:extLst>
              <a:ext uri="{FF2B5EF4-FFF2-40B4-BE49-F238E27FC236}">
                <a16:creationId xmlns:a16="http://schemas.microsoft.com/office/drawing/2014/main" id="{F80D4F3A-4E26-9627-3F0B-00C0DB289A85}"/>
              </a:ext>
            </a:extLst>
          </p:cNvPr>
          <p:cNvPicPr>
            <a:picLocks noChangeAspect="1"/>
          </p:cNvPicPr>
          <p:nvPr/>
        </p:nvPicPr>
        <p:blipFill>
          <a:blip r:embed="rId2"/>
          <a:stretch>
            <a:fillRect/>
          </a:stretch>
        </p:blipFill>
        <p:spPr>
          <a:xfrm>
            <a:off x="1066859" y="3359486"/>
            <a:ext cx="5029140" cy="2360358"/>
          </a:xfrm>
          <a:prstGeom prst="rect">
            <a:avLst/>
          </a:prstGeom>
        </p:spPr>
      </p:pic>
      <p:pic>
        <p:nvPicPr>
          <p:cNvPr id="11" name="Picture 10">
            <a:extLst>
              <a:ext uri="{FF2B5EF4-FFF2-40B4-BE49-F238E27FC236}">
                <a16:creationId xmlns:a16="http://schemas.microsoft.com/office/drawing/2014/main" id="{BC68245B-E9DC-C7FB-A7E5-C8459429516C}"/>
              </a:ext>
            </a:extLst>
          </p:cNvPr>
          <p:cNvPicPr>
            <a:picLocks noChangeAspect="1"/>
          </p:cNvPicPr>
          <p:nvPr/>
        </p:nvPicPr>
        <p:blipFill>
          <a:blip r:embed="rId3"/>
          <a:stretch>
            <a:fillRect/>
          </a:stretch>
        </p:blipFill>
        <p:spPr>
          <a:xfrm>
            <a:off x="6284695" y="3359486"/>
            <a:ext cx="4903181" cy="2360359"/>
          </a:xfrm>
          <a:prstGeom prst="rect">
            <a:avLst/>
          </a:prstGeom>
        </p:spPr>
      </p:pic>
    </p:spTree>
    <p:extLst>
      <p:ext uri="{BB962C8B-B14F-4D97-AF65-F5344CB8AC3E}">
        <p14:creationId xmlns:p14="http://schemas.microsoft.com/office/powerpoint/2010/main" val="373422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7039C2-DFB5-2BD2-70D2-92A31213C57D}"/>
              </a:ext>
            </a:extLst>
          </p:cNvPr>
          <p:cNvPicPr>
            <a:picLocks noGrp="1" noChangeAspect="1"/>
          </p:cNvPicPr>
          <p:nvPr>
            <p:ph idx="1"/>
          </p:nvPr>
        </p:nvPicPr>
        <p:blipFill>
          <a:blip r:embed="rId2"/>
          <a:stretch>
            <a:fillRect/>
          </a:stretch>
        </p:blipFill>
        <p:spPr>
          <a:xfrm>
            <a:off x="936373" y="3928297"/>
            <a:ext cx="5001376" cy="2043127"/>
          </a:xfrm>
        </p:spPr>
      </p:pic>
      <p:sp>
        <p:nvSpPr>
          <p:cNvPr id="6" name="TextBox 5">
            <a:extLst>
              <a:ext uri="{FF2B5EF4-FFF2-40B4-BE49-F238E27FC236}">
                <a16:creationId xmlns:a16="http://schemas.microsoft.com/office/drawing/2014/main" id="{7D10D222-A419-0A25-F3EB-1FB6B129593A}"/>
              </a:ext>
            </a:extLst>
          </p:cNvPr>
          <p:cNvSpPr txBox="1"/>
          <p:nvPr/>
        </p:nvSpPr>
        <p:spPr>
          <a:xfrm>
            <a:off x="6289015" y="4358326"/>
            <a:ext cx="5100899" cy="923330"/>
          </a:xfrm>
          <a:prstGeom prst="rect">
            <a:avLst/>
          </a:prstGeom>
          <a:noFill/>
        </p:spPr>
        <p:txBody>
          <a:bodyPr wrap="square" rtlCol="0">
            <a:spAutoFit/>
          </a:bodyPr>
          <a:lstStyle/>
          <a:p>
            <a:pPr algn="just"/>
            <a:r>
              <a:rPr lang="en-US" b="1" dirty="0">
                <a:solidFill>
                  <a:srgbClr val="002060"/>
                </a:solidFill>
                <a:latin typeface="Cambria" panose="02040503050406030204" pitchFamily="18" charset="0"/>
                <a:ea typeface="Cambria" panose="02040503050406030204" pitchFamily="18" charset="0"/>
              </a:rPr>
              <a:t>In class </a:t>
            </a:r>
            <a:r>
              <a:rPr lang="en-US" b="1" dirty="0" err="1">
                <a:solidFill>
                  <a:srgbClr val="002060"/>
                </a:solidFill>
                <a:latin typeface="Cambria" panose="02040503050406030204" pitchFamily="18" charset="0"/>
                <a:ea typeface="Cambria" panose="02040503050406030204" pitchFamily="18" charset="0"/>
              </a:rPr>
              <a:t>TournamentBP</a:t>
            </a:r>
            <a:r>
              <a:rPr lang="en-US" b="1" dirty="0">
                <a:solidFill>
                  <a:srgbClr val="002060"/>
                </a:solidFill>
                <a:latin typeface="Cambria" panose="02040503050406030204" pitchFamily="18" charset="0"/>
                <a:ea typeface="Cambria" panose="02040503050406030204" pitchFamily="18" charset="0"/>
              </a:rPr>
              <a:t>:  </a:t>
            </a:r>
            <a:r>
              <a:rPr lang="en-US" b="1" dirty="0" err="1">
                <a:solidFill>
                  <a:srgbClr val="002060"/>
                </a:solidFill>
                <a:latin typeface="Cambria" panose="02040503050406030204" pitchFamily="18" charset="0"/>
                <a:ea typeface="Cambria" panose="02040503050406030204" pitchFamily="18" charset="0"/>
              </a:rPr>
              <a:t>localPredictorSize</a:t>
            </a:r>
            <a:r>
              <a:rPr lang="en-US" b="1" dirty="0">
                <a:solidFill>
                  <a:srgbClr val="002060"/>
                </a:solidFill>
                <a:latin typeface="Cambria" panose="02040503050406030204" pitchFamily="18" charset="0"/>
                <a:ea typeface="Cambria" panose="02040503050406030204" pitchFamily="18" charset="0"/>
              </a:rPr>
              <a:t>, </a:t>
            </a:r>
            <a:r>
              <a:rPr lang="en-US" b="1" dirty="0" err="1">
                <a:solidFill>
                  <a:srgbClr val="002060"/>
                </a:solidFill>
                <a:latin typeface="Cambria" panose="02040503050406030204" pitchFamily="18" charset="0"/>
                <a:ea typeface="Cambria" panose="02040503050406030204" pitchFamily="18" charset="0"/>
              </a:rPr>
              <a:t>globalPredictorSize</a:t>
            </a:r>
            <a:r>
              <a:rPr lang="en-US" b="1" dirty="0">
                <a:solidFill>
                  <a:srgbClr val="002060"/>
                </a:solidFill>
                <a:latin typeface="Cambria" panose="02040503050406030204" pitchFamily="18" charset="0"/>
                <a:ea typeface="Cambria" panose="02040503050406030204" pitchFamily="18" charset="0"/>
              </a:rPr>
              <a:t> and </a:t>
            </a:r>
            <a:r>
              <a:rPr lang="en-US" b="1" dirty="0" err="1">
                <a:solidFill>
                  <a:srgbClr val="002060"/>
                </a:solidFill>
                <a:latin typeface="Cambria" panose="02040503050406030204" pitchFamily="18" charset="0"/>
                <a:ea typeface="Cambria" panose="02040503050406030204" pitchFamily="18" charset="0"/>
              </a:rPr>
              <a:t>choicePredictorSize</a:t>
            </a:r>
            <a:r>
              <a:rPr lang="en-US" b="1" dirty="0">
                <a:solidFill>
                  <a:srgbClr val="002060"/>
                </a:solidFill>
                <a:latin typeface="Cambria" panose="02040503050406030204" pitchFamily="18" charset="0"/>
                <a:ea typeface="Cambria" panose="02040503050406030204" pitchFamily="18" charset="0"/>
              </a:rPr>
              <a:t> are changed</a:t>
            </a:r>
          </a:p>
        </p:txBody>
      </p:sp>
      <p:sp>
        <p:nvSpPr>
          <p:cNvPr id="7" name="TextBox 6">
            <a:extLst>
              <a:ext uri="{FF2B5EF4-FFF2-40B4-BE49-F238E27FC236}">
                <a16:creationId xmlns:a16="http://schemas.microsoft.com/office/drawing/2014/main" id="{5208354F-498E-1F77-5FA0-1C91F0F3BC8C}"/>
              </a:ext>
            </a:extLst>
          </p:cNvPr>
          <p:cNvSpPr txBox="1"/>
          <p:nvPr/>
        </p:nvSpPr>
        <p:spPr>
          <a:xfrm>
            <a:off x="936373" y="1883818"/>
            <a:ext cx="5001376" cy="646331"/>
          </a:xfrm>
          <a:prstGeom prst="rect">
            <a:avLst/>
          </a:prstGeom>
          <a:noFill/>
        </p:spPr>
        <p:txBody>
          <a:bodyPr wrap="square" rtlCol="0">
            <a:spAutoFit/>
          </a:bodyPr>
          <a:lstStyle/>
          <a:p>
            <a:pPr algn="just"/>
            <a:r>
              <a:rPr lang="en-US" b="1" dirty="0">
                <a:solidFill>
                  <a:srgbClr val="002060"/>
                </a:solidFill>
                <a:latin typeface="Cambria" panose="02040503050406030204" pitchFamily="18" charset="0"/>
                <a:ea typeface="Cambria" panose="02040503050406030204" pitchFamily="18" charset="0"/>
              </a:rPr>
              <a:t>I</a:t>
            </a:r>
            <a:r>
              <a:rPr lang="en-US" sz="1800" b="1" dirty="0">
                <a:solidFill>
                  <a:srgbClr val="002060"/>
                </a:solidFill>
                <a:latin typeface="Cambria" panose="02040503050406030204" pitchFamily="18" charset="0"/>
                <a:ea typeface="Cambria" panose="02040503050406030204" pitchFamily="18" charset="0"/>
              </a:rPr>
              <a:t>n class </a:t>
            </a:r>
            <a:r>
              <a:rPr lang="en-US" sz="1800" b="1" dirty="0" err="1">
                <a:solidFill>
                  <a:srgbClr val="002060"/>
                </a:solidFill>
                <a:latin typeface="Cambria" panose="02040503050406030204" pitchFamily="18" charset="0"/>
                <a:ea typeface="Cambria" panose="02040503050406030204" pitchFamily="18" charset="0"/>
              </a:rPr>
              <a:t>BiModeBP</a:t>
            </a:r>
            <a:r>
              <a:rPr lang="en-US" sz="1800" b="1" dirty="0">
                <a:solidFill>
                  <a:srgbClr val="002060"/>
                </a:solidFill>
                <a:latin typeface="Cambria" panose="02040503050406030204" pitchFamily="18" charset="0"/>
                <a:ea typeface="Cambria" panose="02040503050406030204" pitchFamily="18" charset="0"/>
              </a:rPr>
              <a:t>:  </a:t>
            </a:r>
            <a:r>
              <a:rPr lang="en-US" sz="1800" b="1" dirty="0" err="1">
                <a:solidFill>
                  <a:srgbClr val="002060"/>
                </a:solidFill>
                <a:latin typeface="Cambria" panose="02040503050406030204" pitchFamily="18" charset="0"/>
                <a:ea typeface="Cambria" panose="02040503050406030204" pitchFamily="18" charset="0"/>
              </a:rPr>
              <a:t>globalPredictorSize</a:t>
            </a:r>
            <a:r>
              <a:rPr lang="en-US" sz="1800" b="1" dirty="0">
                <a:solidFill>
                  <a:srgbClr val="002060"/>
                </a:solidFill>
                <a:latin typeface="Cambria" panose="02040503050406030204" pitchFamily="18" charset="0"/>
                <a:ea typeface="Cambria" panose="02040503050406030204" pitchFamily="18" charset="0"/>
              </a:rPr>
              <a:t> and </a:t>
            </a:r>
            <a:r>
              <a:rPr lang="en-US" sz="1800" b="1" dirty="0" err="1">
                <a:solidFill>
                  <a:srgbClr val="002060"/>
                </a:solidFill>
                <a:latin typeface="Cambria" panose="02040503050406030204" pitchFamily="18" charset="0"/>
                <a:ea typeface="Cambria" panose="02040503050406030204" pitchFamily="18" charset="0"/>
              </a:rPr>
              <a:t>choicePredictorSize</a:t>
            </a:r>
            <a:r>
              <a:rPr lang="en-US" sz="1800" b="1" dirty="0">
                <a:solidFill>
                  <a:srgbClr val="002060"/>
                </a:solidFill>
                <a:latin typeface="Cambria" panose="02040503050406030204" pitchFamily="18" charset="0"/>
                <a:ea typeface="Cambria" panose="02040503050406030204" pitchFamily="18" charset="0"/>
              </a:rPr>
              <a:t> </a:t>
            </a:r>
            <a:r>
              <a:rPr lang="en-US" b="1" dirty="0">
                <a:solidFill>
                  <a:srgbClr val="002060"/>
                </a:solidFill>
                <a:latin typeface="Cambria" panose="02040503050406030204" pitchFamily="18" charset="0"/>
                <a:ea typeface="Cambria" panose="02040503050406030204" pitchFamily="18" charset="0"/>
              </a:rPr>
              <a:t>are </a:t>
            </a:r>
            <a:r>
              <a:rPr lang="en-US" sz="1800" b="1" dirty="0">
                <a:solidFill>
                  <a:srgbClr val="002060"/>
                </a:solidFill>
                <a:latin typeface="Cambria" panose="02040503050406030204" pitchFamily="18" charset="0"/>
                <a:ea typeface="Cambria" panose="02040503050406030204" pitchFamily="18" charset="0"/>
              </a:rPr>
              <a:t>changed</a:t>
            </a:r>
          </a:p>
        </p:txBody>
      </p:sp>
      <p:pic>
        <p:nvPicPr>
          <p:cNvPr id="9" name="Picture 8">
            <a:extLst>
              <a:ext uri="{FF2B5EF4-FFF2-40B4-BE49-F238E27FC236}">
                <a16:creationId xmlns:a16="http://schemas.microsoft.com/office/drawing/2014/main" id="{C92CE565-8F81-B826-527F-025C62DCA4BD}"/>
              </a:ext>
            </a:extLst>
          </p:cNvPr>
          <p:cNvPicPr>
            <a:picLocks noChangeAspect="1"/>
          </p:cNvPicPr>
          <p:nvPr/>
        </p:nvPicPr>
        <p:blipFill>
          <a:blip r:embed="rId3"/>
          <a:stretch>
            <a:fillRect/>
          </a:stretch>
        </p:blipFill>
        <p:spPr>
          <a:xfrm>
            <a:off x="6338777" y="1121812"/>
            <a:ext cx="5001376" cy="1828857"/>
          </a:xfrm>
          <a:prstGeom prst="rect">
            <a:avLst/>
          </a:prstGeom>
        </p:spPr>
      </p:pic>
      <p:sp>
        <p:nvSpPr>
          <p:cNvPr id="10" name="Rectangle 9">
            <a:extLst>
              <a:ext uri="{FF2B5EF4-FFF2-40B4-BE49-F238E27FC236}">
                <a16:creationId xmlns:a16="http://schemas.microsoft.com/office/drawing/2014/main" id="{C18E3DD9-0D10-902B-0DBC-E6956F6C582C}"/>
              </a:ext>
            </a:extLst>
          </p:cNvPr>
          <p:cNvSpPr/>
          <p:nvPr/>
        </p:nvSpPr>
        <p:spPr>
          <a:xfrm>
            <a:off x="1260182" y="4748733"/>
            <a:ext cx="4241586" cy="19978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0B7783-74F1-BB3C-4B09-855153D06D36}"/>
              </a:ext>
            </a:extLst>
          </p:cNvPr>
          <p:cNvSpPr/>
          <p:nvPr/>
        </p:nvSpPr>
        <p:spPr>
          <a:xfrm>
            <a:off x="1260182" y="5186723"/>
            <a:ext cx="4241586" cy="19978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4E0035-07D4-B42F-E2DC-07E1B2FB494C}"/>
              </a:ext>
            </a:extLst>
          </p:cNvPr>
          <p:cNvSpPr/>
          <p:nvPr/>
        </p:nvSpPr>
        <p:spPr>
          <a:xfrm>
            <a:off x="1260182" y="5486399"/>
            <a:ext cx="4241586" cy="199786"/>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AF3026-B8DA-35C5-5A43-F226E96C25DE}"/>
              </a:ext>
            </a:extLst>
          </p:cNvPr>
          <p:cNvSpPr/>
          <p:nvPr/>
        </p:nvSpPr>
        <p:spPr>
          <a:xfrm>
            <a:off x="6662057" y="2027339"/>
            <a:ext cx="4426004" cy="208715"/>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42AA1F-3FDA-BDDE-C11B-AC9CB9AC3872}"/>
              </a:ext>
            </a:extLst>
          </p:cNvPr>
          <p:cNvSpPr/>
          <p:nvPr/>
        </p:nvSpPr>
        <p:spPr>
          <a:xfrm>
            <a:off x="6662057" y="2396171"/>
            <a:ext cx="4426004" cy="208716"/>
          </a:xfrm>
          <a:prstGeom prst="rect">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031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FA9A6B1-3246-445C-944A-CC004B59AC21}"/>
              </a:ext>
            </a:extLst>
          </p:cNvPr>
          <p:cNvSpPr txBox="1"/>
          <p:nvPr/>
        </p:nvSpPr>
        <p:spPr>
          <a:xfrm>
            <a:off x="809625" y="695325"/>
            <a:ext cx="10201275" cy="2164632"/>
          </a:xfrm>
          <a:prstGeom prst="rect">
            <a:avLst/>
          </a:prstGeom>
          <a:noFill/>
        </p:spPr>
        <p:txBody>
          <a:bodyPr wrap="square" rtlCol="0">
            <a:spAutoFit/>
          </a:bodyPr>
          <a:lstStyle/>
          <a:p>
            <a:pPr algn="just">
              <a:lnSpc>
                <a:spcPct val="150000"/>
              </a:lnSpc>
            </a:pPr>
            <a:r>
              <a:rPr lang="en-US" sz="2000" b="1" dirty="0">
                <a:solidFill>
                  <a:srgbClr val="002060"/>
                </a:solidFill>
                <a:latin typeface="Cambria" panose="02040503050406030204" pitchFamily="18" charset="0"/>
                <a:ea typeface="Cambria" panose="02040503050406030204" pitchFamily="18" charset="0"/>
              </a:rPr>
              <a:t>Outputs to be observed after compiling</a:t>
            </a:r>
          </a:p>
          <a:p>
            <a:pPr marL="342900" indent="-342900" algn="just">
              <a:lnSpc>
                <a:spcPct val="150000"/>
              </a:lnSpc>
              <a:buFont typeface="+mj-lt"/>
              <a:buAutoNum type="arabicPeriod"/>
            </a:pPr>
            <a:r>
              <a:rPr lang="en-US" dirty="0">
                <a:latin typeface="Cambria" panose="02040503050406030204" pitchFamily="18" charset="0"/>
                <a:ea typeface="Cambria" panose="02040503050406030204" pitchFamily="18" charset="0"/>
              </a:rPr>
              <a:t>Following the adjustments, we execute the script across all benchmarks, separately evaluating the performance of each of the three Branch Predictors and comparing the results.</a:t>
            </a:r>
          </a:p>
          <a:p>
            <a:pPr marL="342900" indent="-342900" algn="just">
              <a:lnSpc>
                <a:spcPct val="150000"/>
              </a:lnSpc>
              <a:buFont typeface="+mj-lt"/>
              <a:buAutoNum type="arabicPeriod"/>
            </a:pPr>
            <a:r>
              <a:rPr lang="en-US" dirty="0">
                <a:latin typeface="Cambria" panose="02040503050406030204" pitchFamily="18" charset="0"/>
                <a:ea typeface="Cambria" panose="02040503050406030204" pitchFamily="18" charset="0"/>
              </a:rPr>
              <a:t>Subsequently, we inspect the m5out/config.ini file for each benchmark to confirm that the </a:t>
            </a:r>
            <a:r>
              <a:rPr lang="en-US" dirty="0" err="1">
                <a:latin typeface="Cambria" panose="02040503050406030204" pitchFamily="18" charset="0"/>
                <a:ea typeface="Cambria" panose="02040503050406030204" pitchFamily="18" charset="0"/>
              </a:rPr>
              <a:t>system.cpu.pred</a:t>
            </a:r>
            <a:r>
              <a:rPr lang="en-US" dirty="0">
                <a:latin typeface="Cambria" panose="02040503050406030204" pitchFamily="18" charset="0"/>
                <a:ea typeface="Cambria" panose="02040503050406030204" pitchFamily="18" charset="0"/>
              </a:rPr>
              <a:t> type corresponds to the updated Branch Predictor.</a:t>
            </a:r>
          </a:p>
        </p:txBody>
      </p:sp>
      <p:pic>
        <p:nvPicPr>
          <p:cNvPr id="14" name="Picture 13">
            <a:extLst>
              <a:ext uri="{FF2B5EF4-FFF2-40B4-BE49-F238E27FC236}">
                <a16:creationId xmlns:a16="http://schemas.microsoft.com/office/drawing/2014/main" id="{32A5B4F6-C5DD-DAE4-8716-B86135AA00D4}"/>
              </a:ext>
            </a:extLst>
          </p:cNvPr>
          <p:cNvPicPr>
            <a:picLocks noChangeAspect="1"/>
          </p:cNvPicPr>
          <p:nvPr/>
        </p:nvPicPr>
        <p:blipFill>
          <a:blip r:embed="rId2"/>
          <a:stretch>
            <a:fillRect/>
          </a:stretch>
        </p:blipFill>
        <p:spPr>
          <a:xfrm>
            <a:off x="4303984" y="2963792"/>
            <a:ext cx="3316745" cy="3451822"/>
          </a:xfrm>
          <a:prstGeom prst="rect">
            <a:avLst/>
          </a:prstGeom>
        </p:spPr>
      </p:pic>
    </p:spTree>
    <p:extLst>
      <p:ext uri="{BB962C8B-B14F-4D97-AF65-F5344CB8AC3E}">
        <p14:creationId xmlns:p14="http://schemas.microsoft.com/office/powerpoint/2010/main" val="56334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322448-5709-847F-26C4-A7A862824202}"/>
              </a:ext>
            </a:extLst>
          </p:cNvPr>
          <p:cNvSpPr txBox="1"/>
          <p:nvPr/>
        </p:nvSpPr>
        <p:spPr>
          <a:xfrm>
            <a:off x="1859456" y="620843"/>
            <a:ext cx="8758444" cy="375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2060"/>
                </a:solidFill>
                <a:latin typeface="Cambria" panose="02040503050406030204" pitchFamily="18" charset="0"/>
                <a:ea typeface="Cambria" panose="02040503050406030204" pitchFamily="18" charset="0"/>
                <a:cs typeface="Calibri"/>
              </a:rPr>
              <a:t>We can find the results in our </a:t>
            </a:r>
            <a:r>
              <a:rPr lang="en-US" b="1" dirty="0" err="1">
                <a:solidFill>
                  <a:srgbClr val="002060"/>
                </a:solidFill>
                <a:latin typeface="Cambria" panose="02040503050406030204" pitchFamily="18" charset="0"/>
                <a:ea typeface="Cambria" panose="02040503050406030204" pitchFamily="18" charset="0"/>
                <a:cs typeface="Calibri"/>
              </a:rPr>
              <a:t>TournamentBP</a:t>
            </a:r>
            <a:r>
              <a:rPr lang="en-US" b="1" dirty="0">
                <a:solidFill>
                  <a:srgbClr val="002060"/>
                </a:solidFill>
                <a:latin typeface="Cambria" panose="02040503050406030204" pitchFamily="18" charset="0"/>
                <a:ea typeface="Cambria" panose="02040503050406030204" pitchFamily="18" charset="0"/>
                <a:cs typeface="Calibri"/>
              </a:rPr>
              <a:t> stats.txt file of every benchmark </a:t>
            </a:r>
          </a:p>
        </p:txBody>
      </p:sp>
      <p:pic>
        <p:nvPicPr>
          <p:cNvPr id="8" name="Picture 7">
            <a:extLst>
              <a:ext uri="{FF2B5EF4-FFF2-40B4-BE49-F238E27FC236}">
                <a16:creationId xmlns:a16="http://schemas.microsoft.com/office/drawing/2014/main" id="{3646AB09-DA23-F4C6-5B8B-DE78A8513265}"/>
              </a:ext>
            </a:extLst>
          </p:cNvPr>
          <p:cNvPicPr>
            <a:picLocks noChangeAspect="1"/>
          </p:cNvPicPr>
          <p:nvPr/>
        </p:nvPicPr>
        <p:blipFill>
          <a:blip r:embed="rId2"/>
          <a:stretch>
            <a:fillRect/>
          </a:stretch>
        </p:blipFill>
        <p:spPr>
          <a:xfrm>
            <a:off x="1221761" y="1349563"/>
            <a:ext cx="9566622" cy="2118728"/>
          </a:xfrm>
          <a:prstGeom prst="rect">
            <a:avLst/>
          </a:prstGeom>
        </p:spPr>
      </p:pic>
      <p:pic>
        <p:nvPicPr>
          <p:cNvPr id="12" name="Picture 11">
            <a:extLst>
              <a:ext uri="{FF2B5EF4-FFF2-40B4-BE49-F238E27FC236}">
                <a16:creationId xmlns:a16="http://schemas.microsoft.com/office/drawing/2014/main" id="{4F05524F-3B98-1E01-0FA2-56800FC1F169}"/>
              </a:ext>
            </a:extLst>
          </p:cNvPr>
          <p:cNvPicPr>
            <a:picLocks noChangeAspect="1"/>
          </p:cNvPicPr>
          <p:nvPr/>
        </p:nvPicPr>
        <p:blipFill>
          <a:blip r:embed="rId3"/>
          <a:stretch>
            <a:fillRect/>
          </a:stretch>
        </p:blipFill>
        <p:spPr>
          <a:xfrm>
            <a:off x="1221761" y="3651980"/>
            <a:ext cx="9566622" cy="2118729"/>
          </a:xfrm>
          <a:prstGeom prst="rect">
            <a:avLst/>
          </a:prstGeom>
        </p:spPr>
      </p:pic>
    </p:spTree>
    <p:extLst>
      <p:ext uri="{BB962C8B-B14F-4D97-AF65-F5344CB8AC3E}">
        <p14:creationId xmlns:p14="http://schemas.microsoft.com/office/powerpoint/2010/main" val="145688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85596E1-6DD3-3C4E-BE91-30FE15514C93}"/>
              </a:ext>
            </a:extLst>
          </p:cNvPr>
          <p:cNvSpPr>
            <a:spLocks noGrp="1"/>
          </p:cNvSpPr>
          <p:nvPr>
            <p:ph idx="1"/>
          </p:nvPr>
        </p:nvSpPr>
        <p:spPr>
          <a:xfrm>
            <a:off x="1654175" y="2014050"/>
            <a:ext cx="8883650" cy="3676650"/>
          </a:xfrm>
        </p:spPr>
        <p:txBody>
          <a:bodyPr vert="horz" lIns="91440" tIns="45720" rIns="91440" bIns="45720" rtlCol="0" anchor="b">
            <a:noAutofit/>
          </a:bodyPr>
          <a:lstStyle/>
          <a:p>
            <a:pPr marL="0" indent="0">
              <a:buNone/>
            </a:pPr>
            <a:r>
              <a:rPr lang="en-US" sz="4800" b="1" i="1" u="none" strike="noStrike" dirty="0">
                <a:effectLst/>
                <a:latin typeface="Times New Roman" panose="02020603050405020304" pitchFamily="18" charset="0"/>
                <a:cs typeface="Times New Roman" panose="02020603050405020304" pitchFamily="18" charset="0"/>
              </a:rPr>
              <a:t>Show the results obtained when using different branch predictors and compare all 3 of them for the 456.hmmer &amp; 458.sjeng benchmarks</a:t>
            </a:r>
            <a:endParaRPr lang="en-US" sz="4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40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F1A-3159-9288-1075-EFAD2779D507}"/>
              </a:ext>
            </a:extLst>
          </p:cNvPr>
          <p:cNvSpPr>
            <a:spLocks noGrp="1"/>
          </p:cNvSpPr>
          <p:nvPr>
            <p:ph type="title"/>
          </p:nvPr>
        </p:nvSpPr>
        <p:spPr>
          <a:xfrm>
            <a:off x="1066800" y="563786"/>
            <a:ext cx="8886884" cy="953669"/>
          </a:xfrm>
        </p:spPr>
        <p:txBody>
          <a:bodyPr>
            <a:normAutofit/>
          </a:bodyPr>
          <a:lstStyle/>
          <a:p>
            <a:r>
              <a:rPr lang="en-US" sz="4000">
                <a:solidFill>
                  <a:srgbClr val="002060"/>
                </a:solidFill>
                <a:latin typeface="Times New Roman" panose="02020603050405020304" pitchFamily="18" charset="0"/>
                <a:cs typeface="Times New Roman" panose="02020603050405020304" pitchFamily="18" charset="0"/>
              </a:rPr>
              <a:t>Initial Set-Up </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2810F4-4D48-0D28-44DC-8A662674B6C6}"/>
              </a:ext>
            </a:extLst>
          </p:cNvPr>
          <p:cNvSpPr>
            <a:spLocks noGrp="1"/>
          </p:cNvSpPr>
          <p:nvPr>
            <p:ph idx="1"/>
          </p:nvPr>
        </p:nvSpPr>
        <p:spPr>
          <a:xfrm>
            <a:off x="1066800" y="1738767"/>
            <a:ext cx="8883836" cy="3677683"/>
          </a:xfrm>
        </p:spPr>
        <p:txBody>
          <a:bodyPr/>
          <a:lstStyle/>
          <a:p>
            <a:pPr marL="285750" indent="-285750" algn="just">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For this Project we have used Gem5 installed on the UTD Server.</a:t>
            </a:r>
          </a:p>
          <a:p>
            <a:pPr marL="285750" indent="-285750" algn="just">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Copied the Gem5 to our Local Directory using the command: “cp –rf /</a:t>
            </a:r>
            <a:r>
              <a:rPr lang="en-US" dirty="0" err="1">
                <a:latin typeface="Times New Roman" panose="02020603050405020304" pitchFamily="18" charset="0"/>
                <a:ea typeface="Cambria" panose="02040503050406030204" pitchFamily="18" charset="0"/>
                <a:cs typeface="Times New Roman" panose="02020603050405020304" pitchFamily="18" charset="0"/>
              </a:rPr>
              <a:t>usr</a:t>
            </a:r>
            <a:r>
              <a:rPr lang="en-US" dirty="0">
                <a:latin typeface="Times New Roman" panose="02020603050405020304" pitchFamily="18" charset="0"/>
                <a:ea typeface="Cambria" panose="02040503050406030204" pitchFamily="18" charset="0"/>
                <a:cs typeface="Times New Roman" panose="02020603050405020304" pitchFamily="18" charset="0"/>
              </a:rPr>
              <a:t>/local/gem5</a:t>
            </a:r>
            <a:r>
              <a:rPr lang="pt-BR" dirty="0">
                <a:latin typeface="Times New Roman" panose="02020603050405020304" pitchFamily="18" charset="0"/>
                <a:ea typeface="Cambria" panose="02040503050406030204" pitchFamily="18" charset="0"/>
                <a:cs typeface="Times New Roman" panose="02020603050405020304" pitchFamily="18" charset="0"/>
              </a:rPr>
              <a:t>/home/011/k/kx/kxr230001/CA_Project_1”.</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285750" indent="-285750" algn="just">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Compiled using the command:  “</a:t>
            </a:r>
            <a:r>
              <a:rPr lang="en-US" dirty="0" err="1">
                <a:latin typeface="Times New Roman" panose="02020603050405020304" pitchFamily="18" charset="0"/>
                <a:ea typeface="Cambria" panose="02040503050406030204" pitchFamily="18" charset="0"/>
                <a:cs typeface="Times New Roman" panose="02020603050405020304" pitchFamily="18" charset="0"/>
              </a:rPr>
              <a:t>scons</a:t>
            </a:r>
            <a:r>
              <a:rPr lang="en-US" dirty="0">
                <a:latin typeface="Times New Roman" panose="02020603050405020304" pitchFamily="18" charset="0"/>
                <a:ea typeface="Cambria" panose="02040503050406030204" pitchFamily="18" charset="0"/>
                <a:cs typeface="Times New Roman" panose="02020603050405020304" pitchFamily="18" charset="0"/>
              </a:rPr>
              <a:t> build/X86/gem5.opt”.</a:t>
            </a:r>
          </a:p>
          <a:p>
            <a:pPr marL="285750" indent="-285750" algn="just">
              <a:lnSpc>
                <a:spcPct val="150000"/>
              </a:lnSpc>
            </a:pPr>
            <a:r>
              <a:rPr lang="en-US" dirty="0">
                <a:latin typeface="Times New Roman" panose="02020603050405020304" pitchFamily="18" charset="0"/>
                <a:ea typeface="Cambria" panose="02040503050406030204" pitchFamily="18" charset="0"/>
                <a:cs typeface="Times New Roman" panose="02020603050405020304" pitchFamily="18" charset="0"/>
              </a:rPr>
              <a:t>After Compiling, we cloned the Benchmark Files to our local directory using the command provided:  “git clone https://github.com/</a:t>
            </a:r>
            <a:r>
              <a:rPr lang="en-US" dirty="0" err="1">
                <a:latin typeface="Times New Roman" panose="02020603050405020304" pitchFamily="18" charset="0"/>
                <a:ea typeface="Cambria" panose="02040503050406030204" pitchFamily="18" charset="0"/>
                <a:cs typeface="Times New Roman" panose="02020603050405020304" pitchFamily="18" charset="0"/>
              </a:rPr>
              <a:t>timberjack</a:t>
            </a:r>
            <a:r>
              <a:rPr lang="en-US" dirty="0">
                <a:latin typeface="Times New Roman" panose="02020603050405020304" pitchFamily="18" charset="0"/>
                <a:ea typeface="Cambria" panose="02040503050406030204" pitchFamily="18" charset="0"/>
                <a:cs typeface="Times New Roman" panose="02020603050405020304" pitchFamily="18" charset="0"/>
              </a:rPr>
              <a:t>/Project1_SPEC.</a:t>
            </a:r>
            <a:r>
              <a:rPr lang="en-US">
                <a:latin typeface="Times New Roman" panose="02020603050405020304" pitchFamily="18" charset="0"/>
                <a:ea typeface="Cambria" panose="02040503050406030204" pitchFamily="18" charset="0"/>
                <a:cs typeface="Times New Roman" panose="02020603050405020304" pitchFamily="18" charset="0"/>
              </a:rPr>
              <a:t>git</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285750" indent="-285750" algn="just">
              <a:lnSpc>
                <a:spcPct val="150000"/>
              </a:lnSpc>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90791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0F88-BED8-AD9A-3AA1-04F12875B3E4}"/>
              </a:ext>
            </a:extLst>
          </p:cNvPr>
          <p:cNvSpPr>
            <a:spLocks noGrp="1"/>
          </p:cNvSpPr>
          <p:nvPr>
            <p:ph type="title"/>
          </p:nvPr>
        </p:nvSpPr>
        <p:spPr>
          <a:xfrm>
            <a:off x="1038665" y="209163"/>
            <a:ext cx="8886884" cy="953669"/>
          </a:xfrm>
        </p:spPr>
        <p:txBody>
          <a:bodyPr>
            <a:norm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456.hmmer</a:t>
            </a:r>
          </a:p>
        </p:txBody>
      </p:sp>
      <p:graphicFrame>
        <p:nvGraphicFramePr>
          <p:cNvPr id="4" name="Table 3">
            <a:extLst>
              <a:ext uri="{FF2B5EF4-FFF2-40B4-BE49-F238E27FC236}">
                <a16:creationId xmlns:a16="http://schemas.microsoft.com/office/drawing/2014/main" id="{73D21EB6-C30D-1D25-EF01-8403D16FF2EC}"/>
              </a:ext>
            </a:extLst>
          </p:cNvPr>
          <p:cNvGraphicFramePr>
            <a:graphicFrameLocks noGrp="1"/>
          </p:cNvGraphicFramePr>
          <p:nvPr>
            <p:extLst>
              <p:ext uri="{D42A27DB-BD31-4B8C-83A1-F6EECF244321}">
                <p14:modId xmlns:p14="http://schemas.microsoft.com/office/powerpoint/2010/main" val="2198062959"/>
              </p:ext>
            </p:extLst>
          </p:nvPr>
        </p:nvGraphicFramePr>
        <p:xfrm>
          <a:off x="2173458" y="1252929"/>
          <a:ext cx="7969347" cy="1371600"/>
        </p:xfrm>
        <a:graphic>
          <a:graphicData uri="http://schemas.openxmlformats.org/drawingml/2006/table">
            <a:tbl>
              <a:tblPr>
                <a:tableStyleId>{5C22544A-7EE6-4342-B048-85BDC9FD1C3A}</a:tableStyleId>
              </a:tblPr>
              <a:tblGrid>
                <a:gridCol w="1925925">
                  <a:extLst>
                    <a:ext uri="{9D8B030D-6E8A-4147-A177-3AD203B41FA5}">
                      <a16:colId xmlns:a16="http://schemas.microsoft.com/office/drawing/2014/main" val="2458997842"/>
                    </a:ext>
                  </a:extLst>
                </a:gridCol>
                <a:gridCol w="1560664">
                  <a:extLst>
                    <a:ext uri="{9D8B030D-6E8A-4147-A177-3AD203B41FA5}">
                      <a16:colId xmlns:a16="http://schemas.microsoft.com/office/drawing/2014/main" val="2252001745"/>
                    </a:ext>
                  </a:extLst>
                </a:gridCol>
                <a:gridCol w="2241379">
                  <a:extLst>
                    <a:ext uri="{9D8B030D-6E8A-4147-A177-3AD203B41FA5}">
                      <a16:colId xmlns:a16="http://schemas.microsoft.com/office/drawing/2014/main" val="512174628"/>
                    </a:ext>
                  </a:extLst>
                </a:gridCol>
                <a:gridCol w="2241379">
                  <a:extLst>
                    <a:ext uri="{9D8B030D-6E8A-4147-A177-3AD203B41FA5}">
                      <a16:colId xmlns:a16="http://schemas.microsoft.com/office/drawing/2014/main" val="2179223478"/>
                    </a:ext>
                  </a:extLst>
                </a:gridCol>
              </a:tblGrid>
              <a:tr h="274320">
                <a:tc gridSpan="4">
                  <a:txBody>
                    <a:bodyPr/>
                    <a:lstStyle/>
                    <a:p>
                      <a:pPr algn="ctr" fontAlgn="ctr"/>
                      <a:r>
                        <a:rPr lang="en-US" sz="1100" u="none" strike="noStrike">
                          <a:effectLst/>
                        </a:rPr>
                        <a:t>456.hmmer</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70793606"/>
                  </a:ext>
                </a:extLst>
              </a:tr>
              <a:tr h="274320">
                <a:tc>
                  <a:txBody>
                    <a:bodyPr/>
                    <a:lstStyle/>
                    <a:p>
                      <a:pPr algn="ctr" fontAlgn="ctr"/>
                      <a:r>
                        <a:rPr lang="en-US" sz="1100" u="none" strike="noStrike">
                          <a:effectLst/>
                        </a:rPr>
                        <a:t>Branch Prediction</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BTB Miss Pct</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BTB </a:t>
                      </a:r>
                      <a:r>
                        <a:rPr lang="en-US" sz="1100" u="none" strike="noStrike" dirty="0" err="1">
                          <a:effectLst/>
                        </a:rPr>
                        <a:t>MissPredPercent</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Weightage Average</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613248284"/>
                  </a:ext>
                </a:extLst>
              </a:tr>
              <a:tr h="274320">
                <a:tc>
                  <a:txBody>
                    <a:bodyPr/>
                    <a:lstStyle/>
                    <a:p>
                      <a:pPr algn="ctr" fontAlgn="ctr"/>
                      <a:r>
                        <a:rPr lang="en-US" sz="1100" u="none" strike="noStrike">
                          <a:effectLst/>
                        </a:rPr>
                        <a:t>Local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7.963044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19.547514</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0.006424</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538592451"/>
                  </a:ext>
                </a:extLst>
              </a:tr>
              <a:tr h="274320">
                <a:tc>
                  <a:txBody>
                    <a:bodyPr/>
                    <a:lstStyle/>
                    <a:p>
                      <a:pPr algn="ctr" fontAlgn="ctr"/>
                      <a:r>
                        <a:rPr lang="en-US" sz="1100" u="none" strike="noStrike">
                          <a:effectLst/>
                        </a:rPr>
                        <a:t>BiMode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7.681322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19.519962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0.006669</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651458450"/>
                  </a:ext>
                </a:extLst>
              </a:tr>
              <a:tr h="274320">
                <a:tc>
                  <a:txBody>
                    <a:bodyPr/>
                    <a:lstStyle/>
                    <a:p>
                      <a:pPr algn="ctr" fontAlgn="ctr"/>
                      <a:r>
                        <a:rPr lang="en-US" sz="1100" u="none" strike="noStrike">
                          <a:effectLst/>
                        </a:rPr>
                        <a:t>Tournament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3.686218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16.964462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0.015991</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86456078"/>
                  </a:ext>
                </a:extLst>
              </a:tr>
            </a:tbl>
          </a:graphicData>
        </a:graphic>
      </p:graphicFrame>
      <p:graphicFrame>
        <p:nvGraphicFramePr>
          <p:cNvPr id="6" name="Chart 5">
            <a:extLst>
              <a:ext uri="{FF2B5EF4-FFF2-40B4-BE49-F238E27FC236}">
                <a16:creationId xmlns:a16="http://schemas.microsoft.com/office/drawing/2014/main" id="{3894CDB5-989D-B2B3-5AF9-DBBDC2C3CBF1}"/>
              </a:ext>
            </a:extLst>
          </p:cNvPr>
          <p:cNvGraphicFramePr>
            <a:graphicFrameLocks/>
          </p:cNvGraphicFramePr>
          <p:nvPr>
            <p:extLst>
              <p:ext uri="{D42A27DB-BD31-4B8C-83A1-F6EECF244321}">
                <p14:modId xmlns:p14="http://schemas.microsoft.com/office/powerpoint/2010/main" val="1573529976"/>
              </p:ext>
            </p:extLst>
          </p:nvPr>
        </p:nvGraphicFramePr>
        <p:xfrm>
          <a:off x="618805" y="3798277"/>
          <a:ext cx="5791546" cy="21129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EF426B4C-2EEE-2FED-EEC9-9ADE56C5DC44}"/>
              </a:ext>
            </a:extLst>
          </p:cNvPr>
          <p:cNvGraphicFramePr>
            <a:graphicFrameLocks/>
          </p:cNvGraphicFramePr>
          <p:nvPr>
            <p:extLst>
              <p:ext uri="{D42A27DB-BD31-4B8C-83A1-F6EECF244321}">
                <p14:modId xmlns:p14="http://schemas.microsoft.com/office/powerpoint/2010/main" val="1116896062"/>
              </p:ext>
            </p:extLst>
          </p:nvPr>
        </p:nvGraphicFramePr>
        <p:xfrm>
          <a:off x="6635410" y="3798277"/>
          <a:ext cx="4562323" cy="2461846"/>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7108654A-0148-C8D2-40C5-6B25366DD639}"/>
              </a:ext>
            </a:extLst>
          </p:cNvPr>
          <p:cNvPicPr>
            <a:picLocks/>
          </p:cNvPicPr>
          <p:nvPr/>
        </p:nvPicPr>
        <p:blipFill>
          <a:blip r:embed="rId4"/>
          <a:stretch>
            <a:fillRect/>
          </a:stretch>
        </p:blipFill>
        <p:spPr>
          <a:xfrm>
            <a:off x="3970364" y="2885670"/>
            <a:ext cx="3023486" cy="528688"/>
          </a:xfrm>
          <a:prstGeom prst="rect">
            <a:avLst/>
          </a:prstGeom>
        </p:spPr>
      </p:pic>
    </p:spTree>
    <p:extLst>
      <p:ext uri="{BB962C8B-B14F-4D97-AF65-F5344CB8AC3E}">
        <p14:creationId xmlns:p14="http://schemas.microsoft.com/office/powerpoint/2010/main" val="1635102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1B18-ADB3-2721-0704-7CF0B1167CF0}"/>
              </a:ext>
            </a:extLst>
          </p:cNvPr>
          <p:cNvSpPr>
            <a:spLocks noGrp="1"/>
          </p:cNvSpPr>
          <p:nvPr>
            <p:ph type="title"/>
          </p:nvPr>
        </p:nvSpPr>
        <p:spPr>
          <a:xfrm>
            <a:off x="1063752" y="430271"/>
            <a:ext cx="8886884" cy="610350"/>
          </a:xfrm>
        </p:spPr>
        <p:txBody>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458.sjeng</a:t>
            </a:r>
          </a:p>
        </p:txBody>
      </p:sp>
      <p:graphicFrame>
        <p:nvGraphicFramePr>
          <p:cNvPr id="4" name="Content Placeholder 3">
            <a:extLst>
              <a:ext uri="{FF2B5EF4-FFF2-40B4-BE49-F238E27FC236}">
                <a16:creationId xmlns:a16="http://schemas.microsoft.com/office/drawing/2014/main" id="{613ADB31-56E1-AEED-2161-7C14ACB1ED0E}"/>
              </a:ext>
            </a:extLst>
          </p:cNvPr>
          <p:cNvGraphicFramePr>
            <a:graphicFrameLocks noGrp="1"/>
          </p:cNvGraphicFramePr>
          <p:nvPr>
            <p:ph idx="1"/>
            <p:extLst>
              <p:ext uri="{D42A27DB-BD31-4B8C-83A1-F6EECF244321}">
                <p14:modId xmlns:p14="http://schemas.microsoft.com/office/powerpoint/2010/main" val="3810351920"/>
              </p:ext>
            </p:extLst>
          </p:nvPr>
        </p:nvGraphicFramePr>
        <p:xfrm>
          <a:off x="2314135" y="1267972"/>
          <a:ext cx="7920109" cy="1320483"/>
        </p:xfrm>
        <a:graphic>
          <a:graphicData uri="http://schemas.openxmlformats.org/drawingml/2006/table">
            <a:tbl>
              <a:tblPr>
                <a:tableStyleId>{5C22544A-7EE6-4342-B048-85BDC9FD1C3A}</a:tableStyleId>
              </a:tblPr>
              <a:tblGrid>
                <a:gridCol w="1914026">
                  <a:extLst>
                    <a:ext uri="{9D8B030D-6E8A-4147-A177-3AD203B41FA5}">
                      <a16:colId xmlns:a16="http://schemas.microsoft.com/office/drawing/2014/main" val="2964899252"/>
                    </a:ext>
                  </a:extLst>
                </a:gridCol>
                <a:gridCol w="1551021">
                  <a:extLst>
                    <a:ext uri="{9D8B030D-6E8A-4147-A177-3AD203B41FA5}">
                      <a16:colId xmlns:a16="http://schemas.microsoft.com/office/drawing/2014/main" val="1924643587"/>
                    </a:ext>
                  </a:extLst>
                </a:gridCol>
                <a:gridCol w="2227531">
                  <a:extLst>
                    <a:ext uri="{9D8B030D-6E8A-4147-A177-3AD203B41FA5}">
                      <a16:colId xmlns:a16="http://schemas.microsoft.com/office/drawing/2014/main" val="1911981240"/>
                    </a:ext>
                  </a:extLst>
                </a:gridCol>
                <a:gridCol w="2227531">
                  <a:extLst>
                    <a:ext uri="{9D8B030D-6E8A-4147-A177-3AD203B41FA5}">
                      <a16:colId xmlns:a16="http://schemas.microsoft.com/office/drawing/2014/main" val="3957346346"/>
                    </a:ext>
                  </a:extLst>
                </a:gridCol>
              </a:tblGrid>
              <a:tr h="224612">
                <a:tc gridSpan="4">
                  <a:txBody>
                    <a:bodyPr/>
                    <a:lstStyle/>
                    <a:p>
                      <a:pPr algn="ctr" fontAlgn="ctr"/>
                      <a:r>
                        <a:rPr lang="en-US" sz="1100" u="none" strike="noStrike">
                          <a:effectLst/>
                        </a:rPr>
                        <a:t>458.sjeng</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61651258"/>
                  </a:ext>
                </a:extLst>
              </a:tr>
              <a:tr h="422035">
                <a:tc>
                  <a:txBody>
                    <a:bodyPr/>
                    <a:lstStyle/>
                    <a:p>
                      <a:pPr algn="ctr" fontAlgn="ctr"/>
                      <a:r>
                        <a:rPr lang="en-US" sz="1100" u="none" strike="noStrike">
                          <a:effectLst/>
                        </a:rPr>
                        <a:t>Branch Prediction</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l" fontAlgn="ctr"/>
                      <a:r>
                        <a:rPr lang="en-US" sz="1100" u="none" strike="noStrike">
                          <a:effectLst/>
                        </a:rPr>
                        <a:t>BTB Miss Pct</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l" fontAlgn="ctr"/>
                      <a:r>
                        <a:rPr lang="en-US" sz="1100" u="none" strike="noStrike">
                          <a:effectLst/>
                        </a:rPr>
                        <a:t>BTB MissPredPercent</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Weightage Average</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636001365"/>
                  </a:ext>
                </a:extLst>
              </a:tr>
              <a:tr h="224612">
                <a:tc>
                  <a:txBody>
                    <a:bodyPr/>
                    <a:lstStyle/>
                    <a:p>
                      <a:pPr algn="ctr" fontAlgn="ctr"/>
                      <a:r>
                        <a:rPr lang="en-US" sz="1100" u="none" strike="noStrike">
                          <a:effectLst/>
                        </a:rPr>
                        <a:t>Local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0.264503</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1.426447</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2.650414</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368317335"/>
                  </a:ext>
                </a:extLst>
              </a:tr>
              <a:tr h="224612">
                <a:tc>
                  <a:txBody>
                    <a:bodyPr/>
                    <a:lstStyle/>
                    <a:p>
                      <a:pPr algn="ctr" fontAlgn="ctr"/>
                      <a:r>
                        <a:rPr lang="en-US" sz="1100" u="none" strike="noStrike">
                          <a:effectLst/>
                        </a:rPr>
                        <a:t>BiMode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0.263558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1.425540</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2.661610</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715045674"/>
                  </a:ext>
                </a:extLst>
              </a:tr>
              <a:tr h="224612">
                <a:tc>
                  <a:txBody>
                    <a:bodyPr/>
                    <a:lstStyle/>
                    <a:p>
                      <a:pPr algn="ctr" fontAlgn="ctr"/>
                      <a:r>
                        <a:rPr lang="en-US" sz="1100" u="none" strike="noStrike">
                          <a:effectLst/>
                        </a:rPr>
                        <a:t>Tournament BP</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0.014303</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1.428261</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48.951419</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863673620"/>
                  </a:ext>
                </a:extLst>
              </a:tr>
            </a:tbl>
          </a:graphicData>
        </a:graphic>
      </p:graphicFrame>
      <p:graphicFrame>
        <p:nvGraphicFramePr>
          <p:cNvPr id="5" name="Chart 4">
            <a:extLst>
              <a:ext uri="{FF2B5EF4-FFF2-40B4-BE49-F238E27FC236}">
                <a16:creationId xmlns:a16="http://schemas.microsoft.com/office/drawing/2014/main" id="{638B4A46-0306-5931-2417-3ED519AC1A2D}"/>
              </a:ext>
            </a:extLst>
          </p:cNvPr>
          <p:cNvGraphicFramePr>
            <a:graphicFrameLocks/>
          </p:cNvGraphicFramePr>
          <p:nvPr>
            <p:extLst>
              <p:ext uri="{D42A27DB-BD31-4B8C-83A1-F6EECF244321}">
                <p14:modId xmlns:p14="http://schemas.microsoft.com/office/powerpoint/2010/main" val="3449499570"/>
              </p:ext>
            </p:extLst>
          </p:nvPr>
        </p:nvGraphicFramePr>
        <p:xfrm>
          <a:off x="833028" y="3520133"/>
          <a:ext cx="5846691" cy="23257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B1B808F-DE53-4FDD-B4CA-91DDB5D12E08}"/>
              </a:ext>
            </a:extLst>
          </p:cNvPr>
          <p:cNvGraphicFramePr>
            <a:graphicFrameLocks/>
          </p:cNvGraphicFramePr>
          <p:nvPr>
            <p:extLst>
              <p:ext uri="{D42A27DB-BD31-4B8C-83A1-F6EECF244321}">
                <p14:modId xmlns:p14="http://schemas.microsoft.com/office/powerpoint/2010/main" val="3631907130"/>
              </p:ext>
            </p:extLst>
          </p:nvPr>
        </p:nvGraphicFramePr>
        <p:xfrm>
          <a:off x="6796649" y="3514720"/>
          <a:ext cx="4562323" cy="2492186"/>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a:extLst>
              <a:ext uri="{FF2B5EF4-FFF2-40B4-BE49-F238E27FC236}">
                <a16:creationId xmlns:a16="http://schemas.microsoft.com/office/drawing/2014/main" id="{7F569678-FBF6-0DF1-7683-08958FB3CCB5}"/>
              </a:ext>
            </a:extLst>
          </p:cNvPr>
          <p:cNvPicPr>
            <a:picLocks/>
          </p:cNvPicPr>
          <p:nvPr/>
        </p:nvPicPr>
        <p:blipFill>
          <a:blip r:embed="rId4"/>
          <a:stretch>
            <a:fillRect/>
          </a:stretch>
        </p:blipFill>
        <p:spPr>
          <a:xfrm>
            <a:off x="4484116" y="2771417"/>
            <a:ext cx="3023486" cy="528688"/>
          </a:xfrm>
          <a:prstGeom prst="rect">
            <a:avLst/>
          </a:prstGeom>
        </p:spPr>
      </p:pic>
    </p:spTree>
    <p:extLst>
      <p:ext uri="{BB962C8B-B14F-4D97-AF65-F5344CB8AC3E}">
        <p14:creationId xmlns:p14="http://schemas.microsoft.com/office/powerpoint/2010/main" val="395187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6556-80E4-1D92-0A29-DB2156BAFB4B}"/>
              </a:ext>
            </a:extLst>
          </p:cNvPr>
          <p:cNvSpPr>
            <a:spLocks noGrp="1"/>
          </p:cNvSpPr>
          <p:nvPr>
            <p:ph type="title"/>
          </p:nvPr>
        </p:nvSpPr>
        <p:spPr>
          <a:xfrm>
            <a:off x="1069848" y="374000"/>
            <a:ext cx="8886884" cy="666621"/>
          </a:xfrm>
        </p:spPr>
        <p:txBody>
          <a:bodyPr/>
          <a:lstStyle/>
          <a:p>
            <a:r>
              <a:rPr lang="en-US"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19725BAB-3F61-35E2-4674-F0C43CFB8103}"/>
              </a:ext>
            </a:extLst>
          </p:cNvPr>
          <p:cNvSpPr>
            <a:spLocks noGrp="1"/>
          </p:cNvSpPr>
          <p:nvPr>
            <p:ph idx="1"/>
          </p:nvPr>
        </p:nvSpPr>
        <p:spPr>
          <a:xfrm>
            <a:off x="1069848" y="1322364"/>
            <a:ext cx="10085832" cy="4614202"/>
          </a:xfrm>
        </p:spPr>
        <p:txBody>
          <a:bodyPr>
            <a:normAutofit lnSpcReduction="10000"/>
          </a:bodyPr>
          <a:lstStyle/>
          <a:p>
            <a:r>
              <a:rPr lang="en-US" dirty="0">
                <a:latin typeface="Times New Roman" panose="02020603050405020304" pitchFamily="18" charset="0"/>
                <a:cs typeface="Times New Roman" panose="02020603050405020304" pitchFamily="18" charset="0"/>
              </a:rPr>
              <a:t> The branch misprediction percentage indicates the frequency of incorrect predictions by the branch predictor.</a:t>
            </a:r>
          </a:p>
          <a:p>
            <a:r>
              <a:rPr lang="en-US" dirty="0">
                <a:latin typeface="Times New Roman" panose="02020603050405020304" pitchFamily="18" charset="0"/>
                <a:cs typeface="Times New Roman" panose="02020603050405020304" pitchFamily="18" charset="0"/>
              </a:rPr>
              <a:t>The BTB miss percentage shows how often the Branch Target Buffer fails to find the branch target.</a:t>
            </a:r>
          </a:p>
          <a:p>
            <a:r>
              <a:rPr lang="en-US" dirty="0">
                <a:latin typeface="Times New Roman" panose="02020603050405020304" pitchFamily="18" charset="0"/>
                <a:cs typeface="Times New Roman" panose="02020603050405020304" pitchFamily="18" charset="0"/>
              </a:rPr>
              <a:t>The weighted average is a combined metric that offers an overall evaluation of the branch predictor's performance.</a:t>
            </a:r>
          </a:p>
          <a:p>
            <a:r>
              <a:rPr lang="en-US" dirty="0">
                <a:latin typeface="Times New Roman" panose="02020603050405020304" pitchFamily="18" charset="0"/>
                <a:cs typeface="Times New Roman" panose="02020603050405020304" pitchFamily="18" charset="0"/>
              </a:rPr>
              <a:t>In comparison to the Local branch predictor, the Tournament and </a:t>
            </a:r>
            <a:r>
              <a:rPr lang="en-US" dirty="0" err="1">
                <a:latin typeface="Times New Roman" panose="02020603050405020304" pitchFamily="18" charset="0"/>
                <a:cs typeface="Times New Roman" panose="02020603050405020304" pitchFamily="18" charset="0"/>
              </a:rPr>
              <a:t>BiMode</a:t>
            </a:r>
            <a:r>
              <a:rPr lang="en-US" dirty="0">
                <a:latin typeface="Times New Roman" panose="02020603050405020304" pitchFamily="18" charset="0"/>
                <a:cs typeface="Times New Roman" panose="02020603050405020304" pitchFamily="18" charset="0"/>
              </a:rPr>
              <a:t> branch predictors have higher weighted averages, suggesting superior overall performance based on the applied weighting scheme.</a:t>
            </a:r>
          </a:p>
          <a:p>
            <a:r>
              <a:rPr lang="en-US" dirty="0">
                <a:latin typeface="Times New Roman" panose="02020603050405020304" pitchFamily="18" charset="0"/>
                <a:cs typeface="Times New Roman" panose="02020603050405020304" pitchFamily="18" charset="0"/>
              </a:rPr>
              <a:t>Among the predictors, the Tournament branch predictor exhibits the lowest branch misprediction percentage, followed by the </a:t>
            </a:r>
            <a:r>
              <a:rPr lang="en-US" dirty="0" err="1">
                <a:latin typeface="Times New Roman" panose="02020603050405020304" pitchFamily="18" charset="0"/>
                <a:cs typeface="Times New Roman" panose="02020603050405020304" pitchFamily="18" charset="0"/>
              </a:rPr>
              <a:t>BiMode</a:t>
            </a:r>
            <a:r>
              <a:rPr lang="en-US" dirty="0">
                <a:latin typeface="Times New Roman" panose="02020603050405020304" pitchFamily="18" charset="0"/>
                <a:cs typeface="Times New Roman" panose="02020603050405020304" pitchFamily="18" charset="0"/>
              </a:rPr>
              <a:t> predictor, while the Local branch predictor shows the highest misprediction percentage.</a:t>
            </a:r>
          </a:p>
          <a:p>
            <a:r>
              <a:rPr lang="en-US" dirty="0">
                <a:latin typeface="Times New Roman" panose="02020603050405020304" pitchFamily="18" charset="0"/>
                <a:cs typeface="Times New Roman" panose="02020603050405020304" pitchFamily="18" charset="0"/>
              </a:rPr>
              <a:t>The Tournament predictor also demonstrates the lowest BTB miss percentage, indicating more effective utilization of the Branch Target Buffer.</a:t>
            </a:r>
          </a:p>
        </p:txBody>
      </p:sp>
    </p:spTree>
    <p:extLst>
      <p:ext uri="{BB962C8B-B14F-4D97-AF65-F5344CB8AC3E}">
        <p14:creationId xmlns:p14="http://schemas.microsoft.com/office/powerpoint/2010/main" val="153535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8F56-750B-2AAA-FF5F-4B5D18666C1E}"/>
              </a:ext>
            </a:extLst>
          </p:cNvPr>
          <p:cNvSpPr>
            <a:spLocks noGrp="1"/>
          </p:cNvSpPr>
          <p:nvPr>
            <p:ph type="title"/>
          </p:nvPr>
        </p:nvSpPr>
        <p:spPr>
          <a:xfrm>
            <a:off x="1427870" y="1709224"/>
            <a:ext cx="9730154" cy="3713871"/>
          </a:xfrm>
        </p:spPr>
        <p:txBody>
          <a:bodyPr>
            <a:normAutofit/>
          </a:bodyPr>
          <a:lstStyle/>
          <a:p>
            <a:r>
              <a:rPr lang="en-US" sz="4800" i="1" u="none" strike="noStrike" dirty="0">
                <a:effectLst/>
                <a:latin typeface="Times New Roman" panose="02020603050405020304" pitchFamily="18" charset="0"/>
                <a:cs typeface="Times New Roman" panose="02020603050405020304" pitchFamily="18" charset="0"/>
              </a:rPr>
              <a:t>Report how varying the size of the predictor affects the BTB </a:t>
            </a:r>
            <a:r>
              <a:rPr lang="en-US" sz="4800" i="1" dirty="0">
                <a:latin typeface="Times New Roman" panose="02020603050405020304" pitchFamily="18" charset="0"/>
                <a:cs typeface="Times New Roman" panose="02020603050405020304" pitchFamily="18" charset="0"/>
              </a:rPr>
              <a:t>M</a:t>
            </a:r>
            <a:r>
              <a:rPr lang="en-US" sz="4800" i="1" u="none" strike="noStrike" dirty="0">
                <a:effectLst/>
                <a:latin typeface="Times New Roman" panose="02020603050405020304" pitchFamily="18" charset="0"/>
                <a:cs typeface="Times New Roman" panose="02020603050405020304" pitchFamily="18" charset="0"/>
              </a:rPr>
              <a:t>iss Pct and Branch Miss </a:t>
            </a:r>
            <a:r>
              <a:rPr lang="en-US" sz="4800" i="1" dirty="0">
                <a:latin typeface="Times New Roman" panose="02020603050405020304" pitchFamily="18" charset="0"/>
                <a:cs typeface="Times New Roman" panose="02020603050405020304" pitchFamily="18" charset="0"/>
              </a:rPr>
              <a:t>P</a:t>
            </a:r>
            <a:r>
              <a:rPr lang="en-US" sz="4800" i="1" u="none" strike="noStrike" dirty="0">
                <a:effectLst/>
                <a:latin typeface="Times New Roman" panose="02020603050405020304" pitchFamily="18" charset="0"/>
                <a:cs typeface="Times New Roman" panose="02020603050405020304" pitchFamily="18" charset="0"/>
              </a:rPr>
              <a:t>rediction Pct</a:t>
            </a:r>
            <a:r>
              <a:rPr lang="en-US" sz="4800" i="1" dirty="0">
                <a:latin typeface="Times New Roman" panose="02020603050405020304" pitchFamily="18" charset="0"/>
                <a:cs typeface="Times New Roman" panose="02020603050405020304" pitchFamily="18" charset="0"/>
              </a:rPr>
              <a:t> </a:t>
            </a:r>
            <a:r>
              <a:rPr lang="en-US" sz="4800" i="1" u="none" strike="noStrike" dirty="0">
                <a:effectLst/>
                <a:latin typeface="Times New Roman" panose="02020603050405020304" pitchFamily="18" charset="0"/>
                <a:cs typeface="Times New Roman" panose="02020603050405020304" pitchFamily="18" charset="0"/>
              </a:rPr>
              <a:t>for the 456.hmmer &amp; 458.sjeng benchmarks.</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73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7BABB4-F586-9022-F434-5F4CE035639C}"/>
              </a:ext>
            </a:extLst>
          </p:cNvPr>
          <p:cNvSpPr>
            <a:spLocks noGrp="1"/>
          </p:cNvSpPr>
          <p:nvPr>
            <p:ph type="title"/>
          </p:nvPr>
        </p:nvSpPr>
        <p:spPr>
          <a:xfrm>
            <a:off x="1069848" y="225084"/>
            <a:ext cx="8886825" cy="680892"/>
          </a:xfrm>
        </p:spPr>
        <p:txBody>
          <a:bodyPr>
            <a:normAutofit/>
          </a:bodyPr>
          <a:lstStyle/>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456.hmmer &amp; 458.sjeng (Local BP) </a:t>
            </a:r>
          </a:p>
        </p:txBody>
      </p:sp>
      <p:graphicFrame>
        <p:nvGraphicFramePr>
          <p:cNvPr id="7" name="Chart 6">
            <a:extLst>
              <a:ext uri="{FF2B5EF4-FFF2-40B4-BE49-F238E27FC236}">
                <a16:creationId xmlns:a16="http://schemas.microsoft.com/office/drawing/2014/main" id="{BA9B0772-7479-1B9A-2EF6-BC8E74AEFA43}"/>
              </a:ext>
            </a:extLst>
          </p:cNvPr>
          <p:cNvGraphicFramePr>
            <a:graphicFrameLocks/>
          </p:cNvGraphicFramePr>
          <p:nvPr>
            <p:extLst>
              <p:ext uri="{D42A27DB-BD31-4B8C-83A1-F6EECF244321}">
                <p14:modId xmlns:p14="http://schemas.microsoft.com/office/powerpoint/2010/main" val="2037086907"/>
              </p:ext>
            </p:extLst>
          </p:nvPr>
        </p:nvGraphicFramePr>
        <p:xfrm>
          <a:off x="4304715" y="1051492"/>
          <a:ext cx="3538024" cy="214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B58361D-22A8-E167-1502-3B983162127B}"/>
              </a:ext>
            </a:extLst>
          </p:cNvPr>
          <p:cNvGraphicFramePr>
            <a:graphicFrameLocks/>
          </p:cNvGraphicFramePr>
          <p:nvPr>
            <p:extLst>
              <p:ext uri="{D42A27DB-BD31-4B8C-83A1-F6EECF244321}">
                <p14:modId xmlns:p14="http://schemas.microsoft.com/office/powerpoint/2010/main" val="1675656736"/>
              </p:ext>
            </p:extLst>
          </p:nvPr>
        </p:nvGraphicFramePr>
        <p:xfrm>
          <a:off x="7842739" y="1051492"/>
          <a:ext cx="3948691" cy="2071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8AEFBE4-65AA-AB66-8327-794F7B38F3C1}"/>
              </a:ext>
            </a:extLst>
          </p:cNvPr>
          <p:cNvGraphicFramePr>
            <a:graphicFrameLocks/>
          </p:cNvGraphicFramePr>
          <p:nvPr>
            <p:extLst>
              <p:ext uri="{D42A27DB-BD31-4B8C-83A1-F6EECF244321}">
                <p14:modId xmlns:p14="http://schemas.microsoft.com/office/powerpoint/2010/main" val="2949383358"/>
              </p:ext>
            </p:extLst>
          </p:nvPr>
        </p:nvGraphicFramePr>
        <p:xfrm>
          <a:off x="4304715" y="3429000"/>
          <a:ext cx="3538024" cy="24372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51D5D6D2-6A2B-4213-A637-1FF00DB16E94}"/>
              </a:ext>
            </a:extLst>
          </p:cNvPr>
          <p:cNvGraphicFramePr>
            <a:graphicFrameLocks/>
          </p:cNvGraphicFramePr>
          <p:nvPr>
            <p:extLst>
              <p:ext uri="{D42A27DB-BD31-4B8C-83A1-F6EECF244321}">
                <p14:modId xmlns:p14="http://schemas.microsoft.com/office/powerpoint/2010/main" val="3209921117"/>
              </p:ext>
            </p:extLst>
          </p:nvPr>
        </p:nvGraphicFramePr>
        <p:xfrm>
          <a:off x="7842739" y="3429000"/>
          <a:ext cx="3948691" cy="2437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Table 12">
            <a:extLst>
              <a:ext uri="{FF2B5EF4-FFF2-40B4-BE49-F238E27FC236}">
                <a16:creationId xmlns:a16="http://schemas.microsoft.com/office/drawing/2014/main" id="{84BD301F-B345-40D1-33ED-61D5F4F80699}"/>
              </a:ext>
            </a:extLst>
          </p:cNvPr>
          <p:cNvGraphicFramePr>
            <a:graphicFrameLocks noGrp="1"/>
          </p:cNvGraphicFramePr>
          <p:nvPr>
            <p:extLst>
              <p:ext uri="{D42A27DB-BD31-4B8C-83A1-F6EECF244321}">
                <p14:modId xmlns:p14="http://schemas.microsoft.com/office/powerpoint/2010/main" val="4291192605"/>
              </p:ext>
            </p:extLst>
          </p:nvPr>
        </p:nvGraphicFramePr>
        <p:xfrm>
          <a:off x="624742" y="1212020"/>
          <a:ext cx="3416302" cy="1510080"/>
        </p:xfrm>
        <a:graphic>
          <a:graphicData uri="http://schemas.openxmlformats.org/drawingml/2006/table">
            <a:tbl>
              <a:tblPr>
                <a:tableStyleId>{5C22544A-7EE6-4342-B048-85BDC9FD1C3A}</a:tableStyleId>
              </a:tblPr>
              <a:tblGrid>
                <a:gridCol w="1078831">
                  <a:extLst>
                    <a:ext uri="{9D8B030D-6E8A-4147-A177-3AD203B41FA5}">
                      <a16:colId xmlns:a16="http://schemas.microsoft.com/office/drawing/2014/main" val="4292286827"/>
                    </a:ext>
                  </a:extLst>
                </a:gridCol>
                <a:gridCol w="785466">
                  <a:extLst>
                    <a:ext uri="{9D8B030D-6E8A-4147-A177-3AD203B41FA5}">
                      <a16:colId xmlns:a16="http://schemas.microsoft.com/office/drawing/2014/main" val="506569546"/>
                    </a:ext>
                  </a:extLst>
                </a:gridCol>
                <a:gridCol w="766539">
                  <a:extLst>
                    <a:ext uri="{9D8B030D-6E8A-4147-A177-3AD203B41FA5}">
                      <a16:colId xmlns:a16="http://schemas.microsoft.com/office/drawing/2014/main" val="2731035386"/>
                    </a:ext>
                  </a:extLst>
                </a:gridCol>
                <a:gridCol w="785466">
                  <a:extLst>
                    <a:ext uri="{9D8B030D-6E8A-4147-A177-3AD203B41FA5}">
                      <a16:colId xmlns:a16="http://schemas.microsoft.com/office/drawing/2014/main" val="3441959929"/>
                    </a:ext>
                  </a:extLst>
                </a:gridCol>
              </a:tblGrid>
              <a:tr h="251680">
                <a:tc gridSpan="4">
                  <a:txBody>
                    <a:bodyPr/>
                    <a:lstStyle/>
                    <a:p>
                      <a:pPr algn="ctr" fontAlgn="ctr"/>
                      <a:r>
                        <a:rPr lang="en-US" sz="1100" u="none" strike="noStrike">
                          <a:effectLst/>
                        </a:rPr>
                        <a:t>BTB Miss Pct</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38136991"/>
                  </a:ext>
                </a:extLst>
              </a:tr>
              <a:tr h="251680">
                <a:tc>
                  <a:txBody>
                    <a:bodyPr/>
                    <a:lstStyle/>
                    <a:p>
                      <a:pPr algn="ctr" fontAlgn="ctr"/>
                      <a:r>
                        <a:rPr lang="en-US" sz="1100" u="none" strike="noStrike">
                          <a:effectLst/>
                        </a:rPr>
                        <a:t>BTB Entries</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Sizes</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456.hmmer</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458.sjeng</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969380203"/>
                  </a:ext>
                </a:extLst>
              </a:tr>
              <a:tr h="251680">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0.038656</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0.305865</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477292235"/>
                  </a:ext>
                </a:extLst>
              </a:tr>
              <a:tr h="251680">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7.963044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0.264503</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402226777"/>
                  </a:ext>
                </a:extLst>
              </a:tr>
              <a:tr h="251680">
                <a:tc>
                  <a:txBody>
                    <a:bodyPr/>
                    <a:lstStyle/>
                    <a:p>
                      <a:pPr algn="ctr" fontAlgn="ctr"/>
                      <a:r>
                        <a:rPr lang="en-US" sz="1100" u="none" strike="noStrike">
                          <a:effectLst/>
                        </a:rPr>
                        <a:t>4096</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9.726104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0.298344</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897210029"/>
                  </a:ext>
                </a:extLst>
              </a:tr>
              <a:tr h="251680">
                <a:tc>
                  <a:txBody>
                    <a:bodyPr/>
                    <a:lstStyle/>
                    <a:p>
                      <a:pPr algn="ctr" fontAlgn="ctr"/>
                      <a:r>
                        <a:rPr lang="en-US" sz="1100" u="none" strike="noStrike">
                          <a:effectLst/>
                        </a:rPr>
                        <a:t>4096</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7.681322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0.263558</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914564123"/>
                  </a:ext>
                </a:extLst>
              </a:tr>
            </a:tbl>
          </a:graphicData>
        </a:graphic>
      </p:graphicFrame>
      <p:graphicFrame>
        <p:nvGraphicFramePr>
          <p:cNvPr id="14" name="Table 13">
            <a:extLst>
              <a:ext uri="{FF2B5EF4-FFF2-40B4-BE49-F238E27FC236}">
                <a16:creationId xmlns:a16="http://schemas.microsoft.com/office/drawing/2014/main" id="{F0BAE555-9225-9204-61BD-A2987BA077ED}"/>
              </a:ext>
            </a:extLst>
          </p:cNvPr>
          <p:cNvGraphicFramePr>
            <a:graphicFrameLocks noGrp="1"/>
          </p:cNvGraphicFramePr>
          <p:nvPr>
            <p:extLst>
              <p:ext uri="{D42A27DB-BD31-4B8C-83A1-F6EECF244321}">
                <p14:modId xmlns:p14="http://schemas.microsoft.com/office/powerpoint/2010/main" val="4071620337"/>
              </p:ext>
            </p:extLst>
          </p:nvPr>
        </p:nvGraphicFramePr>
        <p:xfrm>
          <a:off x="624742" y="3758271"/>
          <a:ext cx="3416302" cy="1510080"/>
        </p:xfrm>
        <a:graphic>
          <a:graphicData uri="http://schemas.openxmlformats.org/drawingml/2006/table">
            <a:tbl>
              <a:tblPr>
                <a:tableStyleId>{5C22544A-7EE6-4342-B048-85BDC9FD1C3A}</a:tableStyleId>
              </a:tblPr>
              <a:tblGrid>
                <a:gridCol w="1078831">
                  <a:extLst>
                    <a:ext uri="{9D8B030D-6E8A-4147-A177-3AD203B41FA5}">
                      <a16:colId xmlns:a16="http://schemas.microsoft.com/office/drawing/2014/main" val="3301199678"/>
                    </a:ext>
                  </a:extLst>
                </a:gridCol>
                <a:gridCol w="785466">
                  <a:extLst>
                    <a:ext uri="{9D8B030D-6E8A-4147-A177-3AD203B41FA5}">
                      <a16:colId xmlns:a16="http://schemas.microsoft.com/office/drawing/2014/main" val="3395110082"/>
                    </a:ext>
                  </a:extLst>
                </a:gridCol>
                <a:gridCol w="766539">
                  <a:extLst>
                    <a:ext uri="{9D8B030D-6E8A-4147-A177-3AD203B41FA5}">
                      <a16:colId xmlns:a16="http://schemas.microsoft.com/office/drawing/2014/main" val="3409701069"/>
                    </a:ext>
                  </a:extLst>
                </a:gridCol>
                <a:gridCol w="785466">
                  <a:extLst>
                    <a:ext uri="{9D8B030D-6E8A-4147-A177-3AD203B41FA5}">
                      <a16:colId xmlns:a16="http://schemas.microsoft.com/office/drawing/2014/main" val="2503602602"/>
                    </a:ext>
                  </a:extLst>
                </a:gridCol>
              </a:tblGrid>
              <a:tr h="251680">
                <a:tc gridSpan="4">
                  <a:txBody>
                    <a:bodyPr/>
                    <a:lstStyle/>
                    <a:p>
                      <a:pPr algn="ctr" fontAlgn="ctr"/>
                      <a:r>
                        <a:rPr lang="en-US" sz="1100" u="none" strike="noStrike">
                          <a:effectLst/>
                        </a:rPr>
                        <a:t>BTB MissPredPercent</a:t>
                      </a:r>
                      <a:endParaRPr lang="en-US" sz="1100" b="0" i="0" u="none" strike="noStrike">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0132708"/>
                  </a:ext>
                </a:extLst>
              </a:tr>
              <a:tr h="251680">
                <a:tc>
                  <a:txBody>
                    <a:bodyPr/>
                    <a:lstStyle/>
                    <a:p>
                      <a:pPr algn="ctr" fontAlgn="ctr"/>
                      <a:r>
                        <a:rPr lang="en-US" sz="1100" u="none" strike="noStrike">
                          <a:effectLst/>
                        </a:rPr>
                        <a:t>BTB Entries</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Sizes</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456.hmmer</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458.sjeng</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2232422"/>
                  </a:ext>
                </a:extLst>
              </a:tr>
              <a:tr h="251680">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r" fontAlgn="b"/>
                      <a:r>
                        <a:rPr lang="en-US" sz="1100" u="none" strike="noStrike">
                          <a:effectLst/>
                        </a:rPr>
                        <a:t>19.560479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ctr"/>
                      <a:r>
                        <a:rPr lang="en-US" sz="1100" u="none" strike="noStrike">
                          <a:effectLst/>
                        </a:rPr>
                        <a:t>1.421913</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056736963"/>
                  </a:ext>
                </a:extLst>
              </a:tr>
              <a:tr h="251680">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r" fontAlgn="b"/>
                      <a:r>
                        <a:rPr lang="en-US" sz="1100" u="none" strike="noStrike">
                          <a:effectLst/>
                        </a:rPr>
                        <a:t>19.547514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ctr" fontAlgn="ctr"/>
                      <a:r>
                        <a:rPr lang="en-US" sz="1100" u="none" strike="noStrike">
                          <a:effectLst/>
                        </a:rPr>
                        <a:t>1.426447</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912451977"/>
                  </a:ext>
                </a:extLst>
              </a:tr>
              <a:tr h="251680">
                <a:tc>
                  <a:txBody>
                    <a:bodyPr/>
                    <a:lstStyle/>
                    <a:p>
                      <a:pPr algn="ctr" fontAlgn="ctr"/>
                      <a:r>
                        <a:rPr lang="en-US" sz="1100" u="none" strike="noStrike">
                          <a:effectLst/>
                        </a:rPr>
                        <a:t>4096</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19.530767</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1.417379</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667888447"/>
                  </a:ext>
                </a:extLst>
              </a:tr>
              <a:tr h="251680">
                <a:tc>
                  <a:txBody>
                    <a:bodyPr/>
                    <a:lstStyle/>
                    <a:p>
                      <a:pPr algn="ctr" fontAlgn="ctr"/>
                      <a:r>
                        <a:rPr lang="en-US" sz="1100" u="none" strike="noStrike">
                          <a:effectLst/>
                        </a:rPr>
                        <a:t>4096</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19.519962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1.425540</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355696361"/>
                  </a:ext>
                </a:extLst>
              </a:tr>
            </a:tbl>
          </a:graphicData>
        </a:graphic>
      </p:graphicFrame>
    </p:spTree>
    <p:extLst>
      <p:ext uri="{BB962C8B-B14F-4D97-AF65-F5344CB8AC3E}">
        <p14:creationId xmlns:p14="http://schemas.microsoft.com/office/powerpoint/2010/main" val="569620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0263-08E1-6CA0-E874-B457D8E84826}"/>
              </a:ext>
            </a:extLst>
          </p:cNvPr>
          <p:cNvSpPr>
            <a:spLocks noGrp="1"/>
          </p:cNvSpPr>
          <p:nvPr>
            <p:ph type="title"/>
          </p:nvPr>
        </p:nvSpPr>
        <p:spPr>
          <a:xfrm>
            <a:off x="1069974" y="154744"/>
            <a:ext cx="8886884" cy="722892"/>
          </a:xfrm>
        </p:spPr>
        <p:txBody>
          <a:bodyPr>
            <a:normAutofit/>
          </a:bodyPr>
          <a:lstStyle/>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456.hmmer Miss Pct (</a:t>
            </a:r>
            <a:r>
              <a:rPr lang="en-US" sz="4000" dirty="0" err="1">
                <a:latin typeface="Times New Roman" panose="02020603050405020304" pitchFamily="18" charset="0"/>
                <a:cs typeface="Times New Roman" panose="02020603050405020304" pitchFamily="18" charset="0"/>
              </a:rPr>
              <a:t>BiMode</a:t>
            </a:r>
            <a:r>
              <a:rPr lang="en-US" sz="4000" dirty="0">
                <a:latin typeface="Times New Roman" panose="02020603050405020304" pitchFamily="18" charset="0"/>
                <a:cs typeface="Times New Roman" panose="02020603050405020304" pitchFamily="18" charset="0"/>
              </a:rPr>
              <a:t> BP) </a:t>
            </a:r>
          </a:p>
        </p:txBody>
      </p:sp>
      <p:graphicFrame>
        <p:nvGraphicFramePr>
          <p:cNvPr id="4" name="Content Placeholder 3">
            <a:extLst>
              <a:ext uri="{FF2B5EF4-FFF2-40B4-BE49-F238E27FC236}">
                <a16:creationId xmlns:a16="http://schemas.microsoft.com/office/drawing/2014/main" id="{49CA527E-1359-EB14-AAFD-C04C5BD01D39}"/>
              </a:ext>
            </a:extLst>
          </p:cNvPr>
          <p:cNvGraphicFramePr>
            <a:graphicFrameLocks noGrp="1"/>
          </p:cNvGraphicFramePr>
          <p:nvPr>
            <p:ph idx="1"/>
            <p:extLst>
              <p:ext uri="{D42A27DB-BD31-4B8C-83A1-F6EECF244321}">
                <p14:modId xmlns:p14="http://schemas.microsoft.com/office/powerpoint/2010/main" val="1115133529"/>
              </p:ext>
            </p:extLst>
          </p:nvPr>
        </p:nvGraphicFramePr>
        <p:xfrm>
          <a:off x="4884642" y="877636"/>
          <a:ext cx="6163682" cy="24929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6C5C5FB3-D5C4-8866-69A7-31D7555F83B1}"/>
              </a:ext>
            </a:extLst>
          </p:cNvPr>
          <p:cNvGraphicFramePr>
            <a:graphicFrameLocks noGrp="1"/>
          </p:cNvGraphicFramePr>
          <p:nvPr>
            <p:extLst>
              <p:ext uri="{D42A27DB-BD31-4B8C-83A1-F6EECF244321}">
                <p14:modId xmlns:p14="http://schemas.microsoft.com/office/powerpoint/2010/main" val="1494223608"/>
              </p:ext>
            </p:extLst>
          </p:nvPr>
        </p:nvGraphicFramePr>
        <p:xfrm>
          <a:off x="745781" y="897143"/>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456.hmmer</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u="none" strike="noStrike" dirty="0">
                          <a:effectLst/>
                        </a:rPr>
                        <a:t>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g_2048_c_2048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3.686218</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3.601698</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g_2048_c_8192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3.676413</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1.928897</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g_4096_c_4096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2.076089</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2.025089</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1.270800</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1.342716</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g_8192_c_8192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1.193160</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9.726104</a:t>
                      </a:r>
                      <a:endParaRPr lang="en-US" sz="11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7.681322</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6" name="Table 5">
            <a:extLst>
              <a:ext uri="{FF2B5EF4-FFF2-40B4-BE49-F238E27FC236}">
                <a16:creationId xmlns:a16="http://schemas.microsoft.com/office/drawing/2014/main" id="{B23BA607-F977-DC23-6B5B-953AC74040D9}"/>
              </a:ext>
            </a:extLst>
          </p:cNvPr>
          <p:cNvGraphicFramePr>
            <a:graphicFrameLocks noGrp="1"/>
          </p:cNvGraphicFramePr>
          <p:nvPr>
            <p:extLst>
              <p:ext uri="{D42A27DB-BD31-4B8C-83A1-F6EECF244321}">
                <p14:modId xmlns:p14="http://schemas.microsoft.com/office/powerpoint/2010/main" val="3147541752"/>
              </p:ext>
            </p:extLst>
          </p:nvPr>
        </p:nvGraphicFramePr>
        <p:xfrm>
          <a:off x="745781" y="3896295"/>
          <a:ext cx="3811422" cy="2439924"/>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33676">
                  <a:extLst>
                    <a:ext uri="{9D8B030D-6E8A-4147-A177-3AD203B41FA5}">
                      <a16:colId xmlns:a16="http://schemas.microsoft.com/office/drawing/2014/main" val="4231289992"/>
                    </a:ext>
                  </a:extLst>
                </a:gridCol>
                <a:gridCol w="976975">
                  <a:extLst>
                    <a:ext uri="{9D8B030D-6E8A-4147-A177-3AD203B41FA5}">
                      <a16:colId xmlns:a16="http://schemas.microsoft.com/office/drawing/2014/main" val="915995483"/>
                    </a:ext>
                  </a:extLst>
                </a:gridCol>
              </a:tblGrid>
              <a:tr h="259081">
                <a:tc gridSpan="3">
                  <a:txBody>
                    <a:bodyPr/>
                    <a:lstStyle/>
                    <a:p>
                      <a:pPr algn="ctr" fontAlgn="ctr"/>
                      <a:r>
                        <a:rPr lang="en-US" sz="1100" u="none" strike="noStrike" dirty="0">
                          <a:effectLst/>
                        </a:rPr>
                        <a:t>BTB Miss Pct</a:t>
                      </a:r>
                      <a:endParaRPr lang="en-US" sz="1100" b="0" i="0" u="none" strike="noStrike" dirty="0">
                        <a:solidFill>
                          <a:srgbClr val="000000"/>
                        </a:solidFill>
                        <a:effectLst/>
                        <a:latin typeface="Calibri" panose="020F0502020204030204" pitchFamily="34" charset="0"/>
                      </a:endParaRPr>
                    </a:p>
                  </a:txBody>
                  <a:tcPr marL="4763" marR="4763" marT="50292" marB="50292"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456.Hmmer</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3.611066</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3.521427</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3.597299</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1.856092</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2.005599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1.953633</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1.227536</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1.303096</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1.153925</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l_1024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9.726189</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l_2048</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7.681396</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7" name="Chart 6">
            <a:extLst>
              <a:ext uri="{FF2B5EF4-FFF2-40B4-BE49-F238E27FC236}">
                <a16:creationId xmlns:a16="http://schemas.microsoft.com/office/drawing/2014/main" id="{B2B47513-33C7-461A-9B2C-51799D51BDD0}"/>
              </a:ext>
            </a:extLst>
          </p:cNvPr>
          <p:cNvGraphicFramePr>
            <a:graphicFrameLocks/>
          </p:cNvGraphicFramePr>
          <p:nvPr>
            <p:extLst>
              <p:ext uri="{D42A27DB-BD31-4B8C-83A1-F6EECF244321}">
                <p14:modId xmlns:p14="http://schemas.microsoft.com/office/powerpoint/2010/main" val="3614157674"/>
              </p:ext>
            </p:extLst>
          </p:nvPr>
        </p:nvGraphicFramePr>
        <p:xfrm>
          <a:off x="4884643" y="3896295"/>
          <a:ext cx="6216282" cy="249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9006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2CB807-17F4-E093-4191-90E89BC5590D}"/>
              </a:ext>
            </a:extLst>
          </p:cNvPr>
          <p:cNvSpPr>
            <a:spLocks noGrp="1"/>
          </p:cNvSpPr>
          <p:nvPr>
            <p:ph type="title"/>
          </p:nvPr>
        </p:nvSpPr>
        <p:spPr>
          <a:xfrm>
            <a:off x="1063870" y="168813"/>
            <a:ext cx="8886825" cy="658666"/>
          </a:xfrm>
        </p:spPr>
        <p:txBody>
          <a:bodyPr>
            <a:normAutofit fontScale="90000"/>
          </a:bodyPr>
          <a:lstStyle/>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456.hmmer Miss Predict Pct (</a:t>
            </a:r>
            <a:r>
              <a:rPr lang="en-US" sz="4000" dirty="0" err="1">
                <a:latin typeface="Times New Roman" panose="02020603050405020304" pitchFamily="18" charset="0"/>
                <a:cs typeface="Times New Roman" panose="02020603050405020304" pitchFamily="18" charset="0"/>
              </a:rPr>
              <a:t>BiMode</a:t>
            </a:r>
            <a:r>
              <a:rPr lang="en-US" sz="4000" dirty="0">
                <a:latin typeface="Times New Roman" panose="02020603050405020304" pitchFamily="18" charset="0"/>
                <a:cs typeface="Times New Roman" panose="02020603050405020304" pitchFamily="18" charset="0"/>
              </a:rPr>
              <a:t> BP) </a:t>
            </a:r>
          </a:p>
        </p:txBody>
      </p:sp>
      <p:graphicFrame>
        <p:nvGraphicFramePr>
          <p:cNvPr id="7" name="Table 6">
            <a:extLst>
              <a:ext uri="{FF2B5EF4-FFF2-40B4-BE49-F238E27FC236}">
                <a16:creationId xmlns:a16="http://schemas.microsoft.com/office/drawing/2014/main" id="{47B71E30-8D82-A629-48D7-B30DDDBB8CF2}"/>
              </a:ext>
            </a:extLst>
          </p:cNvPr>
          <p:cNvGraphicFramePr>
            <a:graphicFrameLocks noGrp="1"/>
          </p:cNvGraphicFramePr>
          <p:nvPr>
            <p:extLst>
              <p:ext uri="{D42A27DB-BD31-4B8C-83A1-F6EECF244321}">
                <p14:modId xmlns:p14="http://schemas.microsoft.com/office/powerpoint/2010/main" val="675857425"/>
              </p:ext>
            </p:extLst>
          </p:nvPr>
        </p:nvGraphicFramePr>
        <p:xfrm>
          <a:off x="745781" y="904177"/>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Predict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456.hmmer</a:t>
                      </a: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u="none" strike="noStrike" dirty="0">
                          <a:effectLst/>
                        </a:rPr>
                        <a:t>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g_2048_c_2048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16.964462</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16.981209</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g_2048_c_8192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16.997145</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17.170285</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g_4096_c_4096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17.199457</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17.230789</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17.268875</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17.292914</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g_8192_c_8192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17.311282</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19.530767</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19.519962</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8" name="Table 7">
            <a:extLst>
              <a:ext uri="{FF2B5EF4-FFF2-40B4-BE49-F238E27FC236}">
                <a16:creationId xmlns:a16="http://schemas.microsoft.com/office/drawing/2014/main" id="{C72437DB-0EAA-AF43-9730-69D0DF09C4A3}"/>
              </a:ext>
            </a:extLst>
          </p:cNvPr>
          <p:cNvGraphicFramePr>
            <a:graphicFrameLocks noGrp="1"/>
          </p:cNvGraphicFramePr>
          <p:nvPr>
            <p:extLst>
              <p:ext uri="{D42A27DB-BD31-4B8C-83A1-F6EECF244321}">
                <p14:modId xmlns:p14="http://schemas.microsoft.com/office/powerpoint/2010/main" val="3518886671"/>
              </p:ext>
            </p:extLst>
          </p:nvPr>
        </p:nvGraphicFramePr>
        <p:xfrm>
          <a:off x="745781" y="3778675"/>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456.hmmer</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0.017164</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0.005725</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l_1024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0.035076</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l_2048</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0.031959</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9" name="Chart 8">
            <a:extLst>
              <a:ext uri="{FF2B5EF4-FFF2-40B4-BE49-F238E27FC236}">
                <a16:creationId xmlns:a16="http://schemas.microsoft.com/office/drawing/2014/main" id="{7398E0C2-6D75-45F2-A02B-EEBE26108650}"/>
              </a:ext>
            </a:extLst>
          </p:cNvPr>
          <p:cNvGraphicFramePr>
            <a:graphicFrameLocks/>
          </p:cNvGraphicFramePr>
          <p:nvPr>
            <p:extLst>
              <p:ext uri="{D42A27DB-BD31-4B8C-83A1-F6EECF244321}">
                <p14:modId xmlns:p14="http://schemas.microsoft.com/office/powerpoint/2010/main" val="3402466952"/>
              </p:ext>
            </p:extLst>
          </p:nvPr>
        </p:nvGraphicFramePr>
        <p:xfrm>
          <a:off x="4784919" y="1075782"/>
          <a:ext cx="6661299" cy="2352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398F8139-C567-4B5B-AADC-26B50FDF0060}"/>
              </a:ext>
            </a:extLst>
          </p:cNvPr>
          <p:cNvGraphicFramePr>
            <a:graphicFrameLocks/>
          </p:cNvGraphicFramePr>
          <p:nvPr>
            <p:extLst>
              <p:ext uri="{D42A27DB-BD31-4B8C-83A1-F6EECF244321}">
                <p14:modId xmlns:p14="http://schemas.microsoft.com/office/powerpoint/2010/main" val="1837413096"/>
              </p:ext>
            </p:extLst>
          </p:nvPr>
        </p:nvGraphicFramePr>
        <p:xfrm>
          <a:off x="4841190" y="3864194"/>
          <a:ext cx="6605028" cy="22671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676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5D8B2F-8A22-4A72-F42E-208B4160DB9A}"/>
              </a:ext>
            </a:extLst>
          </p:cNvPr>
          <p:cNvSpPr>
            <a:spLocks noGrp="1"/>
          </p:cNvSpPr>
          <p:nvPr>
            <p:ph type="title"/>
          </p:nvPr>
        </p:nvSpPr>
        <p:spPr>
          <a:xfrm>
            <a:off x="1109062" y="133642"/>
            <a:ext cx="8886825" cy="673859"/>
          </a:xfrm>
        </p:spPr>
        <p:txBody>
          <a:bodyPr>
            <a:normAutofit/>
          </a:bodyPr>
          <a:lstStyle/>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458.sjeng Miss Pct (</a:t>
            </a:r>
            <a:r>
              <a:rPr lang="en-US" sz="4000" dirty="0" err="1">
                <a:latin typeface="Times New Roman" panose="02020603050405020304" pitchFamily="18" charset="0"/>
                <a:cs typeface="Times New Roman" panose="02020603050405020304" pitchFamily="18" charset="0"/>
              </a:rPr>
              <a:t>BiMode</a:t>
            </a:r>
            <a:r>
              <a:rPr lang="en-US" sz="4000" dirty="0">
                <a:latin typeface="Times New Roman" panose="02020603050405020304" pitchFamily="18" charset="0"/>
                <a:cs typeface="Times New Roman" panose="02020603050405020304" pitchFamily="18" charset="0"/>
              </a:rPr>
              <a:t> BP)</a:t>
            </a:r>
          </a:p>
        </p:txBody>
      </p:sp>
      <p:graphicFrame>
        <p:nvGraphicFramePr>
          <p:cNvPr id="6" name="Table 5">
            <a:extLst>
              <a:ext uri="{FF2B5EF4-FFF2-40B4-BE49-F238E27FC236}">
                <a16:creationId xmlns:a16="http://schemas.microsoft.com/office/drawing/2014/main" id="{77CB2FC7-D401-BD53-6424-E70C9AF37BB0}"/>
              </a:ext>
            </a:extLst>
          </p:cNvPr>
          <p:cNvGraphicFramePr>
            <a:graphicFrameLocks noGrp="1"/>
          </p:cNvGraphicFramePr>
          <p:nvPr>
            <p:extLst>
              <p:ext uri="{D42A27DB-BD31-4B8C-83A1-F6EECF244321}">
                <p14:modId xmlns:p14="http://schemas.microsoft.com/office/powerpoint/2010/main" val="1720122955"/>
              </p:ext>
            </p:extLst>
          </p:nvPr>
        </p:nvGraphicFramePr>
        <p:xfrm>
          <a:off x="745781" y="927222"/>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458.sjeng</a:t>
                      </a: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u="none" strike="noStrike" dirty="0">
                          <a:effectLst/>
                        </a:rPr>
                        <a:t>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g_2048_c_2048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g_2048_c_8192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0.017164</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g_4096_c_4096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0.005725</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g_8192_c_2048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g_8192_c_8192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0.000000</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0.298344</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l_2048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0.263558</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9" name="Table 8">
            <a:extLst>
              <a:ext uri="{FF2B5EF4-FFF2-40B4-BE49-F238E27FC236}">
                <a16:creationId xmlns:a16="http://schemas.microsoft.com/office/drawing/2014/main" id="{59751024-7CCE-4B09-E214-051747C256C5}"/>
              </a:ext>
            </a:extLst>
          </p:cNvPr>
          <p:cNvGraphicFramePr>
            <a:graphicFrameLocks noGrp="1"/>
          </p:cNvGraphicFramePr>
          <p:nvPr>
            <p:extLst>
              <p:ext uri="{D42A27DB-BD31-4B8C-83A1-F6EECF244321}">
                <p14:modId xmlns:p14="http://schemas.microsoft.com/office/powerpoint/2010/main" val="3451863980"/>
              </p:ext>
            </p:extLst>
          </p:nvPr>
        </p:nvGraphicFramePr>
        <p:xfrm>
          <a:off x="745781" y="3832991"/>
          <a:ext cx="3811422" cy="2439924"/>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33676">
                  <a:extLst>
                    <a:ext uri="{9D8B030D-6E8A-4147-A177-3AD203B41FA5}">
                      <a16:colId xmlns:a16="http://schemas.microsoft.com/office/drawing/2014/main" val="4231289992"/>
                    </a:ext>
                  </a:extLst>
                </a:gridCol>
                <a:gridCol w="976975">
                  <a:extLst>
                    <a:ext uri="{9D8B030D-6E8A-4147-A177-3AD203B41FA5}">
                      <a16:colId xmlns:a16="http://schemas.microsoft.com/office/drawing/2014/main" val="915995483"/>
                    </a:ext>
                  </a:extLst>
                </a:gridCol>
              </a:tblGrid>
              <a:tr h="259081">
                <a:tc gridSpan="3">
                  <a:txBody>
                    <a:bodyPr/>
                    <a:lstStyle/>
                    <a:p>
                      <a:pPr algn="ctr" fontAlgn="ctr"/>
                      <a:r>
                        <a:rPr lang="en-US" sz="1100" u="none" strike="noStrike" dirty="0">
                          <a:effectLst/>
                        </a:rPr>
                        <a:t>BTB Miss Pct</a:t>
                      </a:r>
                      <a:endParaRPr lang="en-US" sz="1100" b="0" i="0" u="none" strike="noStrike" dirty="0">
                        <a:solidFill>
                          <a:srgbClr val="000000"/>
                        </a:solidFill>
                        <a:effectLst/>
                        <a:latin typeface="Calibri" panose="020F0502020204030204" pitchFamily="34" charset="0"/>
                      </a:endParaRPr>
                    </a:p>
                  </a:txBody>
                  <a:tcPr marL="4763" marR="4763" marT="50292" marB="50292"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458.sjeng</a:t>
                      </a: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g_2048_c_8192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0.017164</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g_4096_c_8192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0.005725</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g_8192_c_8192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l_1024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0.298431</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l_2048</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0.263645</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10" name="Chart 9">
            <a:extLst>
              <a:ext uri="{FF2B5EF4-FFF2-40B4-BE49-F238E27FC236}">
                <a16:creationId xmlns:a16="http://schemas.microsoft.com/office/drawing/2014/main" id="{0DCE7F7D-9A39-433B-AEDB-826C2AC0769E}"/>
              </a:ext>
            </a:extLst>
          </p:cNvPr>
          <p:cNvGraphicFramePr>
            <a:graphicFrameLocks/>
          </p:cNvGraphicFramePr>
          <p:nvPr>
            <p:extLst>
              <p:ext uri="{D42A27DB-BD31-4B8C-83A1-F6EECF244321}">
                <p14:modId xmlns:p14="http://schemas.microsoft.com/office/powerpoint/2010/main" val="3317179260"/>
              </p:ext>
            </p:extLst>
          </p:nvPr>
        </p:nvGraphicFramePr>
        <p:xfrm>
          <a:off x="4885545" y="1145271"/>
          <a:ext cx="6120000" cy="19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D11D6852-A128-4DB6-9A2B-1FB5876DAD40}"/>
              </a:ext>
            </a:extLst>
          </p:cNvPr>
          <p:cNvGraphicFramePr>
            <a:graphicFrameLocks/>
          </p:cNvGraphicFramePr>
          <p:nvPr>
            <p:extLst>
              <p:ext uri="{D42A27DB-BD31-4B8C-83A1-F6EECF244321}">
                <p14:modId xmlns:p14="http://schemas.microsoft.com/office/powerpoint/2010/main" val="4072328304"/>
              </p:ext>
            </p:extLst>
          </p:nvPr>
        </p:nvGraphicFramePr>
        <p:xfrm>
          <a:off x="4885545" y="4062953"/>
          <a:ext cx="6120000" cy="19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027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2CB807-17F4-E093-4191-90E89BC5590D}"/>
              </a:ext>
            </a:extLst>
          </p:cNvPr>
          <p:cNvSpPr>
            <a:spLocks noGrp="1"/>
          </p:cNvSpPr>
          <p:nvPr>
            <p:ph type="title"/>
          </p:nvPr>
        </p:nvSpPr>
        <p:spPr>
          <a:xfrm>
            <a:off x="1063870" y="95765"/>
            <a:ext cx="8886825" cy="731714"/>
          </a:xfrm>
        </p:spPr>
        <p:txBody>
          <a:bodyPr>
            <a:normAutofit fontScale="90000"/>
          </a:bodyPr>
          <a:lstStyle/>
          <a:p>
            <a:pPr marL="457200" indent="-457200">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458.sjeng Miss Predict Pct (</a:t>
            </a:r>
            <a:r>
              <a:rPr lang="en-US" sz="4000" dirty="0" err="1">
                <a:latin typeface="Times New Roman" panose="02020603050405020304" pitchFamily="18" charset="0"/>
                <a:cs typeface="Times New Roman" panose="02020603050405020304" pitchFamily="18" charset="0"/>
              </a:rPr>
              <a:t>BiMode</a:t>
            </a:r>
            <a:r>
              <a:rPr lang="en-US" sz="4000" dirty="0">
                <a:latin typeface="Times New Roman" panose="02020603050405020304" pitchFamily="18" charset="0"/>
                <a:cs typeface="Times New Roman" panose="02020603050405020304" pitchFamily="18" charset="0"/>
              </a:rPr>
              <a:t> BP) </a:t>
            </a:r>
          </a:p>
        </p:txBody>
      </p:sp>
      <p:graphicFrame>
        <p:nvGraphicFramePr>
          <p:cNvPr id="7" name="Table 6">
            <a:extLst>
              <a:ext uri="{FF2B5EF4-FFF2-40B4-BE49-F238E27FC236}">
                <a16:creationId xmlns:a16="http://schemas.microsoft.com/office/drawing/2014/main" id="{47B71E30-8D82-A629-48D7-B30DDDBB8CF2}"/>
              </a:ext>
            </a:extLst>
          </p:cNvPr>
          <p:cNvGraphicFramePr>
            <a:graphicFrameLocks noGrp="1"/>
          </p:cNvGraphicFramePr>
          <p:nvPr>
            <p:extLst>
              <p:ext uri="{D42A27DB-BD31-4B8C-83A1-F6EECF244321}">
                <p14:modId xmlns:p14="http://schemas.microsoft.com/office/powerpoint/2010/main" val="2253536198"/>
              </p:ext>
            </p:extLst>
          </p:nvPr>
        </p:nvGraphicFramePr>
        <p:xfrm>
          <a:off x="745781" y="904177"/>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Predict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458.sjeng</a:t>
                      </a: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u="none" strike="noStrike" dirty="0">
                          <a:effectLst/>
                        </a:rPr>
                        <a:t>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g_2048_c_2048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1.428261</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1.428261</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g_2048_c_8192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1.429167</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1.474509</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g_4096_c_4096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1.474509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g_4096_c_8192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1.474509</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g_8192_c_2048</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1.528012</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g_8192_c_4096</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1.528919</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g_8192_c_8192</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1.528919</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l_1024</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1.417379</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u="none" strike="noStrike">
                          <a:effectLst/>
                        </a:rPr>
                        <a:t>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a:effectLst/>
                        </a:rPr>
                        <a:t>l_2048</a:t>
                      </a:r>
                      <a:endParaRPr lang="en-US" sz="11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1.425540</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8" name="Table 7">
            <a:extLst>
              <a:ext uri="{FF2B5EF4-FFF2-40B4-BE49-F238E27FC236}">
                <a16:creationId xmlns:a16="http://schemas.microsoft.com/office/drawing/2014/main" id="{C72437DB-0EAA-AF43-9730-69D0DF09C4A3}"/>
              </a:ext>
            </a:extLst>
          </p:cNvPr>
          <p:cNvGraphicFramePr>
            <a:graphicFrameLocks noGrp="1"/>
          </p:cNvGraphicFramePr>
          <p:nvPr>
            <p:extLst>
              <p:ext uri="{D42A27DB-BD31-4B8C-83A1-F6EECF244321}">
                <p14:modId xmlns:p14="http://schemas.microsoft.com/office/powerpoint/2010/main" val="1030093892"/>
              </p:ext>
            </p:extLst>
          </p:nvPr>
        </p:nvGraphicFramePr>
        <p:xfrm>
          <a:off x="745781" y="3778675"/>
          <a:ext cx="3811422" cy="2352675"/>
        </p:xfrm>
        <a:graphic>
          <a:graphicData uri="http://schemas.openxmlformats.org/drawingml/2006/table">
            <a:tbl>
              <a:tblPr>
                <a:tableStyleId>{5C22544A-7EE6-4342-B048-85BDC9FD1C3A}</a:tableStyleId>
              </a:tblPr>
              <a:tblGrid>
                <a:gridCol w="1100771">
                  <a:extLst>
                    <a:ext uri="{9D8B030D-6E8A-4147-A177-3AD203B41FA5}">
                      <a16:colId xmlns:a16="http://schemas.microsoft.com/office/drawing/2014/main" val="3006330439"/>
                    </a:ext>
                  </a:extLst>
                </a:gridCol>
                <a:gridCol w="1747743">
                  <a:extLst>
                    <a:ext uri="{9D8B030D-6E8A-4147-A177-3AD203B41FA5}">
                      <a16:colId xmlns:a16="http://schemas.microsoft.com/office/drawing/2014/main" val="4231289992"/>
                    </a:ext>
                  </a:extLst>
                </a:gridCol>
                <a:gridCol w="962908">
                  <a:extLst>
                    <a:ext uri="{9D8B030D-6E8A-4147-A177-3AD203B41FA5}">
                      <a16:colId xmlns:a16="http://schemas.microsoft.com/office/drawing/2014/main" val="915995483"/>
                    </a:ext>
                  </a:extLst>
                </a:gridCol>
              </a:tblGrid>
              <a:tr h="180975">
                <a:tc gridSpan="3">
                  <a:txBody>
                    <a:bodyPr/>
                    <a:lstStyle/>
                    <a:p>
                      <a:pPr algn="ctr" fontAlgn="ctr"/>
                      <a:r>
                        <a:rPr lang="en-US" sz="1100" u="none" strike="noStrike" dirty="0">
                          <a:effectLst/>
                        </a:rPr>
                        <a:t>BTB Miss Predict Pct</a:t>
                      </a: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20217686"/>
                  </a:ext>
                </a:extLst>
              </a:tr>
              <a:tr h="180975">
                <a:tc>
                  <a:txBody>
                    <a:bodyPr/>
                    <a:lstStyle/>
                    <a:p>
                      <a:pPr algn="ctr" fontAlgn="ctr"/>
                      <a:r>
                        <a:rPr lang="en-US" sz="1100" u="none" strike="noStrike" dirty="0">
                          <a:effectLst/>
                        </a:rPr>
                        <a:t>BTB Entries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Sizes</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100" u="none" strike="noStrike" dirty="0">
                          <a:effectLst/>
                        </a:rPr>
                        <a:t>458.sjeng</a:t>
                      </a: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466494154"/>
                  </a:ext>
                </a:extLst>
              </a:tr>
              <a:tr h="180975">
                <a:tc>
                  <a:txBody>
                    <a:bodyPr/>
                    <a:lstStyle/>
                    <a:p>
                      <a:pPr algn="ctr" fontAlgn="ctr"/>
                      <a:r>
                        <a:rPr lang="en-US" sz="1100" b="0" i="0" u="none" strike="noStrike" dirty="0">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45190217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0.014303</a:t>
                      </a:r>
                    </a:p>
                  </a:txBody>
                  <a:tcPr marL="4763" marR="4763" marT="4763" marB="0" anchor="ctr"/>
                </a:tc>
                <a:extLst>
                  <a:ext uri="{0D108BD9-81ED-4DB2-BD59-A6C34878D82A}">
                    <a16:rowId xmlns:a16="http://schemas.microsoft.com/office/drawing/2014/main" val="2248649617"/>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g_2048_c_8192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0.017164</a:t>
                      </a:r>
                    </a:p>
                  </a:txBody>
                  <a:tcPr marL="4763" marR="4763" marT="4763" marB="0" anchor="ctr"/>
                </a:tc>
                <a:extLst>
                  <a:ext uri="{0D108BD9-81ED-4DB2-BD59-A6C34878D82A}">
                    <a16:rowId xmlns:a16="http://schemas.microsoft.com/office/drawing/2014/main" val="796202088"/>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58898897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0.006679</a:t>
                      </a:r>
                    </a:p>
                  </a:txBody>
                  <a:tcPr marL="4763" marR="4763" marT="4763" marB="0" anchor="ctr"/>
                </a:tc>
                <a:extLst>
                  <a:ext uri="{0D108BD9-81ED-4DB2-BD59-A6C34878D82A}">
                    <a16:rowId xmlns:a16="http://schemas.microsoft.com/office/drawing/2014/main" val="200955014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g_4096_c_8192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0.005725</a:t>
                      </a:r>
                    </a:p>
                  </a:txBody>
                  <a:tcPr marL="4763" marR="4763" marT="4763" marB="0" anchor="ctr"/>
                </a:tc>
                <a:extLst>
                  <a:ext uri="{0D108BD9-81ED-4DB2-BD59-A6C34878D82A}">
                    <a16:rowId xmlns:a16="http://schemas.microsoft.com/office/drawing/2014/main" val="1643701403"/>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g_8192_c_2048</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225159718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0.000955</a:t>
                      </a:r>
                    </a:p>
                  </a:txBody>
                  <a:tcPr marL="4763" marR="4763" marT="4763" marB="0" anchor="ctr"/>
                </a:tc>
                <a:extLst>
                  <a:ext uri="{0D108BD9-81ED-4DB2-BD59-A6C34878D82A}">
                    <a16:rowId xmlns:a16="http://schemas.microsoft.com/office/drawing/2014/main" val="620053999"/>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g_8192_c_8192</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0.000000</a:t>
                      </a:r>
                    </a:p>
                  </a:txBody>
                  <a:tcPr marL="4763" marR="4763" marT="4763" marB="0" anchor="ctr"/>
                </a:tc>
                <a:extLst>
                  <a:ext uri="{0D108BD9-81ED-4DB2-BD59-A6C34878D82A}">
                    <a16:rowId xmlns:a16="http://schemas.microsoft.com/office/drawing/2014/main" val="450915664"/>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l_1024</a:t>
                      </a:r>
                    </a:p>
                  </a:txBody>
                  <a:tcPr marL="4763" marR="4763" marT="4763" marB="0" anchor="ctr"/>
                </a:tc>
                <a:tc>
                  <a:txBody>
                    <a:bodyPr/>
                    <a:lstStyle/>
                    <a:p>
                      <a:pPr algn="ctr" fontAlgn="ctr"/>
                      <a:r>
                        <a:rPr lang="en-US" sz="1100" b="0" i="0" u="none" strike="noStrike">
                          <a:solidFill>
                            <a:srgbClr val="000000"/>
                          </a:solidFill>
                          <a:effectLst/>
                          <a:latin typeface="Calibri" panose="020F0502020204030204" pitchFamily="34" charset="0"/>
                        </a:rPr>
                        <a:t>0.007349</a:t>
                      </a:r>
                    </a:p>
                  </a:txBody>
                  <a:tcPr marL="4763" marR="4763" marT="4763" marB="0" anchor="ctr"/>
                </a:tc>
                <a:extLst>
                  <a:ext uri="{0D108BD9-81ED-4DB2-BD59-A6C34878D82A}">
                    <a16:rowId xmlns:a16="http://schemas.microsoft.com/office/drawing/2014/main" val="2509964806"/>
                  </a:ext>
                </a:extLst>
              </a:tr>
              <a:tr h="180975">
                <a:tc>
                  <a:txBody>
                    <a:bodyPr/>
                    <a:lstStyle/>
                    <a:p>
                      <a:pPr algn="ctr" fontAlgn="ctr"/>
                      <a:r>
                        <a:rPr lang="en-US" sz="1100" b="0" i="0" u="none" strike="noStrike">
                          <a:solidFill>
                            <a:srgbClr val="000000"/>
                          </a:solidFill>
                          <a:effectLst/>
                          <a:latin typeface="Calibri" panose="020F0502020204030204" pitchFamily="34" charset="0"/>
                        </a:rPr>
                        <a:t>4096</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l_2048</a:t>
                      </a:r>
                    </a:p>
                  </a:txBody>
                  <a:tcPr marL="4763" marR="4763" marT="4763" marB="0" anchor="ctr"/>
                </a:tc>
                <a:tc>
                  <a:txBody>
                    <a:bodyPr/>
                    <a:lstStyle/>
                    <a:p>
                      <a:pPr algn="ctr" fontAlgn="ctr"/>
                      <a:r>
                        <a:rPr lang="en-US" sz="1100" b="0" i="0" u="none" strike="noStrike" dirty="0">
                          <a:solidFill>
                            <a:srgbClr val="000000"/>
                          </a:solidFill>
                          <a:effectLst/>
                          <a:latin typeface="Calibri" panose="020F0502020204030204" pitchFamily="34" charset="0"/>
                        </a:rPr>
                        <a:t>0.005524</a:t>
                      </a:r>
                    </a:p>
                  </a:txBody>
                  <a:tcPr marL="4763" marR="4763" marT="4763" marB="0" anchor="ctr"/>
                </a:tc>
                <a:extLst>
                  <a:ext uri="{0D108BD9-81ED-4DB2-BD59-A6C34878D82A}">
                    <a16:rowId xmlns:a16="http://schemas.microsoft.com/office/drawing/2014/main" val="1918793997"/>
                  </a:ext>
                </a:extLst>
              </a:tr>
            </a:tbl>
          </a:graphicData>
        </a:graphic>
      </p:graphicFrame>
      <p:graphicFrame>
        <p:nvGraphicFramePr>
          <p:cNvPr id="2" name="Chart 1">
            <a:extLst>
              <a:ext uri="{FF2B5EF4-FFF2-40B4-BE49-F238E27FC236}">
                <a16:creationId xmlns:a16="http://schemas.microsoft.com/office/drawing/2014/main" id="{D64192EA-4397-4B34-886C-C305F04CF94D}"/>
              </a:ext>
            </a:extLst>
          </p:cNvPr>
          <p:cNvGraphicFramePr>
            <a:graphicFrameLocks/>
          </p:cNvGraphicFramePr>
          <p:nvPr>
            <p:extLst>
              <p:ext uri="{D42A27DB-BD31-4B8C-83A1-F6EECF244321}">
                <p14:modId xmlns:p14="http://schemas.microsoft.com/office/powerpoint/2010/main" val="1457567933"/>
              </p:ext>
            </p:extLst>
          </p:nvPr>
        </p:nvGraphicFramePr>
        <p:xfrm>
          <a:off x="4988902" y="1090514"/>
          <a:ext cx="6120000" cy="198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7ACF12C-4BEB-412A-8091-B493BF142E89}"/>
              </a:ext>
            </a:extLst>
          </p:cNvPr>
          <p:cNvGraphicFramePr>
            <a:graphicFrameLocks/>
          </p:cNvGraphicFramePr>
          <p:nvPr>
            <p:extLst>
              <p:ext uri="{D42A27DB-BD31-4B8C-83A1-F6EECF244321}">
                <p14:modId xmlns:p14="http://schemas.microsoft.com/office/powerpoint/2010/main" val="814196043"/>
              </p:ext>
            </p:extLst>
          </p:nvPr>
        </p:nvGraphicFramePr>
        <p:xfrm>
          <a:off x="4988902" y="3910872"/>
          <a:ext cx="6120000" cy="198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6911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0263-08E1-6CA0-E874-B457D8E84826}"/>
              </a:ext>
            </a:extLst>
          </p:cNvPr>
          <p:cNvSpPr>
            <a:spLocks noGrp="1"/>
          </p:cNvSpPr>
          <p:nvPr>
            <p:ph type="title"/>
          </p:nvPr>
        </p:nvSpPr>
        <p:spPr>
          <a:xfrm>
            <a:off x="1330984" y="43254"/>
            <a:ext cx="9530032" cy="707096"/>
          </a:xfrm>
        </p:spPr>
        <p:txBody>
          <a:bodyPr>
            <a:norm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456.hmmer Miss Pct (Tournament BP) </a:t>
            </a:r>
          </a:p>
        </p:txBody>
      </p:sp>
      <p:graphicFrame>
        <p:nvGraphicFramePr>
          <p:cNvPr id="10" name="Chart 9">
            <a:extLst>
              <a:ext uri="{FF2B5EF4-FFF2-40B4-BE49-F238E27FC236}">
                <a16:creationId xmlns:a16="http://schemas.microsoft.com/office/drawing/2014/main" id="{B01E40E2-331B-4DC8-9A7E-49569290F22B}"/>
              </a:ext>
            </a:extLst>
          </p:cNvPr>
          <p:cNvGraphicFramePr>
            <a:graphicFrameLocks/>
          </p:cNvGraphicFramePr>
          <p:nvPr/>
        </p:nvGraphicFramePr>
        <p:xfrm>
          <a:off x="4812850" y="1050048"/>
          <a:ext cx="648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2D90A03-539D-4B87-A9CB-C41D5DFCC02B}"/>
              </a:ext>
            </a:extLst>
          </p:cNvPr>
          <p:cNvGraphicFramePr>
            <a:graphicFrameLocks/>
          </p:cNvGraphicFramePr>
          <p:nvPr/>
        </p:nvGraphicFramePr>
        <p:xfrm>
          <a:off x="4812850" y="3767650"/>
          <a:ext cx="6480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26FC60CA-2022-DE03-29FF-7482D7978D98}"/>
              </a:ext>
            </a:extLst>
          </p:cNvPr>
          <p:cNvGraphicFramePr>
            <a:graphicFrameLocks noGrp="1"/>
          </p:cNvGraphicFramePr>
          <p:nvPr>
            <p:extLst>
              <p:ext uri="{D42A27DB-BD31-4B8C-83A1-F6EECF244321}">
                <p14:modId xmlns:p14="http://schemas.microsoft.com/office/powerpoint/2010/main" val="1554066226"/>
              </p:ext>
            </p:extLst>
          </p:nvPr>
        </p:nvGraphicFramePr>
        <p:xfrm>
          <a:off x="899150" y="852741"/>
          <a:ext cx="2900226" cy="255461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456.hmmer</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3.611066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3.521427</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3.597299</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1.856092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2.005599</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1.953633</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3.686218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4.278105</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3.828049</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3.363402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3.204609</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3.686218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4.426896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3.985562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3.367924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3.315184</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1188575830"/>
                  </a:ext>
                </a:extLst>
              </a:tr>
            </a:tbl>
          </a:graphicData>
        </a:graphic>
      </p:graphicFrame>
      <p:graphicFrame>
        <p:nvGraphicFramePr>
          <p:cNvPr id="9" name="Table 8">
            <a:extLst>
              <a:ext uri="{FF2B5EF4-FFF2-40B4-BE49-F238E27FC236}">
                <a16:creationId xmlns:a16="http://schemas.microsoft.com/office/drawing/2014/main" id="{E8B325CA-3C7B-54BD-1395-0B832BB8D2C4}"/>
              </a:ext>
            </a:extLst>
          </p:cNvPr>
          <p:cNvGraphicFramePr>
            <a:graphicFrameLocks noGrp="1"/>
          </p:cNvGraphicFramePr>
          <p:nvPr>
            <p:extLst>
              <p:ext uri="{D42A27DB-BD31-4B8C-83A1-F6EECF244321}">
                <p14:modId xmlns:p14="http://schemas.microsoft.com/office/powerpoint/2010/main" val="4099551628"/>
              </p:ext>
            </p:extLst>
          </p:nvPr>
        </p:nvGraphicFramePr>
        <p:xfrm>
          <a:off x="899150" y="3509746"/>
          <a:ext cx="2900226" cy="281369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u="none" strike="noStrike" dirty="0">
                          <a:effectLst/>
                          <a:latin typeface="Calibri" panose="020F0502020204030204" pitchFamily="34" charset="0"/>
                          <a:ea typeface="Calibri" panose="020F0502020204030204" pitchFamily="34" charset="0"/>
                          <a:cs typeface="Calibri" panose="020F0502020204030204" pitchFamily="34" charset="0"/>
                        </a:rPr>
                        <a:t>456.hmmer</a:t>
                      </a:r>
                      <a:endParaRPr lang="en-US"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3.611066</a:t>
                      </a:r>
                    </a:p>
                  </a:txBody>
                  <a:tcPr marL="4763" marR="4763" marT="4763" marB="0" anchor="ctr"/>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3.521427</a:t>
                      </a:r>
                    </a:p>
                  </a:txBody>
                  <a:tcPr marL="4763" marR="4763" marT="4763" marB="0" anchor="ctr"/>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3.597299</a:t>
                      </a:r>
                    </a:p>
                  </a:txBody>
                  <a:tcPr marL="4763" marR="4763" marT="4763" marB="0" anchor="ctr"/>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1.856092</a:t>
                      </a:r>
                    </a:p>
                  </a:txBody>
                  <a:tcPr marL="4763" marR="4763" marT="4763" marB="0" anchor="ctr"/>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2.005599</a:t>
                      </a:r>
                    </a:p>
                  </a:txBody>
                  <a:tcPr marL="4763" marR="4763" marT="4763" marB="0" anchor="ctr"/>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1.953633</a:t>
                      </a:r>
                    </a:p>
                  </a:txBody>
                  <a:tcPr marL="4763" marR="4763" marT="4763" marB="0" anchor="ctr"/>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3.686218</a:t>
                      </a:r>
                    </a:p>
                  </a:txBody>
                  <a:tcPr marL="4763" marR="4763" marT="4763" marB="0" anchor="ctr"/>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4.188173</a:t>
                      </a:r>
                    </a:p>
                  </a:txBody>
                  <a:tcPr marL="4763" marR="4763" marT="4763" marB="0" anchor="ctr"/>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3.737467</a:t>
                      </a:r>
                    </a:p>
                  </a:txBody>
                  <a:tcPr marL="4763" marR="4763" marT="4763" marB="0" anchor="ctr"/>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3.240875</a:t>
                      </a:r>
                    </a:p>
                  </a:txBody>
                  <a:tcPr marL="4763" marR="4763" marT="4763" marB="0" anchor="ctr"/>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3.114344</a:t>
                      </a:r>
                    </a:p>
                  </a:txBody>
                  <a:tcPr marL="4763" marR="4763" marT="4763" marB="0" anchor="ctr"/>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3.686218</a:t>
                      </a:r>
                    </a:p>
                  </a:txBody>
                  <a:tcPr marL="4763" marR="4763" marT="4763" marB="0" anchor="ctr"/>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4.351151</a:t>
                      </a:r>
                    </a:p>
                  </a:txBody>
                  <a:tcPr marL="4763" marR="4763" marT="4763" marB="0" anchor="ctr"/>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3.888229</a:t>
                      </a:r>
                    </a:p>
                  </a:txBody>
                  <a:tcPr marL="4763" marR="4763" marT="4763" marB="0" anchor="ctr"/>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3.245836</a:t>
                      </a:r>
                    </a:p>
                  </a:txBody>
                  <a:tcPr marL="4763" marR="4763" marT="4763" marB="0" anchor="ctr"/>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1000" b="0" i="0" u="none" strike="noStrike" dirty="0">
                          <a:solidFill>
                            <a:srgbClr val="000000"/>
                          </a:solidFill>
                          <a:effectLst/>
                          <a:latin typeface="Calibri" panose="020F0502020204030204" pitchFamily="34" charset="0"/>
                        </a:rPr>
                        <a:t>3.218146</a:t>
                      </a:r>
                    </a:p>
                  </a:txBody>
                  <a:tcPr marL="4763" marR="4763" marT="4763" marB="0" anchor="ctr"/>
                </a:tc>
                <a:extLst>
                  <a:ext uri="{0D108BD9-81ED-4DB2-BD59-A6C34878D82A}">
                    <a16:rowId xmlns:a16="http://schemas.microsoft.com/office/drawing/2014/main" val="1188575830"/>
                  </a:ext>
                </a:extLst>
              </a:tr>
            </a:tbl>
          </a:graphicData>
        </a:graphic>
      </p:graphicFrame>
    </p:spTree>
    <p:extLst>
      <p:ext uri="{BB962C8B-B14F-4D97-AF65-F5344CB8AC3E}">
        <p14:creationId xmlns:p14="http://schemas.microsoft.com/office/powerpoint/2010/main" val="67560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DB21-CEDE-F4DF-3716-26734054F449}"/>
              </a:ext>
            </a:extLst>
          </p:cNvPr>
          <p:cNvSpPr>
            <a:spLocks noGrp="1"/>
          </p:cNvSpPr>
          <p:nvPr>
            <p:ph type="title"/>
          </p:nvPr>
        </p:nvSpPr>
        <p:spPr>
          <a:xfrm>
            <a:off x="1066800" y="563786"/>
            <a:ext cx="8886884" cy="953669"/>
          </a:xfrm>
        </p:spPr>
        <p:txBody>
          <a:bodyPr>
            <a:normAutofit/>
          </a:bodyPr>
          <a:lstStyle/>
          <a:p>
            <a:r>
              <a:rPr lang="en-US" sz="4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Branch Predictor</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7D95AB-C68D-5710-9EB5-92825BF22BCE}"/>
              </a:ext>
            </a:extLst>
          </p:cNvPr>
          <p:cNvSpPr>
            <a:spLocks noGrp="1"/>
          </p:cNvSpPr>
          <p:nvPr>
            <p:ph idx="1"/>
          </p:nvPr>
        </p:nvSpPr>
        <p:spPr>
          <a:xfrm>
            <a:off x="1069848" y="1752834"/>
            <a:ext cx="8883836" cy="4655000"/>
          </a:xfrm>
        </p:spPr>
        <p:txBody>
          <a:bodyPr>
            <a:normAutofit/>
          </a:bodyPr>
          <a:lstStyle/>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In a pipelined CPU, a branch predictor is an essential element that enhances performance.</a:t>
            </a:r>
          </a:p>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It employs a technique to predict the result of a conditional operation in advance.</a:t>
            </a:r>
          </a:p>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By using limited context and the current instruction's address, it anticipates the location of a branch instruction.</a:t>
            </a:r>
          </a:p>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The predictor functions prior to the decoder pipeline phase, even with restricted historical data.</a:t>
            </a:r>
          </a:p>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With time, its accuracy notably improves.</a:t>
            </a:r>
          </a:p>
          <a:p>
            <a:pPr algn="just">
              <a:lnSpc>
                <a:spcPct val="150000"/>
              </a:lnSpc>
            </a:pPr>
            <a:r>
              <a:rPr lang="en-US" sz="1800" i="0" dirty="0">
                <a:effectLst/>
                <a:latin typeface="Times New Roman" panose="02020603050405020304" pitchFamily="18" charset="0"/>
                <a:ea typeface="Cambria" panose="02040503050406030204" pitchFamily="18" charset="0"/>
                <a:cs typeface="Times New Roman" panose="02020603050405020304" pitchFamily="18" charset="0"/>
              </a:rPr>
              <a:t>This technique significantly enhances accuracy over time.</a:t>
            </a:r>
          </a:p>
        </p:txBody>
      </p:sp>
    </p:spTree>
    <p:extLst>
      <p:ext uri="{BB962C8B-B14F-4D97-AF65-F5344CB8AC3E}">
        <p14:creationId xmlns:p14="http://schemas.microsoft.com/office/powerpoint/2010/main" val="320200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0263-08E1-6CA0-E874-B457D8E84826}"/>
              </a:ext>
            </a:extLst>
          </p:cNvPr>
          <p:cNvSpPr>
            <a:spLocks noGrp="1"/>
          </p:cNvSpPr>
          <p:nvPr>
            <p:ph type="title"/>
          </p:nvPr>
        </p:nvSpPr>
        <p:spPr>
          <a:xfrm>
            <a:off x="1330984" y="43254"/>
            <a:ext cx="9530032" cy="707096"/>
          </a:xfrm>
        </p:spPr>
        <p:txBody>
          <a:bodyPr>
            <a:normAutofit fontScale="90000"/>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456.hmmer Miss Predict Pct (Tournament BP) </a:t>
            </a:r>
          </a:p>
        </p:txBody>
      </p:sp>
      <p:graphicFrame>
        <p:nvGraphicFramePr>
          <p:cNvPr id="8" name="Table 7">
            <a:extLst>
              <a:ext uri="{FF2B5EF4-FFF2-40B4-BE49-F238E27FC236}">
                <a16:creationId xmlns:a16="http://schemas.microsoft.com/office/drawing/2014/main" id="{26FC60CA-2022-DE03-29FF-7482D7978D98}"/>
              </a:ext>
            </a:extLst>
          </p:cNvPr>
          <p:cNvGraphicFramePr>
            <a:graphicFrameLocks noGrp="1"/>
          </p:cNvGraphicFramePr>
          <p:nvPr>
            <p:extLst>
              <p:ext uri="{D42A27DB-BD31-4B8C-83A1-F6EECF244321}">
                <p14:modId xmlns:p14="http://schemas.microsoft.com/office/powerpoint/2010/main" val="709249657"/>
              </p:ext>
            </p:extLst>
          </p:nvPr>
        </p:nvGraphicFramePr>
        <p:xfrm>
          <a:off x="899150" y="852741"/>
          <a:ext cx="2900226" cy="2576268"/>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43126">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Predict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456.hmmer</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66264641"/>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16.947985</a:t>
                      </a:r>
                    </a:p>
                  </a:txBody>
                  <a:tcPr marL="4763" marR="4763" marT="4763" marB="0" anchor="b"/>
                </a:tc>
                <a:extLst>
                  <a:ext uri="{0D108BD9-81ED-4DB2-BD59-A6C34878D82A}">
                    <a16:rowId xmlns:a16="http://schemas.microsoft.com/office/drawing/2014/main" val="4116591212"/>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16.970944</a:t>
                      </a:r>
                    </a:p>
                  </a:txBody>
                  <a:tcPr marL="4763" marR="4763" marT="4763" marB="0" anchor="b"/>
                </a:tc>
                <a:extLst>
                  <a:ext uri="{0D108BD9-81ED-4DB2-BD59-A6C34878D82A}">
                    <a16:rowId xmlns:a16="http://schemas.microsoft.com/office/drawing/2014/main" val="126894487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16.979588</a:t>
                      </a:r>
                    </a:p>
                  </a:txBody>
                  <a:tcPr marL="4763" marR="4763" marT="4763" marB="0" anchor="b"/>
                </a:tc>
                <a:extLst>
                  <a:ext uri="{0D108BD9-81ED-4DB2-BD59-A6C34878D82A}">
                    <a16:rowId xmlns:a16="http://schemas.microsoft.com/office/drawing/2014/main" val="137205328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17.151917</a:t>
                      </a:r>
                    </a:p>
                  </a:txBody>
                  <a:tcPr marL="4763" marR="4763" marT="4763" marB="0" anchor="b"/>
                </a:tc>
                <a:extLst>
                  <a:ext uri="{0D108BD9-81ED-4DB2-BD59-A6C34878D82A}">
                    <a16:rowId xmlns:a16="http://schemas.microsoft.com/office/drawing/2014/main" val="273044259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17.180819</a:t>
                      </a:r>
                    </a:p>
                  </a:txBody>
                  <a:tcPr marL="4763" marR="4763" marT="4763" marB="0" anchor="b"/>
                </a:tc>
                <a:extLst>
                  <a:ext uri="{0D108BD9-81ED-4DB2-BD59-A6C34878D82A}">
                    <a16:rowId xmlns:a16="http://schemas.microsoft.com/office/drawing/2014/main" val="1152426606"/>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17.212962</a:t>
                      </a:r>
                    </a:p>
                  </a:txBody>
                  <a:tcPr marL="4763" marR="4763" marT="4763" marB="0" anchor="b"/>
                </a:tc>
                <a:extLst>
                  <a:ext uri="{0D108BD9-81ED-4DB2-BD59-A6C34878D82A}">
                    <a16:rowId xmlns:a16="http://schemas.microsoft.com/office/drawing/2014/main" val="966907474"/>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16.964462</a:t>
                      </a:r>
                    </a:p>
                  </a:txBody>
                  <a:tcPr marL="4763" marR="4763" marT="4763" marB="0" anchor="b"/>
                </a:tc>
                <a:extLst>
                  <a:ext uri="{0D108BD9-81ED-4DB2-BD59-A6C34878D82A}">
                    <a16:rowId xmlns:a16="http://schemas.microsoft.com/office/drawing/2014/main" val="4013263558"/>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15.623911</a:t>
                      </a:r>
                    </a:p>
                  </a:txBody>
                  <a:tcPr marL="4763" marR="4763" marT="4763" marB="0" anchor="b"/>
                </a:tc>
                <a:extLst>
                  <a:ext uri="{0D108BD9-81ED-4DB2-BD59-A6C34878D82A}">
                    <a16:rowId xmlns:a16="http://schemas.microsoft.com/office/drawing/2014/main" val="263705902"/>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15.594739</a:t>
                      </a:r>
                    </a:p>
                  </a:txBody>
                  <a:tcPr marL="4763" marR="4763" marT="4763" marB="0" anchor="b"/>
                </a:tc>
                <a:extLst>
                  <a:ext uri="{0D108BD9-81ED-4DB2-BD59-A6C34878D82A}">
                    <a16:rowId xmlns:a16="http://schemas.microsoft.com/office/drawing/2014/main" val="3251976868"/>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15.469139</a:t>
                      </a:r>
                    </a:p>
                  </a:txBody>
                  <a:tcPr marL="4763" marR="4763" marT="4763" marB="0" anchor="b"/>
                </a:tc>
                <a:extLst>
                  <a:ext uri="{0D108BD9-81ED-4DB2-BD59-A6C34878D82A}">
                    <a16:rowId xmlns:a16="http://schemas.microsoft.com/office/drawing/2014/main" val="3631060535"/>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15.470219</a:t>
                      </a:r>
                    </a:p>
                  </a:txBody>
                  <a:tcPr marL="4763" marR="4763" marT="4763" marB="0" anchor="b"/>
                </a:tc>
                <a:extLst>
                  <a:ext uri="{0D108BD9-81ED-4DB2-BD59-A6C34878D82A}">
                    <a16:rowId xmlns:a16="http://schemas.microsoft.com/office/drawing/2014/main" val="140706358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16.964462</a:t>
                      </a:r>
                    </a:p>
                  </a:txBody>
                  <a:tcPr marL="4763" marR="4763" marT="4763" marB="0" anchor="b"/>
                </a:tc>
                <a:extLst>
                  <a:ext uri="{0D108BD9-81ED-4DB2-BD59-A6C34878D82A}">
                    <a16:rowId xmlns:a16="http://schemas.microsoft.com/office/drawing/2014/main" val="1587376341"/>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14.9011</a:t>
                      </a:r>
                    </a:p>
                  </a:txBody>
                  <a:tcPr marL="4763" marR="4763" marT="4763" marB="0" anchor="b"/>
                </a:tc>
                <a:extLst>
                  <a:ext uri="{0D108BD9-81ED-4DB2-BD59-A6C34878D82A}">
                    <a16:rowId xmlns:a16="http://schemas.microsoft.com/office/drawing/2014/main" val="21328473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14.87841</a:t>
                      </a:r>
                    </a:p>
                  </a:txBody>
                  <a:tcPr marL="4763" marR="4763" marT="4763" marB="0" anchor="b"/>
                </a:tc>
                <a:extLst>
                  <a:ext uri="{0D108BD9-81ED-4DB2-BD59-A6C34878D82A}">
                    <a16:rowId xmlns:a16="http://schemas.microsoft.com/office/drawing/2014/main" val="3098848344"/>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14.823308</a:t>
                      </a:r>
                    </a:p>
                  </a:txBody>
                  <a:tcPr marL="4763" marR="4763" marT="4763" marB="0" anchor="b"/>
                </a:tc>
                <a:extLst>
                  <a:ext uri="{0D108BD9-81ED-4DB2-BD59-A6C34878D82A}">
                    <a16:rowId xmlns:a16="http://schemas.microsoft.com/office/drawing/2014/main" val="306288174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14.807912</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9" name="Table 8">
            <a:extLst>
              <a:ext uri="{FF2B5EF4-FFF2-40B4-BE49-F238E27FC236}">
                <a16:creationId xmlns:a16="http://schemas.microsoft.com/office/drawing/2014/main" id="{E8B325CA-3C7B-54BD-1395-0B832BB8D2C4}"/>
              </a:ext>
            </a:extLst>
          </p:cNvPr>
          <p:cNvGraphicFramePr>
            <a:graphicFrameLocks noGrp="1"/>
          </p:cNvGraphicFramePr>
          <p:nvPr>
            <p:extLst>
              <p:ext uri="{D42A27DB-BD31-4B8C-83A1-F6EECF244321}">
                <p14:modId xmlns:p14="http://schemas.microsoft.com/office/powerpoint/2010/main" val="340040942"/>
              </p:ext>
            </p:extLst>
          </p:nvPr>
        </p:nvGraphicFramePr>
        <p:xfrm>
          <a:off x="899150" y="3629321"/>
          <a:ext cx="2900226" cy="255461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Predict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456.hmmer</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16.947985</a:t>
                      </a:r>
                    </a:p>
                  </a:txBody>
                  <a:tcPr marL="4763" marR="4763" marT="4763" marB="0" anchor="b"/>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16.970944</a:t>
                      </a:r>
                    </a:p>
                  </a:txBody>
                  <a:tcPr marL="4763" marR="4763" marT="4763" marB="0" anchor="b"/>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16.979588</a:t>
                      </a:r>
                    </a:p>
                  </a:txBody>
                  <a:tcPr marL="4763" marR="4763" marT="4763" marB="0" anchor="b"/>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17.151917</a:t>
                      </a:r>
                    </a:p>
                  </a:txBody>
                  <a:tcPr marL="4763" marR="4763" marT="4763" marB="0" anchor="b"/>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17.180819</a:t>
                      </a:r>
                    </a:p>
                  </a:txBody>
                  <a:tcPr marL="4763" marR="4763" marT="4763" marB="0" anchor="b"/>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17.212962</a:t>
                      </a:r>
                    </a:p>
                  </a:txBody>
                  <a:tcPr marL="4763" marR="4763" marT="4763" marB="0" anchor="b"/>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16.964462</a:t>
                      </a:r>
                    </a:p>
                  </a:txBody>
                  <a:tcPr marL="4763" marR="4763" marT="4763" marB="0" anchor="b"/>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15.604463</a:t>
                      </a:r>
                    </a:p>
                  </a:txBody>
                  <a:tcPr marL="4763" marR="4763" marT="4763" marB="0" anchor="b"/>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15.574481</a:t>
                      </a:r>
                    </a:p>
                  </a:txBody>
                  <a:tcPr marL="4763" marR="4763" marT="4763" marB="0" anchor="b"/>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15.44581</a:t>
                      </a:r>
                    </a:p>
                  </a:txBody>
                  <a:tcPr marL="4763" marR="4763" marT="4763" marB="0" anchor="b"/>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15.44753</a:t>
                      </a:r>
                    </a:p>
                  </a:txBody>
                  <a:tcPr marL="4763" marR="4763" marT="4763" marB="0" anchor="b"/>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16.964462</a:t>
                      </a:r>
                    </a:p>
                  </a:txBody>
                  <a:tcPr marL="4763" marR="4763" marT="4763" marB="0" anchor="b"/>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14.887594</a:t>
                      </a:r>
                    </a:p>
                  </a:txBody>
                  <a:tcPr marL="4763" marR="4763" marT="4763" marB="0" anchor="b"/>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14.862744</a:t>
                      </a:r>
                    </a:p>
                  </a:txBody>
                  <a:tcPr marL="4763" marR="4763" marT="4763" marB="0" anchor="b"/>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14.80386</a:t>
                      </a:r>
                    </a:p>
                  </a:txBody>
                  <a:tcPr marL="4763" marR="4763" marT="4763" marB="0" anchor="b"/>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14.790355</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4" name="Chart 3">
            <a:extLst>
              <a:ext uri="{FF2B5EF4-FFF2-40B4-BE49-F238E27FC236}">
                <a16:creationId xmlns:a16="http://schemas.microsoft.com/office/drawing/2014/main" id="{E2D90C90-BFD2-4FD0-8D43-54D453492200}"/>
              </a:ext>
            </a:extLst>
          </p:cNvPr>
          <p:cNvGraphicFramePr>
            <a:graphicFrameLocks/>
          </p:cNvGraphicFramePr>
          <p:nvPr>
            <p:extLst>
              <p:ext uri="{D42A27DB-BD31-4B8C-83A1-F6EECF244321}">
                <p14:modId xmlns:p14="http://schemas.microsoft.com/office/powerpoint/2010/main" val="1551908621"/>
              </p:ext>
            </p:extLst>
          </p:nvPr>
        </p:nvGraphicFramePr>
        <p:xfrm>
          <a:off x="4119724" y="3974217"/>
          <a:ext cx="648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E3BF557-380C-40CA-8C18-3C0A15303A41}"/>
              </a:ext>
            </a:extLst>
          </p:cNvPr>
          <p:cNvGraphicFramePr>
            <a:graphicFrameLocks/>
          </p:cNvGraphicFramePr>
          <p:nvPr>
            <p:extLst>
              <p:ext uri="{D42A27DB-BD31-4B8C-83A1-F6EECF244321}">
                <p14:modId xmlns:p14="http://schemas.microsoft.com/office/powerpoint/2010/main" val="3186712980"/>
              </p:ext>
            </p:extLst>
          </p:nvPr>
        </p:nvGraphicFramePr>
        <p:xfrm>
          <a:off x="4119724" y="1269000"/>
          <a:ext cx="648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827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0263-08E1-6CA0-E874-B457D8E84826}"/>
              </a:ext>
            </a:extLst>
          </p:cNvPr>
          <p:cNvSpPr>
            <a:spLocks noGrp="1"/>
          </p:cNvSpPr>
          <p:nvPr>
            <p:ph type="title"/>
          </p:nvPr>
        </p:nvSpPr>
        <p:spPr>
          <a:xfrm>
            <a:off x="1330984" y="43254"/>
            <a:ext cx="9530032" cy="707096"/>
          </a:xfrm>
        </p:spPr>
        <p:txBody>
          <a:bodyPr>
            <a:norm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458.sjeng Miss Pct (Tournament BP) </a:t>
            </a:r>
          </a:p>
        </p:txBody>
      </p:sp>
      <p:graphicFrame>
        <p:nvGraphicFramePr>
          <p:cNvPr id="8" name="Table 7">
            <a:extLst>
              <a:ext uri="{FF2B5EF4-FFF2-40B4-BE49-F238E27FC236}">
                <a16:creationId xmlns:a16="http://schemas.microsoft.com/office/drawing/2014/main" id="{26FC60CA-2022-DE03-29FF-7482D7978D98}"/>
              </a:ext>
            </a:extLst>
          </p:cNvPr>
          <p:cNvGraphicFramePr>
            <a:graphicFrameLocks noGrp="1"/>
          </p:cNvGraphicFramePr>
          <p:nvPr>
            <p:extLst>
              <p:ext uri="{D42A27DB-BD31-4B8C-83A1-F6EECF244321}">
                <p14:modId xmlns:p14="http://schemas.microsoft.com/office/powerpoint/2010/main" val="4056132966"/>
              </p:ext>
            </p:extLst>
          </p:nvPr>
        </p:nvGraphicFramePr>
        <p:xfrm>
          <a:off x="899150" y="852741"/>
          <a:ext cx="2900226" cy="255461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b="0" i="0" u="none" strike="noStrike">
                          <a:solidFill>
                            <a:srgbClr val="000000"/>
                          </a:solidFill>
                          <a:effectLst/>
                          <a:latin typeface="Calibri" panose="020F0502020204030204" pitchFamily="34" charset="0"/>
                        </a:rPr>
                        <a:t>458.sjeng</a:t>
                      </a:r>
                    </a:p>
                  </a:txBody>
                  <a:tcPr marL="4763" marR="4763" marT="4763" marB="0" anchor="ctr"/>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0.017164</a:t>
                      </a:r>
                    </a:p>
                  </a:txBody>
                  <a:tcPr marL="4763" marR="4763" marT="4763" marB="0" anchor="b"/>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0.006679</a:t>
                      </a:r>
                    </a:p>
                  </a:txBody>
                  <a:tcPr marL="4763" marR="4763" marT="4763" marB="0" anchor="b"/>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0.006679</a:t>
                      </a:r>
                    </a:p>
                  </a:txBody>
                  <a:tcPr marL="4763" marR="4763" marT="4763" marB="0" anchor="b"/>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0.005725</a:t>
                      </a:r>
                    </a:p>
                  </a:txBody>
                  <a:tcPr marL="4763" marR="4763" marT="4763" marB="0" anchor="b"/>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1.560310</a:t>
                      </a:r>
                    </a:p>
                  </a:txBody>
                  <a:tcPr marL="4763" marR="4763" marT="4763" marB="0" anchor="b"/>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1.560412</a:t>
                      </a:r>
                    </a:p>
                  </a:txBody>
                  <a:tcPr marL="4763" marR="4763" marT="4763" marB="0" anchor="b"/>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1.560485</a:t>
                      </a:r>
                    </a:p>
                  </a:txBody>
                  <a:tcPr marL="4763" marR="4763" marT="4763" marB="0" anchor="b"/>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1.560500</a:t>
                      </a:r>
                    </a:p>
                  </a:txBody>
                  <a:tcPr marL="4763" marR="4763" marT="4763" marB="0" anchor="b"/>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1.558616</a:t>
                      </a:r>
                    </a:p>
                  </a:txBody>
                  <a:tcPr marL="4763" marR="4763" marT="4763" marB="0" anchor="b"/>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1.558733</a:t>
                      </a:r>
                    </a:p>
                  </a:txBody>
                  <a:tcPr marL="4763" marR="4763" marT="4763" marB="0" anchor="b"/>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1.558777</a:t>
                      </a:r>
                    </a:p>
                  </a:txBody>
                  <a:tcPr marL="4763" marR="4763" marT="4763" marB="0" anchor="b"/>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1.558806</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9" name="Table 8">
            <a:extLst>
              <a:ext uri="{FF2B5EF4-FFF2-40B4-BE49-F238E27FC236}">
                <a16:creationId xmlns:a16="http://schemas.microsoft.com/office/drawing/2014/main" id="{E8B325CA-3C7B-54BD-1395-0B832BB8D2C4}"/>
              </a:ext>
            </a:extLst>
          </p:cNvPr>
          <p:cNvGraphicFramePr>
            <a:graphicFrameLocks noGrp="1"/>
          </p:cNvGraphicFramePr>
          <p:nvPr>
            <p:extLst>
              <p:ext uri="{D42A27DB-BD31-4B8C-83A1-F6EECF244321}">
                <p14:modId xmlns:p14="http://schemas.microsoft.com/office/powerpoint/2010/main" val="1815171970"/>
              </p:ext>
            </p:extLst>
          </p:nvPr>
        </p:nvGraphicFramePr>
        <p:xfrm>
          <a:off x="899150" y="3509746"/>
          <a:ext cx="2900226" cy="255461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b="0" i="0" u="none" strike="noStrike">
                          <a:solidFill>
                            <a:srgbClr val="000000"/>
                          </a:solidFill>
                          <a:effectLst/>
                          <a:latin typeface="Calibri" panose="020F0502020204030204" pitchFamily="34" charset="0"/>
                        </a:rPr>
                        <a:t>458.sjeng</a:t>
                      </a:r>
                    </a:p>
                  </a:txBody>
                  <a:tcPr marL="4763" marR="4763" marT="4763" marB="0" anchor="ctr"/>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0.017164</a:t>
                      </a:r>
                    </a:p>
                  </a:txBody>
                  <a:tcPr marL="4763" marR="4763" marT="4763" marB="0" anchor="b"/>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0.006679</a:t>
                      </a:r>
                    </a:p>
                  </a:txBody>
                  <a:tcPr marL="4763" marR="4763" marT="4763" marB="0" anchor="b"/>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0.006679</a:t>
                      </a:r>
                    </a:p>
                  </a:txBody>
                  <a:tcPr marL="4763" marR="4763" marT="4763" marB="0" anchor="b"/>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0.005725</a:t>
                      </a:r>
                    </a:p>
                  </a:txBody>
                  <a:tcPr marL="4763" marR="4763" marT="4763" marB="0" anchor="b"/>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1.558442</a:t>
                      </a:r>
                    </a:p>
                  </a:txBody>
                  <a:tcPr marL="4763" marR="4763" marT="4763" marB="0" anchor="b"/>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1.558543</a:t>
                      </a:r>
                    </a:p>
                  </a:txBody>
                  <a:tcPr marL="4763" marR="4763" marT="4763" marB="0" anchor="b"/>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1.558616</a:t>
                      </a:r>
                    </a:p>
                  </a:txBody>
                  <a:tcPr marL="4763" marR="4763" marT="4763" marB="0" anchor="b"/>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1.558631</a:t>
                      </a:r>
                    </a:p>
                  </a:txBody>
                  <a:tcPr marL="4763" marR="4763" marT="4763" marB="0" anchor="b"/>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0.014303</a:t>
                      </a:r>
                    </a:p>
                  </a:txBody>
                  <a:tcPr marL="4763" marR="4763" marT="4763" marB="0" anchor="b"/>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1.557682</a:t>
                      </a:r>
                    </a:p>
                  </a:txBody>
                  <a:tcPr marL="4763" marR="4763" marT="4763" marB="0" anchor="b"/>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1.557798</a:t>
                      </a:r>
                    </a:p>
                  </a:txBody>
                  <a:tcPr marL="4763" marR="4763" marT="4763" marB="0" anchor="b"/>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1.557842</a:t>
                      </a:r>
                    </a:p>
                  </a:txBody>
                  <a:tcPr marL="4763" marR="4763" marT="4763" marB="0" anchor="b"/>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1.557871</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3" name="Chart 2">
            <a:extLst>
              <a:ext uri="{FF2B5EF4-FFF2-40B4-BE49-F238E27FC236}">
                <a16:creationId xmlns:a16="http://schemas.microsoft.com/office/drawing/2014/main" id="{46EEBBC1-8D9E-44F5-AFFC-A1784CD49DED}"/>
              </a:ext>
            </a:extLst>
          </p:cNvPr>
          <p:cNvGraphicFramePr>
            <a:graphicFrameLocks/>
          </p:cNvGraphicFramePr>
          <p:nvPr>
            <p:extLst>
              <p:ext uri="{D42A27DB-BD31-4B8C-83A1-F6EECF244321}">
                <p14:modId xmlns:p14="http://schemas.microsoft.com/office/powerpoint/2010/main" val="1590817619"/>
              </p:ext>
            </p:extLst>
          </p:nvPr>
        </p:nvGraphicFramePr>
        <p:xfrm>
          <a:off x="4507603" y="1050048"/>
          <a:ext cx="648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92F92097-8FAB-452E-9B1D-A08A39AE05EB}"/>
              </a:ext>
            </a:extLst>
          </p:cNvPr>
          <p:cNvGraphicFramePr>
            <a:graphicFrameLocks/>
          </p:cNvGraphicFramePr>
          <p:nvPr>
            <p:extLst>
              <p:ext uri="{D42A27DB-BD31-4B8C-83A1-F6EECF244321}">
                <p14:modId xmlns:p14="http://schemas.microsoft.com/office/powerpoint/2010/main" val="1516254994"/>
              </p:ext>
            </p:extLst>
          </p:nvPr>
        </p:nvGraphicFramePr>
        <p:xfrm>
          <a:off x="4507603" y="3707053"/>
          <a:ext cx="648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15500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0263-08E1-6CA0-E874-B457D8E84826}"/>
              </a:ext>
            </a:extLst>
          </p:cNvPr>
          <p:cNvSpPr>
            <a:spLocks noGrp="1"/>
          </p:cNvSpPr>
          <p:nvPr>
            <p:ph type="title"/>
          </p:nvPr>
        </p:nvSpPr>
        <p:spPr>
          <a:xfrm>
            <a:off x="1330984" y="43254"/>
            <a:ext cx="9530032" cy="707096"/>
          </a:xfrm>
        </p:spPr>
        <p:txBody>
          <a:bodyPr>
            <a:norm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458.sjeng Miss Predict Pct (Tournament BP) </a:t>
            </a:r>
          </a:p>
        </p:txBody>
      </p:sp>
      <p:graphicFrame>
        <p:nvGraphicFramePr>
          <p:cNvPr id="8" name="Table 7">
            <a:extLst>
              <a:ext uri="{FF2B5EF4-FFF2-40B4-BE49-F238E27FC236}">
                <a16:creationId xmlns:a16="http://schemas.microsoft.com/office/drawing/2014/main" id="{26FC60CA-2022-DE03-29FF-7482D7978D98}"/>
              </a:ext>
            </a:extLst>
          </p:cNvPr>
          <p:cNvGraphicFramePr>
            <a:graphicFrameLocks noGrp="1"/>
          </p:cNvGraphicFramePr>
          <p:nvPr>
            <p:extLst>
              <p:ext uri="{D42A27DB-BD31-4B8C-83A1-F6EECF244321}">
                <p14:modId xmlns:p14="http://schemas.microsoft.com/office/powerpoint/2010/main" val="2606137821"/>
              </p:ext>
            </p:extLst>
          </p:nvPr>
        </p:nvGraphicFramePr>
        <p:xfrm>
          <a:off x="899150" y="852741"/>
          <a:ext cx="2900226" cy="2576268"/>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43126">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Predict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458.sjeng</a:t>
                      </a:r>
                    </a:p>
                  </a:txBody>
                  <a:tcPr marL="4763" marR="4763" marT="4763" marB="0" anchor="b"/>
                </a:tc>
                <a:extLst>
                  <a:ext uri="{0D108BD9-81ED-4DB2-BD59-A6C34878D82A}">
                    <a16:rowId xmlns:a16="http://schemas.microsoft.com/office/drawing/2014/main" val="66264641"/>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4116591212"/>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126894487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1.429167</a:t>
                      </a:r>
                    </a:p>
                  </a:txBody>
                  <a:tcPr marL="4763" marR="4763" marT="4763" marB="0" anchor="b"/>
                </a:tc>
                <a:extLst>
                  <a:ext uri="{0D108BD9-81ED-4DB2-BD59-A6C34878D82A}">
                    <a16:rowId xmlns:a16="http://schemas.microsoft.com/office/drawing/2014/main" val="137205328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273044259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1152426606"/>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966907474"/>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4013263558"/>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1.028348</a:t>
                      </a:r>
                    </a:p>
                  </a:txBody>
                  <a:tcPr marL="4763" marR="4763" marT="4763" marB="0" anchor="b"/>
                </a:tc>
                <a:extLst>
                  <a:ext uri="{0D108BD9-81ED-4DB2-BD59-A6C34878D82A}">
                    <a16:rowId xmlns:a16="http://schemas.microsoft.com/office/drawing/2014/main" val="263705902"/>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3251976868"/>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3631060535"/>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1407063583"/>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1587376341"/>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1.037416</a:t>
                      </a:r>
                    </a:p>
                  </a:txBody>
                  <a:tcPr marL="4763" marR="4763" marT="4763" marB="0" anchor="b"/>
                </a:tc>
                <a:extLst>
                  <a:ext uri="{0D108BD9-81ED-4DB2-BD59-A6C34878D82A}">
                    <a16:rowId xmlns:a16="http://schemas.microsoft.com/office/drawing/2014/main" val="21328473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1.041043</a:t>
                      </a:r>
                    </a:p>
                  </a:txBody>
                  <a:tcPr marL="4763" marR="4763" marT="4763" marB="0" anchor="b"/>
                </a:tc>
                <a:extLst>
                  <a:ext uri="{0D108BD9-81ED-4DB2-BD59-A6C34878D82A}">
                    <a16:rowId xmlns:a16="http://schemas.microsoft.com/office/drawing/2014/main" val="3098848344"/>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1.041043</a:t>
                      </a:r>
                    </a:p>
                  </a:txBody>
                  <a:tcPr marL="4763" marR="4763" marT="4763" marB="0" anchor="b"/>
                </a:tc>
                <a:extLst>
                  <a:ext uri="{0D108BD9-81ED-4DB2-BD59-A6C34878D82A}">
                    <a16:rowId xmlns:a16="http://schemas.microsoft.com/office/drawing/2014/main" val="3062881740"/>
                  </a:ext>
                </a:extLst>
              </a:tr>
              <a:tr h="143126">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1.040136</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9" name="Table 8">
            <a:extLst>
              <a:ext uri="{FF2B5EF4-FFF2-40B4-BE49-F238E27FC236}">
                <a16:creationId xmlns:a16="http://schemas.microsoft.com/office/drawing/2014/main" id="{E8B325CA-3C7B-54BD-1395-0B832BB8D2C4}"/>
              </a:ext>
            </a:extLst>
          </p:cNvPr>
          <p:cNvGraphicFramePr>
            <a:graphicFrameLocks noGrp="1"/>
          </p:cNvGraphicFramePr>
          <p:nvPr>
            <p:extLst>
              <p:ext uri="{D42A27DB-BD31-4B8C-83A1-F6EECF244321}">
                <p14:modId xmlns:p14="http://schemas.microsoft.com/office/powerpoint/2010/main" val="3604025036"/>
              </p:ext>
            </p:extLst>
          </p:nvPr>
        </p:nvGraphicFramePr>
        <p:xfrm>
          <a:off x="899150" y="3629321"/>
          <a:ext cx="2900226" cy="2554614"/>
        </p:xfrm>
        <a:graphic>
          <a:graphicData uri="http://schemas.openxmlformats.org/drawingml/2006/table">
            <a:tbl>
              <a:tblPr>
                <a:tableStyleId>{5C22544A-7EE6-4342-B048-85BDC9FD1C3A}</a:tableStyleId>
              </a:tblPr>
              <a:tblGrid>
                <a:gridCol w="777721">
                  <a:extLst>
                    <a:ext uri="{9D8B030D-6E8A-4147-A177-3AD203B41FA5}">
                      <a16:colId xmlns:a16="http://schemas.microsoft.com/office/drawing/2014/main" val="2011324447"/>
                    </a:ext>
                  </a:extLst>
                </a:gridCol>
                <a:gridCol w="1479566">
                  <a:extLst>
                    <a:ext uri="{9D8B030D-6E8A-4147-A177-3AD203B41FA5}">
                      <a16:colId xmlns:a16="http://schemas.microsoft.com/office/drawing/2014/main" val="896278538"/>
                    </a:ext>
                  </a:extLst>
                </a:gridCol>
                <a:gridCol w="642939">
                  <a:extLst>
                    <a:ext uri="{9D8B030D-6E8A-4147-A177-3AD203B41FA5}">
                      <a16:colId xmlns:a16="http://schemas.microsoft.com/office/drawing/2014/main" val="4072157980"/>
                    </a:ext>
                  </a:extLst>
                </a:gridCol>
              </a:tblGrid>
              <a:tr h="139650">
                <a:tc gridSpan="3">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BTB Miss Predict Pct</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0015796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BTB Entries</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dirty="0">
                          <a:effectLst/>
                          <a:latin typeface="Calibri" panose="020F0502020204030204" pitchFamily="34" charset="0"/>
                          <a:ea typeface="Calibri" panose="020F0502020204030204" pitchFamily="34" charset="0"/>
                          <a:cs typeface="Calibri" panose="020F0502020204030204" pitchFamily="34" charset="0"/>
                        </a:rPr>
                        <a:t>Sizes</a:t>
                      </a:r>
                      <a:endParaRPr lang="en-US"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458.sjeng</a:t>
                      </a:r>
                    </a:p>
                  </a:txBody>
                  <a:tcPr marL="4763" marR="4763" marT="4763" marB="0" anchor="b"/>
                </a:tc>
                <a:extLst>
                  <a:ext uri="{0D108BD9-81ED-4DB2-BD59-A6C34878D82A}">
                    <a16:rowId xmlns:a16="http://schemas.microsoft.com/office/drawing/2014/main" val="662646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411659121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126894487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g_2048_c_8192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1.429167</a:t>
                      </a:r>
                    </a:p>
                  </a:txBody>
                  <a:tcPr marL="4763" marR="4763" marT="4763" marB="0" anchor="b"/>
                </a:tc>
                <a:extLst>
                  <a:ext uri="{0D108BD9-81ED-4DB2-BD59-A6C34878D82A}">
                    <a16:rowId xmlns:a16="http://schemas.microsoft.com/office/drawing/2014/main" val="13720532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273044259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g_4096_c_4096</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1152426606"/>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g_4096_c_8192</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1.474509</a:t>
                      </a:r>
                    </a:p>
                  </a:txBody>
                  <a:tcPr marL="4763" marR="4763" marT="4763" marB="0" anchor="b"/>
                </a:tc>
                <a:extLst>
                  <a:ext uri="{0D108BD9-81ED-4DB2-BD59-A6C34878D82A}">
                    <a16:rowId xmlns:a16="http://schemas.microsoft.com/office/drawing/2014/main" val="96690747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l_1024</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401326355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l_1024_g_4096_c_4096</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1.028348</a:t>
                      </a:r>
                    </a:p>
                  </a:txBody>
                  <a:tcPr marL="4763" marR="4763" marT="4763" marB="0" anchor="b"/>
                </a:tc>
                <a:extLst>
                  <a:ext uri="{0D108BD9-81ED-4DB2-BD59-A6C34878D82A}">
                    <a16:rowId xmlns:a16="http://schemas.microsoft.com/office/drawing/2014/main" val="263705902"/>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l_1024_g_4096_c_8192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3251976868"/>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3631060535"/>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l_1024_g_8192_c_8192</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1.032882</a:t>
                      </a:r>
                    </a:p>
                  </a:txBody>
                  <a:tcPr marL="4763" marR="4763" marT="4763" marB="0" anchor="b"/>
                </a:tc>
                <a:extLst>
                  <a:ext uri="{0D108BD9-81ED-4DB2-BD59-A6C34878D82A}">
                    <a16:rowId xmlns:a16="http://schemas.microsoft.com/office/drawing/2014/main" val="1407063583"/>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l_2048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1.428261</a:t>
                      </a:r>
                    </a:p>
                  </a:txBody>
                  <a:tcPr marL="4763" marR="4763" marT="4763" marB="0" anchor="b"/>
                </a:tc>
                <a:extLst>
                  <a:ext uri="{0D108BD9-81ED-4DB2-BD59-A6C34878D82A}">
                    <a16:rowId xmlns:a16="http://schemas.microsoft.com/office/drawing/2014/main" val="1587376341"/>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1.036509</a:t>
                      </a:r>
                    </a:p>
                  </a:txBody>
                  <a:tcPr marL="4763" marR="4763" marT="4763" marB="0" anchor="b"/>
                </a:tc>
                <a:extLst>
                  <a:ext uri="{0D108BD9-81ED-4DB2-BD59-A6C34878D82A}">
                    <a16:rowId xmlns:a16="http://schemas.microsoft.com/office/drawing/2014/main" val="21328473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l_2048_g_4096_c_8192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1.040136</a:t>
                      </a:r>
                    </a:p>
                  </a:txBody>
                  <a:tcPr marL="4763" marR="4763" marT="4763" marB="0" anchor="b"/>
                </a:tc>
                <a:extLst>
                  <a:ext uri="{0D108BD9-81ED-4DB2-BD59-A6C34878D82A}">
                    <a16:rowId xmlns:a16="http://schemas.microsoft.com/office/drawing/2014/main" val="3098848344"/>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a:effectLst/>
                          <a:latin typeface="Calibri" panose="020F0502020204030204" pitchFamily="34" charset="0"/>
                          <a:ea typeface="Calibri" panose="020F0502020204030204" pitchFamily="34" charset="0"/>
                          <a:cs typeface="Calibri" panose="020F0502020204030204" pitchFamily="34" charset="0"/>
                        </a:rPr>
                        <a:t>l_2048_g_4096_c_4096</a:t>
                      </a:r>
                      <a:endParaRPr lang="nn-NO"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a:solidFill>
                            <a:srgbClr val="000000"/>
                          </a:solidFill>
                          <a:effectLst/>
                          <a:latin typeface="Calibri" panose="020F0502020204030204" pitchFamily="34" charset="0"/>
                        </a:rPr>
                        <a:t>1.040136</a:t>
                      </a:r>
                    </a:p>
                  </a:txBody>
                  <a:tcPr marL="4763" marR="4763" marT="4763" marB="0" anchor="b"/>
                </a:tc>
                <a:extLst>
                  <a:ext uri="{0D108BD9-81ED-4DB2-BD59-A6C34878D82A}">
                    <a16:rowId xmlns:a16="http://schemas.microsoft.com/office/drawing/2014/main" val="3062881740"/>
                  </a:ext>
                </a:extLst>
              </a:tr>
              <a:tr h="139650">
                <a:tc>
                  <a:txBody>
                    <a:bodyPr/>
                    <a:lstStyle/>
                    <a:p>
                      <a:pPr algn="ctr" fontAlgn="ctr"/>
                      <a:r>
                        <a:rPr lang="en-US" sz="900" u="none" strike="noStrike">
                          <a:effectLst/>
                          <a:latin typeface="Calibri" panose="020F0502020204030204" pitchFamily="34" charset="0"/>
                          <a:ea typeface="Calibri" panose="020F0502020204030204" pitchFamily="34" charset="0"/>
                          <a:cs typeface="Calibri" panose="020F0502020204030204" pitchFamily="34" charset="0"/>
                        </a:rPr>
                        <a:t>2048</a:t>
                      </a:r>
                      <a:endParaRPr lang="en-US" sz="9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ctr"/>
                      <a:r>
                        <a:rPr lang="nn-NO" sz="900" u="none" strike="noStrike" dirty="0">
                          <a:effectLst/>
                          <a:latin typeface="Calibri" panose="020F0502020204030204" pitchFamily="34" charset="0"/>
                          <a:ea typeface="Calibri" panose="020F0502020204030204" pitchFamily="34" charset="0"/>
                          <a:cs typeface="Calibri" panose="020F0502020204030204" pitchFamily="34" charset="0"/>
                        </a:rPr>
                        <a:t>l_2048_g_8192_c_8192</a:t>
                      </a:r>
                      <a:endParaRPr lang="nn-NO" sz="9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763" marR="4763" marT="4763" marB="0" anchor="ctr"/>
                </a:tc>
                <a:tc>
                  <a:txBody>
                    <a:bodyPr/>
                    <a:lstStyle/>
                    <a:p>
                      <a:pPr algn="ctr" fontAlgn="b"/>
                      <a:r>
                        <a:rPr lang="en-US" sz="900" b="0" i="0" u="none" strike="noStrike" dirty="0">
                          <a:solidFill>
                            <a:srgbClr val="000000"/>
                          </a:solidFill>
                          <a:effectLst/>
                          <a:latin typeface="Calibri" panose="020F0502020204030204" pitchFamily="34" charset="0"/>
                        </a:rPr>
                        <a:t>1.03923</a:t>
                      </a:r>
                    </a:p>
                  </a:txBody>
                  <a:tcPr marL="4763" marR="4763" marT="4763" marB="0" anchor="b"/>
                </a:tc>
                <a:extLst>
                  <a:ext uri="{0D108BD9-81ED-4DB2-BD59-A6C34878D82A}">
                    <a16:rowId xmlns:a16="http://schemas.microsoft.com/office/drawing/2014/main" val="1188575830"/>
                  </a:ext>
                </a:extLst>
              </a:tr>
            </a:tbl>
          </a:graphicData>
        </a:graphic>
      </p:graphicFrame>
      <p:graphicFrame>
        <p:nvGraphicFramePr>
          <p:cNvPr id="3" name="Chart 2">
            <a:extLst>
              <a:ext uri="{FF2B5EF4-FFF2-40B4-BE49-F238E27FC236}">
                <a16:creationId xmlns:a16="http://schemas.microsoft.com/office/drawing/2014/main" id="{4F018328-C3CE-44ED-AC9B-B1F8F4E09F1F}"/>
              </a:ext>
            </a:extLst>
          </p:cNvPr>
          <p:cNvGraphicFramePr>
            <a:graphicFrameLocks/>
          </p:cNvGraphicFramePr>
          <p:nvPr>
            <p:extLst>
              <p:ext uri="{D42A27DB-BD31-4B8C-83A1-F6EECF244321}">
                <p14:modId xmlns:p14="http://schemas.microsoft.com/office/powerpoint/2010/main" val="3763376051"/>
              </p:ext>
            </p:extLst>
          </p:nvPr>
        </p:nvGraphicFramePr>
        <p:xfrm>
          <a:off x="4444297" y="1109835"/>
          <a:ext cx="6480000"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E579775-68CF-4C53-A67B-259FA11A0A43}"/>
              </a:ext>
            </a:extLst>
          </p:cNvPr>
          <p:cNvGraphicFramePr>
            <a:graphicFrameLocks/>
          </p:cNvGraphicFramePr>
          <p:nvPr>
            <p:extLst>
              <p:ext uri="{D42A27DB-BD31-4B8C-83A1-F6EECF244321}">
                <p14:modId xmlns:p14="http://schemas.microsoft.com/office/powerpoint/2010/main" val="2094923231"/>
              </p:ext>
            </p:extLst>
          </p:nvPr>
        </p:nvGraphicFramePr>
        <p:xfrm>
          <a:off x="4444297" y="3826628"/>
          <a:ext cx="648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6127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53C24-11A9-DABC-22CA-53FC0F7F0A6D}"/>
              </a:ext>
            </a:extLst>
          </p:cNvPr>
          <p:cNvSpPr>
            <a:spLocks noGrp="1"/>
          </p:cNvSpPr>
          <p:nvPr>
            <p:ph idx="1"/>
          </p:nvPr>
        </p:nvSpPr>
        <p:spPr>
          <a:xfrm>
            <a:off x="949569" y="991772"/>
            <a:ext cx="10170942" cy="5514536"/>
          </a:xfrm>
        </p:spPr>
        <p:txBody>
          <a:bodyPr>
            <a:noAutofit/>
          </a:bodyPr>
          <a:lstStyle/>
          <a:p>
            <a:pPr algn="just"/>
            <a:r>
              <a:rPr lang="en-US" dirty="0">
                <a:latin typeface="Times New Roman" panose="02020603050405020304" pitchFamily="18" charset="0"/>
                <a:ea typeface="Cambria" panose="02040503050406030204" pitchFamily="18" charset="0"/>
                <a:cs typeface="Times New Roman" panose="02020603050405020304" pitchFamily="18" charset="0"/>
              </a:rPr>
              <a:t>From the graphs obtained we can say that for the given combination of branch predictor sizes the Local BP is giving the least BTB miss percentage for benchmarks 456.hmmer and for 458.sjeng the Tournament BP is giving least BTB miss percentage. </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The best result we obtained for benchmark 456.hmmer : Branch Predictor-Local BP,  BTB miss percent = 0.038656, BTB Entry = 2048 and Predictor size = 1024. </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The best result we obtained for benchmark 458.sjeng : Branch Predictor-</a:t>
            </a:r>
            <a:r>
              <a:rPr lang="en-US" sz="1800" dirty="0" err="1">
                <a:latin typeface="Times New Roman" panose="02020603050405020304" pitchFamily="18" charset="0"/>
                <a:ea typeface="Cambria" panose="02040503050406030204" pitchFamily="18" charset="0"/>
                <a:cs typeface="Times New Roman" panose="02020603050405020304" pitchFamily="18" charset="0"/>
              </a:rPr>
              <a:t>BiMode</a:t>
            </a:r>
            <a:r>
              <a:rPr lang="en-US" sz="1800" dirty="0">
                <a:latin typeface="Times New Roman" panose="02020603050405020304" pitchFamily="18" charset="0"/>
                <a:ea typeface="Cambria" panose="02040503050406030204" pitchFamily="18" charset="0"/>
                <a:cs typeface="Times New Roman" panose="02020603050405020304" pitchFamily="18" charset="0"/>
              </a:rPr>
              <a:t> BP,  BTB miss percent = 0.00000, BTB Entry = 2048 and Predictor size = </a:t>
            </a:r>
            <a:r>
              <a:rPr lang="en-US" sz="18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Global=8192</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&amp; Choice=8192</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For benchmark 456.hmmer, we can choose </a:t>
            </a:r>
            <a:r>
              <a:rPr lang="en-US" dirty="0" err="1">
                <a:latin typeface="Times New Roman" panose="02020603050405020304" pitchFamily="18" charset="0"/>
                <a:ea typeface="Cambria" panose="02040503050406030204" pitchFamily="18" charset="0"/>
                <a:cs typeface="Times New Roman" panose="02020603050405020304" pitchFamily="18" charset="0"/>
              </a:rPr>
              <a:t>BiMode</a:t>
            </a:r>
            <a:r>
              <a:rPr lang="en-US" dirty="0">
                <a:latin typeface="Times New Roman" panose="02020603050405020304" pitchFamily="18" charset="0"/>
                <a:ea typeface="Cambria" panose="02040503050406030204" pitchFamily="18" charset="0"/>
                <a:cs typeface="Times New Roman" panose="02020603050405020304" pitchFamily="18" charset="0"/>
              </a:rPr>
              <a:t> BP as it is giving the least BTB miss percentage of 2.502616 and a Branch miss percentage of  5.637336.</a:t>
            </a:r>
          </a:p>
          <a:p>
            <a:pPr algn="just"/>
            <a:r>
              <a:rPr lang="en-US" dirty="0">
                <a:latin typeface="Times New Roman" panose="02020603050405020304" pitchFamily="18" charset="0"/>
                <a:ea typeface="Cambria" panose="02040503050406030204" pitchFamily="18" charset="0"/>
                <a:cs typeface="Times New Roman" panose="02020603050405020304" pitchFamily="18" charset="0"/>
              </a:rPr>
              <a:t>Therefore, for the benchmark 458.sjeng the best performance is achieved by Local BP with a BTB miss percentage of 0.038656 and a Branch miss percentage of 19.560479.</a:t>
            </a:r>
          </a:p>
          <a:p>
            <a:pPr algn="just"/>
            <a:r>
              <a:rPr lang="en-US" sz="1800" dirty="0">
                <a:latin typeface="Cambria" panose="02040503050406030204" pitchFamily="18" charset="0"/>
                <a:ea typeface="Cambria" panose="02040503050406030204" pitchFamily="18" charset="0"/>
              </a:rPr>
              <a:t>From the graphs obtained we can say that for the given combination of branch predictor sizes the Local BP is giving the least BTB miss percentage for benchmarks 456.hmmer and </a:t>
            </a:r>
            <a:r>
              <a:rPr lang="en-US" sz="1800" dirty="0" err="1">
                <a:latin typeface="Cambria" panose="02040503050406030204" pitchFamily="18" charset="0"/>
                <a:ea typeface="Cambria" panose="02040503050406030204" pitchFamily="18" charset="0"/>
              </a:rPr>
              <a:t>BiMode</a:t>
            </a:r>
            <a:r>
              <a:rPr lang="en-US" sz="1800" dirty="0">
                <a:latin typeface="Cambria" panose="02040503050406030204" pitchFamily="18" charset="0"/>
                <a:ea typeface="Cambria" panose="02040503050406030204" pitchFamily="18" charset="0"/>
              </a:rPr>
              <a:t> BP is giving least BTB miss percentage for 458.sjeng. </a:t>
            </a:r>
          </a:p>
          <a:p>
            <a:pPr algn="just"/>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905E603-00AB-FCCE-BD7E-A742F61F66AD}"/>
              </a:ext>
            </a:extLst>
          </p:cNvPr>
          <p:cNvSpPr>
            <a:spLocks noGrp="1"/>
          </p:cNvSpPr>
          <p:nvPr>
            <p:ph type="title"/>
          </p:nvPr>
        </p:nvSpPr>
        <p:spPr>
          <a:xfrm>
            <a:off x="724487" y="225082"/>
            <a:ext cx="9232186" cy="688929"/>
          </a:xfrm>
        </p:spPr>
        <p:txBody>
          <a:bodyPr>
            <a:normAutofit/>
          </a:bodyPr>
          <a:lstStyle/>
          <a:p>
            <a:r>
              <a:rPr lang="en-US" sz="3600" dirty="0">
                <a:solidFill>
                  <a:srgbClr val="002060"/>
                </a:solidFill>
              </a:rPr>
              <a:t>Observations &amp; Conclusion </a:t>
            </a:r>
          </a:p>
        </p:txBody>
      </p:sp>
    </p:spTree>
    <p:extLst>
      <p:ext uri="{BB962C8B-B14F-4D97-AF65-F5344CB8AC3E}">
        <p14:creationId xmlns:p14="http://schemas.microsoft.com/office/powerpoint/2010/main" val="1035457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B48C-1CBD-8B76-31CE-0D29497DDDF3}"/>
              </a:ext>
            </a:extLst>
          </p:cNvPr>
          <p:cNvSpPr>
            <a:spLocks noGrp="1"/>
          </p:cNvSpPr>
          <p:nvPr>
            <p:ph type="title"/>
          </p:nvPr>
        </p:nvSpPr>
        <p:spPr>
          <a:xfrm>
            <a:off x="1069848" y="407254"/>
            <a:ext cx="8886884" cy="633366"/>
          </a:xfrm>
        </p:spPr>
        <p:txBody>
          <a:bodyPr>
            <a:normAutofit/>
          </a:bodyPr>
          <a:lstStyle/>
          <a:p>
            <a:r>
              <a:rPr lang="en-US" sz="3600" dirty="0">
                <a:solidFill>
                  <a:schemeClr val="accent1"/>
                </a:solidFill>
                <a:latin typeface="Times New Roman" panose="02020603050405020304" pitchFamily="18" charset="0"/>
                <a:cs typeface="Times New Roman" panose="02020603050405020304" pitchFamily="18" charset="0"/>
              </a:rPr>
              <a:t>Insights from the graph</a:t>
            </a:r>
          </a:p>
        </p:txBody>
      </p:sp>
      <p:sp>
        <p:nvSpPr>
          <p:cNvPr id="3" name="Content Placeholder 2">
            <a:extLst>
              <a:ext uri="{FF2B5EF4-FFF2-40B4-BE49-F238E27FC236}">
                <a16:creationId xmlns:a16="http://schemas.microsoft.com/office/drawing/2014/main" id="{C13E85AD-AA16-4498-E7CC-57F9C5BBAA38}"/>
              </a:ext>
            </a:extLst>
          </p:cNvPr>
          <p:cNvSpPr>
            <a:spLocks noGrp="1"/>
          </p:cNvSpPr>
          <p:nvPr>
            <p:ph idx="1"/>
          </p:nvPr>
        </p:nvSpPr>
        <p:spPr>
          <a:xfrm>
            <a:off x="1069847" y="1214077"/>
            <a:ext cx="10025897" cy="4603303"/>
          </a:xfrm>
        </p:spPr>
        <p:txBody>
          <a:bodyPr>
            <a:normAutofit/>
          </a:bodyPr>
          <a:lstStyle/>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Overall, increasing the size of the predictor tends to decrease both the BTB miss and branch prediction miss rates. This is likely because larger predictors can store more information about past branch behavior, allowing for more accurate predictions.</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 relationship between predictor size and miss rates is not linear. For example, increasing the size of the local and global predictors from 1024 to 2048 reduces the BTB miss rate, but increasing them further to 4096 causes the BTB miss rate to rise again. </a:t>
            </a:r>
          </a:p>
          <a:p>
            <a:pPr algn="just"/>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suggests that there may be diminishing returns to increasing the predictor size beyond a certain point, as the additional information stored in the predictor becomes less relevant or useful for improving prediction accuracy.</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he data indicates that increasing the size of the predictor can improve branch prediction accuracy, but the relationship between predictor size and miss rates is complex and nonlinear.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742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97D1A-F397-A76F-5228-209563A0B382}"/>
              </a:ext>
            </a:extLst>
          </p:cNvPr>
          <p:cNvSpPr>
            <a:spLocks noGrp="1"/>
          </p:cNvSpPr>
          <p:nvPr>
            <p:ph idx="1"/>
          </p:nvPr>
        </p:nvSpPr>
        <p:spPr>
          <a:xfrm>
            <a:off x="1085216" y="2784348"/>
            <a:ext cx="8883836" cy="1289304"/>
          </a:xfrm>
        </p:spPr>
        <p:txBody>
          <a:bodyPr>
            <a:normAutofit/>
          </a:bodyPr>
          <a:lstStyle/>
          <a:p>
            <a:r>
              <a:rPr lang="en-US" sz="6000" b="1" i="1" dirty="0"/>
              <a:t>Thank You</a:t>
            </a:r>
            <a:endParaRPr lang="en-US" sz="6000" b="1" dirty="0"/>
          </a:p>
        </p:txBody>
      </p:sp>
      <p:pic>
        <p:nvPicPr>
          <p:cNvPr id="4" name="Graphic 3" descr="Handshake">
            <a:extLst>
              <a:ext uri="{FF2B5EF4-FFF2-40B4-BE49-F238E27FC236}">
                <a16:creationId xmlns:a16="http://schemas.microsoft.com/office/drawing/2014/main" id="{968A985D-A6C4-A89A-A89B-6EBC3EE30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3213" y="770409"/>
            <a:ext cx="5482167" cy="5482167"/>
          </a:xfrm>
          <a:prstGeom prst="rect">
            <a:avLst/>
          </a:prstGeom>
        </p:spPr>
      </p:pic>
    </p:spTree>
    <p:extLst>
      <p:ext uri="{BB962C8B-B14F-4D97-AF65-F5344CB8AC3E}">
        <p14:creationId xmlns:p14="http://schemas.microsoft.com/office/powerpoint/2010/main" val="81241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DB21-CEDE-F4DF-3716-26734054F449}"/>
              </a:ext>
            </a:extLst>
          </p:cNvPr>
          <p:cNvSpPr>
            <a:spLocks noGrp="1"/>
          </p:cNvSpPr>
          <p:nvPr>
            <p:ph type="title"/>
          </p:nvPr>
        </p:nvSpPr>
        <p:spPr>
          <a:xfrm>
            <a:off x="1218262" y="465314"/>
            <a:ext cx="8886884" cy="953669"/>
          </a:xfrm>
        </p:spPr>
        <p:txBody>
          <a:bodyPr>
            <a:normAutofit/>
          </a:bodyPr>
          <a:lstStyle/>
          <a:p>
            <a:r>
              <a:rPr lang="en-US" sz="4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Importance of Branch Predictor</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7D95AB-C68D-5710-9EB5-92825BF22BCE}"/>
              </a:ext>
            </a:extLst>
          </p:cNvPr>
          <p:cNvSpPr>
            <a:spLocks noGrp="1"/>
          </p:cNvSpPr>
          <p:nvPr>
            <p:ph idx="1"/>
          </p:nvPr>
        </p:nvSpPr>
        <p:spPr>
          <a:xfrm>
            <a:off x="1221310" y="1544512"/>
            <a:ext cx="8883836" cy="4848174"/>
          </a:xfrm>
        </p:spPr>
        <p:txBody>
          <a:bodyPr>
            <a:normAutofit/>
          </a:bodyPr>
          <a:lstStyle/>
          <a:p>
            <a:pPr algn="just">
              <a:lnSpc>
                <a:spcPct val="150000"/>
              </a:lnSpc>
              <a:spcBef>
                <a:spcPts val="0"/>
              </a:spcBef>
              <a:buSzPts val="1000"/>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Accurate branch prediction facilitates improved instruction throughput and overall performance gains.</a:t>
            </a:r>
          </a:p>
          <a:p>
            <a:pPr algn="just">
              <a:lnSpc>
                <a:spcPct val="150000"/>
              </a:lnSpc>
              <a:spcBef>
                <a:spcPts val="0"/>
              </a:spcBef>
              <a:buSzPts val="1000"/>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It enables the execution of instructions from both predicted and sequential branch paths, thereby enhancing resource utilization through instruction-level parallelism.</a:t>
            </a:r>
          </a:p>
          <a:p>
            <a:pPr algn="just">
              <a:lnSpc>
                <a:spcPct val="150000"/>
              </a:lnSpc>
              <a:spcBef>
                <a:spcPts val="0"/>
              </a:spcBef>
              <a:buSzPts val="1000"/>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Branch prediction, in line with speculative execution, ensures the processor is continuously engaged with work by executing instructions ahead of their actual requirement based on predicted outcomes.</a:t>
            </a:r>
          </a:p>
          <a:p>
            <a:pPr algn="just">
              <a:lnSpc>
                <a:spcPct val="150000"/>
              </a:lnSpc>
              <a:spcBef>
                <a:spcPts val="0"/>
              </a:spcBef>
              <a:buSzPts val="1000"/>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Dynamic branch prediction involves the analysis and utilization of historical branch patterns, contributing to the creation of precise predictions.</a:t>
            </a:r>
          </a:p>
        </p:txBody>
      </p:sp>
    </p:spTree>
    <p:extLst>
      <p:ext uri="{BB962C8B-B14F-4D97-AF65-F5344CB8AC3E}">
        <p14:creationId xmlns:p14="http://schemas.microsoft.com/office/powerpoint/2010/main" val="1273851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4521-2694-2814-CA8B-521235F1F820}"/>
              </a:ext>
            </a:extLst>
          </p:cNvPr>
          <p:cNvSpPr>
            <a:spLocks noGrp="1"/>
          </p:cNvSpPr>
          <p:nvPr>
            <p:ph type="title"/>
          </p:nvPr>
        </p:nvSpPr>
        <p:spPr>
          <a:xfrm>
            <a:off x="1069848" y="521844"/>
            <a:ext cx="8886884" cy="953669"/>
          </a:xfrm>
        </p:spPr>
        <p:txBody>
          <a:bodyPr>
            <a:normAutofit/>
          </a:bodyPr>
          <a:lstStyle/>
          <a:p>
            <a:r>
              <a:rPr lang="en-US" sz="4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Types </a:t>
            </a:r>
            <a:r>
              <a:rPr lang="en-US" sz="4000"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o</a:t>
            </a:r>
            <a:r>
              <a:rPr lang="en-US" sz="4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f Predictors Used</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3F4E5-1D46-843A-5BE8-39B181E4DB3D}"/>
              </a:ext>
            </a:extLst>
          </p:cNvPr>
          <p:cNvSpPr>
            <a:spLocks noGrp="1"/>
          </p:cNvSpPr>
          <p:nvPr>
            <p:ph idx="1"/>
          </p:nvPr>
        </p:nvSpPr>
        <p:spPr>
          <a:xfrm>
            <a:off x="1069848" y="1667021"/>
            <a:ext cx="9674821" cy="4746507"/>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There are Three different types of Branch Predictors used in this Project, they are</a:t>
            </a:r>
          </a:p>
          <a:p>
            <a:pPr marL="868680" lvl="4" indent="0">
              <a:lnSpc>
                <a:spcPct val="150000"/>
              </a:lnSpc>
              <a:buNone/>
            </a:pPr>
            <a:r>
              <a:rPr lang="en-US" sz="1800" dirty="0">
                <a:latin typeface="Times New Roman" panose="02020603050405020304" pitchFamily="18" charset="0"/>
                <a:cs typeface="Times New Roman" panose="02020603050405020304" pitchFamily="18" charset="0"/>
              </a:rPr>
              <a:t>1. Local Branch Predictor</a:t>
            </a:r>
          </a:p>
          <a:p>
            <a:pPr marL="868680" lvl="4" indent="0">
              <a:lnSpc>
                <a:spcPct val="150000"/>
              </a:lnSpc>
              <a:buNone/>
            </a:pPr>
            <a:r>
              <a:rPr lang="en-US" sz="1800" dirty="0">
                <a:latin typeface="Times New Roman" panose="02020603050405020304" pitchFamily="18" charset="0"/>
                <a:cs typeface="Times New Roman" panose="02020603050405020304" pitchFamily="18" charset="0"/>
              </a:rPr>
              <a:t>2. BiMode Branch Predictor</a:t>
            </a:r>
          </a:p>
          <a:p>
            <a:pPr marL="868680" lvl="4" indent="0">
              <a:lnSpc>
                <a:spcPct val="150000"/>
              </a:lnSpc>
              <a:buNone/>
            </a:pPr>
            <a:r>
              <a:rPr lang="en-US" sz="1800" dirty="0">
                <a:latin typeface="Times New Roman" panose="02020603050405020304" pitchFamily="18" charset="0"/>
                <a:cs typeface="Times New Roman" panose="02020603050405020304" pitchFamily="18" charset="0"/>
              </a:rPr>
              <a:t>3. Tournament Branch Predictor</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627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3F4E5-1D46-843A-5BE8-39B181E4DB3D}"/>
              </a:ext>
            </a:extLst>
          </p:cNvPr>
          <p:cNvSpPr>
            <a:spLocks noGrp="1"/>
          </p:cNvSpPr>
          <p:nvPr>
            <p:ph idx="1"/>
          </p:nvPr>
        </p:nvSpPr>
        <p:spPr>
          <a:xfrm>
            <a:off x="1072895" y="942536"/>
            <a:ext cx="8809659" cy="5625738"/>
          </a:xfrm>
        </p:spPr>
        <p:txBody>
          <a:bodyPr/>
          <a:lstStyle/>
          <a:p>
            <a:pPr algn="just"/>
            <a:r>
              <a:rPr lang="en-US" sz="1700" b="1" u="sng" dirty="0">
                <a:solidFill>
                  <a:srgbClr val="002060"/>
                </a:solidFill>
                <a:latin typeface="Cambria" panose="02040503050406030204" pitchFamily="18" charset="0"/>
                <a:ea typeface="Cambria" panose="02040503050406030204" pitchFamily="18" charset="0"/>
              </a:rPr>
              <a:t>Local Predictor:</a:t>
            </a:r>
            <a:r>
              <a:rPr lang="en-US" sz="1700" dirty="0">
                <a:solidFill>
                  <a:srgbClr val="002060"/>
                </a:solidFill>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M</a:t>
            </a:r>
            <a:r>
              <a:rPr lang="en-US" sz="1700" i="0" dirty="0">
                <a:effectLst/>
                <a:latin typeface="Cambria" panose="02040503050406030204" pitchFamily="18" charset="0"/>
                <a:ea typeface="Cambria" panose="02040503050406030204" pitchFamily="18" charset="0"/>
              </a:rPr>
              <a:t>akes a prediction depending on the outcome of a branch for its last ten executions. </a:t>
            </a:r>
          </a:p>
          <a:p>
            <a:pPr lvl="1" algn="just"/>
            <a:r>
              <a:rPr lang="en-US" sz="1700" b="0" i="0" dirty="0">
                <a:effectLst/>
                <a:latin typeface="Cambria" panose="02040503050406030204" pitchFamily="18" charset="0"/>
                <a:ea typeface="Cambria" panose="02040503050406030204" pitchFamily="18" charset="0"/>
              </a:rPr>
              <a:t>Stores a table of the history of branches at each location and uses this information to make predictions. </a:t>
            </a:r>
          </a:p>
          <a:p>
            <a:pPr lvl="1" algn="just"/>
            <a:r>
              <a:rPr lang="en-US" sz="1700" b="0" i="0" dirty="0">
                <a:effectLst/>
                <a:latin typeface="Cambria" panose="02040503050406030204" pitchFamily="18" charset="0"/>
                <a:ea typeface="Cambria" panose="02040503050406030204" pitchFamily="18" charset="0"/>
              </a:rPr>
              <a:t>Local predictors work well when a program has repeating patterns of branches at specific locations.</a:t>
            </a:r>
            <a:endParaRPr lang="en-US" sz="1700" i="0" dirty="0">
              <a:effectLst/>
              <a:latin typeface="Cambria" panose="02040503050406030204" pitchFamily="18" charset="0"/>
              <a:ea typeface="Cambria" panose="02040503050406030204" pitchFamily="18" charset="0"/>
            </a:endParaRP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F526BD45-2A43-5ED6-7791-ADA17D27D5A7}"/>
              </a:ext>
            </a:extLst>
          </p:cNvPr>
          <p:cNvPicPr>
            <a:picLocks noChangeAspect="1"/>
          </p:cNvPicPr>
          <p:nvPr/>
        </p:nvPicPr>
        <p:blipFill>
          <a:blip r:embed="rId2"/>
          <a:stretch>
            <a:fillRect/>
          </a:stretch>
        </p:blipFill>
        <p:spPr>
          <a:xfrm>
            <a:off x="3523957" y="3126544"/>
            <a:ext cx="4965420" cy="3011622"/>
          </a:xfrm>
          <a:prstGeom prst="rect">
            <a:avLst/>
          </a:prstGeom>
        </p:spPr>
      </p:pic>
    </p:spTree>
    <p:extLst>
      <p:ext uri="{BB962C8B-B14F-4D97-AF65-F5344CB8AC3E}">
        <p14:creationId xmlns:p14="http://schemas.microsoft.com/office/powerpoint/2010/main" val="249119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0708B-FFEC-4CCA-7A04-1F2AE0F1C005}"/>
              </a:ext>
            </a:extLst>
          </p:cNvPr>
          <p:cNvSpPr>
            <a:spLocks noGrp="1"/>
          </p:cNvSpPr>
          <p:nvPr>
            <p:ph idx="1"/>
          </p:nvPr>
        </p:nvSpPr>
        <p:spPr>
          <a:xfrm>
            <a:off x="1069848" y="829994"/>
            <a:ext cx="9881850" cy="5416061"/>
          </a:xfrm>
        </p:spPr>
        <p:txBody>
          <a:bodyPr>
            <a:normAutofit/>
          </a:bodyPr>
          <a:lstStyle/>
          <a:p>
            <a:pPr algn="just"/>
            <a:r>
              <a:rPr lang="en-US" b="1" u="sng"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Bi-mode Predictor</a:t>
            </a:r>
            <a:r>
              <a:rPr lang="en-US"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latin typeface="Times New Roman" panose="02020603050405020304" pitchFamily="18" charset="0"/>
                <a:ea typeface="Cambria" panose="02040503050406030204" pitchFamily="18" charset="0"/>
                <a:cs typeface="Times New Roman" panose="02020603050405020304" pitchFamily="18" charset="0"/>
              </a:rPr>
              <a:t>It is a hybrid of local and global predictor. </a:t>
            </a:r>
            <a:r>
              <a:rPr lang="en-US" b="0" i="0" dirty="0">
                <a:effectLst/>
                <a:latin typeface="Times New Roman" panose="02020603050405020304" pitchFamily="18" charset="0"/>
                <a:ea typeface="Cambria" panose="02040503050406030204" pitchFamily="18" charset="0"/>
                <a:cs typeface="Times New Roman" panose="02020603050405020304" pitchFamily="18" charset="0"/>
              </a:rPr>
              <a:t>The bi-mode predictor uses a local predictor to predict the outcome of branches at specific locations in the program and a global predictor to predict branches that do not have a history at the current location. </a:t>
            </a:r>
          </a:p>
          <a:p>
            <a:pPr lvl="1" algn="just"/>
            <a:r>
              <a:rPr lang="en-US" sz="1800" b="0" i="0" dirty="0">
                <a:effectLst/>
                <a:latin typeface="Times New Roman" panose="02020603050405020304" pitchFamily="18" charset="0"/>
                <a:ea typeface="Cambria" panose="02040503050406030204" pitchFamily="18" charset="0"/>
                <a:cs typeface="Times New Roman" panose="02020603050405020304" pitchFamily="18" charset="0"/>
              </a:rPr>
              <a:t>The global predictor uses a history buffer to store the history of recent branches in the program and uses this information to make predictions.</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lvl="1" algn="just"/>
            <a:r>
              <a:rPr lang="en-US" sz="1800" b="0" i="0" dirty="0">
                <a:effectLst/>
                <a:latin typeface="Times New Roman" panose="02020603050405020304" pitchFamily="18" charset="0"/>
                <a:ea typeface="Cambria" panose="02040503050406030204" pitchFamily="18" charset="0"/>
                <a:cs typeface="Times New Roman" panose="02020603050405020304" pitchFamily="18" charset="0"/>
              </a:rPr>
              <a:t>The bi-mode predictor selects either the local or global predictor based on the history of recent branches at the current location in the program.</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9975756-0A3F-66AE-46DC-01FAA593F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0161" y="3429000"/>
            <a:ext cx="4501223" cy="31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56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3F4E5-1D46-843A-5BE8-39B181E4DB3D}"/>
              </a:ext>
            </a:extLst>
          </p:cNvPr>
          <p:cNvSpPr>
            <a:spLocks noGrp="1"/>
          </p:cNvSpPr>
          <p:nvPr>
            <p:ph idx="1"/>
          </p:nvPr>
        </p:nvSpPr>
        <p:spPr>
          <a:xfrm>
            <a:off x="1072895" y="731520"/>
            <a:ext cx="9674821" cy="5836753"/>
          </a:xfrm>
        </p:spPr>
        <p:txBody>
          <a:bodyPr/>
          <a:lstStyle/>
          <a:p>
            <a:pPr algn="just"/>
            <a:r>
              <a:rPr lang="en-US" sz="1700" b="1" i="0" u="sng" dirty="0">
                <a:solidFill>
                  <a:srgbClr val="002060"/>
                </a:solidFill>
                <a:effectLst/>
                <a:latin typeface="Cambria" panose="02040503050406030204" pitchFamily="18" charset="0"/>
                <a:ea typeface="Cambria" panose="02040503050406030204" pitchFamily="18" charset="0"/>
              </a:rPr>
              <a:t>Tournament Predictor</a:t>
            </a:r>
            <a:r>
              <a:rPr lang="en-US" sz="1700" i="0" dirty="0">
                <a:effectLst/>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It i</a:t>
            </a:r>
            <a:r>
              <a:rPr lang="en-US" sz="1700" b="0" i="0" dirty="0">
                <a:effectLst/>
                <a:latin typeface="Cambria" panose="02040503050406030204" pitchFamily="18" charset="0"/>
                <a:ea typeface="Cambria" panose="02040503050406030204" pitchFamily="18" charset="0"/>
              </a:rPr>
              <a:t>mproves the accuracy of predictions by using a combination of two or more other branch predictors. </a:t>
            </a:r>
          </a:p>
          <a:p>
            <a:pPr lvl="1" algn="just"/>
            <a:r>
              <a:rPr lang="en-US" sz="1700" b="0" i="0" dirty="0">
                <a:effectLst/>
                <a:latin typeface="Cambria" panose="02040503050406030204" pitchFamily="18" charset="0"/>
                <a:ea typeface="Cambria" panose="02040503050406030204" pitchFamily="18" charset="0"/>
              </a:rPr>
              <a:t>Uses a meta-predictor to determine which of the branch predictors should be used for each branch instruction. The meta-predictor compares the accuracy of the predictions made by the different predictors and selects the one with the highest accuracy for each branch. </a:t>
            </a:r>
          </a:p>
          <a:p>
            <a:pPr lvl="1" algn="just"/>
            <a:r>
              <a:rPr lang="en-US" sz="1700" b="0" i="0" dirty="0">
                <a:effectLst/>
                <a:latin typeface="Cambria" panose="02040503050406030204" pitchFamily="18" charset="0"/>
                <a:ea typeface="Cambria" panose="02040503050406030204" pitchFamily="18" charset="0"/>
              </a:rPr>
              <a:t>This approach can provide higher prediction accuracy than any individual predictor alone.</a:t>
            </a:r>
          </a:p>
          <a:p>
            <a:pPr lvl="1" algn="just"/>
            <a:endParaRPr lang="en-US" sz="1700" dirty="0">
              <a:latin typeface="Cambria" panose="02040503050406030204" pitchFamily="18" charset="0"/>
              <a:ea typeface="Cambria" panose="02040503050406030204" pitchFamily="18" charset="0"/>
            </a:endParaRPr>
          </a:p>
          <a:p>
            <a:pPr marL="274320" lvl="1" indent="0" algn="just">
              <a:buNone/>
            </a:pPr>
            <a:endParaRPr lang="en-US" sz="1700" i="0" dirty="0">
              <a:effectLst/>
              <a:latin typeface="Cambria" panose="02040503050406030204" pitchFamily="18" charset="0"/>
              <a:ea typeface="Cambria" panose="02040503050406030204" pitchFamily="18" charset="0"/>
            </a:endParaRPr>
          </a:p>
          <a:p>
            <a:endParaRPr lang="en-US" dirty="0"/>
          </a:p>
        </p:txBody>
      </p:sp>
      <p:pic>
        <p:nvPicPr>
          <p:cNvPr id="4" name="Picture 3">
            <a:extLst>
              <a:ext uri="{FF2B5EF4-FFF2-40B4-BE49-F238E27FC236}">
                <a16:creationId xmlns:a16="http://schemas.microsoft.com/office/drawing/2014/main" id="{2652CE3A-F985-8CCE-7BDD-02FA1A02B33E}"/>
              </a:ext>
            </a:extLst>
          </p:cNvPr>
          <p:cNvPicPr>
            <a:picLocks noChangeAspect="1"/>
          </p:cNvPicPr>
          <p:nvPr/>
        </p:nvPicPr>
        <p:blipFill>
          <a:blip r:embed="rId2"/>
          <a:stretch>
            <a:fillRect/>
          </a:stretch>
        </p:blipFill>
        <p:spPr>
          <a:xfrm>
            <a:off x="3419636" y="3076242"/>
            <a:ext cx="5452153" cy="3162779"/>
          </a:xfrm>
          <a:prstGeom prst="rect">
            <a:avLst/>
          </a:prstGeom>
        </p:spPr>
      </p:pic>
    </p:spTree>
    <p:extLst>
      <p:ext uri="{BB962C8B-B14F-4D97-AF65-F5344CB8AC3E}">
        <p14:creationId xmlns:p14="http://schemas.microsoft.com/office/powerpoint/2010/main" val="1750142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4A1-8026-F94D-191F-227BEC98ABBC}"/>
              </a:ext>
            </a:extLst>
          </p:cNvPr>
          <p:cNvSpPr>
            <a:spLocks noGrp="1"/>
          </p:cNvSpPr>
          <p:nvPr>
            <p:ph type="title"/>
          </p:nvPr>
        </p:nvSpPr>
        <p:spPr>
          <a:xfrm>
            <a:off x="1066800" y="338965"/>
            <a:ext cx="8886884" cy="953669"/>
          </a:xfrm>
        </p:spPr>
        <p:txBody>
          <a:bodyPr/>
          <a:lstStyle/>
          <a:p>
            <a:r>
              <a:rPr lang="en-US" sz="3200" b="1" dirty="0">
                <a:solidFill>
                  <a:srgbClr val="002060"/>
                </a:solidFill>
                <a:latin typeface="Cambria" panose="02040503050406030204" pitchFamily="18" charset="0"/>
                <a:ea typeface="Cambria" panose="02040503050406030204" pitchFamily="18" charset="0"/>
              </a:rPr>
              <a:t>Project Requirements and Specifications </a:t>
            </a:r>
            <a:endParaRPr lang="en-US" dirty="0"/>
          </a:p>
        </p:txBody>
      </p:sp>
      <p:sp>
        <p:nvSpPr>
          <p:cNvPr id="3" name="Content Placeholder 2">
            <a:extLst>
              <a:ext uri="{FF2B5EF4-FFF2-40B4-BE49-F238E27FC236}">
                <a16:creationId xmlns:a16="http://schemas.microsoft.com/office/drawing/2014/main" id="{E2AFF3FA-093B-433F-6BDE-0CB8A3701F9E}"/>
              </a:ext>
            </a:extLst>
          </p:cNvPr>
          <p:cNvSpPr>
            <a:spLocks noGrp="1"/>
          </p:cNvSpPr>
          <p:nvPr>
            <p:ph idx="1"/>
          </p:nvPr>
        </p:nvSpPr>
        <p:spPr>
          <a:xfrm>
            <a:off x="1066800" y="1661395"/>
            <a:ext cx="8883836" cy="4591694"/>
          </a:xfrm>
        </p:spPr>
        <p:txBody>
          <a:bodyPr>
            <a:normAutofit/>
          </a:bodyPr>
          <a:lstStyle/>
          <a:p>
            <a:pPr algn="just"/>
            <a:r>
              <a:rPr lang="en-US"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Objective</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To Simulate different branch predictors over different benchmarks and observing their behavior hierarchy in X86 architecture on Gem5 simulator . </a:t>
            </a:r>
          </a:p>
          <a:p>
            <a:pPr algn="just"/>
            <a:r>
              <a:rPr lang="en-US"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Tools Used </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Gem5 simulator on the university server </a:t>
            </a:r>
          </a:p>
          <a:p>
            <a:pPr lvl="1" algn="just"/>
            <a:r>
              <a:rPr lang="en-US" sz="1800" dirty="0" err="1">
                <a:latin typeface="Times New Roman" panose="02020603050405020304" pitchFamily="18" charset="0"/>
                <a:ea typeface="Cambria" panose="02040503050406030204" pitchFamily="18" charset="0"/>
                <a:cs typeface="Times New Roman" panose="02020603050405020304" pitchFamily="18" charset="0"/>
              </a:rPr>
              <a:t>MobaXterm</a:t>
            </a:r>
            <a:r>
              <a:rPr lang="en-US" sz="1800" dirty="0">
                <a:latin typeface="Times New Roman" panose="02020603050405020304" pitchFamily="18" charset="0"/>
                <a:ea typeface="Cambria" panose="02040503050406030204" pitchFamily="18" charset="0"/>
                <a:cs typeface="Times New Roman" panose="02020603050405020304" pitchFamily="18" charset="0"/>
              </a:rPr>
              <a:t>: For remote SSH extension to access Gem5 over university server </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Benchmarks: (1) 456.hmmer (2) 458.sjeng</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Branch Predictors: (1) </a:t>
            </a:r>
            <a:r>
              <a:rPr lang="en-US" sz="1800" dirty="0" err="1">
                <a:latin typeface="Times New Roman" panose="02020603050405020304" pitchFamily="18" charset="0"/>
                <a:ea typeface="Cambria" panose="02040503050406030204" pitchFamily="18" charset="0"/>
                <a:cs typeface="Times New Roman" panose="02020603050405020304" pitchFamily="18" charset="0"/>
              </a:rPr>
              <a:t>LocalBP</a:t>
            </a:r>
            <a:r>
              <a:rPr lang="en-US" sz="1800" dirty="0">
                <a:latin typeface="Times New Roman" panose="02020603050405020304" pitchFamily="18" charset="0"/>
                <a:ea typeface="Cambria" panose="02040503050406030204" pitchFamily="18" charset="0"/>
                <a:cs typeface="Times New Roman" panose="02020603050405020304" pitchFamily="18" charset="0"/>
              </a:rPr>
              <a:t>( ) (2) </a:t>
            </a:r>
            <a:r>
              <a:rPr lang="en-US" sz="1800" dirty="0" err="1">
                <a:latin typeface="Times New Roman" panose="02020603050405020304" pitchFamily="18" charset="0"/>
                <a:ea typeface="Cambria" panose="02040503050406030204" pitchFamily="18" charset="0"/>
                <a:cs typeface="Times New Roman" panose="02020603050405020304" pitchFamily="18" charset="0"/>
              </a:rPr>
              <a:t>BiModeBP</a:t>
            </a:r>
            <a:r>
              <a:rPr lang="en-US" sz="1800" dirty="0">
                <a:latin typeface="Times New Roman" panose="02020603050405020304" pitchFamily="18" charset="0"/>
                <a:ea typeface="Cambria" panose="02040503050406030204" pitchFamily="18" charset="0"/>
                <a:cs typeface="Times New Roman" panose="02020603050405020304" pitchFamily="18" charset="0"/>
              </a:rPr>
              <a:t>( ) (3) </a:t>
            </a:r>
            <a:r>
              <a:rPr lang="en-US" sz="1800" dirty="0" err="1">
                <a:latin typeface="Times New Roman" panose="02020603050405020304" pitchFamily="18" charset="0"/>
                <a:ea typeface="Cambria" panose="02040503050406030204" pitchFamily="18" charset="0"/>
                <a:cs typeface="Times New Roman" panose="02020603050405020304" pitchFamily="18" charset="0"/>
              </a:rPr>
              <a:t>TournamentBP</a:t>
            </a:r>
            <a:r>
              <a:rPr lang="en-US" sz="1800" dirty="0">
                <a:latin typeface="Times New Roman" panose="02020603050405020304" pitchFamily="18" charset="0"/>
                <a:ea typeface="Cambria" panose="02040503050406030204" pitchFamily="18" charset="0"/>
                <a:cs typeface="Times New Roman" panose="02020603050405020304" pitchFamily="18" charset="0"/>
              </a:rPr>
              <a:t> ( ) </a:t>
            </a:r>
          </a:p>
          <a:p>
            <a:pPr lvl="1" algn="just"/>
            <a:r>
              <a:rPr lang="en-US" sz="1800" dirty="0">
                <a:latin typeface="Times New Roman" panose="02020603050405020304" pitchFamily="18" charset="0"/>
                <a:ea typeface="Cambria" panose="02040503050406030204" pitchFamily="18" charset="0"/>
                <a:cs typeface="Times New Roman" panose="02020603050405020304" pitchFamily="18" charset="0"/>
              </a:rPr>
              <a:t>Shell Script: Created a shell script project2.sh for the project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24525"/>
      </p:ext>
    </p:extLst>
  </p:cSld>
  <p:clrMapOvr>
    <a:masterClrMapping/>
  </p:clrMapOvr>
</p:sld>
</file>

<file path=ppt/theme/theme1.xml><?xml version="1.0" encoding="utf-8"?>
<a:theme xmlns:a="http://schemas.openxmlformats.org/drawingml/2006/main" name="Swel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emplate/>
  <TotalTime>2256</TotalTime>
  <Words>4414</Words>
  <Application>Microsoft Office PowerPoint</Application>
  <PresentationFormat>Widescreen</PresentationFormat>
  <Paragraphs>936</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Bahnschrift SemiBold</vt:lpstr>
      <vt:lpstr>Calibri</vt:lpstr>
      <vt:lpstr>Cambria</vt:lpstr>
      <vt:lpstr>Neue Haas Grotesk Text Pro</vt:lpstr>
      <vt:lpstr>Times New Roman</vt:lpstr>
      <vt:lpstr>SwellVTI</vt:lpstr>
      <vt:lpstr>Team Members: Kodanda Rama Yaswanth Kumar Ramadugu (KXR230001) Sai Prasanth Reddy (SXR220147)  </vt:lpstr>
      <vt:lpstr>Initial Set-Up </vt:lpstr>
      <vt:lpstr>Branch Predictor</vt:lpstr>
      <vt:lpstr>Importance of Branch Predictor</vt:lpstr>
      <vt:lpstr>Types of Predictors Used</vt:lpstr>
      <vt:lpstr>PowerPoint Presentation</vt:lpstr>
      <vt:lpstr>PowerPoint Presentation</vt:lpstr>
      <vt:lpstr>PowerPoint Presentation</vt:lpstr>
      <vt:lpstr>Project Requirements and Specifications </vt:lpstr>
      <vt:lpstr>Tradeoffs-</vt:lpstr>
      <vt:lpstr>Deliverables </vt:lpstr>
      <vt:lpstr>Changes in Gem5</vt:lpstr>
      <vt:lpstr>PowerPoint Presentation</vt:lpstr>
      <vt:lpstr>Changes to source files</vt:lpstr>
      <vt:lpstr>We make following changes in sizes of the predictor in gem5 in file: gem5/src/cpu/pred/Branchpredictor.py</vt:lpstr>
      <vt:lpstr>PowerPoint Presentation</vt:lpstr>
      <vt:lpstr>PowerPoint Presentation</vt:lpstr>
      <vt:lpstr>PowerPoint Presentation</vt:lpstr>
      <vt:lpstr>PowerPoint Presentation</vt:lpstr>
      <vt:lpstr>456.hmmer</vt:lpstr>
      <vt:lpstr>458.sjeng</vt:lpstr>
      <vt:lpstr>Insights</vt:lpstr>
      <vt:lpstr>Report how varying the size of the predictor affects the BTB Miss Pct and Branch Miss Prediction Pct for the 456.hmmer &amp; 458.sjeng benchmarks.</vt:lpstr>
      <vt:lpstr>456.hmmer &amp; 458.sjeng (Local BP) </vt:lpstr>
      <vt:lpstr>456.hmmer Miss Pct (BiMode BP) </vt:lpstr>
      <vt:lpstr>456.hmmer Miss Predict Pct (BiMode BP) </vt:lpstr>
      <vt:lpstr>458.sjeng Miss Pct (BiMode BP)</vt:lpstr>
      <vt:lpstr>458.sjeng Miss Predict Pct (BiMode BP) </vt:lpstr>
      <vt:lpstr>456.hmmer Miss Pct (Tournament BP) </vt:lpstr>
      <vt:lpstr>456.hmmer Miss Predict Pct (Tournament BP) </vt:lpstr>
      <vt:lpstr>458.sjeng Miss Pct (Tournament BP) </vt:lpstr>
      <vt:lpstr>458.sjeng Miss Predict Pct (Tournament BP) </vt:lpstr>
      <vt:lpstr>Observations &amp; Conclusion </vt:lpstr>
      <vt:lpstr>Insights from the graph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😘😍YASHU 😘😍</dc:creator>
  <cp:lastModifiedBy>😘😍YASHU 😘😍</cp:lastModifiedBy>
  <cp:revision>193</cp:revision>
  <dcterms:created xsi:type="dcterms:W3CDTF">2023-11-01T16:04:12Z</dcterms:created>
  <dcterms:modified xsi:type="dcterms:W3CDTF">2023-11-05T23:18:22Z</dcterms:modified>
</cp:coreProperties>
</file>