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sldIdLst>
    <p:sldId id="256" r:id="rId2"/>
    <p:sldId id="257" r:id="rId3"/>
    <p:sldId id="258" r:id="rId4"/>
    <p:sldId id="259" r:id="rId5"/>
    <p:sldId id="260" r:id="rId6"/>
    <p:sldId id="261" r:id="rId7"/>
    <p:sldId id="273" r:id="rId8"/>
    <p:sldId id="275" r:id="rId9"/>
    <p:sldId id="277" r:id="rId10"/>
    <p:sldId id="278" r:id="rId11"/>
    <p:sldId id="279" r:id="rId12"/>
    <p:sldId id="276" r:id="rId13"/>
    <p:sldId id="267" r:id="rId14"/>
    <p:sldId id="268" r:id="rId15"/>
    <p:sldId id="269" r:id="rId16"/>
    <p:sldId id="270" r:id="rId17"/>
    <p:sldId id="263" r:id="rId18"/>
    <p:sldId id="265" r:id="rId19"/>
    <p:sldId id="266" r:id="rId20"/>
    <p:sldId id="27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4660"/>
  </p:normalViewPr>
  <p:slideViewPr>
    <p:cSldViewPr snapToGrid="0" snapToObjects="1">
      <p:cViewPr varScale="1">
        <p:scale>
          <a:sx n="91" d="100"/>
          <a:sy n="91" d="100"/>
        </p:scale>
        <p:origin x="116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5/2/2024</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15865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0105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190618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752206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082984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01819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142729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5/2/2024</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30368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5/2/2024</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6787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38233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36135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75092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30287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013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05103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72323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16098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5/2/2024</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86300063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shubhambathwal/flight-price-predi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2233036" y="1913001"/>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pic>
        <p:nvPicPr>
          <p:cNvPr id="1026" name="Picture 2" descr="GitHub - MuhammadMooazam/Flight-Price-Prediction-Project">
            <a:extLst>
              <a:ext uri="{FF2B5EF4-FFF2-40B4-BE49-F238E27FC236}">
                <a16:creationId xmlns:a16="http://schemas.microsoft.com/office/drawing/2014/main" id="{948FACB7-A6F5-BF71-5678-0EB1F39475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485" r="21429"/>
          <a:stretch/>
        </p:blipFill>
        <p:spPr bwMode="auto">
          <a:xfrm>
            <a:off x="317502" y="402166"/>
            <a:ext cx="3699714"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a:noFill/>
          <a:extLst>
            <a:ext uri="{909E8E84-426E-40DD-AFC4-6F175D3DCCD1}">
              <a14:hiddenFill xmlns:a14="http://schemas.microsoft.com/office/drawing/2010/main">
                <a:solidFill>
                  <a:srgbClr val="FFFFFF"/>
                </a:solidFill>
              </a14:hiddenFill>
            </a:ext>
          </a:extLst>
        </p:spPr>
      </p:pic>
      <p:sp>
        <p:nvSpPr>
          <p:cNvPr id="1033"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p:cNvSpPr>
            <a:spLocks noGrp="1"/>
          </p:cNvSpPr>
          <p:nvPr>
            <p:ph type="ctrTitle"/>
          </p:nvPr>
        </p:nvSpPr>
        <p:spPr>
          <a:xfrm>
            <a:off x="4271295" y="1241266"/>
            <a:ext cx="4071414" cy="3153753"/>
          </a:xfrm>
        </p:spPr>
        <p:txBody>
          <a:bodyPr>
            <a:normAutofit fontScale="90000"/>
          </a:bodyPr>
          <a:lstStyle/>
          <a:p>
            <a:pPr>
              <a:lnSpc>
                <a:spcPct val="90000"/>
              </a:lnSpc>
            </a:pPr>
            <a:r>
              <a:rPr lang="en-US" sz="1200" dirty="0">
                <a:latin typeface="Calibri" panose="020F0502020204030204" pitchFamily="34" charset="0"/>
                <a:ea typeface="Calibri" panose="020F0502020204030204" pitchFamily="34" charset="0"/>
                <a:cs typeface="Calibri" panose="020F0502020204030204" pitchFamily="34" charset="0"/>
              </a:rPr>
              <a:t>                                                                                                                                                          </a:t>
            </a: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dirty="0">
                <a:latin typeface="Calibri" panose="020F0502020204030204" pitchFamily="34" charset="0"/>
                <a:ea typeface="Calibri" panose="020F0502020204030204" pitchFamily="34" charset="0"/>
                <a:cs typeface="Calibri" panose="020F0502020204030204" pitchFamily="34" charset="0"/>
              </a:rPr>
              <a:t>                        </a:t>
            </a: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dirty="0">
                <a:latin typeface="Calibri" panose="020F0502020204030204" pitchFamily="34" charset="0"/>
                <a:ea typeface="Calibri" panose="020F0502020204030204" pitchFamily="34" charset="0"/>
                <a:cs typeface="Calibri" panose="020F0502020204030204" pitchFamily="34" charset="0"/>
              </a:rPr>
              <a:t>      </a:t>
            </a: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ea typeface="Sora" pitchFamily="34" charset="-122"/>
                <a:cs typeface="Times New Roman" panose="02020603050405020304" pitchFamily="18" charset="0"/>
              </a:rPr>
            </a:br>
            <a:br>
              <a:rPr lang="en-US" sz="1200" dirty="0">
                <a:latin typeface="Times New Roman" panose="02020603050405020304" pitchFamily="18" charset="0"/>
                <a:ea typeface="Sora" pitchFamily="34" charset="-122"/>
                <a:cs typeface="Times New Roman" panose="02020603050405020304" pitchFamily="18" charset="0"/>
              </a:rPr>
            </a:br>
            <a:br>
              <a:rPr lang="en-US" sz="1200" dirty="0">
                <a:latin typeface="Times New Roman" panose="02020603050405020304" pitchFamily="18" charset="0"/>
                <a:ea typeface="Sora" pitchFamily="34" charset="-122"/>
                <a:cs typeface="Times New Roman" panose="02020603050405020304" pitchFamily="18" charset="0"/>
              </a:rPr>
            </a:br>
            <a:br>
              <a:rPr lang="en-US" sz="1200" dirty="0">
                <a:latin typeface="Times New Roman" panose="02020603050405020304" pitchFamily="18" charset="0"/>
                <a:ea typeface="Sora" pitchFamily="34" charset="-122"/>
                <a:cs typeface="Times New Roman" panose="02020603050405020304" pitchFamily="18" charset="0"/>
              </a:rPr>
            </a:br>
            <a:br>
              <a:rPr lang="en-US" sz="1200" dirty="0">
                <a:latin typeface="Times New Roman" panose="02020603050405020304" pitchFamily="18" charset="0"/>
                <a:ea typeface="Sora" pitchFamily="34" charset="-122"/>
                <a:cs typeface="Times New Roman" panose="02020603050405020304" pitchFamily="18" charset="0"/>
              </a:rPr>
            </a:br>
            <a:br>
              <a:rPr lang="en-US" sz="1200" dirty="0">
                <a:latin typeface="Times New Roman" panose="02020603050405020304" pitchFamily="18" charset="0"/>
                <a:ea typeface="Sora" pitchFamily="34" charset="-122"/>
                <a:cs typeface="Times New Roman" panose="02020603050405020304" pitchFamily="18" charset="0"/>
              </a:rPr>
            </a:br>
            <a:br>
              <a:rPr lang="en-US" sz="1200" dirty="0">
                <a:latin typeface="Times New Roman" panose="02020603050405020304" pitchFamily="18" charset="0"/>
                <a:ea typeface="Sora" pitchFamily="34" charset="-122"/>
                <a:cs typeface="Times New Roman" panose="02020603050405020304" pitchFamily="18" charset="0"/>
              </a:rPr>
            </a:br>
            <a:br>
              <a:rPr lang="en-US" sz="1200" dirty="0">
                <a:latin typeface="Times New Roman" panose="02020603050405020304" pitchFamily="18" charset="0"/>
                <a:ea typeface="Sora" pitchFamily="34" charset="-122"/>
                <a:cs typeface="Times New Roman" panose="02020603050405020304" pitchFamily="18"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3600" b="1" dirty="0">
                <a:latin typeface="Calibri" panose="020F0502020204030204" pitchFamily="34" charset="0"/>
                <a:ea typeface="Calibri" panose="020F0502020204030204" pitchFamily="34" charset="0"/>
                <a:cs typeface="Calibri" panose="020F0502020204030204" pitchFamily="34" charset="0"/>
              </a:rPr>
              <a:t>Exploratory Data Analysis of Flight Price Prediction </a:t>
            </a:r>
            <a:br>
              <a:rPr lang="en-IN" sz="1200" b="1" i="0" dirty="0">
                <a:effectLst/>
                <a:highlight>
                  <a:srgbClr val="FFFFFF"/>
                </a:highlight>
                <a:latin typeface="zeitung"/>
              </a:rPr>
            </a:br>
            <a:br>
              <a:rPr lang="en-US" sz="1200" b="1" dirty="0">
                <a:latin typeface="Times New Roman" panose="02020603050405020304" pitchFamily="18" charset="0"/>
                <a:ea typeface="Noto Sans TC" pitchFamily="34" charset="-122"/>
                <a:cs typeface="Times New Roman" panose="02020603050405020304" pitchFamily="18" charset="0"/>
              </a:rPr>
            </a:br>
            <a:r>
              <a:rPr lang="en-US" sz="1200" b="1" dirty="0">
                <a:latin typeface="Times New Roman" panose="02020603050405020304" pitchFamily="18" charset="0"/>
                <a:ea typeface="Noto Sans TC" pitchFamily="34" charset="-122"/>
                <a:cs typeface="Times New Roman" panose="02020603050405020304" pitchFamily="18" charset="0"/>
              </a:rPr>
              <a:t> </a:t>
            </a:r>
            <a:br>
              <a:rPr lang="en-US" sz="1200" b="1" dirty="0">
                <a:latin typeface="Times New Roman" panose="02020603050405020304" pitchFamily="18" charset="0"/>
                <a:ea typeface="Noto Sans TC" pitchFamily="34" charset="-122"/>
                <a:cs typeface="Times New Roman" panose="02020603050405020304" pitchFamily="18"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dirty="0">
                <a:latin typeface="Calibri" panose="020F0502020204030204" pitchFamily="34" charset="0"/>
                <a:ea typeface="Calibri" panose="020F0502020204030204" pitchFamily="34" charset="0"/>
                <a:cs typeface="Calibri" panose="020F0502020204030204" pitchFamily="34" charset="0"/>
              </a:rPr>
              <a:t>                                                                                </a:t>
            </a: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dirty="0">
                <a:latin typeface="Calibri" panose="020F0502020204030204" pitchFamily="34" charset="0"/>
                <a:ea typeface="Calibri" panose="020F0502020204030204" pitchFamily="34" charset="0"/>
                <a:cs typeface="Calibri" panose="020F0502020204030204" pitchFamily="34" charset="0"/>
              </a:rPr>
              <a:t>                                         </a:t>
            </a:r>
          </a:p>
        </p:txBody>
      </p:sp>
      <p:sp>
        <p:nvSpPr>
          <p:cNvPr id="3" name="Subtitle 2"/>
          <p:cNvSpPr>
            <a:spLocks noGrp="1"/>
          </p:cNvSpPr>
          <p:nvPr>
            <p:ph type="subTitle" idx="1"/>
          </p:nvPr>
        </p:nvSpPr>
        <p:spPr>
          <a:xfrm>
            <a:off x="4271295" y="4591665"/>
            <a:ext cx="4071414" cy="1622322"/>
          </a:xfrm>
        </p:spPr>
        <p:txBody>
          <a:bodyPr>
            <a:normAutofit/>
          </a:bodyPr>
          <a:lstStyle/>
          <a:p>
            <a:r>
              <a:rPr lang="en-IN" dirty="0">
                <a:latin typeface="Calibri" panose="020F0502020204030204" pitchFamily="34" charset="0"/>
                <a:ea typeface="Calibri" panose="020F0502020204030204" pitchFamily="34" charset="0"/>
                <a:cs typeface="Calibri" panose="020F0502020204030204" pitchFamily="34" charset="0"/>
              </a:rPr>
              <a:t>PRESENTED BY:</a:t>
            </a:r>
          </a:p>
          <a:p>
            <a:r>
              <a:rPr lang="en-IN" dirty="0" err="1">
                <a:latin typeface="Calibri" panose="020F0502020204030204" pitchFamily="34" charset="0"/>
                <a:ea typeface="Calibri" panose="020F0502020204030204" pitchFamily="34" charset="0"/>
                <a:cs typeface="Calibri" panose="020F0502020204030204" pitchFamily="34" charset="0"/>
              </a:rPr>
              <a:t>Alekhya</a:t>
            </a:r>
            <a:r>
              <a:rPr lang="en-IN" dirty="0">
                <a:latin typeface="Calibri" panose="020F0502020204030204" pitchFamily="34" charset="0"/>
                <a:ea typeface="Calibri" panose="020F0502020204030204" pitchFamily="34" charset="0"/>
                <a:cs typeface="Calibri" panose="020F0502020204030204" pitchFamily="34" charset="0"/>
              </a:rPr>
              <a:t> BOMMINENI</a:t>
            </a:r>
          </a:p>
          <a:p>
            <a:r>
              <a:rPr lang="en-IN" dirty="0">
                <a:latin typeface="Calibri" panose="020F0502020204030204" pitchFamily="34" charset="0"/>
                <a:ea typeface="Calibri" panose="020F0502020204030204" pitchFamily="34" charset="0"/>
                <a:cs typeface="Calibri" panose="020F0502020204030204" pitchFamily="34" charset="0"/>
              </a:rPr>
              <a:t>YASHWANTH THALLA</a:t>
            </a:r>
          </a:p>
          <a:p>
            <a:r>
              <a:rPr lang="en-IN" dirty="0">
                <a:latin typeface="Calibri" panose="020F0502020204030204" pitchFamily="34" charset="0"/>
                <a:ea typeface="Calibri" panose="020F0502020204030204" pitchFamily="34" charset="0"/>
                <a:cs typeface="Calibri" panose="020F0502020204030204" pitchFamily="34" charset="0"/>
              </a:rPr>
              <a:t>RUTHWIK </a:t>
            </a:r>
            <a:r>
              <a:rPr lang="en-IN" dirty="0" err="1">
                <a:latin typeface="Calibri" panose="020F0502020204030204" pitchFamily="34" charset="0"/>
                <a:ea typeface="Calibri" panose="020F0502020204030204" pitchFamily="34" charset="0"/>
                <a:cs typeface="Calibri" panose="020F0502020204030204" pitchFamily="34" charset="0"/>
              </a:rPr>
              <a:t>Mamidala</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35" name="Rectangle 1034">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8137-53F3-A26B-7570-ACCAFB5021B8}"/>
              </a:ext>
            </a:extLst>
          </p:cNvPr>
          <p:cNvSpPr>
            <a:spLocks noGrp="1"/>
          </p:cNvSpPr>
          <p:nvPr>
            <p:ph type="title"/>
          </p:nvPr>
        </p:nvSpPr>
        <p:spPr/>
        <p:txBody>
          <a:bodyPr/>
          <a:lstStyle/>
          <a:p>
            <a:endParaRPr lang="en-US"/>
          </a:p>
        </p:txBody>
      </p:sp>
      <p:pic>
        <p:nvPicPr>
          <p:cNvPr id="4" name="Content Placeholder 3" descr="A graph showing a number of days left before flight&#10;&#10;Description automatically generated">
            <a:extLst>
              <a:ext uri="{FF2B5EF4-FFF2-40B4-BE49-F238E27FC236}">
                <a16:creationId xmlns:a16="http://schemas.microsoft.com/office/drawing/2014/main" id="{55A6AA41-3D1D-CFAB-52AA-799CD89E769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2144" y="2340864"/>
            <a:ext cx="6135624" cy="3931920"/>
          </a:xfrm>
          <a:prstGeom prst="rect">
            <a:avLst/>
          </a:prstGeom>
          <a:noFill/>
          <a:ln>
            <a:noFill/>
          </a:ln>
        </p:spPr>
      </p:pic>
    </p:spTree>
    <p:extLst>
      <p:ext uri="{BB962C8B-B14F-4D97-AF65-F5344CB8AC3E}">
        <p14:creationId xmlns:p14="http://schemas.microsoft.com/office/powerpoint/2010/main" val="224125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5B13-862D-2D10-BED6-3A6D9FDCBAEF}"/>
              </a:ext>
            </a:extLst>
          </p:cNvPr>
          <p:cNvSpPr>
            <a:spLocks noGrp="1"/>
          </p:cNvSpPr>
          <p:nvPr>
            <p:ph type="title"/>
          </p:nvPr>
        </p:nvSpPr>
        <p:spPr/>
        <p:txBody>
          <a:bodyPr/>
          <a:lstStyle/>
          <a:p>
            <a:endParaRPr lang="en-US"/>
          </a:p>
        </p:txBody>
      </p:sp>
      <p:pic>
        <p:nvPicPr>
          <p:cNvPr id="4" name="Content Placeholder 3" descr="A graph showing a number of stops&#10;&#10;Description automatically generated">
            <a:extLst>
              <a:ext uri="{FF2B5EF4-FFF2-40B4-BE49-F238E27FC236}">
                <a16:creationId xmlns:a16="http://schemas.microsoft.com/office/drawing/2014/main" id="{2F6D0D73-BE8F-9157-8729-AF849B0E1D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9264" y="2489200"/>
            <a:ext cx="6537960" cy="3838448"/>
          </a:xfrm>
          <a:prstGeom prst="rect">
            <a:avLst/>
          </a:prstGeom>
          <a:noFill/>
          <a:ln>
            <a:noFill/>
          </a:ln>
        </p:spPr>
      </p:pic>
    </p:spTree>
    <p:extLst>
      <p:ext uri="{BB962C8B-B14F-4D97-AF65-F5344CB8AC3E}">
        <p14:creationId xmlns:p14="http://schemas.microsoft.com/office/powerpoint/2010/main" val="363141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4253-47E1-45A6-F9CE-CF7C1C5B8E1E}"/>
              </a:ext>
            </a:extLst>
          </p:cNvPr>
          <p:cNvSpPr>
            <a:spLocks noGrp="1"/>
          </p:cNvSpPr>
          <p:nvPr>
            <p:ph type="title"/>
          </p:nvPr>
        </p:nvSpPr>
        <p:spPr/>
        <p:txBody>
          <a:bodyPr/>
          <a:lstStyle/>
          <a:p>
            <a:r>
              <a:rPr lang="en-IN" b="1" dirty="0">
                <a:effectLst/>
                <a:latin typeface="Calibri" panose="020F0502020204030204" pitchFamily="34" charset="0"/>
                <a:ea typeface="Calibri" panose="020F0502020204030204" pitchFamily="34" charset="0"/>
                <a:cs typeface="Calibri" panose="020F0502020204030204" pitchFamily="34" charset="0"/>
              </a:rPr>
              <a:t>Corelation Plot</a:t>
            </a:r>
            <a:endParaRPr lang="en-IN"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Content Placeholder 3" descr="A screenshot of a graph&#10;&#10;Description automatically generated">
            <a:extLst>
              <a:ext uri="{FF2B5EF4-FFF2-40B4-BE49-F238E27FC236}">
                <a16:creationId xmlns:a16="http://schemas.microsoft.com/office/drawing/2014/main" id="{18A1E9D7-73F9-C683-2867-43FB88F6185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7041" y="2489200"/>
            <a:ext cx="4379942" cy="3530600"/>
          </a:xfrm>
          <a:prstGeom prst="rect">
            <a:avLst/>
          </a:prstGeom>
          <a:noFill/>
          <a:ln>
            <a:noFill/>
          </a:ln>
        </p:spPr>
      </p:pic>
    </p:spTree>
    <p:extLst>
      <p:ext uri="{BB962C8B-B14F-4D97-AF65-F5344CB8AC3E}">
        <p14:creationId xmlns:p14="http://schemas.microsoft.com/office/powerpoint/2010/main" val="154985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CBFE-E899-607E-F196-2F70FBA14868}"/>
              </a:ext>
            </a:extLst>
          </p:cNvPr>
          <p:cNvSpPr>
            <a:spLocks noGrp="1"/>
          </p:cNvSpPr>
          <p:nvPr>
            <p:ph type="title"/>
          </p:nvPr>
        </p:nvSpPr>
        <p:spPr>
          <a:xfrm>
            <a:off x="864382" y="927098"/>
            <a:ext cx="6343672" cy="709865"/>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Architecture/Methodology</a:t>
            </a:r>
            <a:br>
              <a:rPr lang="en-IN" b="1" dirty="0">
                <a:latin typeface="Calibri" panose="020F0502020204030204" pitchFamily="34" charset="0"/>
                <a:ea typeface="Calibri" panose="020F0502020204030204" pitchFamily="34" charset="0"/>
                <a:cs typeface="Calibri" panose="020F0502020204030204" pitchFamily="34" charset="0"/>
              </a:rPr>
            </a:br>
            <a:r>
              <a:rPr lang="en-IN" b="1" dirty="0">
                <a:latin typeface="Calibri" panose="020F0502020204030204" pitchFamily="34" charset="0"/>
                <a:ea typeface="Calibri" panose="020F0502020204030204" pitchFamily="34" charset="0"/>
                <a:cs typeface="Calibri" panose="020F0502020204030204" pitchFamily="34" charset="0"/>
              </a:rPr>
              <a:t>Linear Regression</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CCC7A43-8D13-C7E3-2E6A-D8BECFBFD0FF}"/>
              </a:ext>
            </a:extLst>
          </p:cNvPr>
          <p:cNvSpPr>
            <a:spLocks noGrp="1"/>
          </p:cNvSpPr>
          <p:nvPr>
            <p:ph idx="1"/>
          </p:nvPr>
        </p:nvSpPr>
        <p:spPr/>
        <p:txBody>
          <a:bodyPr/>
          <a:lstStyle/>
          <a:p>
            <a:pPr marL="457200" lvl="1" indent="0" algn="l">
              <a:buNone/>
            </a:pPr>
            <a:endParaRPr lang="en-US" b="1" i="0" dirty="0">
              <a:solidFill>
                <a:srgbClr val="0D0D0D"/>
              </a:solidFill>
              <a:effectLst/>
              <a:highlight>
                <a:srgbClr val="FFFFFF"/>
              </a:highlight>
              <a:latin typeface="Söhne"/>
            </a:endParaRPr>
          </a:p>
          <a:p>
            <a:pPr marL="742950" lvl="1" indent="-285750" algn="l">
              <a:buFont typeface="Wingdings" panose="05000000000000000000" pitchFamily="2" charset="2"/>
              <a:buChar char="Ø"/>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MAE</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4254.83 - Average deviation of predictions from actual values.</a:t>
            </a:r>
          </a:p>
          <a:p>
            <a:pPr marL="742950" lvl="1" indent="-285750" algn="l">
              <a:buFont typeface="Wingdings" panose="05000000000000000000" pitchFamily="2" charset="2"/>
              <a:buChar char="Ø"/>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MSE</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38,409,361.97 - Indicates high variations in prediction errors.</a:t>
            </a:r>
          </a:p>
          <a:p>
            <a:pPr marL="742950" lvl="1" indent="-285750" algn="l">
              <a:buFont typeface="Wingdings" panose="05000000000000000000" pitchFamily="2" charset="2"/>
              <a:buChar char="Ø"/>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RMSE</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6197.53 - Represents a high level of error.</a:t>
            </a:r>
          </a:p>
          <a:p>
            <a:pPr marL="742950" lvl="1" indent="-285750" algn="l">
              <a:buFont typeface="Wingdings" panose="05000000000000000000" pitchFamily="2" charset="2"/>
              <a:buChar char="Ø"/>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R-squared</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0.9255 - Approx. 92.55% of the variance is predictable, suggesting good model performance despite high error metrics.</a:t>
            </a:r>
          </a:p>
          <a:p>
            <a:endParaRPr lang="en-IN" dirty="0"/>
          </a:p>
        </p:txBody>
      </p:sp>
    </p:spTree>
    <p:extLst>
      <p:ext uri="{BB962C8B-B14F-4D97-AF65-F5344CB8AC3E}">
        <p14:creationId xmlns:p14="http://schemas.microsoft.com/office/powerpoint/2010/main" val="2366013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CA0C-22BE-BF83-439E-EA1B284EC542}"/>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Decision Tree</a:t>
            </a:r>
          </a:p>
        </p:txBody>
      </p:sp>
      <p:sp>
        <p:nvSpPr>
          <p:cNvPr id="3" name="Content Placeholder 2">
            <a:extLst>
              <a:ext uri="{FF2B5EF4-FFF2-40B4-BE49-F238E27FC236}">
                <a16:creationId xmlns:a16="http://schemas.microsoft.com/office/drawing/2014/main" id="{3D37E709-D689-2D49-5672-F2B79C0F9CCC}"/>
              </a:ext>
            </a:extLst>
          </p:cNvPr>
          <p:cNvSpPr>
            <a:spLocks noGrp="1"/>
          </p:cNvSpPr>
          <p:nvPr>
            <p:ph idx="1"/>
          </p:nvPr>
        </p:nvSpPr>
        <p:spPr/>
        <p:txBody>
          <a:bodyPr>
            <a:normAutofit/>
          </a:bodyPr>
          <a:lstStyle/>
          <a:p>
            <a:pPr marL="742950" lvl="1" indent="-285750" algn="l">
              <a:buFont typeface="Wingdings" panose="05000000000000000000" pitchFamily="2" charset="2"/>
              <a:buChar char="Ø"/>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MAE</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880.62 - Much lower than Linear Regression, indicating precise predictions.</a:t>
            </a:r>
          </a:p>
          <a:p>
            <a:pPr marL="742950" lvl="1" indent="-285750" algn="l">
              <a:buFont typeface="Wingdings" panose="05000000000000000000" pitchFamily="2" charset="2"/>
              <a:buChar char="Ø"/>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MSE</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8,889,112.54 - Notable variance in prediction errors but lower than Linear Regression.</a:t>
            </a:r>
          </a:p>
          <a:p>
            <a:pPr marL="742950" lvl="1" indent="-285750" algn="l">
              <a:buFont typeface="Wingdings" panose="05000000000000000000" pitchFamily="2" charset="2"/>
              <a:buChar char="Ø"/>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RMSE</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2981.46 - Significantly improved accuracy compared to Linear Regression.</a:t>
            </a:r>
          </a:p>
          <a:p>
            <a:pPr marL="742950" lvl="1" indent="-285750" algn="l">
              <a:buFont typeface="Wingdings" panose="05000000000000000000" pitchFamily="2" charset="2"/>
              <a:buChar char="Ø"/>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R-squared</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0.9828 - Nearly 98.28% of the variance explained, showing excellent model performance.</a:t>
            </a:r>
          </a:p>
          <a:p>
            <a:endParaRPr lang="en-IN" dirty="0"/>
          </a:p>
        </p:txBody>
      </p:sp>
    </p:spTree>
    <p:extLst>
      <p:ext uri="{BB962C8B-B14F-4D97-AF65-F5344CB8AC3E}">
        <p14:creationId xmlns:p14="http://schemas.microsoft.com/office/powerpoint/2010/main" val="335548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34A8-32B8-0288-16B1-32D072E2DDD4}"/>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Random Forest</a:t>
            </a:r>
          </a:p>
        </p:txBody>
      </p:sp>
      <p:sp>
        <p:nvSpPr>
          <p:cNvPr id="3" name="Content Placeholder 2">
            <a:extLst>
              <a:ext uri="{FF2B5EF4-FFF2-40B4-BE49-F238E27FC236}">
                <a16:creationId xmlns:a16="http://schemas.microsoft.com/office/drawing/2014/main" id="{5CBEAC16-A2FB-0B5C-F6E1-280B30D1381D}"/>
              </a:ext>
            </a:extLst>
          </p:cNvPr>
          <p:cNvSpPr>
            <a:spLocks noGrp="1"/>
          </p:cNvSpPr>
          <p:nvPr>
            <p:ph idx="1"/>
          </p:nvPr>
        </p:nvSpPr>
        <p:spPr/>
        <p:txBody>
          <a:bodyPr>
            <a:normAutofit/>
          </a:bodyPr>
          <a:lstStyle/>
          <a:p>
            <a:pPr marL="742950" lvl="1" indent="-285750" algn="l">
              <a:buFont typeface="Wingdings" panose="05000000000000000000" pitchFamily="2" charset="2"/>
              <a:buChar char="Ø"/>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MAE</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1438.97 - Higher than Decision Tree but much lower than Linear Regression.</a:t>
            </a:r>
          </a:p>
          <a:p>
            <a:pPr marL="742950" lvl="1" indent="-285750" algn="l">
              <a:buFont typeface="Wingdings" panose="05000000000000000000" pitchFamily="2" charset="2"/>
              <a:buChar char="Ø"/>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MSE</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10,051,078.12 - Moderate error variance, better than Linear Regression but not as good as Decision Tree.</a:t>
            </a:r>
          </a:p>
          <a:p>
            <a:pPr marL="742950" lvl="1" indent="-285750" algn="l">
              <a:buFont typeface="Wingdings" panose="05000000000000000000" pitchFamily="2" charset="2"/>
              <a:buChar char="Ø"/>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RMSE</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3170.34 - Better performance than Linear Regression, but not as precise as Decision Tree.</a:t>
            </a:r>
          </a:p>
          <a:p>
            <a:pPr marL="742950" lvl="1" indent="-285750" algn="l">
              <a:buFont typeface="Wingdings" panose="05000000000000000000" pitchFamily="2" charset="2"/>
              <a:buChar char="Ø"/>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R-squared</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0.9803 - Explains about 98.03% of the variance, almost as effective as the Decision Tree.</a:t>
            </a:r>
          </a:p>
          <a:p>
            <a:endParaRPr lang="en-IN" dirty="0"/>
          </a:p>
        </p:txBody>
      </p:sp>
    </p:spTree>
    <p:extLst>
      <p:ext uri="{BB962C8B-B14F-4D97-AF65-F5344CB8AC3E}">
        <p14:creationId xmlns:p14="http://schemas.microsoft.com/office/powerpoint/2010/main" val="1818368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47A5-2A54-A061-F2F0-0CE8C56F4698}"/>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Comparison and Conclusion</a:t>
            </a:r>
          </a:p>
        </p:txBody>
      </p:sp>
      <p:sp>
        <p:nvSpPr>
          <p:cNvPr id="3" name="Content Placeholder 2">
            <a:extLst>
              <a:ext uri="{FF2B5EF4-FFF2-40B4-BE49-F238E27FC236}">
                <a16:creationId xmlns:a16="http://schemas.microsoft.com/office/drawing/2014/main" id="{6559228D-9B4D-E8E2-BAF3-E9324A9334BD}"/>
              </a:ext>
            </a:extLst>
          </p:cNvPr>
          <p:cNvSpPr>
            <a:spLocks noGrp="1"/>
          </p:cNvSpPr>
          <p:nvPr>
            <p:ph idx="1"/>
          </p:nvPr>
        </p:nvSpPr>
        <p:spPr/>
        <p:txBody>
          <a:bodyPr>
            <a:normAutofit fontScale="62500" lnSpcReduction="20000"/>
          </a:bodyPr>
          <a:lstStyle/>
          <a:p>
            <a:pPr lvl="0">
              <a:lnSpc>
                <a:spcPct val="115000"/>
              </a:lnSpc>
              <a:spcAft>
                <a:spcPts val="1000"/>
              </a:spcAft>
              <a:buSzPts val="1000"/>
              <a:buFont typeface="Wingdings" panose="05000000000000000000" pitchFamily="2" charset="2"/>
              <a:buChar char="Ø"/>
              <a:tabLst>
                <a:tab pos="457200" algn="l"/>
              </a:tabLst>
            </a:pPr>
            <a:r>
              <a:rPr lang="en-IN" sz="1900" b="1" dirty="0">
                <a:effectLst/>
                <a:latin typeface="Calibri" panose="020F0502020204030204" pitchFamily="34" charset="0"/>
                <a:ea typeface="Calibri" panose="020F0502020204030204" pitchFamily="34" charset="0"/>
                <a:cs typeface="Calibri" panose="020F0502020204030204" pitchFamily="34" charset="0"/>
              </a:rPr>
              <a:t>Accuracy</a:t>
            </a:r>
            <a:r>
              <a:rPr lang="en-IN" sz="1900" dirty="0">
                <a:effectLst/>
                <a:latin typeface="Calibri" panose="020F0502020204030204" pitchFamily="34" charset="0"/>
                <a:ea typeface="Calibri" panose="020F0502020204030204" pitchFamily="34" charset="0"/>
                <a:cs typeface="Calibri" panose="020F0502020204030204" pitchFamily="34" charset="0"/>
              </a:rPr>
              <a:t>: The Decision Tree model provides the most accurate predictions, followed by the Random Forest and then Linear Regression.</a:t>
            </a:r>
          </a:p>
          <a:p>
            <a:pPr lvl="0">
              <a:lnSpc>
                <a:spcPct val="115000"/>
              </a:lnSpc>
              <a:spcAft>
                <a:spcPts val="1000"/>
              </a:spcAft>
              <a:buSzPts val="1000"/>
              <a:buFont typeface="Wingdings" panose="05000000000000000000" pitchFamily="2" charset="2"/>
              <a:buChar char="Ø"/>
              <a:tabLst>
                <a:tab pos="457200" algn="l"/>
              </a:tabLst>
            </a:pPr>
            <a:r>
              <a:rPr lang="en-IN" sz="1900" b="1" dirty="0">
                <a:effectLst/>
                <a:latin typeface="Calibri" panose="020F0502020204030204" pitchFamily="34" charset="0"/>
                <a:ea typeface="Calibri" panose="020F0502020204030204" pitchFamily="34" charset="0"/>
                <a:cs typeface="Calibri" panose="020F0502020204030204" pitchFamily="34" charset="0"/>
              </a:rPr>
              <a:t>Consistency</a:t>
            </a:r>
            <a:r>
              <a:rPr lang="en-IN" sz="1900" dirty="0">
                <a:effectLst/>
                <a:latin typeface="Calibri" panose="020F0502020204030204" pitchFamily="34" charset="0"/>
                <a:ea typeface="Calibri" panose="020F0502020204030204" pitchFamily="34" charset="0"/>
                <a:cs typeface="Calibri" panose="020F0502020204030204" pitchFamily="34" charset="0"/>
              </a:rPr>
              <a:t>: Despite the Decision Tree having the lowest error metrics, Decision Trees are generally more prone to overfitting compared to Random Forests. The Random Forest model, which is an ensemble of decision trees, tends to provide more stable and consistent predictions across different datasets.</a:t>
            </a:r>
          </a:p>
          <a:p>
            <a:pPr lvl="0">
              <a:lnSpc>
                <a:spcPct val="115000"/>
              </a:lnSpc>
              <a:spcAft>
                <a:spcPts val="1000"/>
              </a:spcAft>
              <a:buSzPts val="1000"/>
              <a:buFont typeface="Wingdings" panose="05000000000000000000" pitchFamily="2" charset="2"/>
              <a:buChar char="Ø"/>
              <a:tabLst>
                <a:tab pos="457200" algn="l"/>
              </a:tabLst>
            </a:pPr>
            <a:r>
              <a:rPr lang="en-IN" sz="1900" b="1" dirty="0">
                <a:effectLst/>
                <a:latin typeface="Calibri" panose="020F0502020204030204" pitchFamily="34" charset="0"/>
                <a:ea typeface="Calibri" panose="020F0502020204030204" pitchFamily="34" charset="0"/>
                <a:cs typeface="Calibri" panose="020F0502020204030204" pitchFamily="34" charset="0"/>
              </a:rPr>
              <a:t>Model Fit</a:t>
            </a:r>
            <a:r>
              <a:rPr lang="en-IN" sz="1900" dirty="0">
                <a:effectLst/>
                <a:latin typeface="Calibri" panose="020F0502020204030204" pitchFamily="34" charset="0"/>
                <a:ea typeface="Calibri" panose="020F0502020204030204" pitchFamily="34" charset="0"/>
                <a:cs typeface="Calibri" panose="020F0502020204030204" pitchFamily="34" charset="0"/>
              </a:rPr>
              <a:t>: The R-squared value is very high for both the Decision Tree and Random Forest, indicating that they both capture the variability of the target variable very well. Linear Regression, while still showing a good fit (92.55%), is outperformed in terms of both error metrics and the proportion of variance explained.</a:t>
            </a:r>
          </a:p>
          <a:p>
            <a:pPr lvl="0">
              <a:lnSpc>
                <a:spcPct val="115000"/>
              </a:lnSpc>
              <a:spcAft>
                <a:spcPts val="1000"/>
              </a:spcAft>
              <a:buSzPts val="1000"/>
              <a:buFont typeface="Wingdings" panose="05000000000000000000" pitchFamily="2" charset="2"/>
              <a:buChar char="Ø"/>
              <a:tabLst>
                <a:tab pos="457200" algn="l"/>
              </a:tabLst>
            </a:pPr>
            <a:r>
              <a:rPr lang="en-IN" sz="1900" b="1" dirty="0">
                <a:effectLst/>
                <a:latin typeface="Calibri" panose="020F0502020204030204" pitchFamily="34" charset="0"/>
                <a:ea typeface="Calibri" panose="020F0502020204030204" pitchFamily="34" charset="0"/>
                <a:cs typeface="Calibri" panose="020F0502020204030204" pitchFamily="34" charset="0"/>
              </a:rPr>
              <a:t>Suitability</a:t>
            </a:r>
            <a:r>
              <a:rPr lang="en-IN" sz="1900" dirty="0">
                <a:effectLst/>
                <a:latin typeface="Calibri" panose="020F0502020204030204" pitchFamily="34" charset="0"/>
                <a:ea typeface="Calibri" panose="020F0502020204030204" pitchFamily="34" charset="0"/>
                <a:cs typeface="Calibri" panose="020F0502020204030204" pitchFamily="34" charset="0"/>
              </a:rPr>
              <a:t>: Decision Trees and Random Forests are more suitable for complex datasets where relationships between features are non-linear. Linear Regression, while useful for understanding relationships between variables, may not capture complex patterns as effectively as tree-based methods.</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8048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Calibri" panose="020F0502020204030204" pitchFamily="34" charset="0"/>
                <a:ea typeface="Calibri" panose="020F0502020204030204" pitchFamily="34" charset="0"/>
                <a:cs typeface="Calibri" panose="020F0502020204030204" pitchFamily="34" charset="0"/>
              </a:rPr>
              <a:t>Results</a:t>
            </a:r>
          </a:p>
        </p:txBody>
      </p:sp>
      <p:sp>
        <p:nvSpPr>
          <p:cNvPr id="3" name="Content Placeholder 2"/>
          <p:cNvSpPr>
            <a:spLocks noGrp="1"/>
          </p:cNvSpPr>
          <p:nvPr>
            <p:ph idx="1"/>
          </p:nvPr>
        </p:nvSpPr>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Decision Tree model demonstrated the greatest precision but also prompted worries about potential overfitting. Linear Regression offered important perspectives on linear relationships but was constrained by its assumptions and surpassed by more complex models in terms of error metrics. Meanwhile, the Random Forest model showcased a robust balance of accuracy and stability, proving effective in various scenarios and adept at managing complex, non-linear data structures.</a:t>
            </a: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3" name="Content Placeholder 2"/>
          <p:cNvSpPr>
            <a:spLocks noGrp="1"/>
          </p:cNvSpPr>
          <p:nvPr>
            <p:ph idx="1"/>
          </p:nvPr>
        </p:nvSpPr>
        <p:spPr/>
        <p:txBody>
          <a:bodyPr/>
          <a:lstStyle/>
          <a:p>
            <a:pPr marL="0" lvl="0" indent="0" algn="just">
              <a:lnSpc>
                <a:spcPct val="115000"/>
              </a:lnSpc>
              <a:buNone/>
            </a:pPr>
            <a:r>
              <a:rPr lang="en-US" sz="1800" dirty="0">
                <a:effectLst/>
                <a:latin typeface="Calibri" panose="020F0502020204030204" pitchFamily="34" charset="0"/>
                <a:ea typeface="Calibri" panose="020F0502020204030204" pitchFamily="34" charset="0"/>
                <a:cs typeface="Calibri" panose="020F0502020204030204" pitchFamily="34" charset="0"/>
              </a:rPr>
              <a:t>https://stackoverflow.com/questions/ </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just">
              <a:lnSpc>
                <a:spcPct val="115000"/>
              </a:lnSpc>
              <a:spcAft>
                <a:spcPts val="10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Lectures Notes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Calibri" panose="020F0502020204030204" pitchFamily="34" charset="0"/>
                <a:ea typeface="Calibri" panose="020F0502020204030204" pitchFamily="34" charset="0"/>
                <a:cs typeface="Calibri" panose="020F0502020204030204" pitchFamily="34" charset="0"/>
              </a:rPr>
              <a:t>GitHub Repository for Code</a:t>
            </a:r>
          </a:p>
        </p:txBody>
      </p:sp>
      <p:sp>
        <p:nvSpPr>
          <p:cNvPr id="3" name="Content Placeholder 2"/>
          <p:cNvSpPr>
            <a:spLocks noGrp="1"/>
          </p:cNvSpPr>
          <p:nvPr>
            <p:ph idx="1"/>
          </p:nvPr>
        </p:nvSpPr>
        <p:spPr/>
        <p:txBody>
          <a:bodyPr/>
          <a:lstStyle/>
          <a:p>
            <a:pPr marL="0" indent="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Calibri" panose="020F0502020204030204" pitchFamily="34" charset="0"/>
                <a:ea typeface="Calibri" panose="020F0502020204030204" pitchFamily="34" charset="0"/>
                <a:cs typeface="Calibri" panose="020F0502020204030204" pitchFamily="34" charset="0"/>
              </a:rPr>
              <a:t>Abstract</a:t>
            </a:r>
          </a:p>
        </p:txBody>
      </p:sp>
      <p:sp>
        <p:nvSpPr>
          <p:cNvPr id="3" name="Content Placeholder 2"/>
          <p:cNvSpPr>
            <a:spLocks noGrp="1"/>
          </p:cNvSpPr>
          <p:nvPr>
            <p:ph idx="1"/>
          </p:nvPr>
        </p:nvSpPr>
        <p:spPr/>
        <p:txBody>
          <a:bodyPr>
            <a:normAutofit/>
          </a:bodyPr>
          <a:lstStyle/>
          <a:p>
            <a:pPr marL="0" indent="0">
              <a:buNone/>
            </a:pPr>
            <a:r>
              <a:rPr dirty="0">
                <a:latin typeface="Calibri" panose="020F0502020204030204" pitchFamily="34" charset="0"/>
                <a:ea typeface="Calibri" panose="020F0502020204030204" pitchFamily="34" charset="0"/>
                <a:cs typeface="Calibri" panose="020F0502020204030204" pitchFamily="34" charset="0"/>
              </a:rPr>
              <a:t>A comprehensive evaluation</a:t>
            </a:r>
            <a:r>
              <a:rPr lang="en-IN" dirty="0">
                <a:latin typeface="Calibri" panose="020F0502020204030204" pitchFamily="34" charset="0"/>
                <a:ea typeface="Calibri" panose="020F0502020204030204" pitchFamily="34" charset="0"/>
                <a:cs typeface="Calibri" panose="020F0502020204030204" pitchFamily="34" charset="0"/>
              </a:rPr>
              <a:t> of </a:t>
            </a:r>
            <a:r>
              <a:rPr lang="en-US" dirty="0">
                <a:latin typeface="Calibri" panose="020F0502020204030204" pitchFamily="34" charset="0"/>
                <a:ea typeface="Calibri" panose="020F0502020204030204" pitchFamily="34" charset="0"/>
                <a:cs typeface="Calibri" panose="020F0502020204030204" pitchFamily="34" charset="0"/>
              </a:rPr>
              <a:t>three machine learning models : Linear Regression, Decision Tree, and Random Forest—on a preprocessed dataset to assess their performance. It includes exploratory data analysis (EDA) to identify patterns and anomalies, and data preprocessing such as handling missing values, scaling, and encoding. The models are compared using metrics like MAE, MSE, RMSE, and R-squared. The findings reveal that Decision Trees are highly accurate but prone to overfitting, Linear Regression is clear but limited by assumptions, and Random Forests provide a balanced accuracy and stability, making them robust for complex datasets.</a:t>
            </a: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7770F-641F-BC8B-2A79-9E5D8BB64C92}"/>
              </a:ext>
            </a:extLst>
          </p:cNvPr>
          <p:cNvSpPr/>
          <p:nvPr/>
        </p:nvSpPr>
        <p:spPr>
          <a:xfrm>
            <a:off x="1577131" y="3302894"/>
            <a:ext cx="5761116" cy="1446550"/>
          </a:xfrm>
          <a:prstGeom prst="rect">
            <a:avLst/>
          </a:prstGeom>
          <a:noFill/>
        </p:spPr>
        <p:txBody>
          <a:bodyPr wrap="square" lIns="91440" tIns="45720" rIns="91440" bIns="45720">
            <a:spAutoFit/>
          </a:bodyPr>
          <a:lstStyle/>
          <a:p>
            <a:pPr algn="ctr"/>
            <a:r>
              <a:rPr lang="en-US"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ea typeface="Calibri" panose="020F0502020204030204" pitchFamily="34" charset="0"/>
                <a:cs typeface="Calibri" panose="020F0502020204030204" pitchFamily="34" charset="0"/>
              </a:rPr>
              <a:t>THANK YOU</a:t>
            </a:r>
            <a:endParaRPr lang="en-US" sz="8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987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p:cNvSpPr>
            <a:spLocks noGrp="1"/>
          </p:cNvSpPr>
          <p:nvPr>
            <p:ph idx="1"/>
          </p:nvPr>
        </p:nvSpPr>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study applies Linear Regression, Decision Trees, and Random Forests to a preprocessed dataset, assessing each model's performance through accuracy and error metrics. The goal is to determine which model performs best under different conditions and to provide insights into their suitability for specific tasks. This comparative analysis aims to help select the most appropriate modeling techniques, enhancing the effectiveness of predictive analytics in practical scenarios.</a:t>
            </a: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Calibri" panose="020F0502020204030204" pitchFamily="34" charset="0"/>
                <a:ea typeface="Calibri" panose="020F0502020204030204" pitchFamily="34" charset="0"/>
                <a:cs typeface="Calibri" panose="020F0502020204030204" pitchFamily="34" charset="0"/>
              </a:rPr>
              <a:t>Dataset</a:t>
            </a:r>
          </a:p>
        </p:txBody>
      </p:sp>
      <p:sp>
        <p:nvSpPr>
          <p:cNvPr id="3" name="Content Placeholder 2"/>
          <p:cNvSpPr>
            <a:spLocks noGrp="1"/>
          </p:cNvSpPr>
          <p:nvPr>
            <p:ph idx="1"/>
          </p:nvPr>
        </p:nvSpPr>
        <p:spPr/>
        <p:txBody>
          <a:bodyPr/>
          <a:lstStyle/>
          <a:p>
            <a:pPr>
              <a:buFont typeface="Wingdings" panose="05000000000000000000" pitchFamily="2" charset="2"/>
              <a:buChar char="Ø"/>
            </a:pPr>
            <a:r>
              <a:rPr dirty="0">
                <a:latin typeface="Calibri" panose="020F0502020204030204" pitchFamily="34" charset="0"/>
                <a:ea typeface="Calibri" panose="020F0502020204030204" pitchFamily="34" charset="0"/>
                <a:cs typeface="Calibri" panose="020F0502020204030204" pitchFamily="34" charset="0"/>
              </a:rPr>
              <a:t>Dataset used: Flight Price Prediction from Kaggle, including variables such as flight prices, durations, and booking patterns.</a:t>
            </a:r>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Dataset Link : </a:t>
            </a:r>
            <a:r>
              <a:rPr lang="en-US" u="sng" dirty="0">
                <a:solidFill>
                  <a:srgbClr val="FF0000"/>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Flight Price Prediction (kaggle.com)</a:t>
            </a:r>
            <a:endParaRPr lang="en-IN"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Calibri" panose="020F0502020204030204" pitchFamily="34" charset="0"/>
                <a:ea typeface="Calibri" panose="020F0502020204030204" pitchFamily="34" charset="0"/>
                <a:cs typeface="Calibri" panose="020F0502020204030204" pitchFamily="34" charset="0"/>
              </a:rPr>
              <a:t>Preprocessing</a:t>
            </a:r>
          </a:p>
        </p:txBody>
      </p:sp>
      <p:sp>
        <p:nvSpPr>
          <p:cNvPr id="3" name="Content Placeholder 2"/>
          <p:cNvSpPr>
            <a:spLocks noGrp="1"/>
          </p:cNvSpPr>
          <p:nvPr>
            <p:ph idx="1"/>
          </p:nvPr>
        </p:nvSpPr>
        <p:spPr/>
        <p:txBody>
          <a:bodyPr/>
          <a:lstStyle/>
          <a:p>
            <a:pPr marL="0" indent="0">
              <a:buNone/>
            </a:pPr>
            <a:r>
              <a:rPr dirty="0">
                <a:latin typeface="Calibri" panose="020F0502020204030204" pitchFamily="34" charset="0"/>
                <a:ea typeface="Calibri" panose="020F0502020204030204" pitchFamily="34" charset="0"/>
                <a:cs typeface="Calibri" panose="020F0502020204030204" pitchFamily="34" charset="0"/>
              </a:rPr>
              <a:t>Data cleaning steps included removing unwanted columns, changing data types, handling missing and duplicate values. Feature engineering involved normalization, scaling, and encoding.</a:t>
            </a:r>
          </a:p>
        </p:txBody>
      </p:sp>
      <p:pic>
        <p:nvPicPr>
          <p:cNvPr id="4" name="Picture 3" descr="A screenshot of a computer code&#10;&#10;Description automatically generated">
            <a:extLst>
              <a:ext uri="{FF2B5EF4-FFF2-40B4-BE49-F238E27FC236}">
                <a16:creationId xmlns:a16="http://schemas.microsoft.com/office/drawing/2014/main" id="{F23B8B23-EA00-B2BE-B04F-70128F03173B}"/>
              </a:ext>
            </a:extLst>
          </p:cNvPr>
          <p:cNvPicPr>
            <a:picLocks noChangeAspect="1"/>
          </p:cNvPicPr>
          <p:nvPr/>
        </p:nvPicPr>
        <p:blipFill>
          <a:blip r:embed="rId2"/>
          <a:stretch>
            <a:fillRect/>
          </a:stretch>
        </p:blipFill>
        <p:spPr>
          <a:xfrm>
            <a:off x="5355443" y="3429000"/>
            <a:ext cx="2924175" cy="3067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Calibri" panose="020F0502020204030204" pitchFamily="34" charset="0"/>
                <a:ea typeface="Calibri" panose="020F0502020204030204" pitchFamily="34" charset="0"/>
                <a:cs typeface="Calibri" panose="020F0502020204030204" pitchFamily="34" charset="0"/>
              </a:rPr>
              <a:t>Literature Review</a:t>
            </a:r>
          </a:p>
        </p:txBody>
      </p:sp>
      <p:sp>
        <p:nvSpPr>
          <p:cNvPr id="3" name="Content Placeholder 2"/>
          <p:cNvSpPr>
            <a:spLocks noGrp="1"/>
          </p:cNvSpPr>
          <p:nvPr>
            <p:ph idx="1"/>
          </p:nvPr>
        </p:nvSpPr>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flight fare prediction project utilizing machine learning aims to forecast flight prices. A user interface was developed to facilitate the entire process, incorporating essential inputs such as arrival and departure dates, source, destination, and more. This project has successfully yielded a reliable and user-friendly system for predicting flight fares. Data was meticulously collected, preprocessed, and features were extracted from flight fare information. A robust random forest model was then trained and its performance evaluated. The web application created through this project empowers travelers to make informed decisions by providing predictions on flight prices based on their input.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4D36-9A7B-F24A-7EA4-7C5863C217DC}"/>
              </a:ext>
            </a:extLst>
          </p:cNvPr>
          <p:cNvSpPr>
            <a:spLocks noGrp="1"/>
          </p:cNvSpPr>
          <p:nvPr>
            <p:ph type="title"/>
          </p:nvPr>
        </p:nvSpPr>
        <p:spPr/>
        <p:txBody>
          <a:bodyPr/>
          <a:lstStyle/>
          <a:p>
            <a:r>
              <a:rPr lang="en-IN" b="1" dirty="0">
                <a:effectLst/>
                <a:latin typeface="Calibri" panose="020F0502020204030204" pitchFamily="34" charset="0"/>
                <a:ea typeface="Calibri" panose="020F0502020204030204" pitchFamily="34" charset="0"/>
                <a:cs typeface="Calibri" panose="020F0502020204030204" pitchFamily="34" charset="0"/>
              </a:rPr>
              <a:t>Data Distributions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descr="A graph showing a distribution of flight prices&#10;&#10;Description automatically generated">
            <a:extLst>
              <a:ext uri="{FF2B5EF4-FFF2-40B4-BE49-F238E27FC236}">
                <a16:creationId xmlns:a16="http://schemas.microsoft.com/office/drawing/2014/main" id="{D2E56946-8A6A-5846-BC05-8C7D745ADC3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6187" y="2489200"/>
            <a:ext cx="5581650" cy="3530600"/>
          </a:xfrm>
          <a:prstGeom prst="rect">
            <a:avLst/>
          </a:prstGeom>
          <a:noFill/>
          <a:ln>
            <a:noFill/>
          </a:ln>
        </p:spPr>
      </p:pic>
    </p:spTree>
    <p:extLst>
      <p:ext uri="{BB962C8B-B14F-4D97-AF65-F5344CB8AC3E}">
        <p14:creationId xmlns:p14="http://schemas.microsoft.com/office/powerpoint/2010/main" val="4133920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A4E8-4705-5525-A90A-8D99D12DD32B}"/>
              </a:ext>
            </a:extLst>
          </p:cNvPr>
          <p:cNvSpPr>
            <a:spLocks noGrp="1"/>
          </p:cNvSpPr>
          <p:nvPr>
            <p:ph type="title"/>
          </p:nvPr>
        </p:nvSpPr>
        <p:spPr>
          <a:xfrm>
            <a:off x="866215" y="973668"/>
            <a:ext cx="6571060" cy="706964"/>
          </a:xfrm>
        </p:spPr>
        <p:txBody>
          <a:bodyPr>
            <a:normAutofit/>
          </a:bodyPr>
          <a:lstStyle/>
          <a:p>
            <a:endParaRPr lang="en-IN"/>
          </a:p>
        </p:txBody>
      </p:sp>
      <p:pic>
        <p:nvPicPr>
          <p:cNvPr id="4" name="Content Placeholder 3" descr="A graph of a distribution of duration&#10;&#10;Description automatically generated">
            <a:extLst>
              <a:ext uri="{FF2B5EF4-FFF2-40B4-BE49-F238E27FC236}">
                <a16:creationId xmlns:a16="http://schemas.microsoft.com/office/drawing/2014/main" id="{08630B9E-5B14-865B-EA15-527CFD4D5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85124" y="3195050"/>
            <a:ext cx="2248153" cy="1759180"/>
          </a:xfrm>
          <a:prstGeom prst="roundRect">
            <a:avLst>
              <a:gd name="adj" fmla="val 1858"/>
            </a:avLst>
          </a:prstGeom>
          <a:noFill/>
          <a:effectLst/>
        </p:spPr>
      </p:pic>
      <p:pic>
        <p:nvPicPr>
          <p:cNvPr id="5" name="Content Placeholder 4" descr="A graph of a number of days left&#10;&#10;Description automatically generated">
            <a:extLst>
              <a:ext uri="{FF2B5EF4-FFF2-40B4-BE49-F238E27FC236}">
                <a16:creationId xmlns:a16="http://schemas.microsoft.com/office/drawing/2014/main" id="{2634850F-7A5E-53D0-91A6-D37CE0505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232241" y="3195050"/>
            <a:ext cx="2248153" cy="1759180"/>
          </a:xfrm>
          <a:prstGeom prst="roundRect">
            <a:avLst>
              <a:gd name="adj" fmla="val 1858"/>
            </a:avLst>
          </a:prstGeom>
          <a:noFill/>
          <a:effectLst/>
        </p:spPr>
      </p:pic>
      <p:pic>
        <p:nvPicPr>
          <p:cNvPr id="6" name="Content Placeholder 5" descr="A graph of a distribution of price&#10;&#10;Description automatically generated">
            <a:extLst>
              <a:ext uri="{FF2B5EF4-FFF2-40B4-BE49-F238E27FC236}">
                <a16:creationId xmlns:a16="http://schemas.microsoft.com/office/drawing/2014/main" id="{57DFF038-1820-EAB9-D0C6-E0A4CE38A4ED}"/>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849026" y="3112570"/>
            <a:ext cx="2609850" cy="1924140"/>
          </a:xfrm>
          <a:prstGeom prst="rect">
            <a:avLst/>
          </a:prstGeom>
          <a:noFill/>
          <a:ln>
            <a:noFill/>
          </a:ln>
        </p:spPr>
      </p:pic>
    </p:spTree>
    <p:extLst>
      <p:ext uri="{BB962C8B-B14F-4D97-AF65-F5344CB8AC3E}">
        <p14:creationId xmlns:p14="http://schemas.microsoft.com/office/powerpoint/2010/main" val="1514253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39B0-C2A4-1594-0ADF-2BF7EFCAE545}"/>
              </a:ext>
            </a:extLst>
          </p:cNvPr>
          <p:cNvSpPr>
            <a:spLocks noGrp="1"/>
          </p:cNvSpPr>
          <p:nvPr>
            <p:ph type="title"/>
          </p:nvPr>
        </p:nvSpPr>
        <p:spPr/>
        <p:txBody>
          <a:bodyPr/>
          <a:lstStyle/>
          <a:p>
            <a:endParaRPr lang="en-US"/>
          </a:p>
        </p:txBody>
      </p:sp>
      <p:pic>
        <p:nvPicPr>
          <p:cNvPr id="4" name="Content Placeholder 3" descr="A pie chart with different colored circles&#10;&#10;Description automatically generated">
            <a:extLst>
              <a:ext uri="{FF2B5EF4-FFF2-40B4-BE49-F238E27FC236}">
                <a16:creationId xmlns:a16="http://schemas.microsoft.com/office/drawing/2014/main" id="{C2AB0F01-B90F-F4B8-103C-7D75FED3043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441532"/>
            <a:ext cx="4315968" cy="3576710"/>
          </a:xfrm>
          <a:prstGeom prst="rect">
            <a:avLst/>
          </a:prstGeom>
          <a:noFill/>
          <a:ln>
            <a:noFill/>
          </a:ln>
        </p:spPr>
      </p:pic>
      <p:pic>
        <p:nvPicPr>
          <p:cNvPr id="5" name="Picture 4" descr="A graph of different colored bars&#10;&#10;Description automatically generated">
            <a:extLst>
              <a:ext uri="{FF2B5EF4-FFF2-40B4-BE49-F238E27FC236}">
                <a16:creationId xmlns:a16="http://schemas.microsoft.com/office/drawing/2014/main" id="{246B2756-0C38-6109-3CA5-E605FF4F03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466" y="2703871"/>
            <a:ext cx="4543295" cy="2850695"/>
          </a:xfrm>
          <a:prstGeom prst="rect">
            <a:avLst/>
          </a:prstGeom>
          <a:noFill/>
          <a:ln>
            <a:noFill/>
          </a:ln>
        </p:spPr>
      </p:pic>
    </p:spTree>
    <p:extLst>
      <p:ext uri="{BB962C8B-B14F-4D97-AF65-F5344CB8AC3E}">
        <p14:creationId xmlns:p14="http://schemas.microsoft.com/office/powerpoint/2010/main" val="2144979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399</TotalTime>
  <Words>907</Words>
  <Application>Microsoft Office PowerPoint</Application>
  <PresentationFormat>On-screen Show (4:3)</PresentationFormat>
  <Paragraphs>46</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Century Gothic</vt:lpstr>
      <vt:lpstr>Söhne</vt:lpstr>
      <vt:lpstr>Times New Roman</vt:lpstr>
      <vt:lpstr>Wingdings</vt:lpstr>
      <vt:lpstr>Wingdings 3</vt:lpstr>
      <vt:lpstr>zeitung</vt:lpstr>
      <vt:lpstr>Ion Boardroom</vt:lpstr>
      <vt:lpstr>                                                                                                                                                                                                                                         Exploratory Data Analysis of Flight Price Prediction                                                                                                                                 </vt:lpstr>
      <vt:lpstr>Abstract</vt:lpstr>
      <vt:lpstr>Introduction</vt:lpstr>
      <vt:lpstr>Dataset</vt:lpstr>
      <vt:lpstr>Preprocessing</vt:lpstr>
      <vt:lpstr>Literature Review</vt:lpstr>
      <vt:lpstr>Data Distributions</vt:lpstr>
      <vt:lpstr>PowerPoint Presentation</vt:lpstr>
      <vt:lpstr>PowerPoint Presentation</vt:lpstr>
      <vt:lpstr>PowerPoint Presentation</vt:lpstr>
      <vt:lpstr>PowerPoint Presentation</vt:lpstr>
      <vt:lpstr>Corelation Plot</vt:lpstr>
      <vt:lpstr>Architecture/Methodology Linear Regression</vt:lpstr>
      <vt:lpstr>Decision Tree</vt:lpstr>
      <vt:lpstr>Random Forest</vt:lpstr>
      <vt:lpstr>Comparison and Conclusion</vt:lpstr>
      <vt:lpstr>Results</vt:lpstr>
      <vt:lpstr>References</vt:lpstr>
      <vt:lpstr>GitHub Repository for Code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Flight Price Prediction</dc:title>
  <dc:subject/>
  <dc:creator>Yashwanth</dc:creator>
  <cp:keywords/>
  <dc:description>generated using python-pptx</dc:description>
  <cp:lastModifiedBy>thalla yashwanth</cp:lastModifiedBy>
  <cp:revision>4</cp:revision>
  <dcterms:created xsi:type="dcterms:W3CDTF">2013-01-27T09:14:16Z</dcterms:created>
  <dcterms:modified xsi:type="dcterms:W3CDTF">2024-05-03T01:10:54Z</dcterms:modified>
  <cp:category/>
</cp:coreProperties>
</file>