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4"/>
  </p:sldMasterIdLst>
  <p:sldIdLst>
    <p:sldId id="257" r:id="rId5"/>
    <p:sldId id="258" r:id="rId6"/>
    <p:sldId id="259" r:id="rId7"/>
    <p:sldId id="261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0DC96-4C82-4ECF-8216-3A360DA51FF2}" v="614" dt="2022-10-01T19:20:0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6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9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7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1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8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6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9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7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6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91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6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4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3CD2D6-62D2-4553-A749-4B0F81874D09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B2C042-2D43-4186-A2A6-563D928F1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0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BE4897-C7A1-4E8C-B5A5-8797DAC6D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300240B-912F-4AD7-AE1B-923B3F98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21EF78-B00C-42F8-8908-2CF3E417C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3E0A6DF-2313-4EC2-B95B-212CD486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03DB2-33F9-3684-D9B1-567A7975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76" y="772584"/>
            <a:ext cx="3230815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Introduction to 7 Segment Display</a:t>
            </a:r>
            <a:endParaRPr lang="en-IN" sz="27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7C2DE-13C4-23F1-0BA2-C23B21807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0" t="-1" r="31222" b="-1"/>
          <a:stretch/>
        </p:blipFill>
        <p:spPr>
          <a:xfrm>
            <a:off x="7767344" y="803750"/>
            <a:ext cx="4173645" cy="52504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83B194-504C-4B70-B8F6-80C51076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BF1AE2-40FC-4B8F-B531-AB84540A2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4EB7C1-42EF-4F28-AF4F-02E879CB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EF68-C1ED-726E-B9B1-5B7B9DC1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54" y="1792816"/>
            <a:ext cx="3312972" cy="3733342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It consists of </a:t>
            </a:r>
            <a:r>
              <a:rPr lang="en-IN" sz="2000" b="1" dirty="0">
                <a:solidFill>
                  <a:schemeClr val="tx1"/>
                </a:solidFill>
              </a:rPr>
              <a:t>7 LEDs  </a:t>
            </a:r>
            <a:r>
              <a:rPr lang="en-IN" sz="2000" dirty="0">
                <a:solidFill>
                  <a:schemeClr val="tx1"/>
                </a:solidFill>
              </a:rPr>
              <a:t>know as LED segment + </a:t>
            </a:r>
            <a:r>
              <a:rPr lang="en-IN" sz="2000" b="1" dirty="0">
                <a:solidFill>
                  <a:schemeClr val="tx1"/>
                </a:solidFill>
              </a:rPr>
              <a:t>1 LED </a:t>
            </a:r>
            <a:r>
              <a:rPr lang="en-IN" sz="2000" dirty="0">
                <a:solidFill>
                  <a:schemeClr val="tx1"/>
                </a:solidFill>
              </a:rPr>
              <a:t> to display decimal point</a:t>
            </a:r>
          </a:p>
          <a:p>
            <a:r>
              <a:rPr lang="en-IN" sz="2000" dirty="0">
                <a:solidFill>
                  <a:schemeClr val="tx1"/>
                </a:solidFill>
              </a:rPr>
              <a:t>LEDs are </a:t>
            </a:r>
            <a:r>
              <a:rPr lang="en-IN" sz="2000" b="1" dirty="0">
                <a:solidFill>
                  <a:schemeClr val="tx1"/>
                </a:solidFill>
              </a:rPr>
              <a:t>HEXAGON</a:t>
            </a:r>
            <a:r>
              <a:rPr lang="en-IN" sz="2000" dirty="0">
                <a:solidFill>
                  <a:schemeClr val="tx1"/>
                </a:solidFill>
              </a:rPr>
              <a:t> in shape and arranged in “</a:t>
            </a:r>
            <a:r>
              <a:rPr lang="en-IN" sz="2000" b="1" dirty="0">
                <a:solidFill>
                  <a:schemeClr val="tx1"/>
                </a:solidFill>
              </a:rPr>
              <a:t>8</a:t>
            </a:r>
            <a:r>
              <a:rPr lang="en-IN" sz="2000" dirty="0">
                <a:solidFill>
                  <a:schemeClr val="tx1"/>
                </a:solidFill>
              </a:rPr>
              <a:t>” like fashion </a:t>
            </a:r>
          </a:p>
          <a:p>
            <a:r>
              <a:rPr lang="en-IN" sz="2000" dirty="0">
                <a:solidFill>
                  <a:schemeClr val="tx1"/>
                </a:solidFill>
              </a:rPr>
              <a:t>It mainly use to display digits from 0 to 9</a:t>
            </a:r>
          </a:p>
          <a:p>
            <a:r>
              <a:rPr lang="en-IN" sz="2000" dirty="0">
                <a:solidFill>
                  <a:schemeClr val="tx1"/>
                </a:solidFill>
              </a:rPr>
              <a:t>Application :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FB09281-F50D-90E6-51F7-417B53437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5" t="1714" r="6889" b="1334"/>
          <a:stretch/>
        </p:blipFill>
        <p:spPr>
          <a:xfrm>
            <a:off x="4801257" y="805637"/>
            <a:ext cx="2793763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358-5863-4A4D-A366-55F1091C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7 segment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E294-4783-0C9A-3561-4F7020085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Common Cathode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5EAC-46B5-5A75-F1D3-74C7DADA8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1"/>
            <a:ext cx="4697616" cy="2840039"/>
          </a:xfrm>
        </p:spPr>
        <p:txBody>
          <a:bodyPr/>
          <a:lstStyle/>
          <a:p>
            <a:r>
              <a:rPr lang="en-IN" dirty="0"/>
              <a:t>All </a:t>
            </a:r>
            <a:r>
              <a:rPr lang="en-IN" b="1" dirty="0"/>
              <a:t>Cathode terminal (-ve) </a:t>
            </a:r>
            <a:r>
              <a:rPr lang="en-IN" dirty="0"/>
              <a:t>of LED are </a:t>
            </a:r>
            <a:r>
              <a:rPr lang="en-IN" b="1" dirty="0"/>
              <a:t>connected to common supply (GND</a:t>
            </a:r>
            <a:r>
              <a:rPr lang="en-IN" dirty="0"/>
              <a:t>) and </a:t>
            </a:r>
            <a:r>
              <a:rPr lang="en-IN" b="1" dirty="0"/>
              <a:t>Anode Terminal (+ve ) left open </a:t>
            </a:r>
            <a:r>
              <a:rPr lang="en-IN" dirty="0"/>
              <a:t>to control 7-Segment by </a:t>
            </a:r>
            <a:r>
              <a:rPr lang="en-IN" b="1" dirty="0"/>
              <a:t>applying logic 1 (HIGH)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6C749-9D54-C881-0CB0-536193B7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Common Anode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2AB9B-5010-78B1-70F9-1C9BDBA00C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All </a:t>
            </a:r>
            <a:r>
              <a:rPr lang="en-IN" b="1" dirty="0"/>
              <a:t>Anode terminal (+ve</a:t>
            </a:r>
            <a:r>
              <a:rPr lang="en-IN" dirty="0"/>
              <a:t>) of LED are </a:t>
            </a:r>
            <a:r>
              <a:rPr lang="en-IN" b="1" dirty="0"/>
              <a:t>connected to common supply (VCC) </a:t>
            </a:r>
            <a:r>
              <a:rPr lang="en-IN" dirty="0"/>
              <a:t>and </a:t>
            </a:r>
            <a:r>
              <a:rPr lang="en-IN" b="1" dirty="0"/>
              <a:t>Cathode Terminal (-ve ) left open </a:t>
            </a:r>
            <a:r>
              <a:rPr lang="en-IN" dirty="0"/>
              <a:t>to control 7-Segment by </a:t>
            </a:r>
            <a:r>
              <a:rPr lang="en-IN" b="1" dirty="0"/>
              <a:t>applying logic 0 (LOW)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4981D-E1DC-3176-F582-B21AE650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433" y="4599780"/>
            <a:ext cx="5009926" cy="1707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3CEDC-C913-7D59-A7BC-5E0A5466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94" y="4599780"/>
            <a:ext cx="4570075" cy="17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2E5-CFCA-A529-5E11-3DEDB28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09" y="702365"/>
            <a:ext cx="9029273" cy="1110787"/>
          </a:xfrm>
        </p:spPr>
        <p:txBody>
          <a:bodyPr/>
          <a:lstStyle/>
          <a:p>
            <a:r>
              <a:rPr lang="en-IN" b="1" dirty="0"/>
              <a:t>Common Cathode lookup Table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1F9B-8167-2CBF-967E-A119E181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6" y="2067685"/>
            <a:ext cx="5222766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Logic High ( 1 ) to glow led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66EE9C-AFB6-8A27-E66D-38FFAF3DB6EB}"/>
              </a:ext>
            </a:extLst>
          </p:cNvPr>
          <p:cNvSpPr txBox="1"/>
          <p:nvPr/>
        </p:nvSpPr>
        <p:spPr>
          <a:xfrm>
            <a:off x="554801" y="2753436"/>
            <a:ext cx="554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HEX		</a:t>
            </a:r>
            <a:r>
              <a:rPr lang="en-IN" b="1" dirty="0" err="1"/>
              <a:t>df</a:t>
            </a:r>
            <a:r>
              <a:rPr lang="en-IN" b="1" dirty="0"/>
              <a:t>	g	f	e	 d	c	b	a	7-Seg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62D8AE-E23D-B335-2188-459F0AFB9F60}"/>
              </a:ext>
            </a:extLst>
          </p:cNvPr>
          <p:cNvCxnSpPr>
            <a:cxnSpLocks/>
          </p:cNvCxnSpPr>
          <p:nvPr/>
        </p:nvCxnSpPr>
        <p:spPr>
          <a:xfrm flipH="1">
            <a:off x="518354" y="2753437"/>
            <a:ext cx="43833" cy="39983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0BBF67-0317-2D1B-83C1-7C25F58BE712}"/>
              </a:ext>
            </a:extLst>
          </p:cNvPr>
          <p:cNvCxnSpPr>
            <a:cxnSpLocks/>
          </p:cNvCxnSpPr>
          <p:nvPr/>
        </p:nvCxnSpPr>
        <p:spPr>
          <a:xfrm>
            <a:off x="545420" y="6731899"/>
            <a:ext cx="554319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D5CF1D6-F197-80DF-6189-B61891F2A95B}"/>
              </a:ext>
            </a:extLst>
          </p:cNvPr>
          <p:cNvCxnSpPr>
            <a:cxnSpLocks/>
          </p:cNvCxnSpPr>
          <p:nvPr/>
        </p:nvCxnSpPr>
        <p:spPr>
          <a:xfrm>
            <a:off x="569573" y="2753437"/>
            <a:ext cx="552642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A73C6-D393-5E80-6CBE-893238CD9344}"/>
              </a:ext>
            </a:extLst>
          </p:cNvPr>
          <p:cNvCxnSpPr>
            <a:cxnSpLocks/>
          </p:cNvCxnSpPr>
          <p:nvPr/>
        </p:nvCxnSpPr>
        <p:spPr>
          <a:xfrm>
            <a:off x="569573" y="3122768"/>
            <a:ext cx="552642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649A9E6-26A5-9C05-8563-2EBC89AE8C27}"/>
              </a:ext>
            </a:extLst>
          </p:cNvPr>
          <p:cNvSpPr txBox="1"/>
          <p:nvPr/>
        </p:nvSpPr>
        <p:spPr>
          <a:xfrm>
            <a:off x="554801" y="3135253"/>
            <a:ext cx="44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0		0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	1	1	1	1</a:t>
            </a:r>
            <a:endParaRPr lang="en-IN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FA054C-BD86-8FAB-10DE-7216BC9166CB}"/>
              </a:ext>
            </a:extLst>
          </p:cNvPr>
          <p:cNvSpPr txBox="1"/>
          <p:nvPr/>
        </p:nvSpPr>
        <p:spPr>
          <a:xfrm>
            <a:off x="569573" y="3486233"/>
            <a:ext cx="44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1		0	0	0	0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</a:t>
            </a:r>
            <a:r>
              <a:rPr lang="en-IN" b="1" dirty="0"/>
              <a:t>	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77B8F0-BF10-1ADD-8EC9-576282772B9F}"/>
              </a:ext>
            </a:extLst>
          </p:cNvPr>
          <p:cNvSpPr txBox="1"/>
          <p:nvPr/>
        </p:nvSpPr>
        <p:spPr>
          <a:xfrm>
            <a:off x="562187" y="3855565"/>
            <a:ext cx="447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2		0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	1</a:t>
            </a:r>
            <a:r>
              <a:rPr lang="en-IN" b="1" dirty="0"/>
              <a:t>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</a:t>
            </a:r>
            <a:endParaRPr lang="en-IN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D170E8-EFBC-6D67-7FF1-09FE0400438C}"/>
              </a:ext>
            </a:extLst>
          </p:cNvPr>
          <p:cNvSpPr txBox="1"/>
          <p:nvPr/>
        </p:nvSpPr>
        <p:spPr>
          <a:xfrm>
            <a:off x="576957" y="4211523"/>
            <a:ext cx="446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3	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</a:t>
            </a:r>
            <a:r>
              <a:rPr lang="en-IN" b="1" dirty="0"/>
              <a:t>	0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	1	1</a:t>
            </a:r>
            <a:endParaRPr lang="en-IN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984FF-2F68-3756-0B63-258A77751C41}"/>
              </a:ext>
            </a:extLst>
          </p:cNvPr>
          <p:cNvSpPr txBox="1"/>
          <p:nvPr/>
        </p:nvSpPr>
        <p:spPr>
          <a:xfrm>
            <a:off x="552804" y="4594335"/>
            <a:ext cx="448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4	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</a:t>
            </a:r>
            <a:r>
              <a:rPr lang="en-IN" b="1" dirty="0"/>
              <a:t>	0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</a:t>
            </a:r>
            <a:r>
              <a:rPr lang="en-IN" b="1" dirty="0"/>
              <a:t>	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402292-D068-907A-6418-EBA90179FB35}"/>
              </a:ext>
            </a:extLst>
          </p:cNvPr>
          <p:cNvSpPr txBox="1"/>
          <p:nvPr/>
        </p:nvSpPr>
        <p:spPr>
          <a:xfrm>
            <a:off x="569573" y="4985178"/>
            <a:ext cx="44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5	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</a:t>
            </a:r>
            <a:r>
              <a:rPr lang="en-IN" b="1" dirty="0"/>
              <a:t>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</a:t>
            </a:r>
            <a:r>
              <a:rPr lang="en-IN" b="1" dirty="0"/>
              <a:t>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</a:t>
            </a:r>
            <a:endParaRPr lang="en-IN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CF78C3-383F-D58C-0699-79D9294D3E38}"/>
              </a:ext>
            </a:extLst>
          </p:cNvPr>
          <p:cNvSpPr txBox="1"/>
          <p:nvPr/>
        </p:nvSpPr>
        <p:spPr>
          <a:xfrm>
            <a:off x="552804" y="5367990"/>
            <a:ext cx="448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6	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	1	1	1</a:t>
            </a:r>
            <a:r>
              <a:rPr lang="en-IN" b="1" dirty="0"/>
              <a:t>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</a:t>
            </a:r>
            <a:endParaRPr lang="en-IN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AFA06E-6C52-BA3C-F47C-730A2FAF38DD}"/>
              </a:ext>
            </a:extLst>
          </p:cNvPr>
          <p:cNvSpPr txBox="1"/>
          <p:nvPr/>
        </p:nvSpPr>
        <p:spPr>
          <a:xfrm>
            <a:off x="552804" y="5699636"/>
            <a:ext cx="448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7		0	0	0	0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	1</a:t>
            </a:r>
            <a:endParaRPr lang="en-IN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C500D3-9C69-AFD9-3DB0-861CE2C1F082}"/>
              </a:ext>
            </a:extLst>
          </p:cNvPr>
          <p:cNvSpPr txBox="1"/>
          <p:nvPr/>
        </p:nvSpPr>
        <p:spPr>
          <a:xfrm>
            <a:off x="552804" y="6069051"/>
            <a:ext cx="448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8	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	1	1	1	1	1</a:t>
            </a:r>
            <a:endParaRPr lang="en-IN" b="1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A240CEF-6FEA-C311-743B-1C095AA893C9}"/>
              </a:ext>
            </a:extLst>
          </p:cNvPr>
          <p:cNvCxnSpPr>
            <a:cxnSpLocks/>
          </p:cNvCxnSpPr>
          <p:nvPr/>
        </p:nvCxnSpPr>
        <p:spPr>
          <a:xfrm>
            <a:off x="3299791" y="2768066"/>
            <a:ext cx="0" cy="39700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93C7A0-6095-0E35-DAA8-6C4A56859444}"/>
              </a:ext>
            </a:extLst>
          </p:cNvPr>
          <p:cNvCxnSpPr>
            <a:cxnSpLocks/>
          </p:cNvCxnSpPr>
          <p:nvPr/>
        </p:nvCxnSpPr>
        <p:spPr>
          <a:xfrm>
            <a:off x="1338469" y="2753436"/>
            <a:ext cx="0" cy="39983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73CD9AB-8929-D22C-250A-957B1C465812}"/>
              </a:ext>
            </a:extLst>
          </p:cNvPr>
          <p:cNvSpPr txBox="1"/>
          <p:nvPr/>
        </p:nvSpPr>
        <p:spPr>
          <a:xfrm>
            <a:off x="540270" y="6362484"/>
            <a:ext cx="44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9	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</a:t>
            </a:r>
            <a:r>
              <a:rPr lang="en-IN" b="1" dirty="0"/>
              <a:t>	0	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</a:rPr>
              <a:t>1	1	1	1</a:t>
            </a:r>
            <a:endParaRPr lang="en-IN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D7CF47-547A-2F49-8E95-98B80A138ECF}"/>
              </a:ext>
            </a:extLst>
          </p:cNvPr>
          <p:cNvCxnSpPr>
            <a:cxnSpLocks/>
          </p:cNvCxnSpPr>
          <p:nvPr/>
        </p:nvCxnSpPr>
        <p:spPr>
          <a:xfrm>
            <a:off x="6088615" y="2767579"/>
            <a:ext cx="0" cy="39700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C78021F-C9E5-0571-1B56-1DC9DFBD0F2F}"/>
              </a:ext>
            </a:extLst>
          </p:cNvPr>
          <p:cNvSpPr txBox="1"/>
          <p:nvPr/>
        </p:nvSpPr>
        <p:spPr>
          <a:xfrm>
            <a:off x="5084060" y="3069334"/>
            <a:ext cx="811702" cy="378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0X3F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0X06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0X5B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0X4F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0X66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0X6D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0X7D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0X07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0X7F</a:t>
            </a:r>
          </a:p>
          <a:p>
            <a:pPr>
              <a:lnSpc>
                <a:spcPct val="132000"/>
              </a:lnSpc>
            </a:pPr>
            <a:r>
              <a:rPr lang="en-IN" b="1" dirty="0">
                <a:solidFill>
                  <a:srgbClr val="FF0000"/>
                </a:solidFill>
                <a:highlight>
                  <a:srgbClr val="00FFFF"/>
                </a:highlight>
              </a:rPr>
              <a:t>0X6F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A44B8CD-C36E-4D06-D301-F5EFDA99A502}"/>
              </a:ext>
            </a:extLst>
          </p:cNvPr>
          <p:cNvCxnSpPr>
            <a:cxnSpLocks/>
          </p:cNvCxnSpPr>
          <p:nvPr/>
        </p:nvCxnSpPr>
        <p:spPr>
          <a:xfrm>
            <a:off x="5039538" y="2753436"/>
            <a:ext cx="0" cy="39700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4AB7215-9C88-B61E-8575-F753CA2E936E}"/>
              </a:ext>
            </a:extLst>
          </p:cNvPr>
          <p:cNvSpPr/>
          <p:nvPr/>
        </p:nvSpPr>
        <p:spPr>
          <a:xfrm>
            <a:off x="1439438" y="3154505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5784A40-0C5B-5079-14EB-3EDD222DAD67}"/>
              </a:ext>
            </a:extLst>
          </p:cNvPr>
          <p:cNvSpPr/>
          <p:nvPr/>
        </p:nvSpPr>
        <p:spPr>
          <a:xfrm>
            <a:off x="3291431" y="3168085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2AE43E-0808-8F65-1305-D05C8E8DE2D7}"/>
              </a:ext>
            </a:extLst>
          </p:cNvPr>
          <p:cNvSpPr/>
          <p:nvPr/>
        </p:nvSpPr>
        <p:spPr>
          <a:xfrm>
            <a:off x="1420236" y="3538609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21D63AF-3159-F3BA-484D-ECBDEE65F03C}"/>
              </a:ext>
            </a:extLst>
          </p:cNvPr>
          <p:cNvSpPr/>
          <p:nvPr/>
        </p:nvSpPr>
        <p:spPr>
          <a:xfrm>
            <a:off x="1420236" y="3892670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26AC62C-292C-8F52-D9F4-B304AB31E03C}"/>
              </a:ext>
            </a:extLst>
          </p:cNvPr>
          <p:cNvSpPr/>
          <p:nvPr/>
        </p:nvSpPr>
        <p:spPr>
          <a:xfrm>
            <a:off x="1420236" y="4232929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E8EF624-7DA4-1A9A-73E7-6BCF9C001A3D}"/>
              </a:ext>
            </a:extLst>
          </p:cNvPr>
          <p:cNvSpPr/>
          <p:nvPr/>
        </p:nvSpPr>
        <p:spPr>
          <a:xfrm>
            <a:off x="1420236" y="4588115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5E52C7E-3CCC-1FD3-E1A6-290DF75BA073}"/>
              </a:ext>
            </a:extLst>
          </p:cNvPr>
          <p:cNvSpPr/>
          <p:nvPr/>
        </p:nvSpPr>
        <p:spPr>
          <a:xfrm>
            <a:off x="1429948" y="4969548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9CCDA69-C610-69CE-E01A-657DB426B8C3}"/>
              </a:ext>
            </a:extLst>
          </p:cNvPr>
          <p:cNvSpPr/>
          <p:nvPr/>
        </p:nvSpPr>
        <p:spPr>
          <a:xfrm>
            <a:off x="1429948" y="5362954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BAFCB09-AD29-9439-39E8-587F6E0E5C68}"/>
              </a:ext>
            </a:extLst>
          </p:cNvPr>
          <p:cNvSpPr/>
          <p:nvPr/>
        </p:nvSpPr>
        <p:spPr>
          <a:xfrm>
            <a:off x="1439437" y="5716809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F1C3905-0FAD-6AC8-01EA-B9AD26E0AA32}"/>
              </a:ext>
            </a:extLst>
          </p:cNvPr>
          <p:cNvSpPr/>
          <p:nvPr/>
        </p:nvSpPr>
        <p:spPr>
          <a:xfrm>
            <a:off x="1439437" y="6371350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E98DDCC-615E-F667-B1F5-AFE9A92626F1}"/>
              </a:ext>
            </a:extLst>
          </p:cNvPr>
          <p:cNvSpPr/>
          <p:nvPr/>
        </p:nvSpPr>
        <p:spPr>
          <a:xfrm>
            <a:off x="1445503" y="6021412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E51A209-0C13-442F-F6AF-EF8CE8981538}"/>
              </a:ext>
            </a:extLst>
          </p:cNvPr>
          <p:cNvSpPr/>
          <p:nvPr/>
        </p:nvSpPr>
        <p:spPr>
          <a:xfrm>
            <a:off x="3277525" y="3509841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22823CD0-293D-889A-FABE-03C34D45B5E0}"/>
              </a:ext>
            </a:extLst>
          </p:cNvPr>
          <p:cNvSpPr/>
          <p:nvPr/>
        </p:nvSpPr>
        <p:spPr>
          <a:xfrm>
            <a:off x="3277525" y="3863902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77DAC41-ED73-904E-AB25-E4F3315D0147}"/>
              </a:ext>
            </a:extLst>
          </p:cNvPr>
          <p:cNvSpPr/>
          <p:nvPr/>
        </p:nvSpPr>
        <p:spPr>
          <a:xfrm>
            <a:off x="3277525" y="4204161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6F07BBDD-2342-7535-7300-4D56EA236075}"/>
              </a:ext>
            </a:extLst>
          </p:cNvPr>
          <p:cNvSpPr/>
          <p:nvPr/>
        </p:nvSpPr>
        <p:spPr>
          <a:xfrm>
            <a:off x="3277525" y="4559347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8AB4E47-3704-5067-47E0-BFEB367E302A}"/>
              </a:ext>
            </a:extLst>
          </p:cNvPr>
          <p:cNvSpPr/>
          <p:nvPr/>
        </p:nvSpPr>
        <p:spPr>
          <a:xfrm>
            <a:off x="3287237" y="4940780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A9BA5F8-B66C-B68C-8B1D-4C197547444F}"/>
              </a:ext>
            </a:extLst>
          </p:cNvPr>
          <p:cNvSpPr/>
          <p:nvPr/>
        </p:nvSpPr>
        <p:spPr>
          <a:xfrm>
            <a:off x="3287237" y="5334186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0D290A6-E3AF-3C0D-A057-86E4BA6FCEE2}"/>
              </a:ext>
            </a:extLst>
          </p:cNvPr>
          <p:cNvSpPr/>
          <p:nvPr/>
        </p:nvSpPr>
        <p:spPr>
          <a:xfrm>
            <a:off x="3296726" y="5688041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C3B7853-7E2D-F68B-17FF-57BF2D222908}"/>
              </a:ext>
            </a:extLst>
          </p:cNvPr>
          <p:cNvSpPr/>
          <p:nvPr/>
        </p:nvSpPr>
        <p:spPr>
          <a:xfrm>
            <a:off x="3296726" y="6355608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4C1A2E6-0EE5-D23F-50E9-80C08F24E0B6}"/>
              </a:ext>
            </a:extLst>
          </p:cNvPr>
          <p:cNvSpPr/>
          <p:nvPr/>
        </p:nvSpPr>
        <p:spPr>
          <a:xfrm>
            <a:off x="3309745" y="6029225"/>
            <a:ext cx="1724989" cy="308924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2052" name="Picture 4" descr="7-segment Display and Driving a 7-segment Display">
            <a:extLst>
              <a:ext uri="{FF2B5EF4-FFF2-40B4-BE49-F238E27FC236}">
                <a16:creationId xmlns:a16="http://schemas.microsoft.com/office/drawing/2014/main" id="{37F851A8-9D8F-81B2-3152-D01E883A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18" y="2924952"/>
            <a:ext cx="4880280" cy="35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51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103" grpId="0"/>
      <p:bldP spid="113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358-5863-4A4D-A366-55F1091C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 segment Code ( cathode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5EAC-46B5-5A75-F1D3-74C7DADA8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17" y="2291863"/>
            <a:ext cx="4119412" cy="4334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#include &lt;</a:t>
            </a:r>
            <a:r>
              <a:rPr lang="en-IN" b="1" dirty="0" err="1">
                <a:highlight>
                  <a:srgbClr val="FFFF00"/>
                </a:highlight>
              </a:rPr>
              <a:t>avr</a:t>
            </a:r>
            <a:r>
              <a:rPr lang="en-IN" b="1" dirty="0">
                <a:highlight>
                  <a:srgbClr val="FFFF00"/>
                </a:highlight>
              </a:rPr>
              <a:t>/</a:t>
            </a:r>
            <a:r>
              <a:rPr lang="en-IN" b="1" dirty="0" err="1">
                <a:highlight>
                  <a:srgbClr val="FFFF00"/>
                </a:highlight>
              </a:rPr>
              <a:t>io.h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#include &lt;util/</a:t>
            </a:r>
            <a:r>
              <a:rPr lang="en-IN" b="1" dirty="0" err="1">
                <a:highlight>
                  <a:srgbClr val="FFFF00"/>
                </a:highlight>
              </a:rPr>
              <a:t>delay.h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IN" b="1" dirty="0"/>
              <a:t>#define F_CPU 16000000</a:t>
            </a:r>
          </a:p>
          <a:p>
            <a:pPr marL="0" indent="0">
              <a:buNone/>
            </a:pPr>
            <a:r>
              <a:rPr lang="en-IN" b="1" dirty="0"/>
              <a:t>int main()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>
                <a:highlight>
                  <a:srgbClr val="00FF00"/>
                </a:highlight>
              </a:rPr>
              <a:t>DDRD=0xFF</a:t>
            </a:r>
            <a:r>
              <a:rPr lang="en-IN" b="1" dirty="0"/>
              <a:t>;</a:t>
            </a:r>
          </a:p>
          <a:p>
            <a:pPr marL="0" indent="0">
              <a:buNone/>
            </a:pPr>
            <a:r>
              <a:rPr lang="en-IN" b="1" dirty="0"/>
              <a:t>  PORTD=0x3F;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3068849-2036-49CE-9136-571B20846F03}"/>
              </a:ext>
            </a:extLst>
          </p:cNvPr>
          <p:cNvSpPr txBox="1">
            <a:spLocks/>
          </p:cNvSpPr>
          <p:nvPr/>
        </p:nvSpPr>
        <p:spPr>
          <a:xfrm>
            <a:off x="6268279" y="2291864"/>
            <a:ext cx="5590404" cy="433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73506B5-9E3A-6C72-3498-306516B4F0A9}"/>
              </a:ext>
            </a:extLst>
          </p:cNvPr>
          <p:cNvSpPr txBox="1">
            <a:spLocks/>
          </p:cNvSpPr>
          <p:nvPr/>
        </p:nvSpPr>
        <p:spPr>
          <a:xfrm>
            <a:off x="3326296" y="2291863"/>
            <a:ext cx="9130747" cy="43342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while(1)</a:t>
            </a:r>
          </a:p>
          <a:p>
            <a:pPr marL="0" indent="0">
              <a:buNone/>
            </a:pPr>
            <a:r>
              <a:rPr lang="en-IN" b="1" dirty="0"/>
              <a:t>  {</a:t>
            </a:r>
          </a:p>
          <a:p>
            <a:pPr marL="0" indent="0">
              <a:buNone/>
            </a:pPr>
            <a:r>
              <a:rPr lang="en-IN" b="1" dirty="0"/>
              <a:t>    int </a:t>
            </a:r>
            <a:r>
              <a:rPr lang="en-IN" b="1" dirty="0" err="1"/>
              <a:t>i</a:t>
            </a:r>
            <a:r>
              <a:rPr lang="en-IN" b="1" dirty="0"/>
              <a:t>;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>
                <a:highlight>
                  <a:srgbClr val="C0C0C0"/>
                </a:highlight>
              </a:rPr>
              <a:t>unsigned char seg[ </a:t>
            </a:r>
            <a:r>
              <a:rPr lang="en-IN" b="1" dirty="0" err="1">
                <a:highlight>
                  <a:srgbClr val="C0C0C0"/>
                </a:highlight>
              </a:rPr>
              <a:t>i</a:t>
            </a:r>
            <a:r>
              <a:rPr lang="en-IN" b="1" dirty="0">
                <a:highlight>
                  <a:srgbClr val="C0C0C0"/>
                </a:highlight>
              </a:rPr>
              <a:t> ]={0x3F,0x06,0x5B,0x4F,0x66,0x6D,0x7D,0X07,0X7F,0x6F};</a:t>
            </a:r>
          </a:p>
          <a:p>
            <a:pPr marL="0" indent="0">
              <a:buNone/>
            </a:pPr>
            <a:r>
              <a:rPr lang="en-IN" b="1" dirty="0"/>
              <a:t>    for(</a:t>
            </a:r>
            <a:r>
              <a:rPr lang="en-IN" b="1" dirty="0" err="1"/>
              <a:t>i</a:t>
            </a:r>
            <a:r>
              <a:rPr lang="en-IN" b="1" dirty="0"/>
              <a:t>=0; </a:t>
            </a:r>
            <a:r>
              <a:rPr lang="en-IN" b="1" dirty="0" err="1"/>
              <a:t>i</a:t>
            </a:r>
            <a:r>
              <a:rPr lang="en-IN" b="1" dirty="0"/>
              <a:t>&lt;10; </a:t>
            </a:r>
            <a:r>
              <a:rPr lang="en-IN" b="1" dirty="0" err="1"/>
              <a:t>i</a:t>
            </a:r>
            <a:r>
              <a:rPr lang="en-IN" b="1" dirty="0"/>
              <a:t>++)</a:t>
            </a:r>
          </a:p>
          <a:p>
            <a:pPr marL="0" indent="0">
              <a:buNone/>
            </a:pPr>
            <a:r>
              <a:rPr lang="en-IN" b="1" dirty="0"/>
              <a:t>    {</a:t>
            </a:r>
          </a:p>
          <a:p>
            <a:pPr marL="0" indent="0">
              <a:buNone/>
            </a:pPr>
            <a:r>
              <a:rPr lang="en-IN" b="1" dirty="0"/>
              <a:t>      PORTD=seg[ </a:t>
            </a:r>
            <a:r>
              <a:rPr lang="en-IN" b="1" dirty="0" err="1"/>
              <a:t>i</a:t>
            </a:r>
            <a:r>
              <a:rPr lang="en-IN" b="1" dirty="0"/>
              <a:t> ];</a:t>
            </a:r>
          </a:p>
          <a:p>
            <a:pPr marL="0" indent="0">
              <a:buNone/>
            </a:pPr>
            <a:r>
              <a:rPr lang="en-IN" b="1" dirty="0"/>
              <a:t>      _</a:t>
            </a:r>
            <a:r>
              <a:rPr lang="en-IN" b="1" dirty="0" err="1"/>
              <a:t>delay_ms</a:t>
            </a:r>
            <a:r>
              <a:rPr lang="en-IN" b="1" dirty="0"/>
              <a:t>(700);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  }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D45F3B-ADF6-8B5B-DE5C-B778E9930C65}"/>
              </a:ext>
            </a:extLst>
          </p:cNvPr>
          <p:cNvCxnSpPr>
            <a:cxnSpLocks/>
          </p:cNvCxnSpPr>
          <p:nvPr/>
        </p:nvCxnSpPr>
        <p:spPr>
          <a:xfrm>
            <a:off x="3186389" y="2131475"/>
            <a:ext cx="0" cy="460062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Graphical user interface, diagram">
            <a:extLst>
              <a:ext uri="{FF2B5EF4-FFF2-40B4-BE49-F238E27FC236}">
                <a16:creationId xmlns:a16="http://schemas.microsoft.com/office/drawing/2014/main" id="{9C460839-1B1E-F0C0-33A0-FE82D8676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rcuit design 7_SEG_CATHOD _ Tinkercad">
            <a:hlinkClick r:id="" action="ppaction://media"/>
            <a:extLst>
              <a:ext uri="{FF2B5EF4-FFF2-40B4-BE49-F238E27FC236}">
                <a16:creationId xmlns:a16="http://schemas.microsoft.com/office/drawing/2014/main" id="{2FD28BE8-BFD4-227A-3D90-23EDBAAB008F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-1067" t="13774" r="-1067" b="13774"/>
          <a:stretch/>
        </p:blipFill>
        <p:spPr>
          <a:xfrm>
            <a:off x="0" y="188686"/>
            <a:ext cx="12060000" cy="65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2E5-CFCA-A529-5E11-3DEDB28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09" y="702365"/>
            <a:ext cx="9029273" cy="1110787"/>
          </a:xfrm>
        </p:spPr>
        <p:txBody>
          <a:bodyPr/>
          <a:lstStyle/>
          <a:p>
            <a:r>
              <a:rPr lang="en-IN" b="1" dirty="0"/>
              <a:t>Common Anode lookup Table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1F9B-8167-2CBF-967E-A119E181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6" y="2055043"/>
            <a:ext cx="5222766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Logic low ( 0 ) to glow led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D1932C2-302D-4BA7-34CC-8F7E48A52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5274"/>
              </p:ext>
            </p:extLst>
          </p:nvPr>
        </p:nvGraphicFramePr>
        <p:xfrm>
          <a:off x="765990" y="2685270"/>
          <a:ext cx="53300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2602410871"/>
                    </a:ext>
                  </a:extLst>
                </a:gridCol>
                <a:gridCol w="450574">
                  <a:extLst>
                    <a:ext uri="{9D8B030D-6E8A-4147-A177-3AD203B41FA5}">
                      <a16:colId xmlns:a16="http://schemas.microsoft.com/office/drawing/2014/main" val="1296553928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3486445866"/>
                    </a:ext>
                  </a:extLst>
                </a:gridCol>
                <a:gridCol w="344557">
                  <a:extLst>
                    <a:ext uri="{9D8B030D-6E8A-4147-A177-3AD203B41FA5}">
                      <a16:colId xmlns:a16="http://schemas.microsoft.com/office/drawing/2014/main" val="3310786822"/>
                    </a:ext>
                  </a:extLst>
                </a:gridCol>
                <a:gridCol w="371060">
                  <a:extLst>
                    <a:ext uri="{9D8B030D-6E8A-4147-A177-3AD203B41FA5}">
                      <a16:colId xmlns:a16="http://schemas.microsoft.com/office/drawing/2014/main" val="2006345959"/>
                    </a:ext>
                  </a:extLst>
                </a:gridCol>
                <a:gridCol w="371061">
                  <a:extLst>
                    <a:ext uri="{9D8B030D-6E8A-4147-A177-3AD203B41FA5}">
                      <a16:colId xmlns:a16="http://schemas.microsoft.com/office/drawing/2014/main" val="1662926611"/>
                    </a:ext>
                  </a:extLst>
                </a:gridCol>
                <a:gridCol w="331305">
                  <a:extLst>
                    <a:ext uri="{9D8B030D-6E8A-4147-A177-3AD203B41FA5}">
                      <a16:colId xmlns:a16="http://schemas.microsoft.com/office/drawing/2014/main" val="2291696897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1667724391"/>
                    </a:ext>
                  </a:extLst>
                </a:gridCol>
                <a:gridCol w="371061">
                  <a:extLst>
                    <a:ext uri="{9D8B030D-6E8A-4147-A177-3AD203B41FA5}">
                      <a16:colId xmlns:a16="http://schemas.microsoft.com/office/drawing/2014/main" val="2684415117"/>
                    </a:ext>
                  </a:extLst>
                </a:gridCol>
                <a:gridCol w="1619401">
                  <a:extLst>
                    <a:ext uri="{9D8B030D-6E8A-4147-A177-3AD203B41FA5}">
                      <a16:colId xmlns:a16="http://schemas.microsoft.com/office/drawing/2014/main" val="1612525070"/>
                    </a:ext>
                  </a:extLst>
                </a:gridCol>
              </a:tblGrid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HEX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7-Seg eqn.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1775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0xC0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14341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0xF9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69854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0xA4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36077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0xB0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16266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0x99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91936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0x92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33281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0x82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31198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0xF8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40837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0070C0"/>
                          </a:solidFill>
                        </a:rPr>
                        <a:t>0x80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1261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r>
                        <a:rPr lang="en-IN" b="1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0x90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6650"/>
                  </a:ext>
                </a:extLst>
              </a:tr>
            </a:tbl>
          </a:graphicData>
        </a:graphic>
      </p:graphicFrame>
      <p:pic>
        <p:nvPicPr>
          <p:cNvPr id="5" name="Picture 2" descr="7-segment Display and Driving a 7-segment Display">
            <a:extLst>
              <a:ext uri="{FF2B5EF4-FFF2-40B4-BE49-F238E27FC236}">
                <a16:creationId xmlns:a16="http://schemas.microsoft.com/office/drawing/2014/main" id="{325FAE02-755A-DB0A-72F9-A6CC15B2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79" y="2370211"/>
            <a:ext cx="468723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358-5863-4A4D-A366-55F1091C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 segment Code ( anode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5EAC-46B5-5A75-F1D3-74C7DADA8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17" y="2291863"/>
            <a:ext cx="4119412" cy="4334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#include &lt;</a:t>
            </a:r>
            <a:r>
              <a:rPr lang="en-IN" b="1" dirty="0" err="1">
                <a:highlight>
                  <a:srgbClr val="FFFF00"/>
                </a:highlight>
              </a:rPr>
              <a:t>avr</a:t>
            </a:r>
            <a:r>
              <a:rPr lang="en-IN" b="1" dirty="0">
                <a:highlight>
                  <a:srgbClr val="FFFF00"/>
                </a:highlight>
              </a:rPr>
              <a:t>/</a:t>
            </a:r>
            <a:r>
              <a:rPr lang="en-IN" b="1" dirty="0" err="1">
                <a:highlight>
                  <a:srgbClr val="FFFF00"/>
                </a:highlight>
              </a:rPr>
              <a:t>io.h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#include &lt;util/</a:t>
            </a:r>
            <a:r>
              <a:rPr lang="en-IN" b="1" dirty="0" err="1">
                <a:highlight>
                  <a:srgbClr val="FFFF00"/>
                </a:highlight>
              </a:rPr>
              <a:t>delay.h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IN" b="1" dirty="0"/>
              <a:t>#define F_CPU 16000000</a:t>
            </a:r>
          </a:p>
          <a:p>
            <a:pPr marL="0" indent="0">
              <a:buNone/>
            </a:pPr>
            <a:r>
              <a:rPr lang="en-IN" b="1" dirty="0"/>
              <a:t>int main()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>
                <a:highlight>
                  <a:srgbClr val="00FF00"/>
                </a:highlight>
              </a:rPr>
              <a:t>DDRD=0xFF</a:t>
            </a:r>
            <a:r>
              <a:rPr lang="en-IN" b="1" dirty="0"/>
              <a:t>;</a:t>
            </a:r>
          </a:p>
          <a:p>
            <a:pPr marL="0" indent="0">
              <a:buNone/>
            </a:pPr>
            <a:r>
              <a:rPr lang="en-IN" b="1" dirty="0"/>
              <a:t>  PORTD=0xFF;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3068849-2036-49CE-9136-571B20846F03}"/>
              </a:ext>
            </a:extLst>
          </p:cNvPr>
          <p:cNvSpPr txBox="1">
            <a:spLocks/>
          </p:cNvSpPr>
          <p:nvPr/>
        </p:nvSpPr>
        <p:spPr>
          <a:xfrm>
            <a:off x="6268279" y="2291864"/>
            <a:ext cx="5590404" cy="433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73506B5-9E3A-6C72-3498-306516B4F0A9}"/>
              </a:ext>
            </a:extLst>
          </p:cNvPr>
          <p:cNvSpPr txBox="1">
            <a:spLocks/>
          </p:cNvSpPr>
          <p:nvPr/>
        </p:nvSpPr>
        <p:spPr>
          <a:xfrm>
            <a:off x="3326296" y="2291863"/>
            <a:ext cx="9130747" cy="43342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while(1)</a:t>
            </a:r>
          </a:p>
          <a:p>
            <a:pPr marL="0" indent="0">
              <a:buNone/>
            </a:pPr>
            <a:r>
              <a:rPr lang="en-IN" b="1" dirty="0"/>
              <a:t>  {</a:t>
            </a:r>
          </a:p>
          <a:p>
            <a:pPr marL="0" indent="0">
              <a:buNone/>
            </a:pPr>
            <a:r>
              <a:rPr lang="en-IN" b="1" dirty="0"/>
              <a:t>    int </a:t>
            </a:r>
            <a:r>
              <a:rPr lang="en-IN" b="1" dirty="0" err="1"/>
              <a:t>i</a:t>
            </a:r>
            <a:r>
              <a:rPr lang="en-IN" b="1" dirty="0"/>
              <a:t>;</a:t>
            </a:r>
          </a:p>
          <a:p>
            <a:pPr marL="0" indent="0">
              <a:buNone/>
            </a:pPr>
            <a:r>
              <a:rPr lang="en-IN" b="1" dirty="0"/>
              <a:t>    unsigned char seg[ </a:t>
            </a:r>
            <a:r>
              <a:rPr lang="en-IN" b="1" dirty="0" err="1"/>
              <a:t>i</a:t>
            </a:r>
            <a:r>
              <a:rPr lang="en-IN" b="1" dirty="0"/>
              <a:t> ]={0xC0,0xF9,0xA4,0xB0,0x99,0x92,0x82,0XF8,0X80,0x90}</a:t>
            </a:r>
            <a:r>
              <a:rPr lang="en-IN" b="1" dirty="0">
                <a:highlight>
                  <a:srgbClr val="C0C0C0"/>
                </a:highlight>
              </a:rPr>
              <a:t>;</a:t>
            </a:r>
          </a:p>
          <a:p>
            <a:pPr marL="0" indent="0">
              <a:buNone/>
            </a:pPr>
            <a:r>
              <a:rPr lang="en-IN" b="1" dirty="0"/>
              <a:t>    for(</a:t>
            </a:r>
            <a:r>
              <a:rPr lang="en-IN" b="1" dirty="0" err="1"/>
              <a:t>i</a:t>
            </a:r>
            <a:r>
              <a:rPr lang="en-IN" b="1" dirty="0"/>
              <a:t>=0; </a:t>
            </a:r>
            <a:r>
              <a:rPr lang="en-IN" b="1" dirty="0" err="1"/>
              <a:t>i</a:t>
            </a:r>
            <a:r>
              <a:rPr lang="en-IN" b="1" dirty="0"/>
              <a:t>&lt;10; </a:t>
            </a:r>
            <a:r>
              <a:rPr lang="en-IN" b="1" dirty="0" err="1"/>
              <a:t>i</a:t>
            </a:r>
            <a:r>
              <a:rPr lang="en-IN" b="1" dirty="0"/>
              <a:t>++)</a:t>
            </a:r>
          </a:p>
          <a:p>
            <a:pPr marL="0" indent="0">
              <a:buNone/>
            </a:pPr>
            <a:r>
              <a:rPr lang="en-IN" b="1" dirty="0"/>
              <a:t>    {</a:t>
            </a:r>
          </a:p>
          <a:p>
            <a:pPr marL="0" indent="0">
              <a:buNone/>
            </a:pPr>
            <a:r>
              <a:rPr lang="en-IN" b="1" dirty="0"/>
              <a:t>      PORTD=seg[ </a:t>
            </a:r>
            <a:r>
              <a:rPr lang="en-IN" b="1" dirty="0" err="1"/>
              <a:t>i</a:t>
            </a:r>
            <a:r>
              <a:rPr lang="en-IN" b="1" dirty="0"/>
              <a:t> ];</a:t>
            </a:r>
          </a:p>
          <a:p>
            <a:pPr marL="0" indent="0">
              <a:buNone/>
            </a:pPr>
            <a:r>
              <a:rPr lang="en-IN" b="1" dirty="0"/>
              <a:t>      _</a:t>
            </a:r>
            <a:r>
              <a:rPr lang="en-IN" b="1" dirty="0" err="1"/>
              <a:t>delay_ms</a:t>
            </a:r>
            <a:r>
              <a:rPr lang="en-IN" b="1" dirty="0"/>
              <a:t>(700);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  }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D45F3B-ADF6-8B5B-DE5C-B778E9930C65}"/>
              </a:ext>
            </a:extLst>
          </p:cNvPr>
          <p:cNvCxnSpPr>
            <a:cxnSpLocks/>
          </p:cNvCxnSpPr>
          <p:nvPr/>
        </p:nvCxnSpPr>
        <p:spPr>
          <a:xfrm>
            <a:off x="3186389" y="2131475"/>
            <a:ext cx="0" cy="460062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Graphical user interface, diagram">
            <a:extLst>
              <a:ext uri="{FF2B5EF4-FFF2-40B4-BE49-F238E27FC236}">
                <a16:creationId xmlns:a16="http://schemas.microsoft.com/office/drawing/2014/main" id="{BDB8B865-E010-489E-1444-0FCC0E38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rcuit design 7_SEG_ANODE _ Tinkercad">
            <a:hlinkClick r:id="" action="ppaction://media"/>
            <a:extLst>
              <a:ext uri="{FF2B5EF4-FFF2-40B4-BE49-F238E27FC236}">
                <a16:creationId xmlns:a16="http://schemas.microsoft.com/office/drawing/2014/main" id="{8E93A4EF-B7D1-D2BD-9AA6-5C5ED95C4A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-1" t="14286" r="193" b="7619"/>
          <a:stretch/>
        </p:blipFill>
        <p:spPr>
          <a:xfrm>
            <a:off x="84000" y="110218"/>
            <a:ext cx="12024000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C9C7319AD564FA14D9092E6280A2C" ma:contentTypeVersion="4" ma:contentTypeDescription="Create a new document." ma:contentTypeScope="" ma:versionID="668731c01d50cbd0055035730f0948a6">
  <xsd:schema xmlns:xsd="http://www.w3.org/2001/XMLSchema" xmlns:xs="http://www.w3.org/2001/XMLSchema" xmlns:p="http://schemas.microsoft.com/office/2006/metadata/properties" xmlns:ns3="177a7b9f-9f1f-47d6-9443-e6904834d563" targetNamespace="http://schemas.microsoft.com/office/2006/metadata/properties" ma:root="true" ma:fieldsID="e57146643bfb18eb2c0c548dd9f2122b" ns3:_="">
    <xsd:import namespace="177a7b9f-9f1f-47d6-9443-e6904834d5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a7b9f-9f1f-47d6-9443-e6904834d5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1685E5-BFBA-4396-B19D-E8AD05240D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D55854-28B3-476E-BFF2-49147E86F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a7b9f-9f1f-47d6-9443-e6904834d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413B24-9AE2-4DC2-AFFC-7296A1227DE5}">
  <ds:schemaRefs>
    <ds:schemaRef ds:uri="http://purl.org/dc/terms/"/>
    <ds:schemaRef ds:uri="http://www.w3.org/XML/1998/namespace"/>
    <ds:schemaRef ds:uri="177a7b9f-9f1f-47d6-9443-e6904834d563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400</TotalTime>
  <Words>709</Words>
  <Application>Microsoft Office PowerPoint</Application>
  <PresentationFormat>Widescreen</PresentationFormat>
  <Paragraphs>204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Open Sans</vt:lpstr>
      <vt:lpstr>Wingdings 3</vt:lpstr>
      <vt:lpstr>Ion Boardroom</vt:lpstr>
      <vt:lpstr>Introduction to 7 Segment Display</vt:lpstr>
      <vt:lpstr>Types of 7 segment</vt:lpstr>
      <vt:lpstr>Common Cathode lookup Table </vt:lpstr>
      <vt:lpstr>7 segment Code ( cathode )</vt:lpstr>
      <vt:lpstr>PowerPoint Presentation</vt:lpstr>
      <vt:lpstr>Common Anode lookup Table </vt:lpstr>
      <vt:lpstr>7 segment Code ( anode 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7 Segment Display</dc:title>
  <dc:creator>Dnyandev Sawarkar</dc:creator>
  <cp:lastModifiedBy>Dnyandev Sawarkar</cp:lastModifiedBy>
  <cp:revision>2</cp:revision>
  <dcterms:created xsi:type="dcterms:W3CDTF">2022-10-01T12:52:32Z</dcterms:created>
  <dcterms:modified xsi:type="dcterms:W3CDTF">2022-10-02T04:01:31Z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0x0101002B0C9C7319AD564FA14D9092E6280A2C</vt:lpwstr>
  </property>
</Properties>
</file>