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Canva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github.com/Yash10gajbhiye/OneLogica_Assignme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60953" y="1554184"/>
            <a:ext cx="10952769" cy="3210910"/>
            <a:chOff x="0" y="0"/>
            <a:chExt cx="14603692" cy="4281213"/>
          </a:xfrm>
        </p:grpSpPr>
        <p:sp>
          <p:nvSpPr>
            <p:cNvPr id="3" name="Freeform 3"/>
            <p:cNvSpPr/>
            <p:nvPr/>
          </p:nvSpPr>
          <p:spPr>
            <a:xfrm>
              <a:off x="0" y="0"/>
              <a:ext cx="5309138" cy="4281213"/>
            </a:xfrm>
            <a:custGeom>
              <a:avLst/>
              <a:gdLst/>
              <a:ahLst/>
              <a:cxnLst/>
              <a:rect l="l" t="t" r="r" b="b"/>
              <a:pathLst>
                <a:path w="5309138" h="4281213">
                  <a:moveTo>
                    <a:pt x="0" y="0"/>
                  </a:moveTo>
                  <a:lnTo>
                    <a:pt x="5309138" y="0"/>
                  </a:lnTo>
                  <a:lnTo>
                    <a:pt x="5309138" y="4281213"/>
                  </a:lnTo>
                  <a:lnTo>
                    <a:pt x="0" y="4281213"/>
                  </a:lnTo>
                  <a:lnTo>
                    <a:pt x="0" y="0"/>
                  </a:lnTo>
                  <a:close/>
                </a:path>
              </a:pathLst>
            </a:custGeom>
            <a:blipFill>
              <a:blip r:embed="rId2"/>
              <a:stretch>
                <a:fillRect r="-291903"/>
              </a:stretch>
            </a:blipFill>
          </p:spPr>
        </p:sp>
        <p:sp>
          <p:nvSpPr>
            <p:cNvPr id="4" name="TextBox 4"/>
            <p:cNvSpPr txBox="1"/>
            <p:nvPr/>
          </p:nvSpPr>
          <p:spPr>
            <a:xfrm>
              <a:off x="4234501" y="786161"/>
              <a:ext cx="10369191" cy="2499342"/>
            </a:xfrm>
            <a:prstGeom prst="rect">
              <a:avLst/>
            </a:prstGeom>
          </p:spPr>
          <p:txBody>
            <a:bodyPr lIns="0" tIns="0" rIns="0" bIns="0" rtlCol="0" anchor="t">
              <a:spAutoFit/>
            </a:bodyPr>
            <a:lstStyle/>
            <a:p>
              <a:pPr algn="ctr">
                <a:lnSpc>
                  <a:spcPts val="15855"/>
                </a:lnSpc>
              </a:pPr>
              <a:r>
                <a:rPr lang="en-US" sz="11325">
                  <a:solidFill>
                    <a:srgbClr val="000000"/>
                  </a:solidFill>
                  <a:latin typeface="Canva Sans Bold"/>
                </a:rPr>
                <a:t>OneLogica</a:t>
              </a:r>
            </a:p>
          </p:txBody>
        </p:sp>
      </p:grpSp>
      <p:sp>
        <p:nvSpPr>
          <p:cNvPr id="5" name="Freeform 5"/>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alphaModFix amt="6999"/>
              <a:extLst>
                <a:ext uri="{96DAC541-7B7A-43D3-8B79-37D633B846F1}">
                  <asvg:svgBlip xmlns:asvg="http://schemas.microsoft.com/office/drawing/2016/SVG/main" r:embed="rId4"/>
                </a:ext>
              </a:extLst>
            </a:blip>
            <a:stretch>
              <a:fillRect/>
            </a:stretch>
          </a:blipFill>
        </p:spPr>
      </p:sp>
      <p:sp>
        <p:nvSpPr>
          <p:cNvPr id="6" name="Freeform 6"/>
          <p:cNvSpPr/>
          <p:nvPr/>
        </p:nvSpPr>
        <p:spPr>
          <a:xfrm>
            <a:off x="4182442" y="353520"/>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5">
              <a:alphaModFix amt="5000"/>
              <a:extLst>
                <a:ext uri="{96DAC541-7B7A-43D3-8B79-37D633B846F1}">
                  <asvg:svgBlip xmlns:asvg="http://schemas.microsoft.com/office/drawing/2016/SVG/main" r:embed="rId6"/>
                </a:ext>
              </a:extLst>
            </a:blip>
            <a:stretch>
              <a:fillRect/>
            </a:stretch>
          </a:blipFill>
        </p:spPr>
      </p:sp>
      <p:sp>
        <p:nvSpPr>
          <p:cNvPr id="7" name="Freeform 7"/>
          <p:cNvSpPr/>
          <p:nvPr/>
        </p:nvSpPr>
        <p:spPr>
          <a:xfrm>
            <a:off x="0" y="0"/>
            <a:ext cx="2091627" cy="2057400"/>
          </a:xfrm>
          <a:custGeom>
            <a:avLst/>
            <a:gdLst/>
            <a:ahLst/>
            <a:cxnLst/>
            <a:rect l="l" t="t" r="r" b="b"/>
            <a:pathLst>
              <a:path w="2091627" h="2057400">
                <a:moveTo>
                  <a:pt x="0" y="0"/>
                </a:moveTo>
                <a:lnTo>
                  <a:pt x="2091627" y="0"/>
                </a:lnTo>
                <a:lnTo>
                  <a:pt x="2091627"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0" y="5503922"/>
            <a:ext cx="4546740" cy="4114800"/>
          </a:xfrm>
          <a:custGeom>
            <a:avLst/>
            <a:gdLst/>
            <a:ahLst/>
            <a:cxnLst/>
            <a:rect l="l" t="t" r="r" b="b"/>
            <a:pathLst>
              <a:path w="4546740" h="4114800">
                <a:moveTo>
                  <a:pt x="0" y="0"/>
                </a:moveTo>
                <a:lnTo>
                  <a:pt x="4546740" y="0"/>
                </a:lnTo>
                <a:lnTo>
                  <a:pt x="4546740" y="4114800"/>
                </a:lnTo>
                <a:lnTo>
                  <a:pt x="0" y="4114800"/>
                </a:lnTo>
                <a:lnTo>
                  <a:pt x="0" y="0"/>
                </a:lnTo>
                <a:close/>
              </a:path>
            </a:pathLst>
          </a:custGeom>
          <a:blipFill>
            <a:blip r:embed="rId9">
              <a:alphaModFix amt="5000"/>
              <a:extLst>
                <a:ext uri="{96DAC541-7B7A-43D3-8B79-37D633B846F1}">
                  <asvg:svgBlip xmlns:asvg="http://schemas.microsoft.com/office/drawing/2016/SVG/main" r:embed="rId10"/>
                </a:ext>
              </a:extLst>
            </a:blip>
            <a:stretch>
              <a:fillRect/>
            </a:stretch>
          </a:blipFill>
        </p:spPr>
      </p:sp>
      <p:sp>
        <p:nvSpPr>
          <p:cNvPr id="9" name="Freeform 9"/>
          <p:cNvSpPr/>
          <p:nvPr/>
        </p:nvSpPr>
        <p:spPr>
          <a:xfrm>
            <a:off x="14988291" y="6947587"/>
            <a:ext cx="3371572" cy="3257781"/>
          </a:xfrm>
          <a:custGeom>
            <a:avLst/>
            <a:gdLst/>
            <a:ahLst/>
            <a:cxnLst/>
            <a:rect l="l" t="t" r="r" b="b"/>
            <a:pathLst>
              <a:path w="3371572" h="3257781">
                <a:moveTo>
                  <a:pt x="0" y="0"/>
                </a:moveTo>
                <a:lnTo>
                  <a:pt x="3371572" y="0"/>
                </a:lnTo>
                <a:lnTo>
                  <a:pt x="3371572" y="3257781"/>
                </a:lnTo>
                <a:lnTo>
                  <a:pt x="0" y="32577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TextBox 10"/>
          <p:cNvSpPr txBox="1"/>
          <p:nvPr/>
        </p:nvSpPr>
        <p:spPr>
          <a:xfrm>
            <a:off x="5173751" y="5580087"/>
            <a:ext cx="7940498" cy="31623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AI/ML Engineer - Intern</a:t>
            </a:r>
          </a:p>
          <a:p>
            <a:pPr algn="ctr">
              <a:lnSpc>
                <a:spcPts val="8400"/>
              </a:lnSpc>
            </a:pPr>
            <a:r>
              <a:rPr lang="en-US" sz="6000">
                <a:solidFill>
                  <a:srgbClr val="000000"/>
                </a:solidFill>
                <a:latin typeface="Canva Sans Bold"/>
              </a:rPr>
              <a:t>Assignment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3371480" y="1853164"/>
            <a:ext cx="11545040" cy="6580673"/>
          </a:xfrm>
          <a:custGeom>
            <a:avLst/>
            <a:gdLst/>
            <a:ahLst/>
            <a:cxnLst/>
            <a:rect l="l" t="t" r="r" b="b"/>
            <a:pathLst>
              <a:path w="11545040" h="6580673">
                <a:moveTo>
                  <a:pt x="0" y="0"/>
                </a:moveTo>
                <a:lnTo>
                  <a:pt x="11545040" y="0"/>
                </a:lnTo>
                <a:lnTo>
                  <a:pt x="11545040" y="6580672"/>
                </a:lnTo>
                <a:lnTo>
                  <a:pt x="0" y="6580672"/>
                </a:lnTo>
                <a:lnTo>
                  <a:pt x="0" y="0"/>
                </a:lnTo>
                <a:close/>
              </a:path>
            </a:pathLst>
          </a:custGeom>
          <a:blipFill>
            <a:blip r:embed="rId4">
              <a:alphaModFix amt="6999"/>
            </a:blip>
            <a:stretch>
              <a:fillRect/>
            </a:stretch>
          </a:blipFill>
        </p:spPr>
      </p:sp>
      <p:sp>
        <p:nvSpPr>
          <p:cNvPr id="4" name="TextBox 4"/>
          <p:cNvSpPr txBox="1"/>
          <p:nvPr/>
        </p:nvSpPr>
        <p:spPr>
          <a:xfrm>
            <a:off x="1028700" y="101600"/>
            <a:ext cx="6057900" cy="927100"/>
          </a:xfrm>
          <a:prstGeom prst="rect">
            <a:avLst/>
          </a:prstGeom>
        </p:spPr>
        <p:txBody>
          <a:bodyPr wrap="square" lIns="0" tIns="0" rIns="0" bIns="0" rtlCol="0" anchor="t">
            <a:spAutoFit/>
          </a:bodyPr>
          <a:lstStyle/>
          <a:p>
            <a:pPr algn="ctr">
              <a:lnSpc>
                <a:spcPts val="7699"/>
              </a:lnSpc>
            </a:pPr>
            <a:r>
              <a:rPr lang="en-US" sz="5499" dirty="0">
                <a:solidFill>
                  <a:srgbClr val="1F81B8"/>
                </a:solidFill>
                <a:latin typeface="Canva Sans Bold"/>
              </a:rPr>
              <a:t>Model</a:t>
            </a:r>
            <a:r>
              <a:rPr lang="en-US" sz="5499" dirty="0">
                <a:solidFill>
                  <a:srgbClr val="000000"/>
                </a:solidFill>
                <a:latin typeface="Canva Sans Bold"/>
              </a:rPr>
              <a:t> Validation</a:t>
            </a:r>
          </a:p>
        </p:txBody>
      </p:sp>
      <p:sp>
        <p:nvSpPr>
          <p:cNvPr id="5" name="TextBox 5"/>
          <p:cNvSpPr txBox="1"/>
          <p:nvPr/>
        </p:nvSpPr>
        <p:spPr>
          <a:xfrm>
            <a:off x="0" y="1462706"/>
            <a:ext cx="18288000" cy="5907405"/>
          </a:xfrm>
          <a:prstGeom prst="rect">
            <a:avLst/>
          </a:prstGeom>
        </p:spPr>
        <p:txBody>
          <a:bodyPr lIns="0" tIns="0" rIns="0" bIns="0" rtlCol="0" anchor="t">
            <a:spAutoFit/>
          </a:bodyPr>
          <a:lstStyle/>
          <a:p>
            <a:pPr marL="971550" lvl="1" indent="-485775">
              <a:lnSpc>
                <a:spcPts val="9585"/>
              </a:lnSpc>
              <a:buFont typeface="Arial"/>
              <a:buChar char="•"/>
            </a:pPr>
            <a:r>
              <a:rPr lang="en-US" sz="4500">
                <a:solidFill>
                  <a:srgbClr val="000000"/>
                </a:solidFill>
                <a:latin typeface="Canva Sans"/>
              </a:rPr>
              <a:t>Model validation is an iterative process that involves refining the model based on insights gained during evaluation. </a:t>
            </a:r>
          </a:p>
          <a:p>
            <a:pPr marL="971550" lvl="1" indent="-485775">
              <a:lnSpc>
                <a:spcPts val="9585"/>
              </a:lnSpc>
              <a:buFont typeface="Arial"/>
              <a:buChar char="•"/>
            </a:pPr>
            <a:r>
              <a:rPr lang="en-US" sz="4500">
                <a:solidFill>
                  <a:srgbClr val="000000"/>
                </a:solidFill>
                <a:latin typeface="Canva Sans"/>
              </a:rPr>
              <a:t>It is crucial for building trustworthy and reliable machine learning models that can be deployed confidently in real-world scenarios.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890851"/>
            <a:ext cx="15333018" cy="5185410"/>
          </a:xfrm>
          <a:prstGeom prst="rect">
            <a:avLst/>
          </a:prstGeom>
        </p:spPr>
        <p:txBody>
          <a:bodyPr lIns="0" tIns="0" rIns="0" bIns="0" rtlCol="0" anchor="t">
            <a:spAutoFit/>
          </a:bodyPr>
          <a:lstStyle/>
          <a:p>
            <a:pPr marL="971550" lvl="1" indent="-485775">
              <a:lnSpc>
                <a:spcPts val="8370"/>
              </a:lnSpc>
              <a:buFont typeface="Arial"/>
              <a:buChar char="•"/>
            </a:pPr>
            <a:r>
              <a:rPr lang="en-US" sz="4500">
                <a:solidFill>
                  <a:srgbClr val="000000"/>
                </a:solidFill>
                <a:latin typeface="Canva Sans"/>
              </a:rPr>
              <a:t>Data Splitting for training and testing</a:t>
            </a:r>
          </a:p>
          <a:p>
            <a:pPr marL="971550" lvl="1" indent="-485775">
              <a:lnSpc>
                <a:spcPts val="8370"/>
              </a:lnSpc>
              <a:buFont typeface="Arial"/>
              <a:buChar char="•"/>
            </a:pPr>
            <a:r>
              <a:rPr lang="en-US" sz="4500">
                <a:solidFill>
                  <a:srgbClr val="000000"/>
                </a:solidFill>
                <a:latin typeface="Canva Sans"/>
              </a:rPr>
              <a:t>Scaling Dataset with help of MinMaxScaler</a:t>
            </a:r>
          </a:p>
          <a:p>
            <a:pPr marL="971550" lvl="1" indent="-485775">
              <a:lnSpc>
                <a:spcPts val="8370"/>
              </a:lnSpc>
              <a:buFont typeface="Arial"/>
              <a:buChar char="•"/>
            </a:pPr>
            <a:r>
              <a:rPr lang="en-US" sz="4500">
                <a:solidFill>
                  <a:srgbClr val="000000"/>
                </a:solidFill>
                <a:latin typeface="Canva Sans"/>
              </a:rPr>
              <a:t>Selecting Appropriate Machine Learning Algorythms</a:t>
            </a:r>
          </a:p>
          <a:p>
            <a:pPr marL="971550" lvl="1" indent="-485775">
              <a:lnSpc>
                <a:spcPts val="8370"/>
              </a:lnSpc>
              <a:buFont typeface="Arial"/>
              <a:buChar char="•"/>
            </a:pPr>
            <a:r>
              <a:rPr lang="en-US" sz="4500">
                <a:solidFill>
                  <a:srgbClr val="000000"/>
                </a:solidFill>
                <a:latin typeface="Canva Sans"/>
              </a:rPr>
              <a:t>Model Robustness</a:t>
            </a:r>
          </a:p>
          <a:p>
            <a:pPr marL="971550" lvl="1" indent="-485775">
              <a:lnSpc>
                <a:spcPts val="8370"/>
              </a:lnSpc>
              <a:buFont typeface="Arial"/>
              <a:buChar char="•"/>
            </a:pPr>
            <a:r>
              <a:rPr lang="en-US" sz="4500">
                <a:solidFill>
                  <a:srgbClr val="000000"/>
                </a:solidFill>
                <a:latin typeface="Canva Sans"/>
              </a:rPr>
              <a:t>Final Prediction</a:t>
            </a:r>
          </a:p>
        </p:txBody>
      </p:sp>
      <p:sp>
        <p:nvSpPr>
          <p:cNvPr id="3" name="Freeform 3"/>
          <p:cNvSpPr/>
          <p:nvPr/>
        </p:nvSpPr>
        <p:spPr>
          <a:xfrm>
            <a:off x="5671426" y="1464628"/>
            <a:ext cx="6047565" cy="5276500"/>
          </a:xfrm>
          <a:custGeom>
            <a:avLst/>
            <a:gdLst/>
            <a:ahLst/>
            <a:cxnLst/>
            <a:rect l="l" t="t" r="r" b="b"/>
            <a:pathLst>
              <a:path w="6047565" h="5276500">
                <a:moveTo>
                  <a:pt x="0" y="0"/>
                </a:moveTo>
                <a:lnTo>
                  <a:pt x="6047565" y="0"/>
                </a:lnTo>
                <a:lnTo>
                  <a:pt x="6047565" y="5276500"/>
                </a:lnTo>
                <a:lnTo>
                  <a:pt x="0" y="5276500"/>
                </a:lnTo>
                <a:lnTo>
                  <a:pt x="0" y="0"/>
                </a:lnTo>
                <a:close/>
              </a:path>
            </a:pathLst>
          </a:custGeom>
          <a:blipFill>
            <a:blip r:embed="rId2">
              <a:alphaModFix amt="9999"/>
            </a:blip>
            <a:stretch>
              <a:fillRect/>
            </a:stretch>
          </a:blipFill>
        </p:spPr>
      </p:sp>
      <p:sp>
        <p:nvSpPr>
          <p:cNvPr id="4" name="TextBox 4"/>
          <p:cNvSpPr txBox="1"/>
          <p:nvPr/>
        </p:nvSpPr>
        <p:spPr>
          <a:xfrm>
            <a:off x="495821" y="537527"/>
            <a:ext cx="10271075" cy="927100"/>
          </a:xfrm>
          <a:prstGeom prst="rect">
            <a:avLst/>
          </a:prstGeom>
        </p:spPr>
        <p:txBody>
          <a:bodyPr lIns="0" tIns="0" rIns="0" bIns="0" rtlCol="0" anchor="t">
            <a:spAutoFit/>
          </a:bodyPr>
          <a:lstStyle/>
          <a:p>
            <a:pPr algn="ctr">
              <a:lnSpc>
                <a:spcPts val="7699"/>
              </a:lnSpc>
            </a:pPr>
            <a:r>
              <a:rPr lang="en-US" sz="5499">
                <a:solidFill>
                  <a:srgbClr val="000000"/>
                </a:solidFill>
                <a:latin typeface="Canva Sans"/>
              </a:rPr>
              <a:t>It Incorporates the following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1757429"/>
            <a:ext cx="18288000" cy="5728335"/>
          </a:xfrm>
          <a:prstGeom prst="rect">
            <a:avLst/>
          </a:prstGeom>
        </p:spPr>
        <p:txBody>
          <a:bodyPr lIns="0" tIns="0" rIns="0" bIns="0" rtlCol="0" anchor="t">
            <a:spAutoFit/>
          </a:bodyPr>
          <a:lstStyle/>
          <a:p>
            <a:pPr marL="971550" lvl="1" indent="-485775">
              <a:lnSpc>
                <a:spcPts val="9270"/>
              </a:lnSpc>
              <a:buFont typeface="Arial"/>
              <a:buChar char="•"/>
            </a:pPr>
            <a:r>
              <a:rPr lang="en-US" sz="4500">
                <a:solidFill>
                  <a:srgbClr val="000000"/>
                </a:solidFill>
                <a:latin typeface="Canva Sans"/>
              </a:rPr>
              <a:t>The project incorporates the Streamlit framework to providing a dynamic platform to visualize stock trends. </a:t>
            </a:r>
          </a:p>
          <a:p>
            <a:pPr marL="971550" lvl="1" indent="-485775">
              <a:lnSpc>
                <a:spcPts val="9270"/>
              </a:lnSpc>
              <a:buFont typeface="Arial"/>
              <a:buChar char="•"/>
            </a:pPr>
            <a:r>
              <a:rPr lang="en-US" sz="4500">
                <a:solidFill>
                  <a:srgbClr val="000000"/>
                </a:solidFill>
                <a:latin typeface="Canva Sans"/>
              </a:rPr>
              <a:t>Users can input a stock ticker symbol, and the LSTM model dynamically predicts and displays future stock prices, allowing for real-time analysis and decision-making.</a:t>
            </a:r>
          </a:p>
        </p:txBody>
      </p:sp>
      <p:sp>
        <p:nvSpPr>
          <p:cNvPr id="4" name="TextBox 4"/>
          <p:cNvSpPr txBox="1"/>
          <p:nvPr/>
        </p:nvSpPr>
        <p:spPr>
          <a:xfrm>
            <a:off x="1028700" y="101600"/>
            <a:ext cx="5219700" cy="927100"/>
          </a:xfrm>
          <a:prstGeom prst="rect">
            <a:avLst/>
          </a:prstGeom>
        </p:spPr>
        <p:txBody>
          <a:bodyPr wrap="square" lIns="0" tIns="0" rIns="0" bIns="0" rtlCol="0" anchor="t">
            <a:spAutoFit/>
          </a:bodyPr>
          <a:lstStyle/>
          <a:p>
            <a:pPr algn="ctr">
              <a:lnSpc>
                <a:spcPts val="7699"/>
              </a:lnSpc>
            </a:pPr>
            <a:r>
              <a:rPr lang="en-US" sz="5499" dirty="0">
                <a:solidFill>
                  <a:srgbClr val="1F81B8"/>
                </a:solidFill>
                <a:latin typeface="Canva Sans Bold"/>
              </a:rPr>
              <a:t>Final</a:t>
            </a:r>
            <a:r>
              <a:rPr lang="en-US" sz="5499" dirty="0">
                <a:solidFill>
                  <a:srgbClr val="000000"/>
                </a:solidFill>
                <a:latin typeface="Canva Sans Bold"/>
              </a:rPr>
              <a:t> Outcome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82279" y="1481863"/>
            <a:ext cx="5923441" cy="5826512"/>
          </a:xfrm>
          <a:custGeom>
            <a:avLst/>
            <a:gdLst/>
            <a:ahLst/>
            <a:cxnLst/>
            <a:rect l="l" t="t" r="r" b="b"/>
            <a:pathLst>
              <a:path w="5923441" h="5826512">
                <a:moveTo>
                  <a:pt x="0" y="0"/>
                </a:moveTo>
                <a:lnTo>
                  <a:pt x="5923442" y="0"/>
                </a:lnTo>
                <a:lnTo>
                  <a:pt x="5923442" y="5826512"/>
                </a:lnTo>
                <a:lnTo>
                  <a:pt x="0" y="5826512"/>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3633119"/>
            <a:ext cx="16327785" cy="762000"/>
          </a:xfrm>
          <a:prstGeom prst="rect">
            <a:avLst/>
          </a:prstGeom>
        </p:spPr>
        <p:txBody>
          <a:bodyPr lIns="0" tIns="0" rIns="0" bIns="0" rtlCol="0" anchor="t">
            <a:spAutoFit/>
          </a:bodyPr>
          <a:lstStyle/>
          <a:p>
            <a:pPr algn="ctr">
              <a:lnSpc>
                <a:spcPts val="6299"/>
              </a:lnSpc>
            </a:pPr>
            <a:r>
              <a:rPr lang="en-US" sz="4500" u="sng">
                <a:solidFill>
                  <a:srgbClr val="000000"/>
                </a:solidFill>
                <a:latin typeface="Canva Sans"/>
                <a:hlinkClick r:id="rId4" tooltip="https://github.com/Yash10gajbhiye/OneLogica_Assignment"/>
              </a:rPr>
              <a:t>https://github.com/Yash10gajbhiye/OneLogica_Assignment</a:t>
            </a:r>
          </a:p>
        </p:txBody>
      </p:sp>
      <p:sp>
        <p:nvSpPr>
          <p:cNvPr id="4" name="TextBox 4"/>
          <p:cNvSpPr txBox="1"/>
          <p:nvPr/>
        </p:nvSpPr>
        <p:spPr>
          <a:xfrm>
            <a:off x="7114688" y="1310413"/>
            <a:ext cx="3430935"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560295"/>
            <a:ext cx="18288000" cy="6960870"/>
          </a:xfrm>
          <a:prstGeom prst="rect">
            <a:avLst/>
          </a:prstGeom>
        </p:spPr>
        <p:txBody>
          <a:bodyPr lIns="0" tIns="0" rIns="0" bIns="0" rtlCol="0" anchor="t">
            <a:spAutoFit/>
          </a:bodyPr>
          <a:lstStyle/>
          <a:p>
            <a:pPr marL="971550" lvl="1" indent="-485775">
              <a:lnSpc>
                <a:spcPts val="9315"/>
              </a:lnSpc>
              <a:buFont typeface="Arial"/>
              <a:buChar char="•"/>
            </a:pPr>
            <a:r>
              <a:rPr lang="en-US" sz="4500" dirty="0">
                <a:solidFill>
                  <a:srgbClr val="000000"/>
                </a:solidFill>
                <a:latin typeface="Canva Sans"/>
              </a:rPr>
              <a:t>In the dynamic world of financial markets, predicting stock prices is a challenging yet crucial task for investors, traders, and financial analysts. </a:t>
            </a:r>
          </a:p>
          <a:p>
            <a:pPr marL="971550" lvl="1" indent="-485775">
              <a:lnSpc>
                <a:spcPts val="9315"/>
              </a:lnSpc>
              <a:buFont typeface="Arial"/>
              <a:buChar char="•"/>
            </a:pPr>
            <a:r>
              <a:rPr lang="en-US" sz="4500" dirty="0">
                <a:solidFill>
                  <a:srgbClr val="000000"/>
                </a:solidFill>
                <a:latin typeface="Canva Sans"/>
              </a:rPr>
              <a:t>The integration of advanced technologies, data analytics, and machine learning has paved the way for the development of sophisticated stock price prediction systems. </a:t>
            </a:r>
          </a:p>
        </p:txBody>
      </p:sp>
      <p:sp>
        <p:nvSpPr>
          <p:cNvPr id="3" name="Freeform 3"/>
          <p:cNvSpPr/>
          <p:nvPr/>
        </p:nvSpPr>
        <p:spPr>
          <a:xfrm>
            <a:off x="4401483" y="196850"/>
            <a:ext cx="8630678" cy="8630678"/>
          </a:xfrm>
          <a:custGeom>
            <a:avLst/>
            <a:gdLst/>
            <a:ahLst/>
            <a:cxnLst/>
            <a:rect l="l" t="t" r="r" b="b"/>
            <a:pathLst>
              <a:path w="8630678" h="8630678">
                <a:moveTo>
                  <a:pt x="0" y="0"/>
                </a:moveTo>
                <a:lnTo>
                  <a:pt x="8630679" y="0"/>
                </a:lnTo>
                <a:lnTo>
                  <a:pt x="8630679" y="8630678"/>
                </a:lnTo>
                <a:lnTo>
                  <a:pt x="0" y="863067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101600"/>
            <a:ext cx="15354300" cy="922625"/>
          </a:xfrm>
          <a:prstGeom prst="rect">
            <a:avLst/>
          </a:prstGeom>
        </p:spPr>
        <p:txBody>
          <a:bodyPr wrap="square" lIns="0" tIns="0" rIns="0" bIns="0" rtlCol="0" anchor="t">
            <a:spAutoFit/>
          </a:bodyPr>
          <a:lstStyle/>
          <a:p>
            <a:pPr>
              <a:lnSpc>
                <a:spcPts val="7699"/>
              </a:lnSpc>
            </a:pPr>
            <a:r>
              <a:rPr lang="en-US" sz="5499" dirty="0">
                <a:solidFill>
                  <a:srgbClr val="1F81B8"/>
                </a:solidFill>
                <a:latin typeface="Canva Sans Bold"/>
              </a:rPr>
              <a:t>Advanced</a:t>
            </a:r>
            <a:r>
              <a:rPr lang="en-US" sz="5499" dirty="0">
                <a:solidFill>
                  <a:srgbClr val="000000"/>
                </a:solidFill>
                <a:latin typeface="Canva Sans Bold"/>
              </a:rPr>
              <a:t> Stock Price Prediction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448974" y="7065410"/>
            <a:ext cx="2839026" cy="3221590"/>
          </a:xfrm>
          <a:custGeom>
            <a:avLst/>
            <a:gdLst/>
            <a:ahLst/>
            <a:cxnLst/>
            <a:rect l="l" t="t" r="r" b="b"/>
            <a:pathLst>
              <a:path w="2839026" h="3221590">
                <a:moveTo>
                  <a:pt x="0" y="0"/>
                </a:moveTo>
                <a:lnTo>
                  <a:pt x="2839026" y="0"/>
                </a:lnTo>
                <a:lnTo>
                  <a:pt x="2839026" y="3221590"/>
                </a:lnTo>
                <a:lnTo>
                  <a:pt x="0" y="32215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0" y="2765745"/>
            <a:ext cx="18288000" cy="3147060"/>
          </a:xfrm>
          <a:prstGeom prst="rect">
            <a:avLst/>
          </a:prstGeom>
        </p:spPr>
        <p:txBody>
          <a:bodyPr lIns="0" tIns="0" rIns="0" bIns="0" rtlCol="0" anchor="t">
            <a:spAutoFit/>
          </a:bodyPr>
          <a:lstStyle/>
          <a:p>
            <a:pPr marL="971550" lvl="1" indent="-485775">
              <a:lnSpc>
                <a:spcPts val="8595"/>
              </a:lnSpc>
              <a:buFont typeface="Arial"/>
              <a:buChar char="•"/>
            </a:pPr>
            <a:r>
              <a:rPr lang="en-US" sz="4500">
                <a:solidFill>
                  <a:srgbClr val="000000"/>
                </a:solidFill>
                <a:latin typeface="Canva Sans"/>
              </a:rPr>
              <a:t>These systems aim to leverage historical stock data, market indicators, and various features to generate more accurate and informed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402650"/>
            <a:ext cx="16230600" cy="7178040"/>
          </a:xfrm>
          <a:prstGeom prst="rect">
            <a:avLst/>
          </a:prstGeom>
        </p:spPr>
        <p:txBody>
          <a:bodyPr lIns="0" tIns="0" rIns="0" bIns="0" rtlCol="0" anchor="t">
            <a:spAutoFit/>
          </a:bodyPr>
          <a:lstStyle/>
          <a:p>
            <a:pPr>
              <a:lnSpc>
                <a:spcPts val="9630"/>
              </a:lnSpc>
            </a:pPr>
            <a:r>
              <a:rPr lang="en-US" sz="4500">
                <a:solidFill>
                  <a:srgbClr val="000000"/>
                </a:solidFill>
                <a:latin typeface="Canva Sans"/>
              </a:rPr>
              <a:t>The Advanced Stock Price Prediction System represents a fusion of cutting-edge technologies and financial expertise to enhance decision-making in the volatile world of stock markets. As financial markets continue to evolve, these systems play a pivotal role in empowering investors with actionable insights and intelligent predictions.</a:t>
            </a:r>
          </a:p>
        </p:txBody>
      </p:sp>
      <p:sp>
        <p:nvSpPr>
          <p:cNvPr id="4" name="Freeform 4"/>
          <p:cNvSpPr/>
          <p:nvPr/>
        </p:nvSpPr>
        <p:spPr>
          <a:xfrm>
            <a:off x="15240921" y="7628423"/>
            <a:ext cx="3047079" cy="2658577"/>
          </a:xfrm>
          <a:custGeom>
            <a:avLst/>
            <a:gdLst/>
            <a:ahLst/>
            <a:cxnLst/>
            <a:rect l="l" t="t" r="r" b="b"/>
            <a:pathLst>
              <a:path w="3047079" h="2658577">
                <a:moveTo>
                  <a:pt x="0" y="0"/>
                </a:moveTo>
                <a:lnTo>
                  <a:pt x="3047079" y="0"/>
                </a:lnTo>
                <a:lnTo>
                  <a:pt x="3047079" y="2658577"/>
                </a:lnTo>
                <a:lnTo>
                  <a:pt x="0" y="2658577"/>
                </a:lnTo>
                <a:lnTo>
                  <a:pt x="0" y="0"/>
                </a:lnTo>
                <a:close/>
              </a:path>
            </a:pathLst>
          </a:custGeom>
          <a:blipFill>
            <a:blip r:embed="rId4"/>
            <a:stretch>
              <a:fillRect/>
            </a:stretch>
          </a:blipFill>
        </p:spPr>
      </p:sp>
      <p:sp>
        <p:nvSpPr>
          <p:cNvPr id="5" name="TextBox 5"/>
          <p:cNvSpPr txBox="1"/>
          <p:nvPr/>
        </p:nvSpPr>
        <p:spPr>
          <a:xfrm>
            <a:off x="1028700" y="101600"/>
            <a:ext cx="3390900" cy="927100"/>
          </a:xfrm>
          <a:prstGeom prst="rect">
            <a:avLst/>
          </a:prstGeom>
        </p:spPr>
        <p:txBody>
          <a:bodyPr wrap="square" lIns="0" tIns="0" rIns="0" bIns="0" rtlCol="0" anchor="t">
            <a:spAutoFit/>
          </a:bodyPr>
          <a:lstStyle/>
          <a:p>
            <a:pPr algn="ctr">
              <a:lnSpc>
                <a:spcPts val="7699"/>
              </a:lnSpc>
            </a:pPr>
            <a:r>
              <a:rPr lang="en-US" sz="5499" dirty="0">
                <a:solidFill>
                  <a:srgbClr val="1F81B8"/>
                </a:solidFill>
                <a:latin typeface="Canva Sans Bold"/>
              </a:rPr>
              <a:t>S</a:t>
            </a:r>
            <a:r>
              <a:rPr lang="en-US" sz="5499" dirty="0">
                <a:solidFill>
                  <a:srgbClr val="000000"/>
                </a:solidFill>
                <a:latin typeface="Canva Sans Bold"/>
              </a:rPr>
              <a:t>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0" y="7077293"/>
            <a:ext cx="4293923" cy="3209707"/>
          </a:xfrm>
          <a:custGeom>
            <a:avLst/>
            <a:gdLst/>
            <a:ahLst/>
            <a:cxnLst/>
            <a:rect l="l" t="t" r="r" b="b"/>
            <a:pathLst>
              <a:path w="4293923" h="3209707">
                <a:moveTo>
                  <a:pt x="0" y="0"/>
                </a:moveTo>
                <a:lnTo>
                  <a:pt x="4293923" y="0"/>
                </a:lnTo>
                <a:lnTo>
                  <a:pt x="4293923" y="3209707"/>
                </a:lnTo>
                <a:lnTo>
                  <a:pt x="0" y="3209707"/>
                </a:lnTo>
                <a:lnTo>
                  <a:pt x="0" y="0"/>
                </a:lnTo>
                <a:close/>
              </a:path>
            </a:pathLst>
          </a:custGeom>
          <a:blipFill>
            <a:blip r:embed="rId4"/>
            <a:stretch>
              <a:fillRect/>
            </a:stretch>
          </a:blipFill>
        </p:spPr>
      </p:sp>
      <p:sp>
        <p:nvSpPr>
          <p:cNvPr id="4" name="TextBox 4"/>
          <p:cNvSpPr txBox="1"/>
          <p:nvPr/>
        </p:nvSpPr>
        <p:spPr>
          <a:xfrm>
            <a:off x="627690" y="1807845"/>
            <a:ext cx="17032621" cy="3335655"/>
          </a:xfrm>
          <a:prstGeom prst="rect">
            <a:avLst/>
          </a:prstGeom>
        </p:spPr>
        <p:txBody>
          <a:bodyPr lIns="0" tIns="0" rIns="0" bIns="0" rtlCol="0" anchor="t">
            <a:spAutoFit/>
          </a:bodyPr>
          <a:lstStyle/>
          <a:p>
            <a:pPr marL="971550" lvl="1" indent="-485775">
              <a:lnSpc>
                <a:spcPts val="9135"/>
              </a:lnSpc>
              <a:buFont typeface="Arial"/>
              <a:buChar char="•"/>
            </a:pPr>
            <a:r>
              <a:rPr lang="en-US" sz="4500">
                <a:solidFill>
                  <a:srgbClr val="000000"/>
                </a:solidFill>
                <a:latin typeface="Canva Sans"/>
              </a:rPr>
              <a:t>Developing Predictive Models Enhancing Decision-Making Real-Time Predictions User-Friendly Interface Data Exploration and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2072902"/>
            <a:ext cx="15968123" cy="7322820"/>
          </a:xfrm>
          <a:prstGeom prst="rect">
            <a:avLst/>
          </a:prstGeom>
        </p:spPr>
        <p:txBody>
          <a:bodyPr lIns="0" tIns="0" rIns="0" bIns="0" rtlCol="0" anchor="t">
            <a:spAutoFit/>
          </a:bodyPr>
          <a:lstStyle/>
          <a:p>
            <a:pPr marL="971550" lvl="1" indent="-485775">
              <a:lnSpc>
                <a:spcPts val="7290"/>
              </a:lnSpc>
              <a:buFont typeface="Arial"/>
              <a:buChar char="•"/>
            </a:pPr>
            <a:r>
              <a:rPr lang="en-US" sz="4500">
                <a:solidFill>
                  <a:srgbClr val="000000"/>
                </a:solidFill>
                <a:latin typeface="Canva Sans"/>
              </a:rPr>
              <a:t>Data Collection and Processing</a:t>
            </a:r>
          </a:p>
          <a:p>
            <a:pPr marL="971550" lvl="1" indent="-485775">
              <a:lnSpc>
                <a:spcPts val="7290"/>
              </a:lnSpc>
              <a:buFont typeface="Arial"/>
              <a:buChar char="•"/>
            </a:pPr>
            <a:r>
              <a:rPr lang="en-US" sz="4500">
                <a:solidFill>
                  <a:srgbClr val="000000"/>
                </a:solidFill>
                <a:latin typeface="Canva Sans"/>
              </a:rPr>
              <a:t>Feature Engineering</a:t>
            </a:r>
          </a:p>
          <a:p>
            <a:pPr marL="971550" lvl="1" indent="-485775">
              <a:lnSpc>
                <a:spcPts val="7290"/>
              </a:lnSpc>
              <a:buFont typeface="Arial"/>
              <a:buChar char="•"/>
            </a:pPr>
            <a:r>
              <a:rPr lang="en-US" sz="4500">
                <a:solidFill>
                  <a:srgbClr val="000000"/>
                </a:solidFill>
                <a:latin typeface="Canva Sans"/>
              </a:rPr>
              <a:t>Machine Learning Models</a:t>
            </a:r>
          </a:p>
          <a:p>
            <a:pPr marL="971550" lvl="1" indent="-485775">
              <a:lnSpc>
                <a:spcPts val="7290"/>
              </a:lnSpc>
              <a:buFont typeface="Arial"/>
              <a:buChar char="•"/>
            </a:pPr>
            <a:r>
              <a:rPr lang="en-US" sz="4500">
                <a:solidFill>
                  <a:srgbClr val="000000"/>
                </a:solidFill>
                <a:latin typeface="Canva Sans"/>
              </a:rPr>
              <a:t>Deep Learning Architectures</a:t>
            </a:r>
          </a:p>
          <a:p>
            <a:pPr marL="971550" lvl="1" indent="-485775">
              <a:lnSpc>
                <a:spcPts val="7290"/>
              </a:lnSpc>
              <a:buFont typeface="Arial"/>
              <a:buChar char="•"/>
            </a:pPr>
            <a:r>
              <a:rPr lang="en-US" sz="4500">
                <a:solidFill>
                  <a:srgbClr val="000000"/>
                </a:solidFill>
                <a:latin typeface="Canva Sans"/>
              </a:rPr>
              <a:t>Evaluation Metrics</a:t>
            </a:r>
          </a:p>
          <a:p>
            <a:pPr marL="971550" lvl="1" indent="-485775">
              <a:lnSpc>
                <a:spcPts val="7290"/>
              </a:lnSpc>
              <a:buFont typeface="Arial"/>
              <a:buChar char="•"/>
            </a:pPr>
            <a:r>
              <a:rPr lang="en-US" sz="4500">
                <a:solidFill>
                  <a:srgbClr val="000000"/>
                </a:solidFill>
                <a:latin typeface="Canva Sans"/>
              </a:rPr>
              <a:t>Real-Time integration</a:t>
            </a:r>
          </a:p>
          <a:p>
            <a:pPr marL="971550" lvl="1" indent="-485775">
              <a:lnSpc>
                <a:spcPts val="7290"/>
              </a:lnSpc>
              <a:buFont typeface="Arial"/>
              <a:buChar char="•"/>
            </a:pPr>
            <a:r>
              <a:rPr lang="en-US" sz="4500">
                <a:solidFill>
                  <a:srgbClr val="000000"/>
                </a:solidFill>
                <a:latin typeface="Canva Sans"/>
              </a:rPr>
              <a:t>User Interface and Visualization</a:t>
            </a:r>
          </a:p>
          <a:p>
            <a:pPr marL="971550" lvl="1" indent="-485775">
              <a:lnSpc>
                <a:spcPts val="7290"/>
              </a:lnSpc>
              <a:buFont typeface="Arial"/>
              <a:buChar char="•"/>
            </a:pPr>
            <a:r>
              <a:rPr lang="en-US" sz="4500">
                <a:solidFill>
                  <a:srgbClr val="000000"/>
                </a:solidFill>
                <a:latin typeface="Canva Sans"/>
              </a:rPr>
              <a:t>Risk Management</a:t>
            </a:r>
          </a:p>
        </p:txBody>
      </p:sp>
      <p:sp>
        <p:nvSpPr>
          <p:cNvPr id="4" name="Freeform 4"/>
          <p:cNvSpPr/>
          <p:nvPr/>
        </p:nvSpPr>
        <p:spPr>
          <a:xfrm>
            <a:off x="13353903" y="7480732"/>
            <a:ext cx="4934097" cy="2806268"/>
          </a:xfrm>
          <a:custGeom>
            <a:avLst/>
            <a:gdLst/>
            <a:ahLst/>
            <a:cxnLst/>
            <a:rect l="l" t="t" r="r" b="b"/>
            <a:pathLst>
              <a:path w="4934097" h="2806268">
                <a:moveTo>
                  <a:pt x="0" y="0"/>
                </a:moveTo>
                <a:lnTo>
                  <a:pt x="4934097" y="0"/>
                </a:lnTo>
                <a:lnTo>
                  <a:pt x="4934097" y="2806268"/>
                </a:lnTo>
                <a:lnTo>
                  <a:pt x="0" y="2806268"/>
                </a:lnTo>
                <a:lnTo>
                  <a:pt x="0" y="0"/>
                </a:lnTo>
                <a:close/>
              </a:path>
            </a:pathLst>
          </a:custGeom>
          <a:blipFill>
            <a:blip r:embed="rId4"/>
            <a:stretch>
              <a:fillRect/>
            </a:stretch>
          </a:blipFill>
        </p:spPr>
      </p:sp>
      <p:sp>
        <p:nvSpPr>
          <p:cNvPr id="5" name="TextBox 5"/>
          <p:cNvSpPr txBox="1"/>
          <p:nvPr/>
        </p:nvSpPr>
        <p:spPr>
          <a:xfrm>
            <a:off x="1028700" y="-95250"/>
            <a:ext cx="15968123" cy="1898650"/>
          </a:xfrm>
          <a:prstGeom prst="rect">
            <a:avLst/>
          </a:prstGeom>
        </p:spPr>
        <p:txBody>
          <a:bodyPr wrap="square" lIns="0" tIns="0" rIns="0" bIns="0" rtlCol="0" anchor="t">
            <a:spAutoFit/>
          </a:bodyPr>
          <a:lstStyle/>
          <a:p>
            <a:pPr>
              <a:lnSpc>
                <a:spcPts val="7699"/>
              </a:lnSpc>
            </a:pPr>
            <a:r>
              <a:rPr lang="en-US" sz="5499" dirty="0">
                <a:solidFill>
                  <a:srgbClr val="1F81B8"/>
                </a:solidFill>
                <a:latin typeface="Canva Sans Bold"/>
              </a:rPr>
              <a:t>Key</a:t>
            </a:r>
            <a:r>
              <a:rPr lang="en-US" sz="5499" dirty="0">
                <a:solidFill>
                  <a:srgbClr val="000000"/>
                </a:solidFill>
                <a:latin typeface="Canva Sans Bold"/>
              </a:rPr>
              <a:t> Components of the Advanced Stock Price Prediction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264763" y="0"/>
            <a:ext cx="3023237" cy="4789287"/>
          </a:xfrm>
          <a:custGeom>
            <a:avLst/>
            <a:gdLst/>
            <a:ahLst/>
            <a:cxnLst/>
            <a:rect l="l" t="t" r="r" b="b"/>
            <a:pathLst>
              <a:path w="3023237" h="4789287">
                <a:moveTo>
                  <a:pt x="0" y="0"/>
                </a:moveTo>
                <a:lnTo>
                  <a:pt x="3023237" y="0"/>
                </a:lnTo>
                <a:lnTo>
                  <a:pt x="3023237" y="4789287"/>
                </a:lnTo>
                <a:lnTo>
                  <a:pt x="0" y="4789287"/>
                </a:lnTo>
                <a:lnTo>
                  <a:pt x="0" y="0"/>
                </a:lnTo>
                <a:close/>
              </a:path>
            </a:pathLst>
          </a:custGeom>
          <a:blipFill>
            <a:blip r:embed="rId4"/>
            <a:stretch>
              <a:fillRect/>
            </a:stretch>
          </a:blipFill>
        </p:spPr>
      </p:sp>
      <p:sp>
        <p:nvSpPr>
          <p:cNvPr id="4" name="TextBox 4"/>
          <p:cNvSpPr txBox="1"/>
          <p:nvPr/>
        </p:nvSpPr>
        <p:spPr>
          <a:xfrm>
            <a:off x="1028700" y="101600"/>
            <a:ext cx="5183386" cy="927100"/>
          </a:xfrm>
          <a:prstGeom prst="rect">
            <a:avLst/>
          </a:prstGeom>
        </p:spPr>
        <p:txBody>
          <a:bodyPr lIns="0" tIns="0" rIns="0" bIns="0" rtlCol="0" anchor="t">
            <a:spAutoFit/>
          </a:bodyPr>
          <a:lstStyle/>
          <a:p>
            <a:pPr algn="ctr">
              <a:lnSpc>
                <a:spcPts val="7699"/>
              </a:lnSpc>
            </a:pPr>
            <a:r>
              <a:rPr lang="en-US" sz="5499">
                <a:solidFill>
                  <a:srgbClr val="1F81B8"/>
                </a:solidFill>
                <a:latin typeface="Canva Sans Bold"/>
              </a:rPr>
              <a:t>Algo</a:t>
            </a:r>
            <a:r>
              <a:rPr lang="en-US" sz="5499">
                <a:solidFill>
                  <a:srgbClr val="000000"/>
                </a:solidFill>
                <a:latin typeface="Canva Sans Bold"/>
              </a:rPr>
              <a:t>rithm Flow</a:t>
            </a:r>
          </a:p>
        </p:txBody>
      </p:sp>
      <p:sp>
        <p:nvSpPr>
          <p:cNvPr id="5" name="TextBox 5"/>
          <p:cNvSpPr txBox="1"/>
          <p:nvPr/>
        </p:nvSpPr>
        <p:spPr>
          <a:xfrm>
            <a:off x="0" y="1505994"/>
            <a:ext cx="7479953" cy="6187440"/>
          </a:xfrm>
          <a:prstGeom prst="rect">
            <a:avLst/>
          </a:prstGeom>
        </p:spPr>
        <p:txBody>
          <a:bodyPr lIns="0" tIns="0" rIns="0" bIns="0" rtlCol="0" anchor="t">
            <a:spAutoFit/>
          </a:bodyPr>
          <a:lstStyle/>
          <a:p>
            <a:pPr marL="971550" lvl="1" indent="-485775">
              <a:lnSpc>
                <a:spcPts val="8280"/>
              </a:lnSpc>
              <a:buFont typeface="Arial"/>
              <a:buChar char="•"/>
            </a:pPr>
            <a:r>
              <a:rPr lang="en-US" sz="4500">
                <a:solidFill>
                  <a:srgbClr val="000000"/>
                </a:solidFill>
                <a:latin typeface="Canva Sans"/>
              </a:rPr>
              <a:t>“yfinance” Library</a:t>
            </a:r>
          </a:p>
          <a:p>
            <a:pPr marL="971550" lvl="1" indent="-485775">
              <a:lnSpc>
                <a:spcPts val="8280"/>
              </a:lnSpc>
              <a:buFont typeface="Arial"/>
              <a:buChar char="•"/>
            </a:pPr>
            <a:r>
              <a:rPr lang="en-US" sz="4500">
                <a:solidFill>
                  <a:srgbClr val="000000"/>
                </a:solidFill>
                <a:latin typeface="Canva Sans"/>
              </a:rPr>
              <a:t>Numpy </a:t>
            </a:r>
          </a:p>
          <a:p>
            <a:pPr marL="971550" lvl="1" indent="-485775">
              <a:lnSpc>
                <a:spcPts val="8280"/>
              </a:lnSpc>
              <a:buFont typeface="Arial"/>
              <a:buChar char="•"/>
            </a:pPr>
            <a:r>
              <a:rPr lang="en-US" sz="4500">
                <a:solidFill>
                  <a:srgbClr val="000000"/>
                </a:solidFill>
                <a:latin typeface="Canva Sans"/>
              </a:rPr>
              <a:t>Pandas</a:t>
            </a:r>
          </a:p>
          <a:p>
            <a:pPr marL="971550" lvl="1" indent="-485775">
              <a:lnSpc>
                <a:spcPts val="8280"/>
              </a:lnSpc>
              <a:buFont typeface="Arial"/>
              <a:buChar char="•"/>
            </a:pPr>
            <a:r>
              <a:rPr lang="en-US" sz="4500">
                <a:solidFill>
                  <a:srgbClr val="000000"/>
                </a:solidFill>
                <a:latin typeface="Canva Sans"/>
              </a:rPr>
              <a:t>Keras Library</a:t>
            </a:r>
          </a:p>
          <a:p>
            <a:pPr marL="971550" lvl="1" indent="-485775">
              <a:lnSpc>
                <a:spcPts val="8280"/>
              </a:lnSpc>
              <a:buFont typeface="Arial"/>
              <a:buChar char="•"/>
            </a:pPr>
            <a:r>
              <a:rPr lang="en-US" sz="4500">
                <a:solidFill>
                  <a:srgbClr val="000000"/>
                </a:solidFill>
                <a:latin typeface="Canva Sans"/>
              </a:rPr>
              <a:t>Streamlit Framework</a:t>
            </a:r>
          </a:p>
          <a:p>
            <a:pPr marL="971550" lvl="1" indent="-485775">
              <a:lnSpc>
                <a:spcPts val="8280"/>
              </a:lnSpc>
              <a:buFont typeface="Arial"/>
              <a:buChar char="•"/>
            </a:pPr>
            <a:r>
              <a:rPr lang="en-US" sz="4500">
                <a:solidFill>
                  <a:srgbClr val="000000"/>
                </a:solidFill>
                <a:latin typeface="Canva Sans"/>
              </a:rPr>
              <a:t>Matplotlib and Seaborn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33880" y="1028700"/>
            <a:ext cx="13220241" cy="8229600"/>
          </a:xfrm>
          <a:custGeom>
            <a:avLst/>
            <a:gdLst/>
            <a:ahLst/>
            <a:cxnLst/>
            <a:rect l="l" t="t" r="r" b="b"/>
            <a:pathLst>
              <a:path w="13220241" h="8229600">
                <a:moveTo>
                  <a:pt x="0" y="0"/>
                </a:moveTo>
                <a:lnTo>
                  <a:pt x="13220240" y="0"/>
                </a:lnTo>
                <a:lnTo>
                  <a:pt x="13220240" y="8229600"/>
                </a:lnTo>
                <a:lnTo>
                  <a:pt x="0" y="8229600"/>
                </a:lnTo>
                <a:lnTo>
                  <a:pt x="0" y="0"/>
                </a:lnTo>
                <a:close/>
              </a:path>
            </a:pathLst>
          </a:custGeom>
          <a:blipFill>
            <a:blip r:embed="rId2">
              <a:alphaModFix amt="15000"/>
            </a:blip>
            <a:stretch>
              <a:fillRect/>
            </a:stretch>
          </a:blipFill>
        </p:spPr>
      </p:sp>
      <p:sp>
        <p:nvSpPr>
          <p:cNvPr id="3" name="TextBox 3"/>
          <p:cNvSpPr txBox="1"/>
          <p:nvPr/>
        </p:nvSpPr>
        <p:spPr>
          <a:xfrm>
            <a:off x="1028700" y="101600"/>
            <a:ext cx="12306300" cy="927100"/>
          </a:xfrm>
          <a:prstGeom prst="rect">
            <a:avLst/>
          </a:prstGeom>
        </p:spPr>
        <p:txBody>
          <a:bodyPr wrap="square" lIns="0" tIns="0" rIns="0" bIns="0" rtlCol="0" anchor="t">
            <a:spAutoFit/>
          </a:bodyPr>
          <a:lstStyle/>
          <a:p>
            <a:pPr algn="ctr">
              <a:lnSpc>
                <a:spcPts val="7699"/>
              </a:lnSpc>
            </a:pPr>
            <a:r>
              <a:rPr lang="en-US" sz="5499" dirty="0">
                <a:solidFill>
                  <a:srgbClr val="1F81B8"/>
                </a:solidFill>
                <a:latin typeface="Canva Sans Bold"/>
              </a:rPr>
              <a:t>Overall </a:t>
            </a:r>
            <a:r>
              <a:rPr lang="en-US" sz="5499" dirty="0">
                <a:solidFill>
                  <a:srgbClr val="000000"/>
                </a:solidFill>
                <a:latin typeface="Canva Sans Bold"/>
              </a:rPr>
              <a:t>Architecture of the Solution</a:t>
            </a:r>
          </a:p>
        </p:txBody>
      </p:sp>
      <p:sp>
        <p:nvSpPr>
          <p:cNvPr id="4" name="TextBox 4"/>
          <p:cNvSpPr txBox="1"/>
          <p:nvPr/>
        </p:nvSpPr>
        <p:spPr>
          <a:xfrm>
            <a:off x="0" y="2293457"/>
            <a:ext cx="18288000" cy="3162300"/>
          </a:xfrm>
          <a:prstGeom prst="rect">
            <a:avLst/>
          </a:prstGeom>
        </p:spPr>
        <p:txBody>
          <a:bodyPr lIns="0" tIns="0" rIns="0" bIns="0" rtlCol="0" anchor="t">
            <a:spAutoFit/>
          </a:bodyPr>
          <a:lstStyle/>
          <a:p>
            <a:pPr marL="971550" lvl="1" indent="-485775">
              <a:lnSpc>
                <a:spcPts val="6299"/>
              </a:lnSpc>
              <a:buFont typeface="Arial"/>
              <a:buChar char="•"/>
            </a:pPr>
            <a:r>
              <a:rPr lang="en-US" sz="4500">
                <a:solidFill>
                  <a:srgbClr val="000000"/>
                </a:solidFill>
                <a:latin typeface="Canva Sans"/>
              </a:rPr>
              <a:t>The Stock Trend Prediction project leverages advanced machine learning techniques, specifically the Long Short-Term Memory (LSTM) neural network architecture, to forecast stock prices based on historical data. </a:t>
            </a:r>
          </a:p>
        </p:txBody>
      </p:sp>
      <p:sp>
        <p:nvSpPr>
          <p:cNvPr id="5" name="TextBox 5"/>
          <p:cNvSpPr txBox="1"/>
          <p:nvPr/>
        </p:nvSpPr>
        <p:spPr>
          <a:xfrm>
            <a:off x="0" y="6304590"/>
            <a:ext cx="18288000" cy="2362200"/>
          </a:xfrm>
          <a:prstGeom prst="rect">
            <a:avLst/>
          </a:prstGeom>
        </p:spPr>
        <p:txBody>
          <a:bodyPr lIns="0" tIns="0" rIns="0" bIns="0" rtlCol="0" anchor="t">
            <a:spAutoFit/>
          </a:bodyPr>
          <a:lstStyle/>
          <a:p>
            <a:pPr marL="971550" lvl="1" indent="-485775">
              <a:lnSpc>
                <a:spcPts val="6299"/>
              </a:lnSpc>
              <a:buFont typeface="Arial"/>
              <a:buChar char="•"/>
            </a:pPr>
            <a:r>
              <a:rPr lang="en-US" sz="4500">
                <a:solidFill>
                  <a:srgbClr val="000000"/>
                </a:solidFill>
                <a:latin typeface="Canva Sans"/>
              </a:rPr>
              <a:t>Utilizing the “yfinance library” , the project collects and preprocesses extensive stock price data, transforming it into sequences suitable for training the LSTM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2442" y="731926"/>
            <a:ext cx="9923116" cy="8823148"/>
          </a:xfrm>
          <a:custGeom>
            <a:avLst/>
            <a:gdLst/>
            <a:ahLst/>
            <a:cxnLst/>
            <a:rect l="l" t="t" r="r" b="b"/>
            <a:pathLst>
              <a:path w="9923116" h="8823148">
                <a:moveTo>
                  <a:pt x="0" y="0"/>
                </a:moveTo>
                <a:lnTo>
                  <a:pt x="9923116" y="0"/>
                </a:lnTo>
                <a:lnTo>
                  <a:pt x="9923116" y="8823148"/>
                </a:lnTo>
                <a:lnTo>
                  <a:pt x="0" y="8823148"/>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1656042"/>
            <a:ext cx="18288000" cy="5461635"/>
          </a:xfrm>
          <a:prstGeom prst="rect">
            <a:avLst/>
          </a:prstGeom>
        </p:spPr>
        <p:txBody>
          <a:bodyPr lIns="0" tIns="0" rIns="0" bIns="0" rtlCol="0" anchor="t">
            <a:spAutoFit/>
          </a:bodyPr>
          <a:lstStyle/>
          <a:p>
            <a:pPr marL="971550" lvl="1" indent="-485775">
              <a:lnSpc>
                <a:spcPts val="8820"/>
              </a:lnSpc>
              <a:buFont typeface="Arial"/>
              <a:buChar char="•"/>
            </a:pPr>
            <a:r>
              <a:rPr lang="en-US" sz="4500">
                <a:solidFill>
                  <a:srgbClr val="000000"/>
                </a:solidFill>
                <a:latin typeface="Canva Sans"/>
              </a:rPr>
              <a:t>The methodology involves splitting the dataset into training and testing sets, training the model on past 100 and 200 days' stock prices, and evaluating its performance using metrics such as Mean Absolute Error (MAE) and Root Mean Squared Error (RMSE).</a:t>
            </a:r>
          </a:p>
        </p:txBody>
      </p:sp>
      <p:sp>
        <p:nvSpPr>
          <p:cNvPr id="4" name="Freeform 4"/>
          <p:cNvSpPr/>
          <p:nvPr/>
        </p:nvSpPr>
        <p:spPr>
          <a:xfrm>
            <a:off x="6847334" y="4144539"/>
            <a:ext cx="4593331" cy="2973138"/>
          </a:xfrm>
          <a:custGeom>
            <a:avLst/>
            <a:gdLst/>
            <a:ahLst/>
            <a:cxnLst/>
            <a:rect l="l" t="t" r="r" b="b"/>
            <a:pathLst>
              <a:path w="4593331" h="2973138">
                <a:moveTo>
                  <a:pt x="0" y="0"/>
                </a:moveTo>
                <a:lnTo>
                  <a:pt x="4593332" y="0"/>
                </a:lnTo>
                <a:lnTo>
                  <a:pt x="4593332" y="2973138"/>
                </a:lnTo>
                <a:lnTo>
                  <a:pt x="0" y="2973138"/>
                </a:lnTo>
                <a:lnTo>
                  <a:pt x="0" y="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sp>
      <p:sp>
        <p:nvSpPr>
          <p:cNvPr id="5" name="Freeform 5"/>
          <p:cNvSpPr/>
          <p:nvPr/>
        </p:nvSpPr>
        <p:spPr>
          <a:xfrm>
            <a:off x="14210887" y="7555334"/>
            <a:ext cx="4077113" cy="2731666"/>
          </a:xfrm>
          <a:custGeom>
            <a:avLst/>
            <a:gdLst/>
            <a:ahLst/>
            <a:cxnLst/>
            <a:rect l="l" t="t" r="r" b="b"/>
            <a:pathLst>
              <a:path w="4077113" h="2731666">
                <a:moveTo>
                  <a:pt x="0" y="0"/>
                </a:moveTo>
                <a:lnTo>
                  <a:pt x="4077113" y="0"/>
                </a:lnTo>
                <a:lnTo>
                  <a:pt x="4077113" y="2731666"/>
                </a:lnTo>
                <a:lnTo>
                  <a:pt x="0" y="2731666"/>
                </a:lnTo>
                <a:lnTo>
                  <a:pt x="0" y="0"/>
                </a:lnTo>
                <a:close/>
              </a:path>
            </a:pathLst>
          </a:custGeom>
          <a:blipFill>
            <a:blip r:embed="rId6"/>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435</Words>
  <Application>Microsoft Office PowerPoint</Application>
  <PresentationFormat>Custom</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Canva Sans</vt: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OneLogica_assignment</dc:title>
  <cp:lastModifiedBy>Lenovo</cp:lastModifiedBy>
  <cp:revision>3</cp:revision>
  <dcterms:created xsi:type="dcterms:W3CDTF">2006-08-16T00:00:00Z</dcterms:created>
  <dcterms:modified xsi:type="dcterms:W3CDTF">2024-01-25T21:21:33Z</dcterms:modified>
  <dc:identifier>DAF64Sv6NF0</dc:identifier>
</cp:coreProperties>
</file>