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5AE9D-0D91-4A7F-9879-C7BED1B005B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270BF9-659A-43C5-8CDE-9D137CE121C8}">
      <dgm:prSet custT="1"/>
      <dgm:spPr/>
      <dgm:t>
        <a:bodyPr/>
        <a:lstStyle/>
        <a:p>
          <a:r>
            <a:rPr lang="en-US" sz="2400" dirty="0"/>
            <a:t>1. Student sends a question to the bot (text)</a:t>
          </a:r>
        </a:p>
      </dgm:t>
    </dgm:pt>
    <dgm:pt modelId="{2B883CEA-1230-4D82-A5C7-70876319318C}" type="parTrans" cxnId="{B4ED6E55-ACC1-420C-9A91-2994D2232699}">
      <dgm:prSet/>
      <dgm:spPr/>
      <dgm:t>
        <a:bodyPr/>
        <a:lstStyle/>
        <a:p>
          <a:endParaRPr lang="en-US"/>
        </a:p>
      </dgm:t>
    </dgm:pt>
    <dgm:pt modelId="{D5323CF6-00B3-441E-913D-8F5454D35DC4}" type="sibTrans" cxnId="{B4ED6E55-ACC1-420C-9A91-2994D2232699}">
      <dgm:prSet custT="1"/>
      <dgm:spPr/>
      <dgm:t>
        <a:bodyPr/>
        <a:lstStyle/>
        <a:p>
          <a:endParaRPr lang="en-US" sz="2400"/>
        </a:p>
      </dgm:t>
    </dgm:pt>
    <dgm:pt modelId="{EA6CE546-88F4-416D-B6ED-1605C43C1221}">
      <dgm:prSet custT="1"/>
      <dgm:spPr/>
      <dgm:t>
        <a:bodyPr/>
        <a:lstStyle/>
        <a:p>
          <a:r>
            <a:rPr lang="en-US" sz="2400" dirty="0"/>
            <a:t>2. </a:t>
          </a:r>
          <a:r>
            <a:rPr lang="en-IN" sz="2400" dirty="0"/>
            <a:t>Bot uses Gemini to generate an intelligent  answer</a:t>
          </a:r>
          <a:endParaRPr lang="en-US" sz="2400" dirty="0"/>
        </a:p>
      </dgm:t>
    </dgm:pt>
    <dgm:pt modelId="{A82D74CE-5239-4B73-BAB9-14E256436623}" type="sibTrans" cxnId="{2790E85D-9CEC-40C3-B74C-2C9B77D96140}">
      <dgm:prSet custT="1"/>
      <dgm:spPr/>
      <dgm:t>
        <a:bodyPr/>
        <a:lstStyle/>
        <a:p>
          <a:endParaRPr lang="en-US" sz="2400"/>
        </a:p>
      </dgm:t>
    </dgm:pt>
    <dgm:pt modelId="{4FFA65F6-DF22-4694-8993-3D8D3BAEE07D}" type="parTrans" cxnId="{2790E85D-9CEC-40C3-B74C-2C9B77D96140}">
      <dgm:prSet/>
      <dgm:spPr/>
      <dgm:t>
        <a:bodyPr/>
        <a:lstStyle/>
        <a:p>
          <a:endParaRPr lang="en-US"/>
        </a:p>
      </dgm:t>
    </dgm:pt>
    <dgm:pt modelId="{D8A640AC-3913-43FC-A9C7-D30B0FC896BB}">
      <dgm:prSet custT="1"/>
      <dgm:spPr/>
      <dgm:t>
        <a:bodyPr/>
        <a:lstStyle/>
        <a:p>
          <a:r>
            <a:rPr lang="en-US" sz="2400" dirty="0"/>
            <a:t>4. Future scope: accept images of questions, analyze and reply</a:t>
          </a:r>
        </a:p>
      </dgm:t>
    </dgm:pt>
    <dgm:pt modelId="{91B286CF-F118-41EE-BFF0-7B4FC8D19B7A}" type="parTrans" cxnId="{C07BC379-FE54-4736-B5C9-047FACFD7755}">
      <dgm:prSet/>
      <dgm:spPr/>
      <dgm:t>
        <a:bodyPr/>
        <a:lstStyle/>
        <a:p>
          <a:endParaRPr lang="en-IN"/>
        </a:p>
      </dgm:t>
    </dgm:pt>
    <dgm:pt modelId="{1ACD1C51-D98A-4E24-ACCB-832CC55E71C2}" type="sibTrans" cxnId="{C07BC379-FE54-4736-B5C9-047FACFD7755}">
      <dgm:prSet/>
      <dgm:spPr/>
      <dgm:t>
        <a:bodyPr/>
        <a:lstStyle/>
        <a:p>
          <a:endParaRPr lang="en-IN"/>
        </a:p>
      </dgm:t>
    </dgm:pt>
    <dgm:pt modelId="{CC159F7B-732D-476E-8384-3252D5F6A131}">
      <dgm:prSet custT="1"/>
      <dgm:spPr/>
      <dgm:t>
        <a:bodyPr/>
        <a:lstStyle/>
        <a:p>
          <a:r>
            <a:rPr lang="en-US" sz="2400" dirty="0"/>
            <a:t>3. Reply is sent instantly in the user’s language</a:t>
          </a:r>
        </a:p>
      </dgm:t>
    </dgm:pt>
    <dgm:pt modelId="{A055FC10-7FF8-493C-8E94-EF02CFA2B706}" type="parTrans" cxnId="{3901D83B-3E24-42A9-886F-8F05E261C183}">
      <dgm:prSet/>
      <dgm:spPr/>
      <dgm:t>
        <a:bodyPr/>
        <a:lstStyle/>
        <a:p>
          <a:endParaRPr lang="en-IN"/>
        </a:p>
      </dgm:t>
    </dgm:pt>
    <dgm:pt modelId="{557486B4-5519-4264-866F-336EAA35BACA}" type="sibTrans" cxnId="{3901D83B-3E24-42A9-886F-8F05E261C183}">
      <dgm:prSet/>
      <dgm:spPr/>
      <dgm:t>
        <a:bodyPr/>
        <a:lstStyle/>
        <a:p>
          <a:endParaRPr lang="en-IN"/>
        </a:p>
      </dgm:t>
    </dgm:pt>
    <dgm:pt modelId="{C1C32EA7-D897-4205-A81C-7DBC5F8A7623}" type="pres">
      <dgm:prSet presAssocID="{2BC5AE9D-0D91-4A7F-9879-C7BED1B005BE}" presName="outerComposite" presStyleCnt="0">
        <dgm:presLayoutVars>
          <dgm:chMax val="5"/>
          <dgm:dir/>
          <dgm:resizeHandles val="exact"/>
        </dgm:presLayoutVars>
      </dgm:prSet>
      <dgm:spPr/>
    </dgm:pt>
    <dgm:pt modelId="{E3406538-DF61-4CD8-BB30-8113372B479F}" type="pres">
      <dgm:prSet presAssocID="{2BC5AE9D-0D91-4A7F-9879-C7BED1B005BE}" presName="dummyMaxCanvas" presStyleCnt="0">
        <dgm:presLayoutVars/>
      </dgm:prSet>
      <dgm:spPr/>
    </dgm:pt>
    <dgm:pt modelId="{28352B06-5D22-41C1-A76C-14B3BF90A17F}" type="pres">
      <dgm:prSet presAssocID="{2BC5AE9D-0D91-4A7F-9879-C7BED1B005BE}" presName="FourNodes_1" presStyleLbl="node1" presStyleIdx="0" presStyleCnt="4">
        <dgm:presLayoutVars>
          <dgm:bulletEnabled val="1"/>
        </dgm:presLayoutVars>
      </dgm:prSet>
      <dgm:spPr/>
    </dgm:pt>
    <dgm:pt modelId="{7B5080F8-75A4-41BB-990C-8C200EB55E7A}" type="pres">
      <dgm:prSet presAssocID="{2BC5AE9D-0D91-4A7F-9879-C7BED1B005BE}" presName="FourNodes_2" presStyleLbl="node1" presStyleIdx="1" presStyleCnt="4">
        <dgm:presLayoutVars>
          <dgm:bulletEnabled val="1"/>
        </dgm:presLayoutVars>
      </dgm:prSet>
      <dgm:spPr/>
    </dgm:pt>
    <dgm:pt modelId="{C4AAA69B-53B6-4DDE-AD20-C16D52FFFBFA}" type="pres">
      <dgm:prSet presAssocID="{2BC5AE9D-0D91-4A7F-9879-C7BED1B005BE}" presName="FourNodes_3" presStyleLbl="node1" presStyleIdx="2" presStyleCnt="4">
        <dgm:presLayoutVars>
          <dgm:bulletEnabled val="1"/>
        </dgm:presLayoutVars>
      </dgm:prSet>
      <dgm:spPr/>
    </dgm:pt>
    <dgm:pt modelId="{487D3D8F-3B89-4E4D-9FFB-783168716871}" type="pres">
      <dgm:prSet presAssocID="{2BC5AE9D-0D91-4A7F-9879-C7BED1B005BE}" presName="FourNodes_4" presStyleLbl="node1" presStyleIdx="3" presStyleCnt="4">
        <dgm:presLayoutVars>
          <dgm:bulletEnabled val="1"/>
        </dgm:presLayoutVars>
      </dgm:prSet>
      <dgm:spPr/>
    </dgm:pt>
    <dgm:pt modelId="{37834DC0-3BEA-4862-935C-EE2A3BDA202D}" type="pres">
      <dgm:prSet presAssocID="{2BC5AE9D-0D91-4A7F-9879-C7BED1B005BE}" presName="FourConn_1-2" presStyleLbl="fgAccFollowNode1" presStyleIdx="0" presStyleCnt="3">
        <dgm:presLayoutVars>
          <dgm:bulletEnabled val="1"/>
        </dgm:presLayoutVars>
      </dgm:prSet>
      <dgm:spPr/>
    </dgm:pt>
    <dgm:pt modelId="{DF57311F-183B-4F2F-99F6-7342C1E43EA9}" type="pres">
      <dgm:prSet presAssocID="{2BC5AE9D-0D91-4A7F-9879-C7BED1B005BE}" presName="FourConn_2-3" presStyleLbl="fgAccFollowNode1" presStyleIdx="1" presStyleCnt="3">
        <dgm:presLayoutVars>
          <dgm:bulletEnabled val="1"/>
        </dgm:presLayoutVars>
      </dgm:prSet>
      <dgm:spPr/>
    </dgm:pt>
    <dgm:pt modelId="{3D94AC3F-50A9-4945-860E-37A62CA65ECC}" type="pres">
      <dgm:prSet presAssocID="{2BC5AE9D-0D91-4A7F-9879-C7BED1B005BE}" presName="FourConn_3-4" presStyleLbl="fgAccFollowNode1" presStyleIdx="2" presStyleCnt="3">
        <dgm:presLayoutVars>
          <dgm:bulletEnabled val="1"/>
        </dgm:presLayoutVars>
      </dgm:prSet>
      <dgm:spPr/>
    </dgm:pt>
    <dgm:pt modelId="{78F4606E-B111-4872-8809-35FFEC98F1FC}" type="pres">
      <dgm:prSet presAssocID="{2BC5AE9D-0D91-4A7F-9879-C7BED1B005BE}" presName="FourNodes_1_text" presStyleLbl="node1" presStyleIdx="3" presStyleCnt="4">
        <dgm:presLayoutVars>
          <dgm:bulletEnabled val="1"/>
        </dgm:presLayoutVars>
      </dgm:prSet>
      <dgm:spPr/>
    </dgm:pt>
    <dgm:pt modelId="{7DF76D22-FE82-4DCF-B3B2-C80499B9E6B1}" type="pres">
      <dgm:prSet presAssocID="{2BC5AE9D-0D91-4A7F-9879-C7BED1B005BE}" presName="FourNodes_2_text" presStyleLbl="node1" presStyleIdx="3" presStyleCnt="4">
        <dgm:presLayoutVars>
          <dgm:bulletEnabled val="1"/>
        </dgm:presLayoutVars>
      </dgm:prSet>
      <dgm:spPr/>
    </dgm:pt>
    <dgm:pt modelId="{BC2750EF-3758-46FB-A75F-71FDF7EDD448}" type="pres">
      <dgm:prSet presAssocID="{2BC5AE9D-0D91-4A7F-9879-C7BED1B005BE}" presName="FourNodes_3_text" presStyleLbl="node1" presStyleIdx="3" presStyleCnt="4">
        <dgm:presLayoutVars>
          <dgm:bulletEnabled val="1"/>
        </dgm:presLayoutVars>
      </dgm:prSet>
      <dgm:spPr/>
    </dgm:pt>
    <dgm:pt modelId="{BE3C27AF-3AD1-41E1-B91F-44B8593F6073}" type="pres">
      <dgm:prSet presAssocID="{2BC5AE9D-0D91-4A7F-9879-C7BED1B005B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BE8F539-CB70-426B-9975-308816CFF6CA}" type="presOf" srcId="{D8A640AC-3913-43FC-A9C7-D30B0FC896BB}" destId="{BE3C27AF-3AD1-41E1-B91F-44B8593F6073}" srcOrd="1" destOrd="0" presId="urn:microsoft.com/office/officeart/2005/8/layout/vProcess5"/>
    <dgm:cxn modelId="{3901D83B-3E24-42A9-886F-8F05E261C183}" srcId="{2BC5AE9D-0D91-4A7F-9879-C7BED1B005BE}" destId="{CC159F7B-732D-476E-8384-3252D5F6A131}" srcOrd="2" destOrd="0" parTransId="{A055FC10-7FF8-493C-8E94-EF02CFA2B706}" sibTransId="{557486B4-5519-4264-866F-336EAA35BACA}"/>
    <dgm:cxn modelId="{2407625D-3F11-4D22-A2E2-9CB20328A8E5}" type="presOf" srcId="{2BC5AE9D-0D91-4A7F-9879-C7BED1B005BE}" destId="{C1C32EA7-D897-4205-A81C-7DBC5F8A7623}" srcOrd="0" destOrd="0" presId="urn:microsoft.com/office/officeart/2005/8/layout/vProcess5"/>
    <dgm:cxn modelId="{2790E85D-9CEC-40C3-B74C-2C9B77D96140}" srcId="{2BC5AE9D-0D91-4A7F-9879-C7BED1B005BE}" destId="{EA6CE546-88F4-416D-B6ED-1605C43C1221}" srcOrd="1" destOrd="0" parTransId="{4FFA65F6-DF22-4694-8993-3D8D3BAEE07D}" sibTransId="{A82D74CE-5239-4B73-BAB9-14E256436623}"/>
    <dgm:cxn modelId="{D673A44F-C582-4B83-AD88-B856FCF58639}" type="presOf" srcId="{EA6CE546-88F4-416D-B6ED-1605C43C1221}" destId="{7B5080F8-75A4-41BB-990C-8C200EB55E7A}" srcOrd="0" destOrd="0" presId="urn:microsoft.com/office/officeart/2005/8/layout/vProcess5"/>
    <dgm:cxn modelId="{B4ED6E55-ACC1-420C-9A91-2994D2232699}" srcId="{2BC5AE9D-0D91-4A7F-9879-C7BED1B005BE}" destId="{D9270BF9-659A-43C5-8CDE-9D137CE121C8}" srcOrd="0" destOrd="0" parTransId="{2B883CEA-1230-4D82-A5C7-70876319318C}" sibTransId="{D5323CF6-00B3-441E-913D-8F5454D35DC4}"/>
    <dgm:cxn modelId="{FD1EAA75-A971-458C-9836-AAAC1C74BB02}" type="presOf" srcId="{CC159F7B-732D-476E-8384-3252D5F6A131}" destId="{BC2750EF-3758-46FB-A75F-71FDF7EDD448}" srcOrd="1" destOrd="0" presId="urn:microsoft.com/office/officeart/2005/8/layout/vProcess5"/>
    <dgm:cxn modelId="{3F3AD555-4EE2-47FD-B5F2-67D809B7F484}" type="presOf" srcId="{CC159F7B-732D-476E-8384-3252D5F6A131}" destId="{C4AAA69B-53B6-4DDE-AD20-C16D52FFFBFA}" srcOrd="0" destOrd="0" presId="urn:microsoft.com/office/officeart/2005/8/layout/vProcess5"/>
    <dgm:cxn modelId="{C07BC379-FE54-4736-B5C9-047FACFD7755}" srcId="{2BC5AE9D-0D91-4A7F-9879-C7BED1B005BE}" destId="{D8A640AC-3913-43FC-A9C7-D30B0FC896BB}" srcOrd="3" destOrd="0" parTransId="{91B286CF-F118-41EE-BFF0-7B4FC8D19B7A}" sibTransId="{1ACD1C51-D98A-4E24-ACCB-832CC55E71C2}"/>
    <dgm:cxn modelId="{E1D14E84-F4D8-45C8-B111-CBBFA793CFAB}" type="presOf" srcId="{D9270BF9-659A-43C5-8CDE-9D137CE121C8}" destId="{28352B06-5D22-41C1-A76C-14B3BF90A17F}" srcOrd="0" destOrd="0" presId="urn:microsoft.com/office/officeart/2005/8/layout/vProcess5"/>
    <dgm:cxn modelId="{C4120996-7DA3-4764-8070-D276847A1CC6}" type="presOf" srcId="{A82D74CE-5239-4B73-BAB9-14E256436623}" destId="{DF57311F-183B-4F2F-99F6-7342C1E43EA9}" srcOrd="0" destOrd="0" presId="urn:microsoft.com/office/officeart/2005/8/layout/vProcess5"/>
    <dgm:cxn modelId="{F417F79D-D349-4967-9ADA-2C4CB64B104B}" type="presOf" srcId="{557486B4-5519-4264-866F-336EAA35BACA}" destId="{3D94AC3F-50A9-4945-860E-37A62CA65ECC}" srcOrd="0" destOrd="0" presId="urn:microsoft.com/office/officeart/2005/8/layout/vProcess5"/>
    <dgm:cxn modelId="{DA4B33AB-56F9-4BC0-BCBF-04D78DC90C36}" type="presOf" srcId="{EA6CE546-88F4-416D-B6ED-1605C43C1221}" destId="{7DF76D22-FE82-4DCF-B3B2-C80499B9E6B1}" srcOrd="1" destOrd="0" presId="urn:microsoft.com/office/officeart/2005/8/layout/vProcess5"/>
    <dgm:cxn modelId="{3DEDD1DC-37C1-4CDF-97B2-5BBADFA61D7E}" type="presOf" srcId="{D5323CF6-00B3-441E-913D-8F5454D35DC4}" destId="{37834DC0-3BEA-4862-935C-EE2A3BDA202D}" srcOrd="0" destOrd="0" presId="urn:microsoft.com/office/officeart/2005/8/layout/vProcess5"/>
    <dgm:cxn modelId="{339A3DED-C3E2-4457-9FC8-35AF435EBA8F}" type="presOf" srcId="{D9270BF9-659A-43C5-8CDE-9D137CE121C8}" destId="{78F4606E-B111-4872-8809-35FFEC98F1FC}" srcOrd="1" destOrd="0" presId="urn:microsoft.com/office/officeart/2005/8/layout/vProcess5"/>
    <dgm:cxn modelId="{11FB7BEE-0117-4D1C-BE0B-0B7D2B9FF36B}" type="presOf" srcId="{D8A640AC-3913-43FC-A9C7-D30B0FC896BB}" destId="{487D3D8F-3B89-4E4D-9FFB-783168716871}" srcOrd="0" destOrd="0" presId="urn:microsoft.com/office/officeart/2005/8/layout/vProcess5"/>
    <dgm:cxn modelId="{9D1834A5-9713-4EC8-A962-95EBE798EB63}" type="presParOf" srcId="{C1C32EA7-D897-4205-A81C-7DBC5F8A7623}" destId="{E3406538-DF61-4CD8-BB30-8113372B479F}" srcOrd="0" destOrd="0" presId="urn:microsoft.com/office/officeart/2005/8/layout/vProcess5"/>
    <dgm:cxn modelId="{ABCE3441-6A20-4D18-8A16-6BA0CB211987}" type="presParOf" srcId="{C1C32EA7-D897-4205-A81C-7DBC5F8A7623}" destId="{28352B06-5D22-41C1-A76C-14B3BF90A17F}" srcOrd="1" destOrd="0" presId="urn:microsoft.com/office/officeart/2005/8/layout/vProcess5"/>
    <dgm:cxn modelId="{B084C6D1-3E83-425C-B348-B8C7A4A9B379}" type="presParOf" srcId="{C1C32EA7-D897-4205-A81C-7DBC5F8A7623}" destId="{7B5080F8-75A4-41BB-990C-8C200EB55E7A}" srcOrd="2" destOrd="0" presId="urn:microsoft.com/office/officeart/2005/8/layout/vProcess5"/>
    <dgm:cxn modelId="{3318EE22-D929-4A41-B6E8-1652BF45D22B}" type="presParOf" srcId="{C1C32EA7-D897-4205-A81C-7DBC5F8A7623}" destId="{C4AAA69B-53B6-4DDE-AD20-C16D52FFFBFA}" srcOrd="3" destOrd="0" presId="urn:microsoft.com/office/officeart/2005/8/layout/vProcess5"/>
    <dgm:cxn modelId="{EA743ECB-3FD7-4D68-8B4E-5FFC6B18C4AE}" type="presParOf" srcId="{C1C32EA7-D897-4205-A81C-7DBC5F8A7623}" destId="{487D3D8F-3B89-4E4D-9FFB-783168716871}" srcOrd="4" destOrd="0" presId="urn:microsoft.com/office/officeart/2005/8/layout/vProcess5"/>
    <dgm:cxn modelId="{65A7A8DF-A33E-4C5C-AAD9-76ECD6BE8B23}" type="presParOf" srcId="{C1C32EA7-D897-4205-A81C-7DBC5F8A7623}" destId="{37834DC0-3BEA-4862-935C-EE2A3BDA202D}" srcOrd="5" destOrd="0" presId="urn:microsoft.com/office/officeart/2005/8/layout/vProcess5"/>
    <dgm:cxn modelId="{8F1098A9-B9C4-4B5E-BC9C-73E27424978B}" type="presParOf" srcId="{C1C32EA7-D897-4205-A81C-7DBC5F8A7623}" destId="{DF57311F-183B-4F2F-99F6-7342C1E43EA9}" srcOrd="6" destOrd="0" presId="urn:microsoft.com/office/officeart/2005/8/layout/vProcess5"/>
    <dgm:cxn modelId="{2DCDB7DE-87C5-48C7-9D3C-645FC25EDEAF}" type="presParOf" srcId="{C1C32EA7-D897-4205-A81C-7DBC5F8A7623}" destId="{3D94AC3F-50A9-4945-860E-37A62CA65ECC}" srcOrd="7" destOrd="0" presId="urn:microsoft.com/office/officeart/2005/8/layout/vProcess5"/>
    <dgm:cxn modelId="{62A08309-221A-4885-B42E-20725EAE1C35}" type="presParOf" srcId="{C1C32EA7-D897-4205-A81C-7DBC5F8A7623}" destId="{78F4606E-B111-4872-8809-35FFEC98F1FC}" srcOrd="8" destOrd="0" presId="urn:microsoft.com/office/officeart/2005/8/layout/vProcess5"/>
    <dgm:cxn modelId="{E35C53E3-6770-421B-962E-A04D0C66620F}" type="presParOf" srcId="{C1C32EA7-D897-4205-A81C-7DBC5F8A7623}" destId="{7DF76D22-FE82-4DCF-B3B2-C80499B9E6B1}" srcOrd="9" destOrd="0" presId="urn:microsoft.com/office/officeart/2005/8/layout/vProcess5"/>
    <dgm:cxn modelId="{DFBCE03E-8A0B-422A-B659-21A600181E97}" type="presParOf" srcId="{C1C32EA7-D897-4205-A81C-7DBC5F8A7623}" destId="{BC2750EF-3758-46FB-A75F-71FDF7EDD448}" srcOrd="10" destOrd="0" presId="urn:microsoft.com/office/officeart/2005/8/layout/vProcess5"/>
    <dgm:cxn modelId="{7B4E32A7-D6DF-41BC-B4BC-4440DFA2AEFB}" type="presParOf" srcId="{C1C32EA7-D897-4205-A81C-7DBC5F8A7623}" destId="{BE3C27AF-3AD1-41E1-B91F-44B8593F60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52B06-5D22-41C1-A76C-14B3BF90A17F}">
      <dsp:nvSpPr>
        <dsp:cNvPr id="0" name=""/>
        <dsp:cNvSpPr/>
      </dsp:nvSpPr>
      <dsp:spPr>
        <a:xfrm>
          <a:off x="0" y="0"/>
          <a:ext cx="8427204" cy="944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Student sends a question to the bot (text)</a:t>
          </a:r>
        </a:p>
      </dsp:txBody>
      <dsp:txXfrm>
        <a:off x="27667" y="27667"/>
        <a:ext cx="7328071" cy="889280"/>
      </dsp:txXfrm>
    </dsp:sp>
    <dsp:sp modelId="{7B5080F8-75A4-41BB-990C-8C200EB55E7A}">
      <dsp:nvSpPr>
        <dsp:cNvPr id="0" name=""/>
        <dsp:cNvSpPr/>
      </dsp:nvSpPr>
      <dsp:spPr>
        <a:xfrm>
          <a:off x="705778" y="1116363"/>
          <a:ext cx="8427204" cy="944614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</a:t>
          </a:r>
          <a:r>
            <a:rPr lang="en-IN" sz="2400" kern="1200" dirty="0"/>
            <a:t>Bot uses Gemini to generate an intelligent  answer</a:t>
          </a:r>
          <a:endParaRPr lang="en-US" sz="2400" kern="1200" dirty="0"/>
        </a:p>
      </dsp:txBody>
      <dsp:txXfrm>
        <a:off x="733445" y="1144030"/>
        <a:ext cx="7052092" cy="889280"/>
      </dsp:txXfrm>
    </dsp:sp>
    <dsp:sp modelId="{C4AAA69B-53B6-4DDE-AD20-C16D52FFFBFA}">
      <dsp:nvSpPr>
        <dsp:cNvPr id="0" name=""/>
        <dsp:cNvSpPr/>
      </dsp:nvSpPr>
      <dsp:spPr>
        <a:xfrm>
          <a:off x="1401022" y="2232726"/>
          <a:ext cx="8427204" cy="944614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Reply is sent instantly in the user’s language</a:t>
          </a:r>
        </a:p>
      </dsp:txBody>
      <dsp:txXfrm>
        <a:off x="1428689" y="2260393"/>
        <a:ext cx="7062626" cy="889280"/>
      </dsp:txXfrm>
    </dsp:sp>
    <dsp:sp modelId="{487D3D8F-3B89-4E4D-9FFB-783168716871}">
      <dsp:nvSpPr>
        <dsp:cNvPr id="0" name=""/>
        <dsp:cNvSpPr/>
      </dsp:nvSpPr>
      <dsp:spPr>
        <a:xfrm>
          <a:off x="2106801" y="3349089"/>
          <a:ext cx="8427204" cy="944614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4. Future scope: accept images of questions, analyze and reply</a:t>
          </a:r>
        </a:p>
      </dsp:txBody>
      <dsp:txXfrm>
        <a:off x="2134468" y="3376756"/>
        <a:ext cx="7052092" cy="889280"/>
      </dsp:txXfrm>
    </dsp:sp>
    <dsp:sp modelId="{37834DC0-3BEA-4862-935C-EE2A3BDA202D}">
      <dsp:nvSpPr>
        <dsp:cNvPr id="0" name=""/>
        <dsp:cNvSpPr/>
      </dsp:nvSpPr>
      <dsp:spPr>
        <a:xfrm>
          <a:off x="7813205" y="723489"/>
          <a:ext cx="613999" cy="613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51355" y="723489"/>
        <a:ext cx="337699" cy="462034"/>
      </dsp:txXfrm>
    </dsp:sp>
    <dsp:sp modelId="{DF57311F-183B-4F2F-99F6-7342C1E43EA9}">
      <dsp:nvSpPr>
        <dsp:cNvPr id="0" name=""/>
        <dsp:cNvSpPr/>
      </dsp:nvSpPr>
      <dsp:spPr>
        <a:xfrm>
          <a:off x="8518983" y="1839852"/>
          <a:ext cx="613999" cy="613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657133" y="1839852"/>
        <a:ext cx="337699" cy="462034"/>
      </dsp:txXfrm>
    </dsp:sp>
    <dsp:sp modelId="{3D94AC3F-50A9-4945-860E-37A62CA65ECC}">
      <dsp:nvSpPr>
        <dsp:cNvPr id="0" name=""/>
        <dsp:cNvSpPr/>
      </dsp:nvSpPr>
      <dsp:spPr>
        <a:xfrm>
          <a:off x="9214227" y="2956215"/>
          <a:ext cx="613999" cy="613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9352377" y="2956215"/>
        <a:ext cx="337699" cy="46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60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248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8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1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683A-FC06-4F83-850E-42A830D3A6B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F6579-A4BD-46DD-83CC-2A53BF74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5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0C98-BDD0-C32E-BA83-A66A0036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627" y="3063292"/>
            <a:ext cx="9427934" cy="1185334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 Rounded MT Bold" panose="020F0704030504030204" pitchFamily="34" charset="0"/>
              </a:rPr>
              <a:t>Titel: </a:t>
            </a:r>
            <a:r>
              <a:rPr lang="en-US" sz="3200" dirty="0" err="1"/>
              <a:t>ShikshaAI</a:t>
            </a:r>
            <a:r>
              <a:rPr lang="en-US" sz="3200" dirty="0"/>
              <a:t> – AI-Powered Education Chatbot (SDG 4: Quality Education)</a:t>
            </a:r>
            <a:endParaRPr lang="en-US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EF8C-F8B1-2624-B8A3-6C35F5FB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27" y="4781460"/>
            <a:ext cx="6813473" cy="118533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Presented by: </a:t>
            </a:r>
            <a:r>
              <a:rPr lang="en-IN" dirty="0">
                <a:latin typeface="Arial Rounded MT Bold" panose="020F0704030504030204" pitchFamily="34" charset="0"/>
              </a:rPr>
              <a:t>Yash </a:t>
            </a:r>
            <a:r>
              <a:rPr lang="en-IN" dirty="0" err="1">
                <a:latin typeface="Arial Rounded MT Bold" panose="020F0704030504030204" pitchFamily="34" charset="0"/>
              </a:rPr>
              <a:t>Nandasana</a:t>
            </a:r>
            <a:endParaRPr lang="en-IN" dirty="0">
              <a:latin typeface="Arial Rounded MT Bold" panose="020F0704030504030204" pitchFamily="34" charset="0"/>
            </a:endParaRPr>
          </a:p>
          <a:p>
            <a:pPr algn="l"/>
            <a:r>
              <a:rPr lang="en-US" dirty="0">
                <a:latin typeface="Arial Rounded MT Bold" panose="020F0704030504030204" pitchFamily="34" charset="0"/>
              </a:rPr>
              <a:t>College: </a:t>
            </a:r>
            <a:r>
              <a:rPr lang="en-IN" dirty="0"/>
              <a:t>Government Engineering College, </a:t>
            </a:r>
            <a:r>
              <a:rPr lang="en-IN" dirty="0" err="1"/>
              <a:t>Modasa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9E807-8B66-502B-67EA-7B46BA55C7BD}"/>
              </a:ext>
            </a:extLst>
          </p:cNvPr>
          <p:cNvSpPr txBox="1"/>
          <p:nvPr/>
        </p:nvSpPr>
        <p:spPr>
          <a:xfrm>
            <a:off x="679627" y="2080773"/>
            <a:ext cx="705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IBM AI-ML Internship Project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C24D99-164D-C9D6-C3D7-5C0C81B1FC48}"/>
              </a:ext>
            </a:extLst>
          </p:cNvPr>
          <p:cNvGrpSpPr/>
          <p:nvPr/>
        </p:nvGrpSpPr>
        <p:grpSpPr>
          <a:xfrm>
            <a:off x="6096000" y="215748"/>
            <a:ext cx="3396810" cy="1332191"/>
            <a:chOff x="6096000" y="89911"/>
            <a:chExt cx="3396810" cy="1332191"/>
          </a:xfrm>
        </p:grpSpPr>
        <p:pic>
          <p:nvPicPr>
            <p:cNvPr id="11" name="Picture 10" descr="A black text on a white background&#10;&#10;AI-generated content may be incorrect.">
              <a:extLst>
                <a:ext uri="{FF2B5EF4-FFF2-40B4-BE49-F238E27FC236}">
                  <a16:creationId xmlns:a16="http://schemas.microsoft.com/office/drawing/2014/main" id="{FFE77330-40C3-8EA2-AF33-12893E9B2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9911"/>
              <a:ext cx="3302006" cy="584775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C774DEE-E3E7-E76F-D6B4-C023F1C01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8007" y="634779"/>
              <a:ext cx="2104803" cy="78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47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8CF3-B91C-ABA4-48B4-565727D2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EE5F-4564-D7F1-7C4E-AEB6A18A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930"/>
            <a:ext cx="8596668" cy="2472566"/>
          </a:xfrm>
        </p:spPr>
        <p:txBody>
          <a:bodyPr>
            <a:normAutofit/>
          </a:bodyPr>
          <a:lstStyle/>
          <a:p>
            <a:r>
              <a:rPr lang="en-US" sz="2000" dirty="0"/>
              <a:t>There is a growing need for accessible and personalized educational support for students, especially in underserved areas. Many learners lack timely help, multilingual resources, or structured answers to their doubts. To solve this,</a:t>
            </a:r>
          </a:p>
          <a:p>
            <a:r>
              <a:rPr lang="en-US" sz="2000" dirty="0"/>
              <a:t>I developed </a:t>
            </a:r>
            <a:r>
              <a:rPr lang="en-US" sz="2000" dirty="0" err="1"/>
              <a:t>ShikshaAI</a:t>
            </a:r>
            <a:r>
              <a:rPr lang="en-US" sz="2000" dirty="0"/>
              <a:t> — an AI-powered chatbot that works via Telegram , enabling students to ask education-related questions in any language, at any time..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4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0A56-1A28-45D1-34E8-40019805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97" y="1170016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DF2D-4540-026F-3511-6D1527E5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845" y="1100010"/>
            <a:ext cx="6252582" cy="4533895"/>
          </a:xfrm>
        </p:spPr>
        <p:txBody>
          <a:bodyPr anchor="ctr">
            <a:noAutofit/>
          </a:bodyPr>
          <a:lstStyle/>
          <a:p>
            <a:r>
              <a:rPr lang="en-US" b="1" dirty="0"/>
              <a:t>SDG chosen:</a:t>
            </a:r>
          </a:p>
          <a:p>
            <a:pPr lvl="1"/>
            <a:r>
              <a:rPr lang="en-US" sz="1800" dirty="0"/>
              <a:t>SDG Chosen: Goal 4 – Quality Education</a:t>
            </a:r>
          </a:p>
          <a:p>
            <a:pPr marL="457200" lvl="1" indent="0">
              <a:buNone/>
            </a:pPr>
            <a:r>
              <a:rPr lang="en-US" b="1" dirty="0"/>
              <a:t>Overview:</a:t>
            </a:r>
          </a:p>
          <a:p>
            <a:pPr lvl="1"/>
            <a:r>
              <a:rPr lang="en-US" sz="1800" dirty="0"/>
              <a:t>Many students don't have access to 24/7 doubt-solving. </a:t>
            </a:r>
          </a:p>
          <a:p>
            <a:pPr lvl="1"/>
            <a:r>
              <a:rPr lang="en-US" sz="1800" dirty="0"/>
              <a:t>Most current platforms are either paid, app-based, or limited to English.</a:t>
            </a:r>
          </a:p>
          <a:p>
            <a:pPr lvl="1"/>
            <a:r>
              <a:rPr lang="en-US" sz="1800" dirty="0"/>
              <a:t>Students in rural or low-income areas don’t have personalized learning tools.</a:t>
            </a:r>
          </a:p>
          <a:p>
            <a:pPr marL="457200" lvl="1" indent="0">
              <a:buNone/>
            </a:pPr>
            <a:r>
              <a:rPr lang="en-US" b="1" dirty="0"/>
              <a:t>Goal:</a:t>
            </a:r>
          </a:p>
          <a:p>
            <a:pPr lvl="1"/>
            <a:r>
              <a:rPr lang="en-US" sz="1800" dirty="0"/>
              <a:t>To create a chatbot that:</a:t>
            </a:r>
          </a:p>
          <a:p>
            <a:pPr lvl="1"/>
            <a:r>
              <a:rPr lang="en-US" sz="1800" dirty="0"/>
              <a:t>Works on familiar apps like WhatsApp/Telegram</a:t>
            </a:r>
          </a:p>
          <a:p>
            <a:pPr lvl="1"/>
            <a:r>
              <a:rPr lang="en-US" sz="1800" dirty="0"/>
              <a:t>Supports multi-language learning</a:t>
            </a:r>
          </a:p>
          <a:p>
            <a:pPr lvl="1"/>
            <a:r>
              <a:rPr lang="en-US" sz="1800" dirty="0"/>
              <a:t>Uses AI (Google Gemini) to give instant, accurate answers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34B335-F77C-A5ED-69BC-995CC1656CEA}"/>
              </a:ext>
            </a:extLst>
          </p:cNvPr>
          <p:cNvGrpSpPr/>
          <p:nvPr/>
        </p:nvGrpSpPr>
        <p:grpSpPr>
          <a:xfrm>
            <a:off x="3221372" y="194187"/>
            <a:ext cx="84670" cy="6469626"/>
            <a:chOff x="4572000" y="167148"/>
            <a:chExt cx="84670" cy="64696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8870D6-E452-1C09-5AC6-63F4145584DA}"/>
                </a:ext>
              </a:extLst>
            </p:cNvPr>
            <p:cNvCxnSpPr/>
            <p:nvPr/>
          </p:nvCxnSpPr>
          <p:spPr>
            <a:xfrm>
              <a:off x="4656670" y="167148"/>
              <a:ext cx="0" cy="646962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A90AC6-F30C-D51B-C9E1-66D5C1E320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167148"/>
              <a:ext cx="0" cy="646962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EC7CCD82-B372-ABCF-3DC7-A64C9E4C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34" b="2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2D5BAE-08BF-9BBB-9A3B-F1D87BDC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53" y="3048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7A5A581-FC13-5321-DBBD-E6A6FDD0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31" y="1289587"/>
            <a:ext cx="4556391" cy="4826078"/>
          </a:xfrm>
        </p:spPr>
        <p:txBody>
          <a:bodyPr>
            <a:noAutofit/>
          </a:bodyPr>
          <a:lstStyle/>
          <a:p>
            <a:r>
              <a:rPr lang="en-US" sz="1600" dirty="0"/>
              <a:t>I developed a smart education chatbot called </a:t>
            </a:r>
            <a:r>
              <a:rPr lang="en-US" sz="1600" dirty="0" err="1"/>
              <a:t>ShikshaAI</a:t>
            </a:r>
            <a:r>
              <a:rPr lang="en-US" sz="1600" dirty="0"/>
              <a:t> that:</a:t>
            </a:r>
          </a:p>
          <a:p>
            <a:pPr lvl="1"/>
            <a:r>
              <a:rPr lang="en-US" dirty="0"/>
              <a:t>Connects to Telegram (and soon WhatsApp)</a:t>
            </a:r>
          </a:p>
          <a:p>
            <a:pPr lvl="1"/>
            <a:r>
              <a:rPr lang="en-IN" dirty="0"/>
              <a:t>Supports multilingual education queries</a:t>
            </a:r>
          </a:p>
          <a:p>
            <a:pPr lvl="1"/>
            <a:r>
              <a:rPr lang="en-US" dirty="0"/>
              <a:t>Delivers real-time, AI-generated responses using Gemini</a:t>
            </a:r>
          </a:p>
          <a:p>
            <a:pPr lvl="1"/>
            <a:r>
              <a:rPr lang="en-US" dirty="0"/>
              <a:t>Requires no new app download — just chat to learn</a:t>
            </a:r>
          </a:p>
          <a:p>
            <a:pPr lvl="1"/>
            <a:r>
              <a:rPr lang="en-US" dirty="0"/>
              <a:t>Is scalable, free to use, and aligned with UN SDG 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22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33A2-2CD5-7229-5568-A48FC883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0" y="708991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Flow: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33999-D2D2-F2E3-0C74-904068D19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839894"/>
              </p:ext>
            </p:extLst>
          </p:nvPr>
        </p:nvGraphicFramePr>
        <p:xfrm>
          <a:off x="597820" y="1695914"/>
          <a:ext cx="10534006" cy="429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27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19C78-1574-CF18-3955-7A42E03D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70" y="329813"/>
            <a:ext cx="5772956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0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B03A-238B-7D46-5237-59C2F791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49" y="1128951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Technology used: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22F57A-1BDE-D42B-805E-D871EFC8C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8071"/>
              </p:ext>
            </p:extLst>
          </p:nvPr>
        </p:nvGraphicFramePr>
        <p:xfrm>
          <a:off x="794121" y="2228407"/>
          <a:ext cx="7367032" cy="2304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7402">
                  <a:extLst>
                    <a:ext uri="{9D8B030D-6E8A-4147-A177-3AD203B41FA5}">
                      <a16:colId xmlns:a16="http://schemas.microsoft.com/office/drawing/2014/main" val="338325857"/>
                    </a:ext>
                  </a:extLst>
                </a:gridCol>
                <a:gridCol w="1636114">
                  <a:extLst>
                    <a:ext uri="{9D8B030D-6E8A-4147-A177-3AD203B41FA5}">
                      <a16:colId xmlns:a16="http://schemas.microsoft.com/office/drawing/2014/main" val="1341765560"/>
                    </a:ext>
                  </a:extLst>
                </a:gridCol>
                <a:gridCol w="1841758">
                  <a:extLst>
                    <a:ext uri="{9D8B030D-6E8A-4147-A177-3AD203B41FA5}">
                      <a16:colId xmlns:a16="http://schemas.microsoft.com/office/drawing/2014/main" val="447446515"/>
                    </a:ext>
                  </a:extLst>
                </a:gridCol>
                <a:gridCol w="1841758">
                  <a:extLst>
                    <a:ext uri="{9D8B030D-6E8A-4147-A177-3AD203B41FA5}">
                      <a16:colId xmlns:a16="http://schemas.microsoft.com/office/drawing/2014/main" val="3042639087"/>
                    </a:ext>
                  </a:extLst>
                </a:gridCol>
              </a:tblGrid>
              <a:tr h="1152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 Model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 Framework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Messaging Apps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73695"/>
                  </a:ext>
                </a:extLst>
              </a:tr>
              <a:tr h="1152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Gemini (Generative AI)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Python + python-telegram-bot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/ </a:t>
                      </a:r>
                    </a:p>
                    <a:p>
                      <a:pPr algn="ctr"/>
                      <a:r>
                        <a:rPr lang="en-US" dirty="0"/>
                        <a:t>Cloud-hosted (future)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Telegram (live), WhatsApp (next)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43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79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DC3D-87E7-9111-4054-AFEE71F4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00" y="816638"/>
            <a:ext cx="3367359" cy="522472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Link to the </a:t>
            </a:r>
            <a:r>
              <a:rPr lang="en-US" dirty="0" err="1"/>
              <a:t>ShikshaAI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181C-9BC7-FF8A-2682-D0A553C3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59" y="2409335"/>
            <a:ext cx="4619706" cy="203933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r>
              <a:rPr lang="en-IN" sz="2400" dirty="0"/>
              <a:t>GitHub Repository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https://github.com/Yash1124233/ShikshaAI</a:t>
            </a:r>
          </a:p>
        </p:txBody>
      </p:sp>
    </p:spTree>
    <p:extLst>
      <p:ext uri="{BB962C8B-B14F-4D97-AF65-F5344CB8AC3E}">
        <p14:creationId xmlns:p14="http://schemas.microsoft.com/office/powerpoint/2010/main" val="554587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327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Trebuchet MS</vt:lpstr>
      <vt:lpstr>Wingdings 3</vt:lpstr>
      <vt:lpstr>Facet</vt:lpstr>
      <vt:lpstr>Titel: ShikshaAI – AI-Powered Education Chatbot (SDG 4: Quality Education)</vt:lpstr>
      <vt:lpstr>Introduction:</vt:lpstr>
      <vt:lpstr>Problem Statement:</vt:lpstr>
      <vt:lpstr>Solution</vt:lpstr>
      <vt:lpstr>Flow:</vt:lpstr>
      <vt:lpstr>PowerPoint Presentation</vt:lpstr>
      <vt:lpstr>Technology used:</vt:lpstr>
      <vt:lpstr>Link to the ShikshaAI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Titel: Development of a grammar     checking tool</dc:title>
  <dc:creator>Jyotirmay Dave</dc:creator>
  <cp:lastModifiedBy>Siddharth Lakhatariya</cp:lastModifiedBy>
  <cp:revision>9</cp:revision>
  <dcterms:created xsi:type="dcterms:W3CDTF">2025-07-16T11:39:47Z</dcterms:created>
  <dcterms:modified xsi:type="dcterms:W3CDTF">2025-07-18T12:49:27Z</dcterms:modified>
</cp:coreProperties>
</file>