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wmEdZ4YywTb85AuB7ieuqjJPX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B415CB-5EE0-4677-80DD-1010B4B3EE62}">
  <a:tblStyle styleId="{71B415CB-5EE0-4677-80DD-1010B4B3EE6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6056d22ec_16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f6056d22ec_1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6056d22ec_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6056d22ec_9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f6056d22ec_9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6056d22ec_9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6056d22ec_9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f6056d22ec_9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6056d22ec_9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6056d22ec_9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f6056d22ec_9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056d22ec_19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056d22ec_19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f6056d22ec_19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6056d22ec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6056d22ec_19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f6056d22ec_19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6056d22ec_1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6056d22ec_19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f6056d22ec_19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6056d22ec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f6056d22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6056d22ec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f6056d22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6056d22ec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f6056d22e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6056d22ec_24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f6056d22ec_2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6056d22e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f6056d2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056d22ec_17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f6056d22ec_1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6056d22e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6056d22e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6056d22ec_1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f6056d22ec_16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f6056d22ec_16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Google Shape;34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1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" name="Google Shape;37;p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" name="Google Shape;38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1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1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" name="Google Shape;42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1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fi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title"/>
          </p:nvPr>
        </p:nvSpPr>
        <p:spPr>
          <a:xfrm>
            <a:off x="598546" y="609600"/>
            <a:ext cx="8596800" cy="86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Real Estate Analysis for Cities in California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48" name="Google Shape;148;p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0475" y="1"/>
            <a:ext cx="3511525" cy="9517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/>
        </p:nvSpPr>
        <p:spPr>
          <a:xfrm>
            <a:off x="759075" y="1716925"/>
            <a:ext cx="7921500" cy="4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334"/>
              <a:buFont typeface="Arial"/>
              <a:buNone/>
            </a:pPr>
            <a:r>
              <a:rPr lang="en-US" sz="2252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Analytics-BAN612</a:t>
            </a:r>
            <a:endParaRPr sz="2252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334"/>
              <a:buFont typeface="Arial"/>
              <a:buNone/>
            </a:pPr>
            <a:endParaRPr sz="2252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b="1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 the Guidance</a:t>
            </a: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Dr. Lan Wang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b="1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Members</a:t>
            </a:r>
            <a:endParaRPr sz="1900" b="1" u="sng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Yash Shah</a:t>
            </a: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Nishtha Ranpara</a:t>
            </a: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Mahavir Parmar</a:t>
            </a: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Sagar Jethwa</a:t>
            </a: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Karan Malik</a:t>
            </a: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Viral Patel</a:t>
            </a: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Vanshika Gupta</a:t>
            </a:r>
            <a:endParaRPr sz="2000" i="0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2668556" y="4917943"/>
            <a:ext cx="3722914" cy="54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6056d22ec_16_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5" name="Google Shape;235;gf6056d22ec_16_23"/>
          <p:cNvSpPr txBox="1"/>
          <p:nvPr/>
        </p:nvSpPr>
        <p:spPr>
          <a:xfrm>
            <a:off x="254000" y="1994840"/>
            <a:ext cx="42774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Fresno is the least expensive city in California as per price per square feet.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Bottom 5 cities lies between $165-$400, making it quite affordable compared to other cities.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Stockton and Sacramento are almost same in their average price per square feet costing.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Another interesting fact after the analysis implies that 85% of the cities lie between $400 -$1300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sp>
        <p:nvSpPr>
          <p:cNvPr id="237" name="Google Shape;237;gf6056d22ec_16_23"/>
          <p:cNvSpPr/>
          <p:nvPr/>
        </p:nvSpPr>
        <p:spPr>
          <a:xfrm>
            <a:off x="254000" y="151275"/>
            <a:ext cx="7335600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3. Bottom 5 cities in CA as per the Average price per square feet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8" name="Google Shape;238;gf6056d22ec_16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4228" y="1963951"/>
            <a:ext cx="47720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6056d22ec_9_9"/>
          <p:cNvSpPr txBox="1">
            <a:spLocks noGrp="1"/>
          </p:cNvSpPr>
          <p:nvPr>
            <p:ph type="title"/>
          </p:nvPr>
        </p:nvSpPr>
        <p:spPr>
          <a:xfrm>
            <a:off x="677263" y="239375"/>
            <a:ext cx="8596800" cy="123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0C22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br>
              <a:rPr lang="en-US" sz="2000" b="1" dirty="0">
                <a:solidFill>
                  <a:schemeClr val="dk1"/>
                </a:solidFill>
              </a:rPr>
            </a:b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 dirty="0">
                <a:solidFill>
                  <a:schemeClr val="dk1"/>
                </a:solidFill>
              </a:rPr>
              <a:t>Highest count of houses in 5 cities of California.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 dirty="0">
                <a:solidFill>
                  <a:schemeClr val="dk1"/>
                </a:solidFill>
              </a:rPr>
              <a:t>San Francisco has highest count of houses from all the cities.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 dirty="0">
                <a:solidFill>
                  <a:schemeClr val="dk1"/>
                </a:solidFill>
              </a:rPr>
              <a:t>San Jose has lowest count of houses from top 5 highest house count cities.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0C226"/>
              </a:solidFill>
            </a:endParaRPr>
          </a:p>
        </p:txBody>
      </p:sp>
      <p:sp>
        <p:nvSpPr>
          <p:cNvPr id="245" name="Google Shape;245;gf6056d22ec_9_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46" name="Google Shape;246;gf6056d22ec_9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00" y="2348875"/>
            <a:ext cx="5762275" cy="41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f6056d22ec_9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975" y="2620725"/>
            <a:ext cx="35433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f6056d22ec_9_9"/>
          <p:cNvSpPr/>
          <p:nvPr/>
        </p:nvSpPr>
        <p:spPr>
          <a:xfrm>
            <a:off x="391375" y="215825"/>
            <a:ext cx="3600000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4. Count of houses per City</a:t>
            </a:r>
            <a:endParaRPr sz="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6056d22ec_9_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 dirty="0">
                <a:solidFill>
                  <a:schemeClr val="dk1"/>
                </a:solidFill>
              </a:rPr>
              <a:t>Further splitting total house count as per number of bed.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f6056d22ec_9_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56" name="Google Shape;256;gf6056d22ec_9_24"/>
          <p:cNvPicPr preferRelativeResize="0"/>
          <p:nvPr/>
        </p:nvPicPr>
        <p:blipFill rotWithShape="1">
          <a:blip r:embed="rId3">
            <a:alphaModFix/>
          </a:blip>
          <a:srcRect l="-3530" r="3530"/>
          <a:stretch/>
        </p:blipFill>
        <p:spPr>
          <a:xfrm>
            <a:off x="413199" y="1930500"/>
            <a:ext cx="5789524" cy="434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f6056d22ec_9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125" y="2201750"/>
            <a:ext cx="2746050" cy="2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f6056d22ec_9_24"/>
          <p:cNvSpPr/>
          <p:nvPr/>
        </p:nvSpPr>
        <p:spPr>
          <a:xfrm>
            <a:off x="391374" y="215825"/>
            <a:ext cx="6222489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5. Bifurcation of houses based on Number of Beds per City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6056d22ec_9_33"/>
          <p:cNvSpPr txBox="1">
            <a:spLocks noGrp="1"/>
          </p:cNvSpPr>
          <p:nvPr>
            <p:ph type="title"/>
          </p:nvPr>
        </p:nvSpPr>
        <p:spPr>
          <a:xfrm>
            <a:off x="6248900" y="3765700"/>
            <a:ext cx="6614700" cy="89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</p:txBody>
      </p:sp>
      <p:sp>
        <p:nvSpPr>
          <p:cNvPr id="265" name="Google Shape;265;gf6056d22ec_9_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66" name="Google Shape;266;gf6056d22ec_9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25" y="1174450"/>
            <a:ext cx="5847174" cy="45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f6056d22ec_9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500" y="1442400"/>
            <a:ext cx="3414851" cy="21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f6056d22ec_9_33"/>
          <p:cNvSpPr txBox="1"/>
          <p:nvPr/>
        </p:nvSpPr>
        <p:spPr>
          <a:xfrm>
            <a:off x="391375" y="5742925"/>
            <a:ext cx="819932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number of bed increases in a property, the average property Price also increases.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f6056d22ec_9_33"/>
          <p:cNvSpPr/>
          <p:nvPr/>
        </p:nvSpPr>
        <p:spPr>
          <a:xfrm>
            <a:off x="391375" y="215825"/>
            <a:ext cx="3985316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6. Average price of House per Bed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6056d22ec_19_13"/>
          <p:cNvSpPr txBox="1">
            <a:spLocks noGrp="1"/>
          </p:cNvSpPr>
          <p:nvPr>
            <p:ph type="title"/>
          </p:nvPr>
        </p:nvSpPr>
        <p:spPr>
          <a:xfrm>
            <a:off x="407458" y="376850"/>
            <a:ext cx="4020658" cy="6762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Variation in Transit Score per City 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276" name="Google Shape;276;gf6056d22ec_19_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7A08268-92BC-4367-9643-70892683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7" y="1332482"/>
            <a:ext cx="8406776" cy="45855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6056d22ec_19_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6" name="Google Shape;286;gf6056d22ec_19_1"/>
          <p:cNvSpPr/>
          <p:nvPr/>
        </p:nvSpPr>
        <p:spPr>
          <a:xfrm>
            <a:off x="391374" y="215825"/>
            <a:ext cx="4251647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7. How good is the City transit system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97B7B4-C638-42E3-A959-D062EBB5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4" y="895350"/>
            <a:ext cx="59436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3F8E29-C5A2-4E9B-B271-344817EE5F02}"/>
              </a:ext>
            </a:extLst>
          </p:cNvPr>
          <p:cNvSpPr txBox="1"/>
          <p:nvPr/>
        </p:nvSpPr>
        <p:spPr>
          <a:xfrm>
            <a:off x="6334974" y="2228296"/>
            <a:ext cx="2813464" cy="194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► </a:t>
            </a:r>
            <a:r>
              <a:rPr lang="en-US" sz="14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San Francisco has many transit options and hence the number of houses sold are relatively more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► </a:t>
            </a:r>
            <a:r>
              <a:rPr lang="en-US" sz="14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Sunnyvale has only some  transit options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6056d22ec_19_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3" name="Google Shape;293;gf6056d22ec_19_7"/>
          <p:cNvSpPr/>
          <p:nvPr/>
        </p:nvSpPr>
        <p:spPr>
          <a:xfrm>
            <a:off x="391374" y="215825"/>
            <a:ext cx="4455833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8. How transit availability affects prices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3AF62F-82DD-4146-B6F6-CF64B8BBD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1" y="969699"/>
            <a:ext cx="5524744" cy="5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C8961826-DE66-1349-8181-96D1E8925633}"/>
              </a:ext>
            </a:extLst>
          </p:cNvPr>
          <p:cNvSpPr txBox="1">
            <a:spLocks/>
          </p:cNvSpPr>
          <p:nvPr/>
        </p:nvSpPr>
        <p:spPr>
          <a:xfrm>
            <a:off x="6096000" y="2206128"/>
            <a:ext cx="3378506" cy="244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House price range for the areas having minimal transit is the largest as compared to other four categories 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Though areas are rider’s paradise yet, the price range is relatively smallest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 we can observe, transit systems do not affect the pricing of houses and we notice that the median value of price for all the categories are nearabout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6056d22ec_0_29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dk1"/>
                </a:solidFill>
              </a:rPr>
              <a:t>Understanding the correlation between price and other attributes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Features selected :</a:t>
            </a:r>
            <a:r>
              <a:rPr lang="en-US">
                <a:solidFill>
                  <a:schemeClr val="dk1"/>
                </a:solidFill>
              </a:rPr>
              <a:t> walkscore, bed, sqft, bath, price_per_sqft, transitscore, competitive score, bike score  [8 predictors]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gf6056d22ec_0_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02" name="Google Shape;302;gf6056d22e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700" y="1964467"/>
            <a:ext cx="4214981" cy="32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f6056d22ec_0_29"/>
          <p:cNvSpPr/>
          <p:nvPr/>
        </p:nvSpPr>
        <p:spPr>
          <a:xfrm>
            <a:off x="391375" y="215825"/>
            <a:ext cx="4109604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9. Linear Regression Model Analysis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6056d22ec_0_39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dk1"/>
                </a:solidFill>
              </a:rPr>
              <a:t>Understanding the correlation between price and other attributes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gf6056d22ec_0_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10" name="Google Shape;310;gf6056d22ec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952525"/>
            <a:ext cx="9011625" cy="364933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f6056d22ec_0_39"/>
          <p:cNvSpPr/>
          <p:nvPr/>
        </p:nvSpPr>
        <p:spPr>
          <a:xfrm>
            <a:off x="391375" y="215825"/>
            <a:ext cx="5481000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9. Linear Regression Model Analysis 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6056d22ec_0_47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Regression Equation coefficients, R^2 value and predictions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Equation : </a:t>
            </a:r>
            <a:r>
              <a:rPr lang="en-US" sz="1200" b="1" dirty="0">
                <a:solidFill>
                  <a:schemeClr val="dk1"/>
                </a:solidFill>
              </a:rPr>
              <a:t>y=m1x1+ m2x2 + m3x3 + m4x4 + m5x5 +m6x6 + (-1556438.691))</a:t>
            </a:r>
            <a:endParaRPr sz="12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17" name="Google Shape;317;gf6056d22ec_0_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18" name="Google Shape;318;gf6056d22e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621" y="2378825"/>
            <a:ext cx="3575575" cy="42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f6056d22ec_0_47"/>
          <p:cNvSpPr/>
          <p:nvPr/>
        </p:nvSpPr>
        <p:spPr>
          <a:xfrm>
            <a:off x="363899" y="444725"/>
            <a:ext cx="3959525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9. Linear Regression Model Analysis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>
            <a:spLocks noGrp="1"/>
          </p:cNvSpPr>
          <p:nvPr>
            <p:ph type="body" idx="1"/>
          </p:nvPr>
        </p:nvSpPr>
        <p:spPr>
          <a:xfrm>
            <a:off x="677334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Introduction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Web Scraping Process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Dataset Description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Data Cleaning &amp; Wrangling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Research Questions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Conclusion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8" name="Google Shape;15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" name="Google Shape;147;p1">
            <a:extLst>
              <a:ext uri="{FF2B5EF4-FFF2-40B4-BE49-F238E27FC236}">
                <a16:creationId xmlns:a16="http://schemas.microsoft.com/office/drawing/2014/main" id="{1F0F1AE2-D10C-44E5-A20F-C16901B1C5AF}"/>
              </a:ext>
            </a:extLst>
          </p:cNvPr>
          <p:cNvSpPr txBox="1">
            <a:spLocks/>
          </p:cNvSpPr>
          <p:nvPr/>
        </p:nvSpPr>
        <p:spPr>
          <a:xfrm>
            <a:off x="677334" y="621437"/>
            <a:ext cx="1728514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6056d22ec_24_1"/>
          <p:cNvSpPr txBox="1">
            <a:spLocks noGrp="1"/>
          </p:cNvSpPr>
          <p:nvPr>
            <p:ph type="body" idx="1"/>
          </p:nvPr>
        </p:nvSpPr>
        <p:spPr>
          <a:xfrm>
            <a:off x="632933" y="11153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Prediction's testing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400" b="1" dirty="0">
                <a:solidFill>
                  <a:schemeClr val="dk1"/>
                </a:solidFill>
              </a:rPr>
              <a:t>Test case 1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</a:rPr>
              <a:t>Test case 2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25" name="Google Shape;325;gf6056d22ec_24_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27" name="Google Shape;327;gf6056d22ec_2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50" y="4258950"/>
            <a:ext cx="7897479" cy="2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f6056d22ec_24_1"/>
          <p:cNvSpPr/>
          <p:nvPr/>
        </p:nvSpPr>
        <p:spPr>
          <a:xfrm>
            <a:off x="391375" y="215825"/>
            <a:ext cx="3958683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9. Linear Regression Model Analysis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DCE0D0-2732-4791-BACB-85E1CDEEC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51" y="1646325"/>
            <a:ext cx="8105398" cy="23691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D077F-6903-4F43-9853-7BC9C972D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Google Shape;328;gf6056d22ec_24_1">
            <a:extLst>
              <a:ext uri="{FF2B5EF4-FFF2-40B4-BE49-F238E27FC236}">
                <a16:creationId xmlns:a16="http://schemas.microsoft.com/office/drawing/2014/main" id="{F2904F2F-EFA1-4D17-A227-324F056D131E}"/>
              </a:ext>
            </a:extLst>
          </p:cNvPr>
          <p:cNvSpPr/>
          <p:nvPr/>
        </p:nvSpPr>
        <p:spPr>
          <a:xfrm>
            <a:off x="1536593" y="766241"/>
            <a:ext cx="1628637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Observations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3546C-DE27-4592-AAA4-BD44B33FB3D7}"/>
              </a:ext>
            </a:extLst>
          </p:cNvPr>
          <p:cNvSpPr txBox="1"/>
          <p:nvPr/>
        </p:nvSpPr>
        <p:spPr>
          <a:xfrm>
            <a:off x="1333804" y="2077375"/>
            <a:ext cx="75985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/>
              <a:t>‘</a:t>
            </a:r>
            <a:r>
              <a:rPr lang="en-US" sz="2000" b="1" dirty="0"/>
              <a:t>Cupertino</a:t>
            </a:r>
            <a:r>
              <a:rPr lang="en-US" sz="2000" dirty="0"/>
              <a:t>’ has a more properties with higher prices compared to other Cities in California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/>
              <a:t>‘</a:t>
            </a:r>
            <a:r>
              <a:rPr lang="en-US" sz="2000" b="1" dirty="0"/>
              <a:t>Los Altos</a:t>
            </a:r>
            <a:r>
              <a:rPr lang="en-US" sz="2000" dirty="0"/>
              <a:t>’ has the highest Price/Sq. Ft. properties where as ‘</a:t>
            </a:r>
            <a:r>
              <a:rPr lang="en-US" sz="2000" b="1" dirty="0"/>
              <a:t>Fresno</a:t>
            </a:r>
            <a:r>
              <a:rPr lang="en-US" sz="2000" dirty="0"/>
              <a:t>’ has the lowest Price/Sq. Ft  properties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/>
              <a:t>‘</a:t>
            </a:r>
            <a:r>
              <a:rPr lang="en-US" sz="2000" b="1" dirty="0"/>
              <a:t>Hayward</a:t>
            </a:r>
            <a:r>
              <a:rPr lang="en-US" sz="2000" dirty="0"/>
              <a:t>’ has a cheaper Average price for 2Bed Properties when compared to 1Bed Properties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/>
              <a:t>‘</a:t>
            </a:r>
            <a:r>
              <a:rPr lang="en-US" sz="2000" b="1" dirty="0"/>
              <a:t>San Francisco</a:t>
            </a:r>
            <a:r>
              <a:rPr lang="en-US" sz="2000" dirty="0"/>
              <a:t>’ has good options for houses with nearby Transit availability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8985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"/>
          <p:cNvSpPr txBox="1">
            <a:spLocks noGrp="1"/>
          </p:cNvSpPr>
          <p:nvPr>
            <p:ph type="title"/>
          </p:nvPr>
        </p:nvSpPr>
        <p:spPr>
          <a:xfrm>
            <a:off x="792926" y="1783450"/>
            <a:ext cx="8546383" cy="3054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6000" dirty="0"/>
              <a:t>Thank you ☺</a:t>
            </a:r>
            <a:br>
              <a:rPr lang="en-US" sz="6000" dirty="0"/>
            </a:br>
            <a:r>
              <a:rPr lang="en-US" sz="4000" dirty="0"/>
              <a:t>Please feel free to bring up your questions!</a:t>
            </a:r>
            <a:br>
              <a:rPr lang="en-US" sz="4000" dirty="0"/>
            </a:br>
            <a:r>
              <a:rPr lang="en-US" sz="6000" dirty="0"/>
              <a:t> </a:t>
            </a:r>
            <a:endParaRPr dirty="0"/>
          </a:p>
        </p:txBody>
      </p:sp>
      <p:sp>
        <p:nvSpPr>
          <p:cNvPr id="334" name="Google Shape;33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>
            <a:spLocks noGrp="1"/>
          </p:cNvSpPr>
          <p:nvPr>
            <p:ph type="body" idx="1"/>
          </p:nvPr>
        </p:nvSpPr>
        <p:spPr>
          <a:xfrm>
            <a:off x="537375" y="1474238"/>
            <a:ext cx="3957349" cy="46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dk1"/>
                </a:solidFill>
              </a:rPr>
              <a:t>Redfin is an American online real estate marketplace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Aids buyers &amp; renters to find homes across United States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Enumerates property details such as address, region, listed price, estimated mortgage, area, interior features, etc.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List recommendations, local insights &amp; map overlays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Provides details about commute, reported crime, schools &amp; nearby businesses, etc.  </a:t>
            </a:r>
            <a:endParaRPr dirty="0"/>
          </a:p>
        </p:txBody>
      </p:sp>
      <p:pic>
        <p:nvPicPr>
          <p:cNvPr id="165" name="Google Shape;165;p3" descr="Real Estate Investment Analysis | maverickinvestorgroup.com"/>
          <p:cNvPicPr preferRelativeResize="0"/>
          <p:nvPr/>
        </p:nvPicPr>
        <p:blipFill rotWithShape="1">
          <a:blip r:embed="rId3">
            <a:alphaModFix/>
          </a:blip>
          <a:srcRect l="17020" r="7637" b="-3"/>
          <a:stretch/>
        </p:blipFill>
        <p:spPr>
          <a:xfrm>
            <a:off x="4822370" y="1025615"/>
            <a:ext cx="4415051" cy="3882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" name="Google Shape;147;p1">
            <a:extLst>
              <a:ext uri="{FF2B5EF4-FFF2-40B4-BE49-F238E27FC236}">
                <a16:creationId xmlns:a16="http://schemas.microsoft.com/office/drawing/2014/main" id="{4312DDE4-7921-4CD4-A510-92D9760C4FD7}"/>
              </a:ext>
            </a:extLst>
          </p:cNvPr>
          <p:cNvSpPr txBox="1">
            <a:spLocks/>
          </p:cNvSpPr>
          <p:nvPr/>
        </p:nvSpPr>
        <p:spPr>
          <a:xfrm>
            <a:off x="537374" y="623577"/>
            <a:ext cx="1832963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Introduction 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523" cy="492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dk1"/>
                </a:solidFill>
              </a:rPr>
              <a:t>Main URL=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https://www.redfin.com/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accent1"/>
                </a:solidFill>
              </a:rPr>
              <a:t>Objective: </a:t>
            </a:r>
            <a:r>
              <a:rPr lang="en-US">
                <a:solidFill>
                  <a:schemeClr val="dk1"/>
                </a:solidFill>
              </a:rPr>
              <a:t>To extract data of various properties listed amongst popular cities of California on Redfin website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accent1"/>
                </a:solidFill>
              </a:rPr>
              <a:t>Libraries: </a:t>
            </a:r>
            <a:r>
              <a:rPr lang="en-US">
                <a:solidFill>
                  <a:schemeClr val="dk1"/>
                </a:solidFill>
              </a:rPr>
              <a:t>Beautiful Soup and Requests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 The a[href] tags listed on the main URL are extracted.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 All property extensions are filtered by searching for presence of a tag and basic-card-photo’ as the class name in the source code.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 The property extension are concatenated with href =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https://www.redfin.com/ </a:t>
            </a:r>
            <a:r>
              <a:rPr lang="en-US" sz="1800">
                <a:solidFill>
                  <a:schemeClr val="dk1"/>
                </a:solidFill>
              </a:rPr>
              <a:t>to get the complete web address of each property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‘Span’ tags,’h3’ tags, ‘li’ tags, ‘div’ tags, ‘td’ tags along with respective attributes are used to extract information of each property.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 We have also used try catch block for several attributes to avoid the error.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 The output is a list of dictionary and is saved as a csv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147;p1">
            <a:extLst>
              <a:ext uri="{FF2B5EF4-FFF2-40B4-BE49-F238E27FC236}">
                <a16:creationId xmlns:a16="http://schemas.microsoft.com/office/drawing/2014/main" id="{2BD6E087-FBE3-4F18-A5EB-6414F9D8CA28}"/>
              </a:ext>
            </a:extLst>
          </p:cNvPr>
          <p:cNvSpPr txBox="1">
            <a:spLocks/>
          </p:cNvSpPr>
          <p:nvPr/>
        </p:nvSpPr>
        <p:spPr>
          <a:xfrm>
            <a:off x="537374" y="623577"/>
            <a:ext cx="2694098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Web Scraping Process 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6"/>
          <p:cNvGraphicFramePr/>
          <p:nvPr>
            <p:extLst>
              <p:ext uri="{D42A27DB-BD31-4B8C-83A1-F6EECF244321}">
                <p14:modId xmlns:p14="http://schemas.microsoft.com/office/powerpoint/2010/main" val="3112058725"/>
              </p:ext>
            </p:extLst>
          </p:nvPr>
        </p:nvGraphicFramePr>
        <p:xfrm>
          <a:off x="540889" y="1102967"/>
          <a:ext cx="8381169" cy="5577970"/>
        </p:xfrm>
        <a:graphic>
          <a:graphicData uri="http://schemas.openxmlformats.org/drawingml/2006/table">
            <a:tbl>
              <a:tblPr firstRow="1" bandRow="1">
                <a:noFill/>
                <a:tableStyleId>{71B415CB-5EE0-4677-80DD-1010B4B3EE62}</a:tableStyleId>
              </a:tblPr>
              <a:tblGrid>
                <a:gridCol w="180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Street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Location of the property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City of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State of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Zipcode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Zipcode of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Listed price/selling price/market vale for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 of rooms in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Bath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 of baths in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Sqft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Overall area in square feet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Walk score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Walk Score measures the walkability of any address using a patented system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Transit score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Transit Score is a patented measure of how well a location is served by public transit on a scale from 0 to 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Bike score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Bike Score measures whether an area is good for biking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Competitive score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Redfin exclusive score that determines 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the demand of the property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Price/sqft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Gives you the price per unit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sqft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of the property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7" name="Google Shape;187;p6"/>
          <p:cNvSpPr txBox="1"/>
          <p:nvPr/>
        </p:nvSpPr>
        <p:spPr>
          <a:xfrm>
            <a:off x="435066" y="666366"/>
            <a:ext cx="70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extracted consists of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87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rows and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columns</a:t>
            </a:r>
            <a:endParaRPr/>
          </a:p>
        </p:txBody>
      </p:sp>
      <p:sp>
        <p:nvSpPr>
          <p:cNvPr id="188" name="Google Shape;18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Google Shape;147;p1">
            <a:extLst>
              <a:ext uri="{FF2B5EF4-FFF2-40B4-BE49-F238E27FC236}">
                <a16:creationId xmlns:a16="http://schemas.microsoft.com/office/drawing/2014/main" id="{BA57DCA2-78AB-4235-829F-308F043A2E7A}"/>
              </a:ext>
            </a:extLst>
          </p:cNvPr>
          <p:cNvSpPr txBox="1">
            <a:spLocks/>
          </p:cNvSpPr>
          <p:nvPr/>
        </p:nvSpPr>
        <p:spPr>
          <a:xfrm>
            <a:off x="435066" y="75276"/>
            <a:ext cx="2920649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Dataset Description 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6056d22ec_0_0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dk1"/>
                </a:solidFill>
              </a:rPr>
              <a:t>Data Anomalies observed: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Price per Sq.Ft had some data point with values  scraped as </a:t>
            </a:r>
            <a:r>
              <a:rPr lang="en-US">
                <a:solidFill>
                  <a:schemeClr val="dk1"/>
                </a:solidFill>
                <a:highlight>
                  <a:srgbClr val="00FF00"/>
                </a:highlight>
              </a:rPr>
              <a:t>“#Value!”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Sq.Ft attribute consists of special characters such as </a:t>
            </a:r>
            <a:r>
              <a:rPr lang="en-US">
                <a:solidFill>
                  <a:schemeClr val="dk1"/>
                </a:solidFill>
                <a:highlight>
                  <a:srgbClr val="00FF00"/>
                </a:highlight>
              </a:rPr>
              <a:t>"Äî'"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chemeClr val="lt1"/>
                </a:highlight>
              </a:rPr>
              <a:t>How did we tackle this: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Normalization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There were some observation in ‘City’ attribute which had inconsistent values such as “ALAMEDA” &amp; “Alameda”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gf6056d22e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525" y="5162750"/>
            <a:ext cx="7043450" cy="2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f6056d22ec_0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98" name="Google Shape;198;gf6056d22e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350" y="3162575"/>
            <a:ext cx="7168625" cy="5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7;p1">
            <a:extLst>
              <a:ext uri="{FF2B5EF4-FFF2-40B4-BE49-F238E27FC236}">
                <a16:creationId xmlns:a16="http://schemas.microsoft.com/office/drawing/2014/main" id="{7E605012-39BF-491C-819F-0D80021A0230}"/>
              </a:ext>
            </a:extLst>
          </p:cNvPr>
          <p:cNvSpPr txBox="1">
            <a:spLocks/>
          </p:cNvSpPr>
          <p:nvPr/>
        </p:nvSpPr>
        <p:spPr>
          <a:xfrm>
            <a:off x="417354" y="517000"/>
            <a:ext cx="3098203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Data Cleaning &amp; Wrangling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056d22ec_17_9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dk1"/>
                </a:solidFill>
              </a:rPr>
              <a:t>Handling Null Values</a:t>
            </a:r>
            <a:endParaRPr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Observation of null values using seaborn heatmap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After Data Cleaning stage our final data set consisted of </a:t>
            </a:r>
            <a:r>
              <a:rPr lang="en-US" b="1">
                <a:solidFill>
                  <a:schemeClr val="dk1"/>
                </a:solidFill>
              </a:rPr>
              <a:t>814</a:t>
            </a:r>
            <a:r>
              <a:rPr lang="en-US">
                <a:solidFill>
                  <a:schemeClr val="dk1"/>
                </a:solidFill>
              </a:rPr>
              <a:t> records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gf6056d22ec_17_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06" name="Google Shape;206;gf6056d22ec_17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237" y="2483150"/>
            <a:ext cx="5027775" cy="32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f6056d22ec_17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850" y="2228982"/>
            <a:ext cx="5291918" cy="14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f6056d22ec_17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8850" y="5702650"/>
            <a:ext cx="5310800" cy="2111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1">
            <a:extLst>
              <a:ext uri="{FF2B5EF4-FFF2-40B4-BE49-F238E27FC236}">
                <a16:creationId xmlns:a16="http://schemas.microsoft.com/office/drawing/2014/main" id="{3B02C90F-C529-480B-9605-60DE545E0AB4}"/>
              </a:ext>
            </a:extLst>
          </p:cNvPr>
          <p:cNvSpPr txBox="1">
            <a:spLocks/>
          </p:cNvSpPr>
          <p:nvPr/>
        </p:nvSpPr>
        <p:spPr>
          <a:xfrm>
            <a:off x="417354" y="517000"/>
            <a:ext cx="3098203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Data Cleaning &amp; Wrangling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6056d22ec_0_9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gf6056d22ec_0_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15" name="Google Shape;215;gf6056d22e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158" y="1724863"/>
            <a:ext cx="13144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f6056d22ec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350" y="2878900"/>
            <a:ext cx="3115875" cy="274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f6056d22ec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100" y="1347500"/>
            <a:ext cx="6044599" cy="48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f6056d22ec_0_9"/>
          <p:cNvSpPr/>
          <p:nvPr/>
        </p:nvSpPr>
        <p:spPr>
          <a:xfrm>
            <a:off x="437100" y="222725"/>
            <a:ext cx="6392700" cy="566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City Wise Minimum/Maximum and Avg Price Details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6056d22ec_16_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5" name="Google Shape;225;gf6056d22ec_16_13"/>
          <p:cNvSpPr txBox="1"/>
          <p:nvPr/>
        </p:nvSpPr>
        <p:spPr>
          <a:xfrm>
            <a:off x="5864016" y="2044612"/>
            <a:ext cx="38805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Los Altos is the most expensive city in California as per price per square feet.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Top 5 cities lies between $1300-$2800, shows a vast range in dollar amount.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analysis also shows that all other cities are comparatively affordable as all are below $1300 per square feet.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gf6056d22ec_16_13"/>
          <p:cNvSpPr/>
          <p:nvPr/>
        </p:nvSpPr>
        <p:spPr>
          <a:xfrm>
            <a:off x="310175" y="314750"/>
            <a:ext cx="6858300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 Top 5 cities in CA as per the Average price per square feet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gf6056d22ec_16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181" y="2044612"/>
            <a:ext cx="5229225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f6056d22ec_16_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1105</Words>
  <Application>Microsoft Office PowerPoint</Application>
  <PresentationFormat>Widescreen</PresentationFormat>
  <Paragraphs>240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Noto Sans Symbols</vt:lpstr>
      <vt:lpstr>Trebuchet MS</vt:lpstr>
      <vt:lpstr>Wingdings 3</vt:lpstr>
      <vt:lpstr>Facet</vt:lpstr>
      <vt:lpstr>Real Estate Analysis for Cities in California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•Highest count of houses in 5 cities of California. •San Francisco has highest count of houses from all the cities. •San Jose has lowest count of houses from top 5 highest house count cities. </vt:lpstr>
      <vt:lpstr>  •Further splitting total house count as per number of bed. </vt:lpstr>
      <vt:lpstr> </vt:lpstr>
      <vt:lpstr>Variation in Transit Score per City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☺ Please feel free to bring up your questions!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Analysis for Alameda County, California</dc:title>
  <dc:creator>Anjul Jain</dc:creator>
  <cp:lastModifiedBy>Yash Shah</cp:lastModifiedBy>
  <cp:revision>66</cp:revision>
  <dcterms:created xsi:type="dcterms:W3CDTF">2021-05-01T21:50:07Z</dcterms:created>
  <dcterms:modified xsi:type="dcterms:W3CDTF">2021-10-06T03:10:01Z</dcterms:modified>
</cp:coreProperties>
</file>