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7" r:id="rId10"/>
    <p:sldId id="272" r:id="rId11"/>
    <p:sldId id="271" r:id="rId12"/>
    <p:sldId id="269" r:id="rId13"/>
    <p:sldId id="270" r:id="rId14"/>
    <p:sldId id="273" r:id="rId15"/>
    <p:sldId id="345" r:id="rId16"/>
    <p:sldId id="346" r:id="rId17"/>
    <p:sldId id="347" r:id="rId18"/>
    <p:sldId id="268" r:id="rId19"/>
    <p:sldId id="274" r:id="rId20"/>
    <p:sldId id="275" r:id="rId21"/>
    <p:sldId id="276" r:id="rId22"/>
    <p:sldId id="277" r:id="rId23"/>
    <p:sldId id="278" r:id="rId24"/>
    <p:sldId id="348" r:id="rId25"/>
    <p:sldId id="349" r:id="rId26"/>
    <p:sldId id="351" r:id="rId27"/>
    <p:sldId id="352" r:id="rId28"/>
    <p:sldId id="279" r:id="rId29"/>
    <p:sldId id="350" r:id="rId30"/>
    <p:sldId id="280" r:id="rId31"/>
    <p:sldId id="302" r:id="rId32"/>
    <p:sldId id="281" r:id="rId33"/>
    <p:sldId id="303" r:id="rId34"/>
    <p:sldId id="282" r:id="rId35"/>
    <p:sldId id="304" r:id="rId36"/>
    <p:sldId id="307" r:id="rId37"/>
    <p:sldId id="353" r:id="rId38"/>
    <p:sldId id="308" r:id="rId39"/>
    <p:sldId id="306" r:id="rId40"/>
    <p:sldId id="309" r:id="rId41"/>
    <p:sldId id="314" r:id="rId42"/>
    <p:sldId id="316" r:id="rId43"/>
    <p:sldId id="315" r:id="rId44"/>
    <p:sldId id="312" r:id="rId45"/>
    <p:sldId id="311" r:id="rId46"/>
    <p:sldId id="284" r:id="rId47"/>
    <p:sldId id="285" r:id="rId48"/>
    <p:sldId id="286" r:id="rId49"/>
    <p:sldId id="325" r:id="rId50"/>
    <p:sldId id="326" r:id="rId51"/>
    <p:sldId id="327" r:id="rId52"/>
    <p:sldId id="287" r:id="rId53"/>
    <p:sldId id="334" r:id="rId54"/>
    <p:sldId id="335" r:id="rId55"/>
    <p:sldId id="288" r:id="rId56"/>
    <p:sldId id="329" r:id="rId57"/>
    <p:sldId id="328" r:id="rId58"/>
    <p:sldId id="330" r:id="rId59"/>
    <p:sldId id="331" r:id="rId60"/>
    <p:sldId id="332" r:id="rId61"/>
    <p:sldId id="333" r:id="rId62"/>
    <p:sldId id="289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18" r:id="rId73"/>
    <p:sldId id="290" r:id="rId74"/>
    <p:sldId id="319" r:id="rId75"/>
    <p:sldId id="320" r:id="rId76"/>
    <p:sldId id="291" r:id="rId77"/>
    <p:sldId id="295" r:id="rId78"/>
    <p:sldId id="296" r:id="rId79"/>
    <p:sldId id="297" r:id="rId80"/>
    <p:sldId id="292" r:id="rId81"/>
    <p:sldId id="298" r:id="rId82"/>
    <p:sldId id="293" r:id="rId83"/>
    <p:sldId id="294" r:id="rId84"/>
    <p:sldId id="324" r:id="rId85"/>
    <p:sldId id="299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>
        <p:scale>
          <a:sx n="66" d="100"/>
          <a:sy n="66" d="100"/>
        </p:scale>
        <p:origin x="-145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F208-7384-4939-BD06-2144069C9C6A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B91FA-D9D5-4A42-A305-FDD0EAA2C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921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91FA-D9D5-4A42-A305-FDD0EAA2C3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60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462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685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675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48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687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94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959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27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19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375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738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8A6A-4C01-4964-A7B6-3B6ADD36A4D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C9BB-261E-40F3-BD7C-95034D1EC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606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SHARAD INSTITUTE OF TECHNOLOGY COLLEGE OF ENGINEERING ,YADRAV</a:t>
            </a:r>
          </a:p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ADVANCED  JAVA 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Mr. PRASHANT B.PATIL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DEPARTMENT OF COMPUTER &amp; SCIENCE ENGINEERING</a:t>
            </a:r>
          </a:p>
          <a:p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0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Container 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Container is a graphical component derived from the component class. It is a subclass of component class.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responsible for managing the layout and placement of graphical components in the container.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: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void add( component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void remove( component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84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 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class is base class for two window classes;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Canvas and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top level window without border and without the menu bar is created using the window class.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Panel 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Panel class derived from the container class.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just similar to window- without any border and without any menu bar, title bar.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 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level window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border and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 and resizing corners.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1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1.2. Creating windowed programs and   	applets </a:t>
            </a:r>
          </a:p>
          <a:p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Creating windowed programs using Frame 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windowed programs using applets 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75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Creating windowed programs using Frame </a:t>
            </a:r>
          </a:p>
          <a:p>
            <a:pPr algn="just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frame is created by extending a normal class with build in class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java.awt.Frame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class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MyFrame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Frame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………………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………………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75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 of Frame Class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Frame()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Frame(String title)	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in Frame Class :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height)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setTitle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title)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setVisible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windowClosing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68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848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Creating windowed programs using applets </a:t>
            </a: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create applet window, simply extend user defined class with library class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java.applet.Applet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class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MyApplet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Applet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// declare and add component objects here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………………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………………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6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1.3. Use AWT Controls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AWT controls are the controls that are used to design graphical user interfaces or web applications.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make an effective GUI, java provides 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java.awt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package that supports various AWT controls.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AWT Controls place on Frame Window or Applet Window using add method.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32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1: Abstract Windowing Toolkit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2 : Swings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3 : Event Handling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4: Networking Basics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5 : Interacting With Database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6 : Servlets</a:t>
            </a:r>
          </a:p>
        </p:txBody>
      </p:sp>
    </p:spTree>
    <p:extLst>
      <p:ext uri="{BB962C8B-B14F-4D97-AF65-F5344CB8AC3E}">
        <p14:creationId xmlns="" xmlns:p14="http://schemas.microsoft.com/office/powerpoint/2010/main" val="42426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AWT supports the following types of controls: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box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box group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Scroll bars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Field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Area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7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Labels 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Labels are simple components that are used to represent a single line read only text.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can not change this text.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is,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Label(String s)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Label(String s,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style )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setAllignment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how)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getAllignment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01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Buttons 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A button is also called as push button.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is,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Button(String s)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button class defines following two constructors.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setLabel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getLabel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61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8001000" cy="56388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Check box 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 is basically small  box which can be checked or not checked 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is,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heckebox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Checkebox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state)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Checkebox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state,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ChechboxGroup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setLabel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getLabel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getstate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41484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P\Downloads\Screenshot_2023-07-27-07-37-45-04_f9ee0578fe1cc94de7482bd41accb3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3058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P\Downloads\Screenshot_2023-07-27-07-38-25-46_f9ee0578fe1cc94de7482bd41accb3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3058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HP\Downloads\Screenshot_2023-07-27-07-40-41-38_f9ee0578fe1cc94de7482bd41accb3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229600" cy="4876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P\Downloads\Screenshot_2023-07-27-07-41-43-92_f9ee0578fe1cc94de7482bd41accb3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3058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Check box group :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Converts Checkbox in to radio button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is,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Checkbox(String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Boolean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constructor -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getSelectedCheckbox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9294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HP\Downloads\Screenshot_2023-07-27-07-43-26-51_f9ee0578fe1cc94de7482bd41accb3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5344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Advanced Java :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java is the next level of core java.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 java covers the fundamental concepts in the java programming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ADJ is nothing but web and enterprise application which basically follows client and server architecture.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ADJ covers more advanced concepts such as web technologies and database accessing.</a:t>
            </a:r>
          </a:p>
        </p:txBody>
      </p:sp>
    </p:spTree>
    <p:extLst>
      <p:ext uri="{BB962C8B-B14F-4D97-AF65-F5344CB8AC3E}">
        <p14:creationId xmlns="" xmlns:p14="http://schemas.microsoft.com/office/powerpoint/2010/main" val="41919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8077200" cy="5638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Scroll bars 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Scrollbar provides horizontal and vertical movement of a component or window.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is,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Scrollbar()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Scrollbar(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type) 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Scrollbar(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Scrollbar.VERTICAL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Scrollbar(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type,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initial_value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thumb_size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min_value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45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Scrollbar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getMinimum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getMaximum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getValue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setValue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value)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92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Text Field 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text field is single line textbox control, generally used to take input value from the user.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is,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max_char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max_char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95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US" sz="3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getSelectedText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select(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end_index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isEditable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setEditable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editable)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oid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setEchoChar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(char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echoCharIsSet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getEchoChar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46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Text Area :</a:t>
            </a:r>
          </a:p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multiline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used to provide a paragraph or multiple lines as input.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is,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max_lines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max_rows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max_lines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max_rows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max_lines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max_rows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scroll_type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2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getSelectedText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select(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end_index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isEditable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setEditable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editable)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append(String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insert(String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replaceRange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end_index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1850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Choice: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Choice class object provides a list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items.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Choice is used to create a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pop-up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items from which user may choose.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is,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Choice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6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P\Downloads\Screenshot_2023-07-27-07-51-47-92_f9ee0578fe1cc94de7482bd41accb3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229600" cy="5257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Choice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add(String name)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getSelectedItem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getSelectedIndex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getItemCount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select(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</p:txBody>
      </p:sp>
    </p:spTree>
    <p:extLst>
      <p:ext uri="{BB962C8B-B14F-4D97-AF65-F5344CB8AC3E}">
        <p14:creationId xmlns="" xmlns:p14="http://schemas.microsoft.com/office/powerpoint/2010/main" val="37315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3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List 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List class object provides a list with multiple selection option and scrollbars.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list control shows any numbers of items as choice in an open visible block. 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is,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List()- Only one item at time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visible_rows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)- No of rows visible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visible_rows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multi_select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6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 java – to build general application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ADJ – to build enterprise level application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List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oid add(String item)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add(String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at_index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getSelectedItem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getSelectedIndex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String[]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getSlectedItems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[]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getSlectedIndexes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getItemCount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select(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index)-Select the item specified by index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</p:txBody>
      </p:sp>
    </p:spTree>
    <p:extLst>
      <p:ext uri="{BB962C8B-B14F-4D97-AF65-F5344CB8AC3E}">
        <p14:creationId xmlns="" xmlns:p14="http://schemas.microsoft.com/office/powerpoint/2010/main" val="28416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AWT Controls: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box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box group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Scroll bars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Field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Area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05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Useful Methods of Component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5828688"/>
              </p:ext>
            </p:extLst>
          </p:nvPr>
        </p:nvGraphicFramePr>
        <p:xfrm>
          <a:off x="533400" y="1828802"/>
          <a:ext cx="8077200" cy="411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4747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1000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add(Component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inserts a component on this component.</a:t>
                      </a:r>
                    </a:p>
                  </a:txBody>
                  <a:tcPr marL="76200" marR="76200" marT="76200" marB="76200"/>
                </a:tc>
              </a:tr>
              <a:tr h="91000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setSize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width,int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height)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sets the size (width and height) of the component.</a:t>
                      </a:r>
                    </a:p>
                  </a:txBody>
                  <a:tcPr marL="76200" marR="76200" marT="76200" marB="76200"/>
                </a:tc>
              </a:tr>
              <a:tr h="91000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setLayout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LayoutManager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defines the layout manager for the component.</a:t>
                      </a:r>
                    </a:p>
                  </a:txBody>
                  <a:tcPr marL="76200" marR="76200" marT="76200" marB="76200"/>
                </a:tc>
              </a:tr>
              <a:tr h="91000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setVisible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status)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changes the visibility of the component, by default false.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86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Programs: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a program to create a login window form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a program to create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tudent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etails form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05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of program 1: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4953000" cy="49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767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Output of program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55405"/>
            <a:ext cx="6096000" cy="524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589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1.4. Layout Managers :</a:t>
            </a: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LayoutManagers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used to arrange components in a particular manner. </a:t>
            </a:r>
          </a:p>
          <a:p>
            <a:pPr algn="just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an interface which automatically arranges the controls on the screen.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 using layout manager the symmetric and systematic arrangement of the controls is possible.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LyoutManager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Layout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Border Layout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 Layout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 Layout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29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layout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anager is set by using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method, come under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interface.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method defined as,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      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7173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Layout :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layout is the default layout manager.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Constructors of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alignment)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alignment,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horizontal_gap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vertical_gap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0" indent="-571500" algn="l">
              <a:buFont typeface="+mj-lt"/>
              <a:buAutoNum type="romanU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endParaRPr lang="en-US" dirty="0"/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4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86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 1</a:t>
            </a:r>
          </a:p>
          <a:p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ABSTRACT WINDOWING TOOLKIT</a:t>
            </a:r>
          </a:p>
          <a:p>
            <a:pPr algn="l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70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533400"/>
            <a:ext cx="838676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Border Layout :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with four sides and one center area. Its sides referred as north, south, east, west. The middle area is called as center. </a:t>
            </a:r>
          </a:p>
          <a:p>
            <a:pPr algn="just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Constructors of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horizontal_gap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vertical_gap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add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is used to add components -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add(Component object,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region)</a:t>
            </a:r>
          </a:p>
          <a:p>
            <a:pPr algn="just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9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229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Grid Layout :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the components in two dimensional grids.</a:t>
            </a:r>
          </a:p>
          <a:p>
            <a:pPr algn="just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Constructors of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just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rows,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columns)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rows,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columns,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horizontal_gap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vertical_gap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32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P\Desktop\Screenshot_2022-08-19-08-08-33-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7249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P\Desktop\Screenshot_2022-08-19-08-13-16-4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724900" cy="569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HP\Desktop\Screenshot_2022-08-19-08-17-41-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496300" cy="540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HP\Desktop\Screenshot_2022-08-19-08-11-43-7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229600" cy="4838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AWT stands for Abstract Window Toolkit.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AWT is collection of classes and interfaces.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AWT package contains large number of classes which help to include various graphical components in the java program.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AWT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a platform-independent and device-independent interface to develop graphic programs that runs on all platforms, including Windows, Mac OS X, and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Unixes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26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P\Desktop\Screenshot_2022-08-19-08-12-20-4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2677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P\Desktop\Screenshot_2022-08-19-08-13-32-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8039100" cy="521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Card Layout :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manager allows us to have more than one layouts on the applet.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conceptually thought a collection of cards laying on the panel. 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Constructors of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CardLayout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CardLayout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horizontal_gap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vertical_gap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0" indent="-571500" algn="just">
              <a:buFont typeface="+mj-lt"/>
              <a:buAutoNum type="romanUcPeriod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add() method is used to add components -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add(Component object,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panel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03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609600"/>
            <a:ext cx="860854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10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5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240" y="304800"/>
            <a:ext cx="831676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060" y="457200"/>
            <a:ext cx="829873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782" y="609600"/>
            <a:ext cx="821901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 2 packages -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java.awt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commonly-used.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The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java.awt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package contains the core AWT graphics classes: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 Component classes.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 Container classes.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 managers.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 graphics classes.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The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package supports event handling: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classes.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Listener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Interfaces.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Listener Adapter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classes.</a:t>
            </a:r>
          </a:p>
        </p:txBody>
      </p:sp>
    </p:spTree>
    <p:extLst>
      <p:ext uri="{BB962C8B-B14F-4D97-AF65-F5344CB8AC3E}">
        <p14:creationId xmlns="" xmlns:p14="http://schemas.microsoft.com/office/powerpoint/2010/main" val="2116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Card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 which used for shifts between different decks: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first(Container deck)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last(Container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deck)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next(Container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deck)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previous(Container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deck)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show(Container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deck)</a:t>
            </a:r>
          </a:p>
          <a:p>
            <a:pPr marL="571500" indent="-571500" algn="just">
              <a:buFont typeface="+mj-lt"/>
              <a:buAutoNum type="romanUcPeriod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93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763000" cy="6019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is used to align components vertically, horizontally or along their baseline.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components may not be the same size.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maintain a dynamic and rectangular grid.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component occupies one or more cells.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the most flexible and complex layout manager.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manager places the components in rows and columns allowing the components to occupy multiple rows and columns. This is called display area.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java.awt.GridbagConstraints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used to arrange fill the components in bag of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grids(cells).</a:t>
            </a:r>
          </a:p>
        </p:txBody>
      </p:sp>
    </p:spTree>
    <p:extLst>
      <p:ext uri="{BB962C8B-B14F-4D97-AF65-F5344CB8AC3E}">
        <p14:creationId xmlns="" xmlns:p14="http://schemas.microsoft.com/office/powerpoint/2010/main" val="20361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GridBagConstraints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in the add() method.</a:t>
            </a:r>
          </a:p>
          <a:p>
            <a:pPr algn="just"/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 Position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width and height describes the display area using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gridx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gridy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gridwidth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gridheight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within the display area using fill,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ipadx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ipady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33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component can be added as :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add(component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GridBagConstraints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80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"/>
            <a:ext cx="7696200" cy="5943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 Menu and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MenuBar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Menus are essential components of any window based GUI.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allows user to choose one of the several options.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Menus are created with the help of Menu items and these menus are placed on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menubar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also replaced by objects of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objects; which contains checkable menu-items. (For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Word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rap option under Format Menu, in notepad)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7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constructor of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MenuBar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MenuBar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onstructors of Menu –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Menu()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menu_title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menu_title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is_removable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00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Constructors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item_title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item_title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MenuShortcut_key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0" indent="-571500" algn="l">
              <a:buFont typeface="+mj-lt"/>
              <a:buAutoNum type="romanUcPeriod"/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Methods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setEnabled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enable)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isEnable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setLabel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item_title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getLabel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40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Constructors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title)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title,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checked)</a:t>
            </a:r>
          </a:p>
          <a:p>
            <a:pPr marL="571500" indent="-571500" algn="l">
              <a:buFont typeface="+mj-lt"/>
              <a:buAutoNum type="romanUcPeriod"/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Methods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CheckboxMenuItem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checked)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getState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67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685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Component, Container, Window, Frame and Panel</a:t>
            </a:r>
          </a:p>
          <a:p>
            <a:pPr algn="just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26462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Container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37498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Window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64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4572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Canvas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3505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Panel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4953000" y="2045732"/>
            <a:ext cx="0" cy="60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0" y="3015550"/>
            <a:ext cx="3429000" cy="734291"/>
            <a:chOff x="3048000" y="3015550"/>
            <a:chExt cx="3429000" cy="734291"/>
          </a:xfrm>
        </p:grpSpPr>
        <p:cxnSp>
          <p:nvCxnSpPr>
            <p:cNvPr id="13" name="Straight Connector 12"/>
            <p:cNvCxnSpPr>
              <a:stCxn id="5" idx="2"/>
              <a:endCxn id="6" idx="0"/>
            </p:cNvCxnSpPr>
            <p:nvPr/>
          </p:nvCxnSpPr>
          <p:spPr>
            <a:xfrm flipH="1">
              <a:off x="3048000" y="3015550"/>
              <a:ext cx="1828800" cy="734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2"/>
            </p:cNvCxnSpPr>
            <p:nvPr/>
          </p:nvCxnSpPr>
          <p:spPr>
            <a:xfrm>
              <a:off x="4876800" y="3015550"/>
              <a:ext cx="1600200" cy="489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05000" y="4119173"/>
            <a:ext cx="1447800" cy="529027"/>
            <a:chOff x="1905000" y="4119173"/>
            <a:chExt cx="1447800" cy="529027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1905000" y="4119173"/>
              <a:ext cx="685800" cy="529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90800" y="4119173"/>
              <a:ext cx="762000" cy="452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8411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1.6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Dialogbox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 control represents a top level window with a title and a border used to take some from of input from the user.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 doesn't have minimum and maximum 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class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dialogboxdemo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………………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………………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Constructors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 class –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Dialog(Frame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parent_window_object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visibility)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Dialog(Frame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parent_window_object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title,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visibility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0" indent="-571500" algn="l">
              <a:buFont typeface="+mj-lt"/>
              <a:buAutoNum type="romanUcPeriod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Methods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Dialog class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setTitle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title)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height)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setVisible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visible)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49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1.6.1 File Dialog :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file dialog class displays a dialog window from which the user can select a file.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Constructors of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FileDialog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FileDialog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(Frame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parent)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FileDialog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(Frame parent, String title)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FileDialog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(Frame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parent, String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44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FileDialog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getFile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getMode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setDirectory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dir)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setMode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Modal and Modeless Dialog window –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Modal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 Box 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 modal dialog box is one that the user must first close in order to have access to any other framed window or dialog box of the same application.</a:t>
            </a:r>
          </a:p>
          <a:p>
            <a:pPr algn="just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2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Modeless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 Box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dialog box is referred to as modeless if the user does not have to close in it order to continue using the application that owns the dialog box.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35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hank you</a:t>
            </a:r>
          </a:p>
          <a:p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0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6962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 :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 is the super class of all graphical classes from which variety of graphical classes can be derived. 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setLocation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x_position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y_position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void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height)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void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setBound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x_position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y_position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widtth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heght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17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1345</Words>
  <Application>Microsoft Office PowerPoint</Application>
  <PresentationFormat>On-screen Show (4:3)</PresentationFormat>
  <Paragraphs>540</Paragraphs>
  <Slides>85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HP</cp:lastModifiedBy>
  <cp:revision>288</cp:revision>
  <dcterms:created xsi:type="dcterms:W3CDTF">2020-06-08T03:28:53Z</dcterms:created>
  <dcterms:modified xsi:type="dcterms:W3CDTF">2023-07-17T08:15:00Z</dcterms:modified>
</cp:coreProperties>
</file>