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61" r:id="rId3"/>
    <p:sldId id="445" r:id="rId4"/>
    <p:sldId id="359" r:id="rId5"/>
    <p:sldId id="538" r:id="rId6"/>
    <p:sldId id="539" r:id="rId7"/>
    <p:sldId id="540" r:id="rId8"/>
    <p:sldId id="541" r:id="rId9"/>
    <p:sldId id="542" r:id="rId10"/>
    <p:sldId id="544" r:id="rId11"/>
    <p:sldId id="545" r:id="rId12"/>
    <p:sldId id="365" r:id="rId13"/>
    <p:sldId id="546" r:id="rId14"/>
    <p:sldId id="547" r:id="rId15"/>
    <p:sldId id="366" r:id="rId16"/>
    <p:sldId id="548" r:id="rId17"/>
    <p:sldId id="549" r:id="rId18"/>
    <p:sldId id="550" r:id="rId19"/>
    <p:sldId id="551" r:id="rId20"/>
    <p:sldId id="552" r:id="rId21"/>
    <p:sldId id="554" r:id="rId22"/>
    <p:sldId id="555" r:id="rId23"/>
    <p:sldId id="572" r:id="rId24"/>
    <p:sldId id="573" r:id="rId25"/>
    <p:sldId id="556" r:id="rId26"/>
    <p:sldId id="557" r:id="rId27"/>
    <p:sldId id="558" r:id="rId28"/>
    <p:sldId id="560" r:id="rId29"/>
    <p:sldId id="561" r:id="rId30"/>
    <p:sldId id="562" r:id="rId31"/>
    <p:sldId id="566" r:id="rId32"/>
    <p:sldId id="567" r:id="rId33"/>
    <p:sldId id="568" r:id="rId34"/>
    <p:sldId id="563" r:id="rId35"/>
    <p:sldId id="564" r:id="rId36"/>
    <p:sldId id="565" r:id="rId37"/>
    <p:sldId id="40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84866" autoAdjust="0"/>
  </p:normalViewPr>
  <p:slideViewPr>
    <p:cSldViewPr>
      <p:cViewPr varScale="1">
        <p:scale>
          <a:sx n="70" d="100"/>
          <a:sy n="70" d="100"/>
        </p:scale>
        <p:origin x="1620" y="60"/>
      </p:cViewPr>
      <p:guideLst>
        <p:guide orient="horz" pos="2160"/>
        <p:guide pos="2880"/>
      </p:guideLst>
    </p:cSldViewPr>
  </p:slideViewPr>
  <p:outlineViewPr>
    <p:cViewPr>
      <p:scale>
        <a:sx n="33" d="100"/>
        <a:sy n="33" d="100"/>
      </p:scale>
      <p:origin x="0" y="-286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76690F-D49D-5E16-1C3B-FD06B2CCDE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9E2E950-1E2E-E526-FEA6-0E18698C11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B0076-D9D8-480C-B68F-718057956A07}" type="datetimeFigureOut">
              <a:rPr lang="en-IN" smtClean="0"/>
              <a:t>22-08-2024</a:t>
            </a:fld>
            <a:endParaRPr lang="en-IN"/>
          </a:p>
        </p:txBody>
      </p:sp>
      <p:sp>
        <p:nvSpPr>
          <p:cNvPr id="4" name="Footer Placeholder 3">
            <a:extLst>
              <a:ext uri="{FF2B5EF4-FFF2-40B4-BE49-F238E27FC236}">
                <a16:creationId xmlns:a16="http://schemas.microsoft.com/office/drawing/2014/main" id="{CFCCD890-8ABB-DB1B-6801-3D53404CFE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DE2F35D-24EB-F896-F124-FBC95417FF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928C4-7AC2-4DCE-B466-99273620DF21}" type="slidenum">
              <a:rPr lang="en-IN" smtClean="0"/>
              <a:t>‹#›</a:t>
            </a:fld>
            <a:endParaRPr lang="en-IN"/>
          </a:p>
        </p:txBody>
      </p:sp>
    </p:spTree>
    <p:extLst>
      <p:ext uri="{BB962C8B-B14F-4D97-AF65-F5344CB8AC3E}">
        <p14:creationId xmlns:p14="http://schemas.microsoft.com/office/powerpoint/2010/main" val="697393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31729-9AA3-459B-AAAB-47EE59EDF46C}" type="datetimeFigureOut">
              <a:rPr lang="en-US" smtClean="0"/>
              <a:t>8/22/2024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8D8A4-B25E-4512-92F2-4B319085A85B}" type="slidenum">
              <a:rPr lang="en-US" smtClean="0"/>
              <a:t>‹#›</a:t>
            </a:fld>
            <a:endParaRPr lang="en-US"/>
          </a:p>
        </p:txBody>
      </p:sp>
    </p:spTree>
    <p:extLst>
      <p:ext uri="{BB962C8B-B14F-4D97-AF65-F5344CB8AC3E}">
        <p14:creationId xmlns:p14="http://schemas.microsoft.com/office/powerpoint/2010/main" val="20588588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pc.dot.gov.in/DocFiles/Sublegislation/Gazette%20(%202.4%20GHz).do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pc.dot.gov.in/DocFiles/Sublegislation/Gazette%20(%202.4%20GHz).do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pc.dot.gov.in/DocFiles/Sublegislation/Gazette%20(%202.4%20GHz).do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28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10</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132252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11</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40897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Traditional Fixed Spectrum allocation Policy-Fixed Spectrums are not utilized efficiently. </a:t>
            </a:r>
            <a:r>
              <a:rPr lang="en-IN" sz="1200" dirty="0">
                <a:latin typeface="Times New Roman" panose="02020603050405020304" pitchFamily="18" charset="0"/>
                <a:cs typeface="Times New Roman" panose="02020603050405020304" pitchFamily="18" charset="0"/>
              </a:rPr>
              <a:t>A large portion of the assigned spectrum is used sporadically as illustrated in Fig. below where the signal strength distribution over a large portion of the wireless spectrum is shown. The spectrum usage is concentrated on certain portions of the spectrum while a significant amount of the spectrum remains unutilized. </a:t>
            </a:r>
            <a:r>
              <a:rPr lang="en-US" dirty="0"/>
              <a:t>Traditional static spectrum allocation policies, where spectrum bands are assigned exclusively to specific users or services, exacerbate this issue by leaving large portions of the spectrum underutilized. </a:t>
            </a:r>
            <a:endParaRPr lang="en-IN" sz="1200" kern="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0" dirty="0">
                <a:latin typeface="Times New Roman" panose="02020603050405020304" pitchFamily="18" charset="0"/>
                <a:cs typeface="Times New Roman" panose="02020603050405020304" pitchFamily="18" charset="0"/>
              </a:rPr>
              <a:t>Read more about ISM band </a:t>
            </a:r>
            <a:r>
              <a:rPr lang="en-US" dirty="0">
                <a:effectLst/>
                <a:latin typeface="Noto Sans" panose="020B0502040504020204" pitchFamily="34" charset="0"/>
              </a:rPr>
              <a:t>2.4-2.4835 GHz- Indoor</a:t>
            </a:r>
            <a:br>
              <a:rPr lang="en-US" dirty="0">
                <a:effectLst/>
                <a:latin typeface="Noto Sans" panose="020B0502040504020204" pitchFamily="34" charset="0"/>
              </a:rPr>
            </a:br>
            <a:r>
              <a:rPr lang="en-US" dirty="0">
                <a:effectLst/>
                <a:latin typeface="Noto Sans" panose="020B0502040504020204" pitchFamily="34" charset="0"/>
              </a:rPr>
              <a:t>-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a:t>
            </a:r>
            <a:r>
              <a:rPr lang="en-US" dirty="0" err="1">
                <a:effectLst/>
                <a:latin typeface="Noto Sans" panose="020B0502040504020204" pitchFamily="34" charset="0"/>
              </a:rPr>
              <a:t>Wifi</a:t>
            </a:r>
            <a:r>
              <a:rPr lang="en-US" u="sng" dirty="0" err="1">
                <a:solidFill>
                  <a:srgbClr val="3B8DBD"/>
                </a:solidFill>
                <a:effectLst/>
                <a:latin typeface="Noto Sans" panose="020B0502040504020204" pitchFamily="34" charset="0"/>
                <a:hlinkClick r:id="rId3"/>
              </a:rPr>
              <a:t>Indoor</a:t>
            </a:r>
            <a:r>
              <a:rPr lang="en-US" u="sng" dirty="0">
                <a:solidFill>
                  <a:srgbClr val="3B8DBD"/>
                </a:solidFill>
                <a:effectLst/>
                <a:latin typeface="Noto Sans" panose="020B0502040504020204" pitchFamily="34" charset="0"/>
                <a:hlinkClick r:id="rId3"/>
              </a:rPr>
              <a:t> use of low power wireless </a:t>
            </a:r>
            <a:r>
              <a:rPr lang="en-US" u="sng" dirty="0" err="1">
                <a:solidFill>
                  <a:srgbClr val="3B8DBD"/>
                </a:solidFill>
                <a:effectLst/>
                <a:latin typeface="Noto Sans" panose="020B0502040504020204" pitchFamily="34" charset="0"/>
                <a:hlinkClick r:id="rId3"/>
              </a:rPr>
              <a:t>equipments</a:t>
            </a:r>
            <a:r>
              <a:rPr lang="en-US" u="sng" dirty="0">
                <a:solidFill>
                  <a:srgbClr val="3B8DBD"/>
                </a:solidFill>
                <a:effectLst/>
                <a:latin typeface="Noto Sans" panose="020B0502040504020204" pitchFamily="34" charset="0"/>
                <a:hlinkClick r:id="rId3"/>
              </a:rPr>
              <a:t> in the frequency band 2.4GHz to 2.4835GHz.</a:t>
            </a: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Noto Sans" panose="020B0502040504020204" pitchFamily="34" charset="0"/>
              </a:rPr>
              <a:t>2.4-2.4835 GHz-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Zigbee</a:t>
            </a:r>
            <a:br>
              <a:rPr lang="en-US" dirty="0">
                <a:effectLst/>
                <a:latin typeface="Noto Sans" panose="020B0502040504020204" pitchFamily="34" charset="0"/>
              </a:rPr>
            </a:br>
            <a:r>
              <a:rPr lang="en-US" dirty="0">
                <a:effectLst/>
                <a:latin typeface="Noto Sans" panose="020B0502040504020204" pitchFamily="34" charset="0"/>
              </a:rPr>
              <a:t>- IEEE 802.15.4 (LR-WPANs)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demand for wireless connectivity, coverage, capacity, and services will continually expand. However, a critical bottleneck is the radio spectrum, a finite resource that cannot be readily expanded. For example, although theoretically ranging from 3 Hz to 3000 GHz, the entire spectrum is not usable; thus, the prime spectrum for current wireless standards may be roughly 1–5 GHz. This is because the spectrum below 1 GHz has already been reserved for applications such as radar, military communications, and terrestrial radio/television, while the spectrum above 5 GHz suffers from increased attenuation and atmospheric absorption. Therefore, the limited spectrum presents a roadblock for the rapid growth of wireless networks and users.</a:t>
            </a:r>
            <a:endParaRPr lang="en-US" u="sng" dirty="0">
              <a:solidFill>
                <a:srgbClr val="3B8DBD"/>
              </a:solidFill>
              <a:effectLst/>
              <a:latin typeface="Noto Sans" panose="020B0502040504020204" pitchFamily="34" charset="0"/>
            </a:endParaRPr>
          </a:p>
          <a:p>
            <a:pPr algn="l" rtl="0"/>
            <a:r>
              <a:rPr lang="en-US" b="0" i="0" dirty="0">
                <a:solidFill>
                  <a:srgbClr val="282829"/>
                </a:solidFill>
                <a:effectLst/>
                <a:highlight>
                  <a:srgbClr val="FFFFFF"/>
                </a:highlight>
                <a:latin typeface="-apple-system"/>
              </a:rPr>
              <a:t>ISM stands for Industrial, Scientific, and Medical. It’s a range of frequencies that are unlicensed. Originally, those radio frequencies were reserved for non-telecommunication devices that would produce interference, such as microwave ovens, medical equipment, and the like.</a:t>
            </a:r>
          </a:p>
          <a:p>
            <a:pPr algn="l" rtl="0"/>
            <a:r>
              <a:rPr lang="en-US" b="0" i="0" dirty="0">
                <a:solidFill>
                  <a:srgbClr val="282829"/>
                </a:solidFill>
                <a:effectLst/>
                <a:highlight>
                  <a:srgbClr val="FFFFFF"/>
                </a:highlight>
                <a:latin typeface="-apple-system"/>
              </a:rPr>
              <a:t>In recent years, however, those bands have been used for low-power, short-range communications such as garage door openers, </a:t>
            </a:r>
            <a:r>
              <a:rPr lang="en-US" b="0" i="0" dirty="0" err="1">
                <a:solidFill>
                  <a:srgbClr val="282829"/>
                </a:solidFill>
                <a:effectLst/>
                <a:highlight>
                  <a:srgbClr val="FFFFFF"/>
                </a:highlight>
                <a:latin typeface="-apple-system"/>
              </a:rPr>
              <a:t>WiFi</a:t>
            </a:r>
            <a:r>
              <a:rPr lang="en-US" b="0" i="0" dirty="0">
                <a:solidFill>
                  <a:srgbClr val="282829"/>
                </a:solidFill>
                <a:effectLst/>
                <a:highlight>
                  <a:srgbClr val="FFFFFF"/>
                </a:highlight>
                <a:latin typeface="-apple-system"/>
              </a:rPr>
              <a:t>, cordless phones, Bluetooth, etc.</a:t>
            </a:r>
          </a:p>
          <a:p>
            <a:pPr algn="l"/>
            <a:r>
              <a:rPr lang="en-US" b="0" i="0" dirty="0">
                <a:solidFill>
                  <a:srgbClr val="292929"/>
                </a:solidFill>
                <a:effectLst/>
                <a:latin typeface="roboto-flex"/>
              </a:rPr>
              <a:t>(</a:t>
            </a:r>
            <a:r>
              <a:rPr lang="en-US" b="1" i="0" dirty="0">
                <a:solidFill>
                  <a:srgbClr val="292929"/>
                </a:solidFill>
                <a:effectLst/>
                <a:latin typeface="roboto-flex"/>
              </a:rPr>
              <a:t>I</a:t>
            </a:r>
            <a:r>
              <a:rPr lang="en-US" b="0" i="0" dirty="0">
                <a:solidFill>
                  <a:srgbClr val="292929"/>
                </a:solidFill>
                <a:effectLst/>
                <a:latin typeface="roboto-flex"/>
              </a:rPr>
              <a:t>ndustrial, </a:t>
            </a:r>
            <a:r>
              <a:rPr lang="en-US" b="1" i="0" dirty="0">
                <a:solidFill>
                  <a:srgbClr val="292929"/>
                </a:solidFill>
                <a:effectLst/>
                <a:latin typeface="roboto-flex"/>
              </a:rPr>
              <a:t>S</a:t>
            </a:r>
            <a:r>
              <a:rPr lang="en-US" b="0" i="0" dirty="0">
                <a:solidFill>
                  <a:srgbClr val="292929"/>
                </a:solidFill>
                <a:effectLst/>
                <a:latin typeface="roboto-flex"/>
              </a:rPr>
              <a:t>cientific and </a:t>
            </a:r>
            <a:r>
              <a:rPr lang="en-US" b="1" i="0" dirty="0">
                <a:solidFill>
                  <a:srgbClr val="292929"/>
                </a:solidFill>
                <a:effectLst/>
                <a:latin typeface="roboto-flex"/>
              </a:rPr>
              <a:t>M</a:t>
            </a:r>
            <a:r>
              <a:rPr lang="en-US" b="0" i="0" dirty="0">
                <a:solidFill>
                  <a:srgbClr val="292929"/>
                </a:solidFill>
                <a:effectLst/>
                <a:latin typeface="roboto-flex"/>
              </a:rPr>
              <a:t>edical band) A part of the radio spectrum that can be used for any purpose without a license in most countries. In the U.S., the 902-928 MHz, 2.4 GHz and 5.7-5.8 GHz bands were initially used for machines that emitted radio frequencies, such as RF welders, industrial heaters and microwave ovens, but not for radio communications.</a:t>
            </a:r>
          </a:p>
          <a:p>
            <a:pPr algn="l"/>
            <a:r>
              <a:rPr lang="en-US" b="0" i="0" dirty="0">
                <a:solidFill>
                  <a:srgbClr val="292929"/>
                </a:solidFill>
                <a:effectLst/>
                <a:latin typeface="roboto-flex"/>
              </a:rPr>
              <a:t>In 1985, the FCC Rules (Part 15.247) opened up the ISM bands for wireless LANs and mobile communications. In 1997, it added additional bands in the 5 GHz range under Part 15.407, known as the Unlicensed National Information Infrastructure (U-NII). Europe's HIPERLAN wireless LANs use the same 5 GHz bands, which are titled the "Broadband Radio Access Network."</a:t>
            </a:r>
          </a:p>
          <a:p>
            <a:pPr algn="l"/>
            <a:r>
              <a:rPr lang="en-US" b="0" i="0" dirty="0">
                <a:solidFill>
                  <a:srgbClr val="292929"/>
                </a:solidFill>
                <a:effectLst/>
                <a:latin typeface="roboto-flex"/>
              </a:rPr>
              <a:t>Numerous applications use the ISM/U-NII bands, including cordless phones, wireless garage door openers, wireless microphones, vehicle tracking and amateur radio. 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12</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54131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Traditional Fixed Spectrum allocation Policy-Fixed Spectrums are not utilized efficiently. </a:t>
            </a:r>
            <a:r>
              <a:rPr lang="en-IN" sz="1200" dirty="0">
                <a:latin typeface="Times New Roman" panose="02020603050405020304" pitchFamily="18" charset="0"/>
                <a:cs typeface="Times New Roman" panose="02020603050405020304" pitchFamily="18" charset="0"/>
              </a:rPr>
              <a:t>A large portion of the assigned spectrum is used sporadically as illustrated in Fig. below where the signal strength distribution over a large portion of the wireless spectrum is shown. The spectrum usage is concentrated on certain portions of the spectrum while a significant amount of the spectrum remains unutilized. </a:t>
            </a:r>
            <a:r>
              <a:rPr lang="en-US" dirty="0"/>
              <a:t>Traditional static spectrum allocation policies, where spectrum bands are assigned exclusively to specific users or services, exacerbate this issue by leaving large portions of the spectrum underutilized. </a:t>
            </a:r>
            <a:endParaRPr lang="en-IN" sz="1200" kern="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0" dirty="0">
                <a:latin typeface="Times New Roman" panose="02020603050405020304" pitchFamily="18" charset="0"/>
                <a:cs typeface="Times New Roman" panose="02020603050405020304" pitchFamily="18" charset="0"/>
              </a:rPr>
              <a:t>Read more about ISM band </a:t>
            </a:r>
            <a:r>
              <a:rPr lang="en-US" dirty="0">
                <a:effectLst/>
                <a:latin typeface="Noto Sans" panose="020B0502040504020204" pitchFamily="34" charset="0"/>
              </a:rPr>
              <a:t>2.4-2.4835 GHz- Indoor</a:t>
            </a:r>
            <a:br>
              <a:rPr lang="en-US" dirty="0">
                <a:effectLst/>
                <a:latin typeface="Noto Sans" panose="020B0502040504020204" pitchFamily="34" charset="0"/>
              </a:rPr>
            </a:br>
            <a:r>
              <a:rPr lang="en-US" dirty="0">
                <a:effectLst/>
                <a:latin typeface="Noto Sans" panose="020B0502040504020204" pitchFamily="34" charset="0"/>
              </a:rPr>
              <a:t>-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a:t>
            </a:r>
            <a:r>
              <a:rPr lang="en-US" dirty="0" err="1">
                <a:effectLst/>
                <a:latin typeface="Noto Sans" panose="020B0502040504020204" pitchFamily="34" charset="0"/>
              </a:rPr>
              <a:t>Wifi</a:t>
            </a:r>
            <a:r>
              <a:rPr lang="en-US" u="sng" dirty="0" err="1">
                <a:solidFill>
                  <a:srgbClr val="3B8DBD"/>
                </a:solidFill>
                <a:effectLst/>
                <a:latin typeface="Noto Sans" panose="020B0502040504020204" pitchFamily="34" charset="0"/>
                <a:hlinkClick r:id="rId3"/>
              </a:rPr>
              <a:t>Indoor</a:t>
            </a:r>
            <a:r>
              <a:rPr lang="en-US" u="sng" dirty="0">
                <a:solidFill>
                  <a:srgbClr val="3B8DBD"/>
                </a:solidFill>
                <a:effectLst/>
                <a:latin typeface="Noto Sans" panose="020B0502040504020204" pitchFamily="34" charset="0"/>
                <a:hlinkClick r:id="rId3"/>
              </a:rPr>
              <a:t> use of low power wireless </a:t>
            </a:r>
            <a:r>
              <a:rPr lang="en-US" u="sng" dirty="0" err="1">
                <a:solidFill>
                  <a:srgbClr val="3B8DBD"/>
                </a:solidFill>
                <a:effectLst/>
                <a:latin typeface="Noto Sans" panose="020B0502040504020204" pitchFamily="34" charset="0"/>
                <a:hlinkClick r:id="rId3"/>
              </a:rPr>
              <a:t>equipments</a:t>
            </a:r>
            <a:r>
              <a:rPr lang="en-US" u="sng" dirty="0">
                <a:solidFill>
                  <a:srgbClr val="3B8DBD"/>
                </a:solidFill>
                <a:effectLst/>
                <a:latin typeface="Noto Sans" panose="020B0502040504020204" pitchFamily="34" charset="0"/>
                <a:hlinkClick r:id="rId3"/>
              </a:rPr>
              <a:t> in the frequency band 2.4GHz to 2.4835GHz.</a:t>
            </a: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Noto Sans" panose="020B0502040504020204" pitchFamily="34" charset="0"/>
              </a:rPr>
              <a:t>2.4-2.4835 GHz-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Zigbee</a:t>
            </a:r>
            <a:br>
              <a:rPr lang="en-US" dirty="0">
                <a:effectLst/>
                <a:latin typeface="Noto Sans" panose="020B0502040504020204" pitchFamily="34" charset="0"/>
              </a:rPr>
            </a:br>
            <a:r>
              <a:rPr lang="en-US" dirty="0">
                <a:effectLst/>
                <a:latin typeface="Noto Sans" panose="020B0502040504020204" pitchFamily="34" charset="0"/>
              </a:rPr>
              <a:t>- IEEE 802.15.4 (LR-WPANs)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demand for wireless connectivity, coverage, capacity, and services will continually expand. However, a critical bottleneck is the radio spectrum, a finite resource that cannot be readily expanded. For example, although theoretically ranging from 3 Hz to 3000 GHz, the entire spectrum is not usable; thus, the prime spectrum for current wireless standards may be roughly 1–5 GHz. This is because the spectrum below 1 GHz has already been reserved for applications such as radar, military communications, and terrestrial radio/television, while the spectrum above 5 GHz suffers from increased attenuation and atmospheric absorption. Therefore, the limited spectrum presents a roadblock for the rapid growth of wireless networks and users.</a:t>
            </a:r>
            <a:endParaRPr lang="en-US" u="sng" dirty="0">
              <a:solidFill>
                <a:srgbClr val="3B8DBD"/>
              </a:solidFill>
              <a:effectLst/>
              <a:latin typeface="Noto Sans" panose="020B0502040504020204" pitchFamily="34" charset="0"/>
            </a:endParaRPr>
          </a:p>
          <a:p>
            <a:pPr algn="l" rtl="0"/>
            <a:r>
              <a:rPr lang="en-US" b="0" i="0" dirty="0">
                <a:solidFill>
                  <a:srgbClr val="282829"/>
                </a:solidFill>
                <a:effectLst/>
                <a:highlight>
                  <a:srgbClr val="FFFFFF"/>
                </a:highlight>
                <a:latin typeface="-apple-system"/>
              </a:rPr>
              <a:t>ISM stands for Industrial, Scientific, and Medical. It’s a range of frequencies that are unlicensed. Originally, those radio frequencies were reserved for non-telecommunication devices that would produce interference, such as microwave ovens, medical equipment, and the like.</a:t>
            </a:r>
          </a:p>
          <a:p>
            <a:pPr algn="l" rtl="0"/>
            <a:r>
              <a:rPr lang="en-US" b="0" i="0" dirty="0">
                <a:solidFill>
                  <a:srgbClr val="282829"/>
                </a:solidFill>
                <a:effectLst/>
                <a:highlight>
                  <a:srgbClr val="FFFFFF"/>
                </a:highlight>
                <a:latin typeface="-apple-system"/>
              </a:rPr>
              <a:t>In recent years, however, those bands have been used for low-power, short-range communications such as garage door openers, </a:t>
            </a:r>
            <a:r>
              <a:rPr lang="en-US" b="0" i="0" dirty="0" err="1">
                <a:solidFill>
                  <a:srgbClr val="282829"/>
                </a:solidFill>
                <a:effectLst/>
                <a:highlight>
                  <a:srgbClr val="FFFFFF"/>
                </a:highlight>
                <a:latin typeface="-apple-system"/>
              </a:rPr>
              <a:t>WiFi</a:t>
            </a:r>
            <a:r>
              <a:rPr lang="en-US" b="0" i="0" dirty="0">
                <a:solidFill>
                  <a:srgbClr val="282829"/>
                </a:solidFill>
                <a:effectLst/>
                <a:highlight>
                  <a:srgbClr val="FFFFFF"/>
                </a:highlight>
                <a:latin typeface="-apple-system"/>
              </a:rPr>
              <a:t>, cordless phones, Bluetooth, etc.</a:t>
            </a:r>
          </a:p>
          <a:p>
            <a:pPr algn="l"/>
            <a:r>
              <a:rPr lang="en-US" b="0" i="0" dirty="0">
                <a:solidFill>
                  <a:srgbClr val="292929"/>
                </a:solidFill>
                <a:effectLst/>
                <a:latin typeface="roboto-flex"/>
              </a:rPr>
              <a:t>(</a:t>
            </a:r>
            <a:r>
              <a:rPr lang="en-US" b="1" i="0" dirty="0">
                <a:solidFill>
                  <a:srgbClr val="292929"/>
                </a:solidFill>
                <a:effectLst/>
                <a:latin typeface="roboto-flex"/>
              </a:rPr>
              <a:t>I</a:t>
            </a:r>
            <a:r>
              <a:rPr lang="en-US" b="0" i="0" dirty="0">
                <a:solidFill>
                  <a:srgbClr val="292929"/>
                </a:solidFill>
                <a:effectLst/>
                <a:latin typeface="roboto-flex"/>
              </a:rPr>
              <a:t>ndustrial, </a:t>
            </a:r>
            <a:r>
              <a:rPr lang="en-US" b="1" i="0" dirty="0">
                <a:solidFill>
                  <a:srgbClr val="292929"/>
                </a:solidFill>
                <a:effectLst/>
                <a:latin typeface="roboto-flex"/>
              </a:rPr>
              <a:t>S</a:t>
            </a:r>
            <a:r>
              <a:rPr lang="en-US" b="0" i="0" dirty="0">
                <a:solidFill>
                  <a:srgbClr val="292929"/>
                </a:solidFill>
                <a:effectLst/>
                <a:latin typeface="roboto-flex"/>
              </a:rPr>
              <a:t>cientific and </a:t>
            </a:r>
            <a:r>
              <a:rPr lang="en-US" b="1" i="0" dirty="0">
                <a:solidFill>
                  <a:srgbClr val="292929"/>
                </a:solidFill>
                <a:effectLst/>
                <a:latin typeface="roboto-flex"/>
              </a:rPr>
              <a:t>M</a:t>
            </a:r>
            <a:r>
              <a:rPr lang="en-US" b="0" i="0" dirty="0">
                <a:solidFill>
                  <a:srgbClr val="292929"/>
                </a:solidFill>
                <a:effectLst/>
                <a:latin typeface="roboto-flex"/>
              </a:rPr>
              <a:t>edical band) A part of the radio spectrum that can be used for any purpose without a license in most countries. In the U.S., the 902-928 MHz, 2.4 GHz and 5.7-5.8 GHz bands were initially used for machines that emitted radio frequencies, such as RF welders, industrial heaters and microwave ovens, but not for radio communications.</a:t>
            </a:r>
          </a:p>
          <a:p>
            <a:pPr algn="l"/>
            <a:r>
              <a:rPr lang="en-US" b="0" i="0" dirty="0">
                <a:solidFill>
                  <a:srgbClr val="292929"/>
                </a:solidFill>
                <a:effectLst/>
                <a:latin typeface="roboto-flex"/>
              </a:rPr>
              <a:t>In 1985, the FCC Rules (Part 15.247) opened up the ISM bands for wireless LANs and mobile communications. In 1997, it added additional bands in the 5 GHz range under Part 15.407, known as the Unlicensed National Information Infrastructure (U-NII). Europe's HIPERLAN wireless LANs use the same 5 GHz bands, which are titled the "Broadband Radio Access Network."</a:t>
            </a:r>
          </a:p>
          <a:p>
            <a:pPr algn="l"/>
            <a:r>
              <a:rPr lang="en-US" b="0" i="0" dirty="0">
                <a:solidFill>
                  <a:srgbClr val="292929"/>
                </a:solidFill>
                <a:effectLst/>
                <a:latin typeface="roboto-flex"/>
              </a:rPr>
              <a:t>Numerous applications use the ISM/U-NII bands, including cordless phones, wireless garage door openers, wireless microphones, vehicle tracking and amateur radio. 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13</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86170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Traditional Fixed Spectrum allocation Policy-Fixed Spectrums are not utilized efficiently. </a:t>
            </a:r>
            <a:r>
              <a:rPr lang="en-IN" sz="1200" dirty="0">
                <a:latin typeface="Times New Roman" panose="02020603050405020304" pitchFamily="18" charset="0"/>
                <a:cs typeface="Times New Roman" panose="02020603050405020304" pitchFamily="18" charset="0"/>
              </a:rPr>
              <a:t>A large portion of the assigned spectrum is used sporadically as illustrated in Fig. below where the signal strength distribution over a large portion of the wireless spectrum is shown. The spectrum usage is concentrated on certain portions of the spectrum while a significant amount of the spectrum remains unutilized. </a:t>
            </a:r>
            <a:r>
              <a:rPr lang="en-US" dirty="0"/>
              <a:t>Traditional static spectrum allocation policies, where spectrum bands are assigned exclusively to specific users or services, exacerbate this issue by leaving large portions of the spectrum underutilized. </a:t>
            </a:r>
            <a:endParaRPr lang="en-IN" sz="1200" kern="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0" dirty="0">
                <a:latin typeface="Times New Roman" panose="02020603050405020304" pitchFamily="18" charset="0"/>
                <a:cs typeface="Times New Roman" panose="02020603050405020304" pitchFamily="18" charset="0"/>
              </a:rPr>
              <a:t>Read more about ISM band </a:t>
            </a:r>
            <a:r>
              <a:rPr lang="en-US" dirty="0">
                <a:effectLst/>
                <a:latin typeface="Noto Sans" panose="020B0502040504020204" pitchFamily="34" charset="0"/>
              </a:rPr>
              <a:t>2.4-2.4835 GHz- Indoor</a:t>
            </a:r>
            <a:br>
              <a:rPr lang="en-US" dirty="0">
                <a:effectLst/>
                <a:latin typeface="Noto Sans" panose="020B0502040504020204" pitchFamily="34" charset="0"/>
              </a:rPr>
            </a:br>
            <a:r>
              <a:rPr lang="en-US" dirty="0">
                <a:effectLst/>
                <a:latin typeface="Noto Sans" panose="020B0502040504020204" pitchFamily="34" charset="0"/>
              </a:rPr>
              <a:t>-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a:t>
            </a:r>
            <a:r>
              <a:rPr lang="en-US" dirty="0" err="1">
                <a:effectLst/>
                <a:latin typeface="Noto Sans" panose="020B0502040504020204" pitchFamily="34" charset="0"/>
              </a:rPr>
              <a:t>Wifi</a:t>
            </a:r>
            <a:r>
              <a:rPr lang="en-US" u="sng" dirty="0" err="1">
                <a:solidFill>
                  <a:srgbClr val="3B8DBD"/>
                </a:solidFill>
                <a:effectLst/>
                <a:latin typeface="Noto Sans" panose="020B0502040504020204" pitchFamily="34" charset="0"/>
                <a:hlinkClick r:id="rId3"/>
              </a:rPr>
              <a:t>Indoor</a:t>
            </a:r>
            <a:r>
              <a:rPr lang="en-US" u="sng" dirty="0">
                <a:solidFill>
                  <a:srgbClr val="3B8DBD"/>
                </a:solidFill>
                <a:effectLst/>
                <a:latin typeface="Noto Sans" panose="020B0502040504020204" pitchFamily="34" charset="0"/>
                <a:hlinkClick r:id="rId3"/>
              </a:rPr>
              <a:t> use of low power wireless </a:t>
            </a:r>
            <a:r>
              <a:rPr lang="en-US" u="sng" dirty="0" err="1">
                <a:solidFill>
                  <a:srgbClr val="3B8DBD"/>
                </a:solidFill>
                <a:effectLst/>
                <a:latin typeface="Noto Sans" panose="020B0502040504020204" pitchFamily="34" charset="0"/>
                <a:hlinkClick r:id="rId3"/>
              </a:rPr>
              <a:t>equipments</a:t>
            </a:r>
            <a:r>
              <a:rPr lang="en-US" u="sng" dirty="0">
                <a:solidFill>
                  <a:srgbClr val="3B8DBD"/>
                </a:solidFill>
                <a:effectLst/>
                <a:latin typeface="Noto Sans" panose="020B0502040504020204" pitchFamily="34" charset="0"/>
                <a:hlinkClick r:id="rId3"/>
              </a:rPr>
              <a:t> in the frequency band 2.4GHz to 2.4835GHz.</a:t>
            </a: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Noto Sans" panose="020B0502040504020204" pitchFamily="34" charset="0"/>
              </a:rPr>
              <a:t>2.4-2.4835 GHz- Low power wireless </a:t>
            </a:r>
            <a:r>
              <a:rPr lang="en-US" dirty="0" err="1">
                <a:effectLst/>
                <a:latin typeface="Noto Sans" panose="020B0502040504020204" pitchFamily="34" charset="0"/>
              </a:rPr>
              <a:t>equipments</a:t>
            </a:r>
            <a:r>
              <a:rPr lang="en-US" dirty="0">
                <a:effectLst/>
                <a:latin typeface="Noto Sans" panose="020B0502040504020204" pitchFamily="34" charset="0"/>
              </a:rPr>
              <a:t>- Zigbee</a:t>
            </a:r>
            <a:br>
              <a:rPr lang="en-US" dirty="0">
                <a:effectLst/>
                <a:latin typeface="Noto Sans" panose="020B0502040504020204" pitchFamily="34" charset="0"/>
              </a:rPr>
            </a:br>
            <a:r>
              <a:rPr lang="en-US" dirty="0">
                <a:effectLst/>
                <a:latin typeface="Noto Sans" panose="020B0502040504020204" pitchFamily="34" charset="0"/>
              </a:rPr>
              <a:t>- IEEE 802.15.4 (LR-WPANs)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3B8DB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demand for wireless connectivity, coverage, capacity, and services will continually expand. However, a critical bottleneck is the radio spectrum, a finite resource that cannot be readily expanded. For example, although theoretically ranging from 3 Hz to 3000 GHz, the entire spectrum is not usable; thus, the prime spectrum for current wireless standards may be roughly 1–5 GHz. This is because the spectrum below 1 GHz has already been reserved for applications such as radar, military communications, and terrestrial radio/television, while the spectrum above 5 GHz suffers from increased attenuation and atmospheric absorption. Therefore, the limited spectrum presents a roadblock for the rapid growth of wireless networks and users.</a:t>
            </a:r>
            <a:endParaRPr lang="en-US" u="sng" dirty="0">
              <a:solidFill>
                <a:srgbClr val="3B8DBD"/>
              </a:solidFill>
              <a:effectLst/>
              <a:latin typeface="Noto Sans" panose="020B0502040504020204" pitchFamily="34" charset="0"/>
            </a:endParaRPr>
          </a:p>
          <a:p>
            <a:pPr algn="l" rtl="0"/>
            <a:r>
              <a:rPr lang="en-US" b="0" i="0" dirty="0">
                <a:solidFill>
                  <a:srgbClr val="282829"/>
                </a:solidFill>
                <a:effectLst/>
                <a:highlight>
                  <a:srgbClr val="FFFFFF"/>
                </a:highlight>
                <a:latin typeface="-apple-system"/>
              </a:rPr>
              <a:t>ISM stands for Industrial, Scientific, and Medical. It’s a range of frequencies that are unlicensed. Originally, those radio frequencies were reserved for non-telecommunication devices that would produce interference, such as microwave ovens, medical equipment, and the like.</a:t>
            </a:r>
          </a:p>
          <a:p>
            <a:pPr algn="l" rtl="0"/>
            <a:r>
              <a:rPr lang="en-US" b="0" i="0" dirty="0">
                <a:solidFill>
                  <a:srgbClr val="282829"/>
                </a:solidFill>
                <a:effectLst/>
                <a:highlight>
                  <a:srgbClr val="FFFFFF"/>
                </a:highlight>
                <a:latin typeface="-apple-system"/>
              </a:rPr>
              <a:t>In recent years, however, those bands have been used for low-power, short-range communications such as garage door openers, </a:t>
            </a:r>
            <a:r>
              <a:rPr lang="en-US" b="0" i="0" dirty="0" err="1">
                <a:solidFill>
                  <a:srgbClr val="282829"/>
                </a:solidFill>
                <a:effectLst/>
                <a:highlight>
                  <a:srgbClr val="FFFFFF"/>
                </a:highlight>
                <a:latin typeface="-apple-system"/>
              </a:rPr>
              <a:t>WiFi</a:t>
            </a:r>
            <a:r>
              <a:rPr lang="en-US" b="0" i="0" dirty="0">
                <a:solidFill>
                  <a:srgbClr val="282829"/>
                </a:solidFill>
                <a:effectLst/>
                <a:highlight>
                  <a:srgbClr val="FFFFFF"/>
                </a:highlight>
                <a:latin typeface="-apple-system"/>
              </a:rPr>
              <a:t>, cordless phones, Bluetooth, etc.</a:t>
            </a:r>
          </a:p>
          <a:p>
            <a:pPr algn="l"/>
            <a:r>
              <a:rPr lang="en-US" b="0" i="0" dirty="0">
                <a:solidFill>
                  <a:srgbClr val="292929"/>
                </a:solidFill>
                <a:effectLst/>
                <a:latin typeface="roboto-flex"/>
              </a:rPr>
              <a:t>(</a:t>
            </a:r>
            <a:r>
              <a:rPr lang="en-US" b="1" i="0" dirty="0">
                <a:solidFill>
                  <a:srgbClr val="292929"/>
                </a:solidFill>
                <a:effectLst/>
                <a:latin typeface="roboto-flex"/>
              </a:rPr>
              <a:t>I</a:t>
            </a:r>
            <a:r>
              <a:rPr lang="en-US" b="0" i="0" dirty="0">
                <a:solidFill>
                  <a:srgbClr val="292929"/>
                </a:solidFill>
                <a:effectLst/>
                <a:latin typeface="roboto-flex"/>
              </a:rPr>
              <a:t>ndustrial, </a:t>
            </a:r>
            <a:r>
              <a:rPr lang="en-US" b="1" i="0" dirty="0">
                <a:solidFill>
                  <a:srgbClr val="292929"/>
                </a:solidFill>
                <a:effectLst/>
                <a:latin typeface="roboto-flex"/>
              </a:rPr>
              <a:t>S</a:t>
            </a:r>
            <a:r>
              <a:rPr lang="en-US" b="0" i="0" dirty="0">
                <a:solidFill>
                  <a:srgbClr val="292929"/>
                </a:solidFill>
                <a:effectLst/>
                <a:latin typeface="roboto-flex"/>
              </a:rPr>
              <a:t>cientific and </a:t>
            </a:r>
            <a:r>
              <a:rPr lang="en-US" b="1" i="0" dirty="0">
                <a:solidFill>
                  <a:srgbClr val="292929"/>
                </a:solidFill>
                <a:effectLst/>
                <a:latin typeface="roboto-flex"/>
              </a:rPr>
              <a:t>M</a:t>
            </a:r>
            <a:r>
              <a:rPr lang="en-US" b="0" i="0" dirty="0">
                <a:solidFill>
                  <a:srgbClr val="292929"/>
                </a:solidFill>
                <a:effectLst/>
                <a:latin typeface="roboto-flex"/>
              </a:rPr>
              <a:t>edical band) A part of the radio spectrum that can be used for any purpose without a license in most countries. In the U.S., the 902-928 MHz, 2.4 GHz and 5.7-5.8 GHz bands were initially used for machines that emitted radio frequencies, such as RF welders, industrial heaters and microwave ovens, but not for radio communications.</a:t>
            </a:r>
          </a:p>
          <a:p>
            <a:pPr algn="l"/>
            <a:r>
              <a:rPr lang="en-US" b="0" i="0" dirty="0">
                <a:solidFill>
                  <a:srgbClr val="292929"/>
                </a:solidFill>
                <a:effectLst/>
                <a:latin typeface="roboto-flex"/>
              </a:rPr>
              <a:t>In 1985, the FCC Rules (Part 15.247) opened up the ISM bands for wireless LANs and mobile communications. In 1997, it added additional bands in the 5 GHz range under Part 15.407, known as the Unlicensed National Information Infrastructure (U-NII). Europe's HIPERLAN wireless LANs use the same 5 GHz bands, which are titled the "Broadband Radio Access Network."</a:t>
            </a:r>
          </a:p>
          <a:p>
            <a:pPr algn="l"/>
            <a:r>
              <a:rPr lang="en-US" b="0" i="0" dirty="0">
                <a:solidFill>
                  <a:srgbClr val="292929"/>
                </a:solidFill>
                <a:effectLst/>
                <a:latin typeface="roboto-flex"/>
              </a:rPr>
              <a:t>Numerous applications use the ISM/U-NII bands, including cordless phones, wireless garage door openers, wireless microphones, vehicle tracking and amateur radio. 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14</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371979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15</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96674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16</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86413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17</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024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18</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7485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19</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2211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D92CD4-1AFB-4DF0-89E6-37260EE980C4}" type="slidenum">
              <a:rPr lang="en-US" smtClean="0"/>
              <a:pPr/>
              <a:t>2</a:t>
            </a:fld>
            <a:endParaRPr lang="en-US"/>
          </a:p>
        </p:txBody>
      </p:sp>
      <p:sp>
        <p:nvSpPr>
          <p:cNvPr id="5" name="Footer Placeholder 4">
            <a:extLst>
              <a:ext uri="{FF2B5EF4-FFF2-40B4-BE49-F238E27FC236}">
                <a16:creationId xmlns:a16="http://schemas.microsoft.com/office/drawing/2014/main" id="{366D174A-688A-3DD6-3090-9B7C1FA58F72}"/>
              </a:ext>
            </a:extLst>
          </p:cNvPr>
          <p:cNvSpPr>
            <a:spLocks noGrp="1"/>
          </p:cNvSpPr>
          <p:nvPr>
            <p:ph type="ftr" sz="quarter" idx="4"/>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20</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22848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21</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586026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22</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149360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23</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25297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24</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956696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25</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668232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26</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40687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27</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7781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28</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738094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29</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802241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There is a remarkable advancement in mobile communication from simple voice-based devices to data hungry applications. The applications are augmented reality, virtual reality in games, audio, video streaming (Netflix, </a:t>
            </a:r>
            <a:r>
              <a:rPr lang="en-US" dirty="0" err="1"/>
              <a:t>Hotstar</a:t>
            </a:r>
            <a:r>
              <a:rPr lang="en-US" dirty="0"/>
              <a:t>, </a:t>
            </a:r>
            <a:r>
              <a:rPr lang="en-US" dirty="0" err="1"/>
              <a:t>Youtube</a:t>
            </a:r>
            <a:r>
              <a:rPr lang="en-US" dirty="0"/>
              <a:t>) services that are widely use by consumers. The sophisticated technology for smartphones display that enables users to view videos at high definitions has increased the demand for greater data capacity. Compared to 5G, 6G is expected to achieve a 100-fold increase in peak data rate (from Gbps to </a:t>
            </a:r>
            <a:r>
              <a:rPr lang="en-US" dirty="0" err="1"/>
              <a:t>Tbps</a:t>
            </a:r>
            <a:r>
              <a:rPr lang="en-US" dirty="0"/>
              <a:t>), a 10-fold reduction in latency, 10-fold improvement in connection density. Nearly, 8 billion mobile subscriber are expected to be added by 2030 and also require an extra spectrum to serve. The existing static spectrum allocation policy are not in a position to </a:t>
            </a:r>
            <a:r>
              <a:rPr lang="en-US" dirty="0" err="1"/>
              <a:t>fullfil</a:t>
            </a:r>
            <a:r>
              <a:rPr lang="en-US" dirty="0"/>
              <a:t> extra spectrum requirement and handle this traffic load.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available spectrum is a finite resource, Spectrum scarcity is a critical challenge in modern wireless communication systems leading to congestion and inefficient usage. </a:t>
            </a:r>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3</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761751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30</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877257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31</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164841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32</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080677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33</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905857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34</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728632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35</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709493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Times New Roman" panose="02020603050405020304" pitchFamily="18" charset="0"/>
                <a:cs typeface="Times New Roman" panose="02020603050405020304" pitchFamily="18" charset="0"/>
              </a:rPr>
              <a:t>Although the fixed spectrum assignment policy generally served well in the past, there is a dramatic increase in the access to the limited spectrum for mobile services in the recent years. This increase is straining the effectiveness of the traditional spectrum policies.</a:t>
            </a:r>
          </a:p>
          <a:p>
            <a:r>
              <a:rPr lang="en-IN" sz="1200" dirty="0">
                <a:latin typeface="Times New Roman" panose="02020603050405020304" pitchFamily="18" charset="0"/>
                <a:cs typeface="Times New Roman" panose="02020603050405020304" pitchFamily="18" charset="0"/>
              </a:rPr>
              <a:t>The limited available spectrum and the inefficiency in the spectrum usage necessitate a new communication paradigm to exploit the existing wireless spectrum opportunistically.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A spectrum hole is a band of frequencies assigned to a primary</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user, but, at a particular time and specific geographic location,</a:t>
            </a:r>
            <a:r>
              <a:rPr lang="tr-TR"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the band is not being utilized by that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Dynamic Spectrum Access (DSA) emerges as a viable solution to address spectrum scarcity by enhancing spectrum utilization efficiency. Unlike static allocation, DSA allows for real-time adjustment of spectrum usage based on demand and availability.</a:t>
            </a:r>
          </a:p>
          <a:p>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F58D8A4-B25E-4512-92F2-4B319085A85B}" type="slidenum">
              <a:rPr lang="en-US" smtClean="0"/>
              <a:t>36</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675261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baseline="0" dirty="0">
                <a:solidFill>
                  <a:srgbClr val="231F20"/>
                </a:solidFill>
                <a:latin typeface="Times New Roman" panose="02020603050405020304" pitchFamily="18" charset="0"/>
                <a:cs typeface="Times New Roman" panose="02020603050405020304" pitchFamily="18" charset="0"/>
              </a:rPr>
              <a:t>In one cognitive radio cycle, a decision maker observes and learns the surrounding environment and modifies network parameters to maximize spectrum utilization efficiency. In one cognitive radio cycle, a decision maker observes and learns the surrounding environment and modifies network parameters to maximize spectrum utilization efficiency. This operation of CR is like the RL –Q learning procedure, in which an agent observes the environment or state, take appropriate actions to increase the overall reward of the network and finally update a Q matrix.</a:t>
            </a:r>
            <a:endParaRPr lang="en-IN" sz="1200" dirty="0">
              <a:latin typeface="Times New Roman" panose="02020603050405020304" pitchFamily="18" charset="0"/>
              <a:cs typeface="Times New Roman" panose="02020603050405020304" pitchFamily="18" charset="0"/>
            </a:endParaRPr>
          </a:p>
          <a:p>
            <a:pPr algn="l"/>
            <a:endParaRPr lang="en-IN" sz="1200" b="0" i="0" u="none" strike="noStrike" baseline="0" dirty="0">
              <a:solidFill>
                <a:srgbClr val="231F20"/>
              </a:solidFill>
              <a:latin typeface="Times New Roman" panose="02020603050405020304" pitchFamily="18" charset="0"/>
              <a:cs typeface="Times New Roman" panose="02020603050405020304" pitchFamily="18" charset="0"/>
            </a:endParaRPr>
          </a:p>
          <a:p>
            <a:pPr algn="l"/>
            <a:r>
              <a:rPr lang="en-IN" sz="1200" b="0" i="0" u="none" strike="noStrike" baseline="0" dirty="0">
                <a:solidFill>
                  <a:srgbClr val="231F20"/>
                </a:solidFill>
                <a:latin typeface="Times New Roman" panose="02020603050405020304" pitchFamily="18" charset="0"/>
                <a:cs typeface="Times New Roman" panose="02020603050405020304" pitchFamily="18" charset="0"/>
              </a:rPr>
              <a:t>This operation of CR is like the RL –Q learning procedure, in which an agent observes the environment or state, take appropriate actions to increase the overall reward of the network and finally update a Q matrix.</a:t>
            </a:r>
          </a:p>
          <a:p>
            <a:pPr algn="l"/>
            <a:endParaRPr lang="en-IN" sz="1200" dirty="0">
              <a:solidFill>
                <a:srgbClr val="231F2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Q-table is a data structure of sets of actions and states, and Q-learning algorithm update the values in the table.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There is a loss of information in transition between discrete action time periods. However, when DQNs are used for continuous action spaces, quantization problems may emerge. A continuous action space generates more effective power allocation strategies under changing network conditions.</a:t>
            </a:r>
          </a:p>
          <a:p>
            <a:pPr algn="just"/>
            <a:r>
              <a:rPr lang="en-IN" sz="1200" dirty="0">
                <a:latin typeface="Times New Roman" panose="02020603050405020304" pitchFamily="18" charset="0"/>
                <a:cs typeface="Times New Roman" panose="02020603050405020304" pitchFamily="18" charset="0"/>
              </a:rPr>
              <a:t>The Deep Deterministic Policy Gradient method is appropriate for RA because it offers two significant benefits: a) it is compatible with high-dimensional structures, and b) it selects precise action levels for continuous power allocation.</a:t>
            </a:r>
          </a:p>
          <a:p>
            <a:pPr algn="just"/>
            <a:r>
              <a:rPr lang="en-IN" sz="1200" dirty="0">
                <a:latin typeface="Times New Roman" panose="02020603050405020304" pitchFamily="18" charset="0"/>
                <a:cs typeface="Times New Roman" panose="02020603050405020304" pitchFamily="18" charset="0"/>
              </a:rPr>
              <a:t>DDPG, TL, and MRL enhances convergence speed, sample efficiency, scalability, and ensures quick adaptation to changing environments for a resource allocation model.</a:t>
            </a:r>
          </a:p>
          <a:p>
            <a:pPr algn="just"/>
            <a:r>
              <a:rPr lang="en-IN" sz="1200" dirty="0">
                <a:latin typeface="Times New Roman" panose="02020603050405020304" pitchFamily="18" charset="0"/>
                <a:cs typeface="Times New Roman" panose="02020603050405020304" pitchFamily="18" charset="0"/>
              </a:rPr>
              <a:t>As the studies illustrates, using an efficient learning approach improve the allocation of available resources. However, applying them in the practical environment makes the situation more challenging.</a:t>
            </a:r>
          </a:p>
          <a:p>
            <a:pPr algn="just"/>
            <a:r>
              <a:rPr lang="en-IN" sz="1200" dirty="0">
                <a:latin typeface="Times New Roman" panose="02020603050405020304" pitchFamily="18" charset="0"/>
                <a:cs typeface="Times New Roman" panose="02020603050405020304" pitchFamily="18" charset="0"/>
              </a:rPr>
              <a:t>In a highly dynamic environment, the number of users and locations are constantly changing.</a:t>
            </a:r>
          </a:p>
          <a:p>
            <a:pPr algn="just"/>
            <a:r>
              <a:rPr lang="en-IN" sz="1200" dirty="0">
                <a:latin typeface="Times New Roman" panose="02020603050405020304" pitchFamily="18" charset="0"/>
                <a:cs typeface="Times New Roman" panose="02020603050405020304" pitchFamily="18" charset="0"/>
              </a:rPr>
              <a:t>The DDPG algorithm consists of an actor-critic network suitable for continuous large actions and provides stable learning.</a:t>
            </a:r>
          </a:p>
          <a:p>
            <a:pPr algn="just"/>
            <a:r>
              <a:rPr lang="en-IN" sz="1200" dirty="0">
                <a:latin typeface="Times New Roman" panose="02020603050405020304" pitchFamily="18" charset="0"/>
                <a:cs typeface="Times New Roman" panose="02020603050405020304" pitchFamily="18" charset="0"/>
              </a:rPr>
              <a:t>Combining DQN with DDPG can result in a solution that is compatible with continuous as well as discrete action spaces.</a:t>
            </a:r>
          </a:p>
          <a:p>
            <a:pPr algn="just"/>
            <a:r>
              <a:rPr lang="en-IN" sz="1200" dirty="0">
                <a:latin typeface="Times New Roman" panose="02020603050405020304" pitchFamily="18" charset="0"/>
                <a:cs typeface="Times New Roman" panose="02020603050405020304" pitchFamily="18" charset="0"/>
              </a:rPr>
              <a:t>TL is a technique that can save time and efforts on both training and communication by reusing knowledge of experienced user.</a:t>
            </a:r>
          </a:p>
          <a:p>
            <a:pPr algn="just"/>
            <a:r>
              <a:rPr lang="en-IN" sz="1200" dirty="0">
                <a:latin typeface="Times New Roman" panose="02020603050405020304" pitchFamily="18" charset="0"/>
                <a:cs typeface="Times New Roman" panose="02020603050405020304" pitchFamily="18" charset="0"/>
              </a:rPr>
              <a:t>The dynamics of meta reinforcement learning are derived by considering both the current and past actions. The purpose is to regularly update the model with information about its performance and parameters learned from previous tasks and observations. </a:t>
            </a:r>
          </a:p>
          <a:p>
            <a:pPr algn="just"/>
            <a:r>
              <a:rPr lang="en-IN" sz="1200" dirty="0">
                <a:latin typeface="Times New Roman" panose="02020603050405020304" pitchFamily="18" charset="0"/>
                <a:cs typeface="Times New Roman" panose="02020603050405020304" pitchFamily="18" charset="0"/>
              </a:rPr>
              <a:t>The MRL algorithm facilitates faster learning, better scalability, and flexibility in response to changing channel circumstances</a:t>
            </a:r>
          </a:p>
        </p:txBody>
      </p:sp>
      <p:sp>
        <p:nvSpPr>
          <p:cNvPr id="4" name="Slide Number Placeholder 3"/>
          <p:cNvSpPr>
            <a:spLocks noGrp="1"/>
          </p:cNvSpPr>
          <p:nvPr>
            <p:ph type="sldNum" sz="quarter" idx="5"/>
          </p:nvPr>
        </p:nvSpPr>
        <p:spPr/>
        <p:txBody>
          <a:bodyPr/>
          <a:lstStyle/>
          <a:p>
            <a:fld id="{2F58D8A4-B25E-4512-92F2-4B319085A85B}" type="slidenum">
              <a:rPr lang="en-US" smtClean="0"/>
              <a:t>37</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19889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4</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05348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5</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8758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6</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07151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7</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27775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8</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110731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The most common everyday uses of the ISM bands are for low-power and short-range telecommunications, such as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Bluetooth, Zigbee, wireless telephones, RFID, and  NFC (Near Field communication). Spectrum sharing among these diverse technologies raises serious coexistence problems in the ISM band that may lead to performance degradation or even to network malfunctioning </a:t>
            </a:r>
            <a:r>
              <a:rPr lang="en-US" altLang="en-US" sz="1200" dirty="0">
                <a:latin typeface="Times New Roman" panose="02020603050405020304" pitchFamily="18" charset="0"/>
                <a:cs typeface="Times New Roman" panose="02020603050405020304" pitchFamily="18" charset="0"/>
              </a:rPr>
              <a:t>Due to increasing demand of wireless applications, </a:t>
            </a:r>
            <a:r>
              <a:rPr lang="en-US" sz="1200" dirty="0">
                <a:latin typeface="Times New Roman" panose="02020603050405020304" pitchFamily="18" charset="0"/>
                <a:cs typeface="Times New Roman" panose="02020603050405020304" pitchFamily="18" charset="0"/>
              </a:rPr>
              <a:t>ISM frequency band is getting overcrowded (Spectrum Scarcity). </a:t>
            </a:r>
            <a:r>
              <a:rPr lang="en-IN" sz="1200" dirty="0">
                <a:latin typeface="Times New Roman" panose="02020603050405020304" pitchFamily="18" charset="0"/>
                <a:cs typeface="Times New Roman" panose="02020603050405020304" pitchFamily="18" charset="0"/>
              </a:rPr>
              <a:t>ISM band congestion  causes interference, reduced transmission range, limited scalability, and spectrum inefficiency. Currently, most wireless in-home technologies are operating in the unlicensed 2.4 GHz Industrial Scientific and Medical (ISM) band. Currently, most wireless in-home technologies are operating in the unlicensed 2.4 GHz Industrial Scientific and Medical (ISM) band.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2F58D8A4-B25E-4512-92F2-4B319085A85B}" type="slidenum">
              <a:rPr lang="en-US" smtClean="0"/>
              <a:t>9</a:t>
            </a:fld>
            <a:endParaRPr lang="en-US"/>
          </a:p>
        </p:txBody>
      </p:sp>
      <p:sp>
        <p:nvSpPr>
          <p:cNvPr id="5" name="Footer Placeholder 4">
            <a:extLst>
              <a:ext uri="{FF2B5EF4-FFF2-40B4-BE49-F238E27FC236}">
                <a16:creationId xmlns:a16="http://schemas.microsoft.com/office/drawing/2014/main" id="{3C35ADF0-F0F5-D90E-8E67-B84A5B3A76D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30302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80FD78-AF84-4F27-AC24-72B806577F83}" type="datetime1">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6722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C5DA9-734E-459B-904B-6448D521B4CC}" type="datetime1">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214892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A6CF20-A6E4-481D-83D7-3AD8DA0A5C25}" type="datetime1">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52634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5BDBAB-1A38-4562-BC9F-BC409D7ADE6D}" type="datetime1">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93388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7DF75-9525-48F6-8264-1705C68FE53C}" type="datetime1">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67558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31418A-958A-4CA0-AA05-341BD2053460}" type="datetime1">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384601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EC5B86-CE92-45A9-954B-47C819E47891}" type="datetime1">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99893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7F1DA4-9278-433E-BF95-7D4E008FBF88}" type="datetime1">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17003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CCADA-4A19-4BEA-9AAE-89EEFBF8A168}" type="datetime1">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7613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B7CBBE-5984-469F-BA3B-73C32BC084E8}" type="datetime1">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96304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DDFCCF-15CB-48C0-94CE-A317A12D3196}" type="datetime1">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05CA-E329-47DD-A171-CCE7C3FC415A}" type="slidenum">
              <a:rPr lang="en-US" smtClean="0"/>
              <a:t>‹#›</a:t>
            </a:fld>
            <a:endParaRPr lang="en-US"/>
          </a:p>
        </p:txBody>
      </p:sp>
    </p:spTree>
    <p:extLst>
      <p:ext uri="{BB962C8B-B14F-4D97-AF65-F5344CB8AC3E}">
        <p14:creationId xmlns:p14="http://schemas.microsoft.com/office/powerpoint/2010/main" val="129647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0B9F8-8AC3-456F-8BE2-8C5CA0F91FB6}" type="datetime1">
              <a:rPr lang="en-US" smtClean="0"/>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205CA-E329-47DD-A171-CCE7C3FC415A}" type="slidenum">
              <a:rPr lang="en-US" smtClean="0"/>
              <a:t>‹#›</a:t>
            </a:fld>
            <a:endParaRPr lang="en-US"/>
          </a:p>
        </p:txBody>
      </p:sp>
    </p:spTree>
    <p:extLst>
      <p:ext uri="{BB962C8B-B14F-4D97-AF65-F5344CB8AC3E}">
        <p14:creationId xmlns:p14="http://schemas.microsoft.com/office/powerpoint/2010/main" val="127054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5.wdp"/></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6.wdp"/></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7.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3433549"/>
            <a:ext cx="7391400" cy="2308324"/>
          </a:xfrm>
          <a:prstGeom prst="rect">
            <a:avLst/>
          </a:prstGeom>
          <a:noFill/>
        </p:spPr>
        <p:txBody>
          <a:bodyPr wrap="square">
            <a:spAutoFit/>
          </a:bodyPr>
          <a:lstStyle/>
          <a:p>
            <a:pPr fontAlgn="auto">
              <a:spcBef>
                <a:spcPts val="0"/>
              </a:spcBef>
              <a:spcAft>
                <a:spcPts val="0"/>
              </a:spcAft>
              <a:defRPr/>
            </a:pPr>
            <a:endParaRPr lang="en-US" sz="1600" kern="10" dirty="0">
              <a:latin typeface="Times New Roman" pitchFamily="18" charset="0"/>
              <a:cs typeface="Times New Roman" pitchFamily="18" charset="0"/>
            </a:endParaRPr>
          </a:p>
          <a:p>
            <a:pPr fontAlgn="auto">
              <a:spcBef>
                <a:spcPts val="0"/>
              </a:spcBef>
              <a:spcAft>
                <a:spcPts val="0"/>
              </a:spcAft>
              <a:defRPr/>
            </a:pPr>
            <a:endParaRPr lang="en-US" sz="1600" kern="10" dirty="0">
              <a:latin typeface="Times New Roman" pitchFamily="18" charset="0"/>
              <a:cs typeface="Times New Roman" pitchFamily="18" charset="0"/>
            </a:endParaRPr>
          </a:p>
          <a:p>
            <a:pPr fontAlgn="auto">
              <a:spcBef>
                <a:spcPts val="0"/>
              </a:spcBef>
              <a:spcAft>
                <a:spcPts val="0"/>
              </a:spcAft>
              <a:defRPr/>
            </a:pPr>
            <a:endParaRPr lang="en-US" sz="1600" kern="10" dirty="0">
              <a:latin typeface="Times New Roman" pitchFamily="18" charset="0"/>
              <a:cs typeface="Times New Roman" pitchFamily="18" charset="0"/>
            </a:endParaRP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Dr. Nikita Mishra</a:t>
            </a: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nikita.mishra@spit.ac.in</a:t>
            </a: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Sardar Patel Institute of Technology, </a:t>
            </a: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Bhavan's Campus, Munshi Nagar, </a:t>
            </a: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Andheri West, </a:t>
            </a:r>
          </a:p>
          <a:p>
            <a:pPr algn="ctr" fontAlgn="auto">
              <a:spcBef>
                <a:spcPts val="0"/>
              </a:spcBef>
              <a:spcAft>
                <a:spcPts val="0"/>
              </a:spcAft>
              <a:defRPr/>
            </a:pPr>
            <a:r>
              <a:rPr lang="en-US" sz="1600" kern="10" dirty="0">
                <a:solidFill>
                  <a:schemeClr val="bg1">
                    <a:lumMod val="50000"/>
                  </a:schemeClr>
                </a:solidFill>
                <a:latin typeface="Times New Roman" pitchFamily="18" charset="0"/>
                <a:cs typeface="Times New Roman" pitchFamily="18" charset="0"/>
              </a:rPr>
              <a:t>Mumbai-400058</a:t>
            </a:r>
            <a:endParaRPr lang="en-US" sz="2000" b="1" kern="10" dirty="0">
              <a:solidFill>
                <a:schemeClr val="bg1">
                  <a:lumMod val="50000"/>
                </a:schemeClr>
              </a:solidFill>
              <a:latin typeface="Times New Roman" pitchFamily="18" charset="0"/>
              <a:cs typeface="Times New Roman" pitchFamily="18" charset="0"/>
            </a:endParaRPr>
          </a:p>
        </p:txBody>
      </p:sp>
      <p:sp>
        <p:nvSpPr>
          <p:cNvPr id="5" name="TextBox 4"/>
          <p:cNvSpPr txBox="1"/>
          <p:nvPr/>
        </p:nvSpPr>
        <p:spPr>
          <a:xfrm>
            <a:off x="533400" y="1082008"/>
            <a:ext cx="8077200" cy="1046440"/>
          </a:xfrm>
          <a:prstGeom prst="rect">
            <a:avLst/>
          </a:prstGeom>
          <a:noFill/>
        </p:spPr>
        <p:txBody>
          <a:bodyPr wrap="square" rtlCol="0">
            <a:spAutoFit/>
          </a:bodyPr>
          <a:lstStyle/>
          <a:p>
            <a:pPr algn="ctr"/>
            <a:r>
              <a:rPr lang="en-US" sz="4400" b="1" dirty="0">
                <a:solidFill>
                  <a:schemeClr val="accent1">
                    <a:lumMod val="75000"/>
                  </a:schemeClr>
                </a:solidFill>
                <a:latin typeface="Times New Roman" pitchFamily="18" charset="0"/>
                <a:cs typeface="Times New Roman" pitchFamily="18" charset="0"/>
              </a:rPr>
              <a:t>Python NumPy Operations</a:t>
            </a:r>
          </a:p>
          <a:p>
            <a:pPr algn="ct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610109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Why Use NumPy?</a:t>
            </a:r>
            <a:br>
              <a:rPr lang="en-US" sz="2800" u="sng"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Python we have lists that serve the purpose of arrays, but they are slow to process.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aims to provide an array object that is up to 50x faster than traditional Python lists.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array object in NumPy is called </a:t>
            </a:r>
            <a:r>
              <a:rPr lang="en-US" sz="1800" dirty="0" err="1">
                <a:latin typeface="Times New Roman" panose="02020603050405020304" pitchFamily="18" charset="0"/>
                <a:cs typeface="Times New Roman" panose="02020603050405020304" pitchFamily="18" charset="0"/>
              </a:rPr>
              <a:t>ndarray</a:t>
            </a:r>
            <a:r>
              <a:rPr lang="en-US" sz="1800" dirty="0">
                <a:latin typeface="Times New Roman" panose="02020603050405020304" pitchFamily="18" charset="0"/>
                <a:cs typeface="Times New Roman" panose="02020603050405020304" pitchFamily="18" charset="0"/>
              </a:rPr>
              <a:t>, it provides a lot of supporting functions that make working with </a:t>
            </a:r>
            <a:r>
              <a:rPr lang="en-US" sz="1800" dirty="0" err="1">
                <a:latin typeface="Times New Roman" panose="02020603050405020304" pitchFamily="18" charset="0"/>
                <a:cs typeface="Times New Roman" panose="02020603050405020304" pitchFamily="18" charset="0"/>
              </a:rPr>
              <a:t>ndarray</a:t>
            </a:r>
            <a:r>
              <a:rPr lang="en-US" sz="1800" dirty="0">
                <a:latin typeface="Times New Roman" panose="02020603050405020304" pitchFamily="18" charset="0"/>
                <a:cs typeface="Times New Roman" panose="02020603050405020304" pitchFamily="18" charset="0"/>
              </a:rPr>
              <a:t> very easy.</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Arrays are very frequently used in data science, where speed and resources are very important.</a:t>
            </a: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10</a:t>
            </a:fld>
            <a:endParaRPr lang="en-US"/>
          </a:p>
        </p:txBody>
      </p:sp>
    </p:spTree>
    <p:extLst>
      <p:ext uri="{BB962C8B-B14F-4D97-AF65-F5344CB8AC3E}">
        <p14:creationId xmlns:p14="http://schemas.microsoft.com/office/powerpoint/2010/main" val="421662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Installation of NumPy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you have Python and PIP already installed on a system, then installation of NumPy is very easy.</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pip install </a:t>
            </a:r>
            <a:r>
              <a:rPr lang="en-US" sz="1800" dirty="0" err="1">
                <a:latin typeface="Times New Roman" panose="02020603050405020304" pitchFamily="18" charset="0"/>
                <a:cs typeface="Times New Roman" panose="02020603050405020304" pitchFamily="18" charset="0"/>
              </a:rPr>
              <a:t>numpy</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Once NumPy is installed, import it in your applications by adding the import keyword</a:t>
            </a: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is usually imported under the np alias.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alias: In Python alias are an alternate name for referring to the same thing.</a:t>
            </a:r>
          </a:p>
          <a:p>
            <a:pPr marL="0" indent="0" algn="just">
              <a:buNone/>
            </a:pPr>
            <a:r>
              <a:rPr lang="en-IN" sz="1800" b="0" i="0" dirty="0">
                <a:solidFill>
                  <a:srgbClr val="0000CD"/>
                </a:solidFill>
                <a:effectLst/>
                <a:highlight>
                  <a:srgbClr val="FFFFFF"/>
                </a:highlight>
                <a:latin typeface="Consolas" panose="020B0609020204030204" pitchFamily="49" charset="0"/>
              </a:rPr>
              <a:t>	import</a:t>
            </a:r>
            <a:r>
              <a:rPr lang="en-IN" sz="1800" b="0" i="0" dirty="0">
                <a:solidFill>
                  <a:srgbClr val="000000"/>
                </a:solidFill>
                <a:effectLst/>
                <a:highlight>
                  <a:srgbClr val="FFFFFF"/>
                </a:highlight>
                <a:latin typeface="Consolas" panose="020B0609020204030204" pitchFamily="49" charset="0"/>
              </a:rPr>
              <a:t> </a:t>
            </a:r>
            <a:r>
              <a:rPr lang="en-IN" sz="1800" b="0" i="0" dirty="0" err="1">
                <a:solidFill>
                  <a:srgbClr val="000000"/>
                </a:solidFill>
                <a:effectLst/>
                <a:highlight>
                  <a:srgbClr val="FFFFFF"/>
                </a:highlight>
                <a:latin typeface="Consolas" panose="020B0609020204030204" pitchFamily="49" charset="0"/>
              </a:rPr>
              <a:t>numpy</a:t>
            </a:r>
            <a:r>
              <a:rPr lang="en-IN" sz="1800" b="0" i="0" dirty="0">
                <a:solidFill>
                  <a:srgbClr val="000000"/>
                </a:solidFill>
                <a:effectLst/>
                <a:highlight>
                  <a:srgbClr val="FFFFFF"/>
                </a:highlight>
                <a:latin typeface="Consolas" panose="020B0609020204030204" pitchFamily="49" charset="0"/>
              </a:rPr>
              <a:t> </a:t>
            </a:r>
            <a:r>
              <a:rPr lang="en-IN" sz="1800" b="0" i="0" dirty="0">
                <a:solidFill>
                  <a:srgbClr val="0000CD"/>
                </a:solidFill>
                <a:effectLst/>
                <a:highlight>
                  <a:srgbClr val="FFFFFF"/>
                </a:highlight>
                <a:latin typeface="Consolas" panose="020B0609020204030204" pitchFamily="49" charset="0"/>
              </a:rPr>
              <a:t>as</a:t>
            </a:r>
            <a:r>
              <a:rPr lang="en-IN" sz="1800" b="0" i="0" dirty="0">
                <a:solidFill>
                  <a:srgbClr val="000000"/>
                </a:solidFill>
                <a:effectLst/>
                <a:highlight>
                  <a:srgbClr val="FFFFFF"/>
                </a:highlight>
                <a:latin typeface="Consolas" panose="020B0609020204030204" pitchFamily="49" charset="0"/>
              </a:rPr>
              <a:t> np</a:t>
            </a:r>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11</a:t>
            </a:fld>
            <a:endParaRPr lang="en-US"/>
          </a:p>
        </p:txBody>
      </p:sp>
    </p:spTree>
    <p:extLst>
      <p:ext uri="{BB962C8B-B14F-4D97-AF65-F5344CB8AC3E}">
        <p14:creationId xmlns:p14="http://schemas.microsoft.com/office/powerpoint/2010/main" val="135849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Creation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417638"/>
            <a:ext cx="8229600" cy="4602161"/>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An array allows us to store a collection of multiple values in a single data structure.</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NumPy array is similar to a list, but with added benefits such as being faster and more memory efficient.</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library provides various methods to work with data. To leverage all those features, we first need to create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arrays.</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 are multiple techniques to generate arrays in NumPy, and we will explore each of them.</a:t>
            </a:r>
            <a:endParaRPr lang="en-IN" sz="1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F0D9B47-20F9-C9C1-B6E4-F314832E1E68}"/>
              </a:ext>
            </a:extLst>
          </p:cNvPr>
          <p:cNvSpPr>
            <a:spLocks noGrp="1"/>
          </p:cNvSpPr>
          <p:nvPr>
            <p:ph type="sldNum" sz="quarter" idx="12"/>
          </p:nvPr>
        </p:nvSpPr>
        <p:spPr/>
        <p:txBody>
          <a:bodyPr/>
          <a:lstStyle/>
          <a:p>
            <a:fld id="{79B205CA-E329-47DD-A171-CCE7C3FC415A}" type="slidenum">
              <a:rPr lang="en-US" smtClean="0"/>
              <a:t>12</a:t>
            </a:fld>
            <a:endParaRPr lang="en-US"/>
          </a:p>
        </p:txBody>
      </p:sp>
    </p:spTree>
    <p:extLst>
      <p:ext uri="{BB962C8B-B14F-4D97-AF65-F5344CB8AC3E}">
        <p14:creationId xmlns:p14="http://schemas.microsoft.com/office/powerpoint/2010/main" val="354457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Creation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417638"/>
            <a:ext cx="8229600" cy="4602161"/>
          </a:xfrm>
        </p:spPr>
        <p:txBody>
          <a:bodyPr>
            <a:normAutofit/>
          </a:bodyPr>
          <a:lstStyle/>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F0D9B47-20F9-C9C1-B6E4-F314832E1E68}"/>
              </a:ext>
            </a:extLst>
          </p:cNvPr>
          <p:cNvSpPr>
            <a:spLocks noGrp="1"/>
          </p:cNvSpPr>
          <p:nvPr>
            <p:ph type="sldNum" sz="quarter" idx="12"/>
          </p:nvPr>
        </p:nvSpPr>
        <p:spPr/>
        <p:txBody>
          <a:bodyPr/>
          <a:lstStyle/>
          <a:p>
            <a:fld id="{79B205CA-E329-47DD-A171-CCE7C3FC415A}" type="slidenum">
              <a:rPr lang="en-US" smtClean="0"/>
              <a:t>13</a:t>
            </a:fld>
            <a:endParaRPr lang="en-US"/>
          </a:p>
        </p:txBody>
      </p:sp>
      <p:pic>
        <p:nvPicPr>
          <p:cNvPr id="5" name="Picture 4">
            <a:extLst>
              <a:ext uri="{FF2B5EF4-FFF2-40B4-BE49-F238E27FC236}">
                <a16:creationId xmlns:a16="http://schemas.microsoft.com/office/drawing/2014/main" id="{42DC1F29-4EA0-3846-CD6B-09E914001627}"/>
              </a:ext>
            </a:extLst>
          </p:cNvPr>
          <p:cNvPicPr>
            <a:picLocks noChangeAspect="1"/>
          </p:cNvPicPr>
          <p:nvPr/>
        </p:nvPicPr>
        <p:blipFill>
          <a:blip r:embed="rId3"/>
          <a:stretch>
            <a:fillRect/>
          </a:stretch>
        </p:blipFill>
        <p:spPr>
          <a:xfrm>
            <a:off x="928687" y="1928812"/>
            <a:ext cx="7286625" cy="3000375"/>
          </a:xfrm>
          <a:prstGeom prst="rect">
            <a:avLst/>
          </a:prstGeom>
        </p:spPr>
      </p:pic>
    </p:spTree>
    <p:extLst>
      <p:ext uri="{BB962C8B-B14F-4D97-AF65-F5344CB8AC3E}">
        <p14:creationId xmlns:p14="http://schemas.microsoft.com/office/powerpoint/2010/main" val="288628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Creation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417638"/>
            <a:ext cx="8229600" cy="4602161"/>
          </a:xfrm>
        </p:spPr>
        <p:txBody>
          <a:bodyPr>
            <a:normAutofit/>
          </a:bodyPr>
          <a:lstStyle/>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F0D9B47-20F9-C9C1-B6E4-F314832E1E68}"/>
              </a:ext>
            </a:extLst>
          </p:cNvPr>
          <p:cNvSpPr>
            <a:spLocks noGrp="1"/>
          </p:cNvSpPr>
          <p:nvPr>
            <p:ph type="sldNum" sz="quarter" idx="12"/>
          </p:nvPr>
        </p:nvSpPr>
        <p:spPr/>
        <p:txBody>
          <a:bodyPr/>
          <a:lstStyle/>
          <a:p>
            <a:fld id="{79B205CA-E329-47DD-A171-CCE7C3FC415A}" type="slidenum">
              <a:rPr lang="en-US" smtClean="0"/>
              <a:t>14</a:t>
            </a:fld>
            <a:endParaRPr lang="en-US"/>
          </a:p>
        </p:txBody>
      </p:sp>
      <p:pic>
        <p:nvPicPr>
          <p:cNvPr id="6" name="Picture 5">
            <a:extLst>
              <a:ext uri="{FF2B5EF4-FFF2-40B4-BE49-F238E27FC236}">
                <a16:creationId xmlns:a16="http://schemas.microsoft.com/office/drawing/2014/main" id="{5DC8E4CE-239F-B2F8-69B0-8832B71A60E7}"/>
              </a:ext>
            </a:extLst>
          </p:cNvPr>
          <p:cNvPicPr>
            <a:picLocks noChangeAspect="1"/>
          </p:cNvPicPr>
          <p:nvPr/>
        </p:nvPicPr>
        <p:blipFill>
          <a:blip r:embed="rId3"/>
          <a:stretch>
            <a:fillRect/>
          </a:stretch>
        </p:blipFill>
        <p:spPr>
          <a:xfrm>
            <a:off x="870838" y="1905000"/>
            <a:ext cx="7402323" cy="3706812"/>
          </a:xfrm>
          <a:prstGeom prst="rect">
            <a:avLst/>
          </a:prstGeom>
        </p:spPr>
      </p:pic>
    </p:spTree>
    <p:extLst>
      <p:ext uri="{BB962C8B-B14F-4D97-AF65-F5344CB8AC3E}">
        <p14:creationId xmlns:p14="http://schemas.microsoft.com/office/powerpoint/2010/main" val="227629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Data Types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offers a wider range of numerical data types than what is available in Python. </a:t>
            </a:r>
          </a:p>
          <a:p>
            <a:pPr marL="0" indent="0" algn="just">
              <a:buNone/>
            </a:pPr>
            <a:r>
              <a:rPr lang="en-US" sz="1800" dirty="0">
                <a:latin typeface="Times New Roman" panose="02020603050405020304" pitchFamily="18" charset="0"/>
                <a:cs typeface="Times New Roman" panose="02020603050405020304" pitchFamily="18" charset="0"/>
              </a:rPr>
              <a:t>Here's the list of most commonly used numeric data types in NumPy:</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int8, int16, int32, int64 - signed integer types with different bit sizes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uint8, uint16, uint32, uint64 - unsigned integer types with different bit sizes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float32, float64 - floating-point types with different precision levels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complex64, complex128 - complex number types with different precision levels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15</a:t>
            </a:fld>
            <a:endParaRPr lang="en-US"/>
          </a:p>
        </p:txBody>
      </p:sp>
    </p:spTree>
    <p:extLst>
      <p:ext uri="{BB962C8B-B14F-4D97-AF65-F5344CB8AC3E}">
        <p14:creationId xmlns:p14="http://schemas.microsoft.com/office/powerpoint/2010/main" val="134869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Attributes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NumPy, attributes are properties of NumPy arrays that provide information about the array's shape, size, data type, dimension, and so on.</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For example, to get the dimension of an array, we can use the </a:t>
            </a:r>
            <a:r>
              <a:rPr lang="en-US" sz="1800" dirty="0" err="1">
                <a:latin typeface="Times New Roman" panose="02020603050405020304" pitchFamily="18" charset="0"/>
                <a:cs typeface="Times New Roman" panose="02020603050405020304" pitchFamily="18" charset="0"/>
              </a:rPr>
              <a:t>ndim</a:t>
            </a:r>
            <a:r>
              <a:rPr lang="en-US" sz="1800" dirty="0">
                <a:latin typeface="Times New Roman" panose="02020603050405020304" pitchFamily="18" charset="0"/>
                <a:cs typeface="Times New Roman" panose="02020603050405020304" pitchFamily="18" charset="0"/>
              </a:rPr>
              <a:t> attribute. </a:t>
            </a: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16</a:t>
            </a:fld>
            <a:endParaRPr lang="en-US"/>
          </a:p>
        </p:txBody>
      </p:sp>
    </p:spTree>
    <p:extLst>
      <p:ext uri="{BB962C8B-B14F-4D97-AF65-F5344CB8AC3E}">
        <p14:creationId xmlns:p14="http://schemas.microsoft.com/office/powerpoint/2010/main" val="4094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Common NumPy Attributes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17</a:t>
            </a:fld>
            <a:endParaRPr lang="en-US"/>
          </a:p>
        </p:txBody>
      </p:sp>
      <p:pic>
        <p:nvPicPr>
          <p:cNvPr id="5" name="Picture 4">
            <a:extLst>
              <a:ext uri="{FF2B5EF4-FFF2-40B4-BE49-F238E27FC236}">
                <a16:creationId xmlns:a16="http://schemas.microsoft.com/office/drawing/2014/main" id="{8F4192E9-5F05-A84C-E175-569FEF11ADC9}"/>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20000" contrast="40000"/>
                    </a14:imgEffect>
                  </a14:imgLayer>
                </a14:imgProps>
              </a:ext>
            </a:extLst>
          </a:blip>
          <a:stretch>
            <a:fillRect/>
          </a:stretch>
        </p:blipFill>
        <p:spPr>
          <a:xfrm>
            <a:off x="652971" y="1752600"/>
            <a:ext cx="7838058" cy="3600450"/>
          </a:xfrm>
          <a:prstGeom prst="rect">
            <a:avLst/>
          </a:prstGeom>
        </p:spPr>
      </p:pic>
    </p:spTree>
    <p:extLst>
      <p:ext uri="{BB962C8B-B14F-4D97-AF65-F5344CB8AC3E}">
        <p14:creationId xmlns:p14="http://schemas.microsoft.com/office/powerpoint/2010/main" val="101817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Input Output</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offers input/output (I/O) functions for loading and saving data to and from files.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Input/output functions support a variety of file formats, including binary and text formats.</a:t>
            </a:r>
          </a:p>
          <a:p>
            <a:pPr marL="0" indent="0" algn="just">
              <a:buNone/>
            </a:pPr>
            <a:r>
              <a:rPr lang="en-US" sz="1800" dirty="0">
                <a:latin typeface="Times New Roman" panose="02020603050405020304" pitchFamily="18" charset="0"/>
                <a:cs typeface="Times New Roman" panose="02020603050405020304" pitchFamily="18" charset="0"/>
              </a:rPr>
              <a:t>--The binary format is designed for efficient storage and retrieval of large arrays.</a:t>
            </a:r>
          </a:p>
          <a:p>
            <a:pPr marL="0" indent="0" algn="just">
              <a:buNone/>
            </a:pPr>
            <a:r>
              <a:rPr lang="en-US" sz="1800" dirty="0">
                <a:latin typeface="Times New Roman" panose="02020603050405020304" pitchFamily="18" charset="0"/>
                <a:cs typeface="Times New Roman" panose="02020603050405020304" pitchFamily="18" charset="0"/>
              </a:rPr>
              <a:t>--The text format is more human-readable and can be easily edited in a text editor.</a:t>
            </a: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18</a:t>
            </a:fld>
            <a:endParaRPr lang="en-US"/>
          </a:p>
        </p:txBody>
      </p:sp>
    </p:spTree>
    <p:extLst>
      <p:ext uri="{BB962C8B-B14F-4D97-AF65-F5344CB8AC3E}">
        <p14:creationId xmlns:p14="http://schemas.microsoft.com/office/powerpoint/2010/main" val="322387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Most Commonly Used I/O Functions </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19</a:t>
            </a:fld>
            <a:endParaRPr lang="en-US"/>
          </a:p>
        </p:txBody>
      </p:sp>
      <p:pic>
        <p:nvPicPr>
          <p:cNvPr id="5" name="Picture 4">
            <a:extLst>
              <a:ext uri="{FF2B5EF4-FFF2-40B4-BE49-F238E27FC236}">
                <a16:creationId xmlns:a16="http://schemas.microsoft.com/office/drawing/2014/main" id="{CDA814A4-569D-7C26-BF39-A2D01283CFD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04875" y="2209800"/>
            <a:ext cx="7334250" cy="2438400"/>
          </a:xfrm>
          <a:prstGeom prst="rect">
            <a:avLst/>
          </a:prstGeom>
        </p:spPr>
      </p:pic>
    </p:spTree>
    <p:extLst>
      <p:ext uri="{BB962C8B-B14F-4D97-AF65-F5344CB8AC3E}">
        <p14:creationId xmlns:p14="http://schemas.microsoft.com/office/powerpoint/2010/main" val="209224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533400"/>
            <a:ext cx="38862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Outline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990600" y="1143000"/>
            <a:ext cx="6477000" cy="52578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Introduction</a:t>
            </a:r>
          </a:p>
          <a:p>
            <a:pPr algn="just">
              <a:lnSpc>
                <a:spcPct val="150000"/>
              </a:lnSpc>
              <a:buFont typeface="Wingdings" panose="05000000000000000000" pitchFamily="2" charset="2"/>
              <a:buChar char="§"/>
            </a:pP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array creation</a:t>
            </a:r>
          </a:p>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NumPy Data Types</a:t>
            </a:r>
          </a:p>
          <a:p>
            <a:pPr algn="just">
              <a:lnSpc>
                <a:spcPct val="150000"/>
              </a:lnSpc>
              <a:buFont typeface="Wingdings" panose="05000000000000000000" pitchFamily="2" charset="2"/>
              <a:buChar char="§"/>
            </a:pP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array slicing and Indexing</a:t>
            </a:r>
          </a:p>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Array Operations</a:t>
            </a:r>
          </a:p>
          <a:p>
            <a:pPr algn="just">
              <a:lnSpc>
                <a:spcPct val="150000"/>
              </a:lnSpc>
              <a:buFont typeface="Wingdings" panose="05000000000000000000" pitchFamily="2" charset="2"/>
              <a:buChar char="§"/>
            </a:pP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Broadcasting</a:t>
            </a:r>
          </a:p>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Advanced Array operations</a:t>
            </a:r>
          </a:p>
        </p:txBody>
      </p:sp>
      <p:sp>
        <p:nvSpPr>
          <p:cNvPr id="4" name="Slide Number Placeholder 3">
            <a:extLst>
              <a:ext uri="{FF2B5EF4-FFF2-40B4-BE49-F238E27FC236}">
                <a16:creationId xmlns:a16="http://schemas.microsoft.com/office/drawing/2014/main" id="{F8CC6CE0-5ECA-1FEE-91BE-54A2668F384E}"/>
              </a:ext>
            </a:extLst>
          </p:cNvPr>
          <p:cNvSpPr>
            <a:spLocks noGrp="1"/>
          </p:cNvSpPr>
          <p:nvPr>
            <p:ph type="sldNum" sz="quarter" idx="12"/>
          </p:nvPr>
        </p:nvSpPr>
        <p:spPr/>
        <p:txBody>
          <a:bodyPr/>
          <a:lstStyle/>
          <a:p>
            <a:fld id="{79B205CA-E329-47DD-A171-CCE7C3FC415A}" type="slidenum">
              <a:rPr lang="en-US" smtClean="0"/>
              <a:t>2</a:t>
            </a:fld>
            <a:endParaRPr lang="en-US"/>
          </a:p>
        </p:txBody>
      </p:sp>
    </p:spTree>
    <p:extLst>
      <p:ext uri="{BB962C8B-B14F-4D97-AF65-F5344CB8AC3E}">
        <p14:creationId xmlns:p14="http://schemas.microsoft.com/office/powerpoint/2010/main" val="421940197"/>
      </p:ext>
    </p:extLst>
  </p:cSld>
  <p:clrMapOvr>
    <a:masterClrMapping/>
  </p:clrMapOvr>
  <mc:AlternateContent xmlns:mc="http://schemas.openxmlformats.org/markup-compatibility/2006" xmlns:p14="http://schemas.microsoft.com/office/powerpoint/2010/main">
    <mc:Choice Requires="p14">
      <p:transition spd="slow" p14:dur="2000" advTm="17576"/>
    </mc:Choice>
    <mc:Fallback xmlns="">
      <p:transition spd="slow" advTm="175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err="1">
                <a:latin typeface="Times New Roman" panose="02020603050405020304" pitchFamily="18" charset="0"/>
                <a:cs typeface="Times New Roman" panose="02020603050405020304" pitchFamily="18" charset="0"/>
              </a:rPr>
              <a:t>Numpy</a:t>
            </a:r>
            <a:r>
              <a:rPr lang="en-US" sz="2800" b="1" dirty="0">
                <a:latin typeface="Times New Roman" panose="02020603050405020304" pitchFamily="18" charset="0"/>
                <a:cs typeface="Times New Roman" panose="02020603050405020304" pitchFamily="18" charset="0"/>
              </a:rPr>
              <a:t> Array Indexing</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NumPy, each element in an array is associated with a number. The number is known as an array index.</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Access Array Elements Using Index</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array1 = </a:t>
            </a:r>
            <a:r>
              <a:rPr lang="en-US" sz="1800" dirty="0" err="1">
                <a:latin typeface="Times New Roman" panose="02020603050405020304" pitchFamily="18" charset="0"/>
                <a:cs typeface="Times New Roman" panose="02020603050405020304" pitchFamily="18" charset="0"/>
              </a:rPr>
              <a:t>np.array</a:t>
            </a:r>
            <a:r>
              <a:rPr lang="en-US" sz="1800" dirty="0">
                <a:latin typeface="Times New Roman" panose="02020603050405020304" pitchFamily="18" charset="0"/>
                <a:cs typeface="Times New Roman" panose="02020603050405020304" pitchFamily="18" charset="0"/>
              </a:rPr>
              <a:t>([1, 3, 5, 7, 9])</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can use the index number to access array elements as: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array1[0] - to access the first element, i.e. 1</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array1[2] - to access the third element, i.e. 5</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array1[4] - to access the fifth element, i.e. 9</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20</a:t>
            </a:fld>
            <a:endParaRPr lang="en-US"/>
          </a:p>
        </p:txBody>
      </p:sp>
      <p:pic>
        <p:nvPicPr>
          <p:cNvPr id="5" name="Picture 4">
            <a:extLst>
              <a:ext uri="{FF2B5EF4-FFF2-40B4-BE49-F238E27FC236}">
                <a16:creationId xmlns:a16="http://schemas.microsoft.com/office/drawing/2014/main" id="{D6328D95-A6AA-BB11-8497-1851675FDDC1}"/>
              </a:ext>
            </a:extLst>
          </p:cNvPr>
          <p:cNvPicPr>
            <a:picLocks noChangeAspect="1"/>
          </p:cNvPicPr>
          <p:nvPr/>
        </p:nvPicPr>
        <p:blipFill>
          <a:blip r:embed="rId3"/>
          <a:stretch>
            <a:fillRect/>
          </a:stretch>
        </p:blipFill>
        <p:spPr>
          <a:xfrm>
            <a:off x="762000" y="2390775"/>
            <a:ext cx="2924175" cy="600075"/>
          </a:xfrm>
          <a:prstGeom prst="rect">
            <a:avLst/>
          </a:prstGeom>
        </p:spPr>
      </p:pic>
      <p:pic>
        <p:nvPicPr>
          <p:cNvPr id="9" name="Picture 8">
            <a:extLst>
              <a:ext uri="{FF2B5EF4-FFF2-40B4-BE49-F238E27FC236}">
                <a16:creationId xmlns:a16="http://schemas.microsoft.com/office/drawing/2014/main" id="{4C3C48FA-C9BD-428C-AE95-159609316A51}"/>
              </a:ext>
            </a:extLst>
          </p:cNvPr>
          <p:cNvPicPr>
            <a:picLocks noChangeAspect="1"/>
          </p:cNvPicPr>
          <p:nvPr/>
        </p:nvPicPr>
        <p:blipFill>
          <a:blip r:embed="rId4"/>
          <a:stretch>
            <a:fillRect/>
          </a:stretch>
        </p:blipFill>
        <p:spPr>
          <a:xfrm>
            <a:off x="4267200" y="2252662"/>
            <a:ext cx="3562350" cy="876300"/>
          </a:xfrm>
          <a:prstGeom prst="rect">
            <a:avLst/>
          </a:prstGeom>
        </p:spPr>
      </p:pic>
    </p:spTree>
    <p:extLst>
      <p:ext uri="{BB962C8B-B14F-4D97-AF65-F5344CB8AC3E}">
        <p14:creationId xmlns:p14="http://schemas.microsoft.com/office/powerpoint/2010/main" val="92373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Slicing</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Array Slicing is the process of extracting a portion of an array.</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With slicing, we can easily access elements in the array. It can be done on one or more dimensions of a NumPy array.</a:t>
            </a:r>
          </a:p>
          <a:p>
            <a:pPr algn="l">
              <a:buFont typeface="Wingdings" panose="05000000000000000000" pitchFamily="2" charset="2"/>
              <a:buChar char="§"/>
            </a:pPr>
            <a:endParaRPr lang="en-US" sz="1800" b="0" i="0" dirty="0">
              <a:effectLst/>
              <a:highlight>
                <a:srgbClr val="F9FAFC"/>
              </a:highlight>
              <a:latin typeface="Times New Roman" panose="02020603050405020304" pitchFamily="18" charset="0"/>
              <a:cs typeface="Times New Roman" panose="02020603050405020304" pitchFamily="18" charset="0"/>
            </a:endParaRPr>
          </a:p>
          <a:p>
            <a:pPr marL="0" indent="0" algn="l">
              <a:buNone/>
            </a:pPr>
            <a:r>
              <a:rPr lang="en-US" sz="1800" b="0" i="0" dirty="0">
                <a:effectLst/>
                <a:highlight>
                  <a:srgbClr val="F9FAFC"/>
                </a:highlight>
                <a:latin typeface="Times New Roman" panose="02020603050405020304" pitchFamily="18" charset="0"/>
                <a:cs typeface="Times New Roman" panose="02020603050405020304" pitchFamily="18" charset="0"/>
              </a:rPr>
              <a:t>array[start:stop:step]</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start - index of the first element to be included in the slice</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stop - index of the last element (exclusive)</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step - step size between each element in the slice</a:t>
            </a:r>
          </a:p>
          <a:p>
            <a:pPr algn="l">
              <a:buFont typeface="Wingdings" panose="05000000000000000000" pitchFamily="2" charset="2"/>
              <a:buChar char="§"/>
            </a:pPr>
            <a:endParaRPr lang="en-US" sz="1800" b="0" i="0" dirty="0">
              <a:effectLst/>
              <a:highlight>
                <a:srgbClr val="F9FAFC"/>
              </a:highligh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When we slice arrays, the start index is inclusive, but the stop index is exclusive.</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If we omit start, slicing starts from the first element</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If we omit stop, slicing continues up to the last element</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If we omit step, default step size is 1</a:t>
            </a: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21</a:t>
            </a:fld>
            <a:endParaRPr lang="en-US"/>
          </a:p>
        </p:txBody>
      </p:sp>
    </p:spTree>
    <p:extLst>
      <p:ext uri="{BB962C8B-B14F-4D97-AF65-F5344CB8AC3E}">
        <p14:creationId xmlns:p14="http://schemas.microsoft.com/office/powerpoint/2010/main" val="235098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Reshaping</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array reshaping simply means changing the shape of an array without changing its data.</a:t>
            </a: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syntax of NumPy array reshaping is</a:t>
            </a: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b="1" dirty="0" err="1">
                <a:latin typeface="Times New Roman" panose="02020603050405020304" pitchFamily="18" charset="0"/>
                <a:cs typeface="Times New Roman" panose="02020603050405020304" pitchFamily="18" charset="0"/>
              </a:rPr>
              <a:t>np.reshape</a:t>
            </a:r>
            <a:r>
              <a:rPr lang="en-US" sz="1800" b="1" dirty="0">
                <a:latin typeface="Times New Roman" panose="02020603050405020304" pitchFamily="18" charset="0"/>
                <a:cs typeface="Times New Roman" panose="02020603050405020304" pitchFamily="18" charset="0"/>
              </a:rPr>
              <a:t>(array, </a:t>
            </a:r>
            <a:r>
              <a:rPr lang="en-US" sz="1800" b="1" dirty="0" err="1">
                <a:latin typeface="Times New Roman" panose="02020603050405020304" pitchFamily="18" charset="0"/>
                <a:cs typeface="Times New Roman" panose="02020603050405020304" pitchFamily="18" charset="0"/>
              </a:rPr>
              <a:t>newshape</a:t>
            </a:r>
            <a:r>
              <a:rPr lang="en-US" sz="1800" b="1" dirty="0">
                <a:latin typeface="Times New Roman" panose="02020603050405020304" pitchFamily="18" charset="0"/>
                <a:cs typeface="Times New Roman" panose="02020603050405020304" pitchFamily="18" charset="0"/>
              </a:rPr>
              <a:t>, order = 'C’)</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 - input array that needs to be reshaped,</a:t>
            </a:r>
          </a:p>
          <a:p>
            <a:pPr algn="just">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newshape</a:t>
            </a:r>
            <a:r>
              <a:rPr lang="en-US" sz="1800" dirty="0">
                <a:latin typeface="Times New Roman" panose="02020603050405020304" pitchFamily="18" charset="0"/>
                <a:cs typeface="Times New Roman" panose="02020603050405020304" pitchFamily="18" charset="0"/>
              </a:rPr>
              <a:t> - desired new shape of the array</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order (optional) - specifies the order in which the elements of the array should be arranged. By default it is set to ‘C’</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order argument can take one of three values: 'C', 'F', or 'A'. </a:t>
            </a:r>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22</a:t>
            </a:fld>
            <a:endParaRPr lang="en-US"/>
          </a:p>
        </p:txBody>
      </p:sp>
    </p:spTree>
    <p:extLst>
      <p:ext uri="{BB962C8B-B14F-4D97-AF65-F5344CB8AC3E}">
        <p14:creationId xmlns:p14="http://schemas.microsoft.com/office/powerpoint/2010/main" val="48436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Reshaping</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23</a:t>
            </a:fld>
            <a:endParaRPr lang="en-US"/>
          </a:p>
        </p:txBody>
      </p:sp>
      <p:pic>
        <p:nvPicPr>
          <p:cNvPr id="6" name="Picture 5">
            <a:extLst>
              <a:ext uri="{FF2B5EF4-FFF2-40B4-BE49-F238E27FC236}">
                <a16:creationId xmlns:a16="http://schemas.microsoft.com/office/drawing/2014/main" id="{594680B6-D07F-1679-0D3E-21023928A971}"/>
              </a:ext>
            </a:extLst>
          </p:cNvPr>
          <p:cNvPicPr>
            <a:picLocks noChangeAspect="1"/>
          </p:cNvPicPr>
          <p:nvPr/>
        </p:nvPicPr>
        <p:blipFill>
          <a:blip r:embed="rId3"/>
          <a:stretch>
            <a:fillRect/>
          </a:stretch>
        </p:blipFill>
        <p:spPr>
          <a:xfrm>
            <a:off x="990600" y="1417638"/>
            <a:ext cx="4389759" cy="411162"/>
          </a:xfrm>
          <a:prstGeom prst="rect">
            <a:avLst/>
          </a:prstGeom>
        </p:spPr>
      </p:pic>
      <p:sp>
        <p:nvSpPr>
          <p:cNvPr id="9" name="TextBox 8">
            <a:extLst>
              <a:ext uri="{FF2B5EF4-FFF2-40B4-BE49-F238E27FC236}">
                <a16:creationId xmlns:a16="http://schemas.microsoft.com/office/drawing/2014/main" id="{EB197E11-8639-119F-B05C-FBF616CE59D8}"/>
              </a:ext>
            </a:extLst>
          </p:cNvPr>
          <p:cNvSpPr txBox="1"/>
          <p:nvPr/>
        </p:nvSpPr>
        <p:spPr>
          <a:xfrm>
            <a:off x="808358" y="2074478"/>
            <a:ext cx="6964041" cy="369332"/>
          </a:xfrm>
          <a:prstGeom prst="rect">
            <a:avLst/>
          </a:prstGeom>
          <a:noFill/>
        </p:spPr>
        <p:txBody>
          <a:bodyPr wrap="square">
            <a:spAutoFit/>
          </a:bodyPr>
          <a:lstStyle/>
          <a:p>
            <a:r>
              <a:rPr lang="en-US" b="0" i="0" dirty="0">
                <a:solidFill>
                  <a:srgbClr val="222832"/>
                </a:solidFill>
                <a:effectLst/>
                <a:highlight>
                  <a:srgbClr val="FFFFFF"/>
                </a:highlight>
                <a:latin typeface="Open Sans" panose="020B0606030504020204" pitchFamily="34" charset="0"/>
              </a:rPr>
              <a:t>Gives a new shape to an array without changing its data.</a:t>
            </a:r>
            <a:endParaRPr lang="en-IN" dirty="0"/>
          </a:p>
        </p:txBody>
      </p:sp>
      <p:pic>
        <p:nvPicPr>
          <p:cNvPr id="11" name="Picture 10">
            <a:extLst>
              <a:ext uri="{FF2B5EF4-FFF2-40B4-BE49-F238E27FC236}">
                <a16:creationId xmlns:a16="http://schemas.microsoft.com/office/drawing/2014/main" id="{F7DB81DE-678D-E208-D9C7-C7A00D1350CF}"/>
              </a:ext>
            </a:extLst>
          </p:cNvPr>
          <p:cNvPicPr>
            <a:picLocks noChangeAspect="1"/>
          </p:cNvPicPr>
          <p:nvPr/>
        </p:nvPicPr>
        <p:blipFill>
          <a:blip r:embed="rId4"/>
          <a:stretch>
            <a:fillRect/>
          </a:stretch>
        </p:blipFill>
        <p:spPr>
          <a:xfrm>
            <a:off x="609599" y="2720808"/>
            <a:ext cx="7600803" cy="2719553"/>
          </a:xfrm>
          <a:prstGeom prst="rect">
            <a:avLst/>
          </a:prstGeom>
        </p:spPr>
      </p:pic>
    </p:spTree>
    <p:extLst>
      <p:ext uri="{BB962C8B-B14F-4D97-AF65-F5344CB8AC3E}">
        <p14:creationId xmlns:p14="http://schemas.microsoft.com/office/powerpoint/2010/main" val="166785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Reshaping</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24</a:t>
            </a:fld>
            <a:endParaRPr lang="en-US"/>
          </a:p>
        </p:txBody>
      </p:sp>
      <p:pic>
        <p:nvPicPr>
          <p:cNvPr id="5" name="Picture 4">
            <a:extLst>
              <a:ext uri="{FF2B5EF4-FFF2-40B4-BE49-F238E27FC236}">
                <a16:creationId xmlns:a16="http://schemas.microsoft.com/office/drawing/2014/main" id="{A65814F3-6724-59AD-3498-1D0A2D188274}"/>
              </a:ext>
            </a:extLst>
          </p:cNvPr>
          <p:cNvPicPr>
            <a:picLocks noChangeAspect="1"/>
          </p:cNvPicPr>
          <p:nvPr/>
        </p:nvPicPr>
        <p:blipFill>
          <a:blip r:embed="rId3"/>
          <a:stretch>
            <a:fillRect/>
          </a:stretch>
        </p:blipFill>
        <p:spPr>
          <a:xfrm>
            <a:off x="838200" y="1417638"/>
            <a:ext cx="7315200" cy="3171871"/>
          </a:xfrm>
          <a:prstGeom prst="rect">
            <a:avLst/>
          </a:prstGeom>
        </p:spPr>
      </p:pic>
    </p:spTree>
    <p:extLst>
      <p:ext uri="{BB962C8B-B14F-4D97-AF65-F5344CB8AC3E}">
        <p14:creationId xmlns:p14="http://schemas.microsoft.com/office/powerpoint/2010/main" val="127732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Arithmetic Array Operations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36728" y="1350797"/>
            <a:ext cx="8229600" cy="5005553"/>
          </a:xfrm>
        </p:spPr>
        <p:txBody>
          <a:bodyPr>
            <a:normAutofit/>
          </a:bodyPr>
          <a:lstStyle/>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NumPy provides a wide range of operations that can perform on arrays, including arithmetic operations.</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NumPy's arithmetic operations are widely used due to their ability to perform simple and efficient calculations on arrays.</a:t>
            </a:r>
          </a:p>
          <a:p>
            <a:pPr algn="l">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To perform each operation, we can either use the associated operator or built-in functions.</a:t>
            </a:r>
          </a:p>
          <a:p>
            <a:pPr marL="0" indent="0">
              <a:buNone/>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25</a:t>
            </a:fld>
            <a:endParaRPr lang="en-US"/>
          </a:p>
        </p:txBody>
      </p:sp>
      <p:pic>
        <p:nvPicPr>
          <p:cNvPr id="5" name="Picture 4">
            <a:extLst>
              <a:ext uri="{FF2B5EF4-FFF2-40B4-BE49-F238E27FC236}">
                <a16:creationId xmlns:a16="http://schemas.microsoft.com/office/drawing/2014/main" id="{F1A4E789-702D-B57C-4FF2-0F23D5D9561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85800" y="3148012"/>
            <a:ext cx="7381875" cy="3390900"/>
          </a:xfrm>
          <a:prstGeom prst="rect">
            <a:avLst/>
          </a:prstGeom>
        </p:spPr>
      </p:pic>
    </p:spTree>
    <p:extLst>
      <p:ext uri="{BB962C8B-B14F-4D97-AF65-F5344CB8AC3E}">
        <p14:creationId xmlns:p14="http://schemas.microsoft.com/office/powerpoint/2010/main" val="4274936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Array Functions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Common NumPy Array Functions</a:t>
            </a: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26</a:t>
            </a:fld>
            <a:endParaRPr lang="en-US"/>
          </a:p>
        </p:txBody>
      </p:sp>
      <p:pic>
        <p:nvPicPr>
          <p:cNvPr id="5" name="Picture 4">
            <a:extLst>
              <a:ext uri="{FF2B5EF4-FFF2-40B4-BE49-F238E27FC236}">
                <a16:creationId xmlns:a16="http://schemas.microsoft.com/office/drawing/2014/main" id="{803B6355-95FB-C5F2-A79F-3B31918133D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890587" y="1840623"/>
            <a:ext cx="7362825" cy="3657600"/>
          </a:xfrm>
          <a:prstGeom prst="rect">
            <a:avLst/>
          </a:prstGeom>
        </p:spPr>
      </p:pic>
    </p:spTree>
    <p:extLst>
      <p:ext uri="{BB962C8B-B14F-4D97-AF65-F5344CB8AC3E}">
        <p14:creationId xmlns:p14="http://schemas.microsoft.com/office/powerpoint/2010/main" val="483174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Comparison Operators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NumPy provides various element-wise comparison operators that can compare the elements of two NumPy arrays.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27</a:t>
            </a:fld>
            <a:endParaRPr lang="en-US"/>
          </a:p>
        </p:txBody>
      </p:sp>
      <p:pic>
        <p:nvPicPr>
          <p:cNvPr id="5" name="Picture 4">
            <a:extLst>
              <a:ext uri="{FF2B5EF4-FFF2-40B4-BE49-F238E27FC236}">
                <a16:creationId xmlns:a16="http://schemas.microsoft.com/office/drawing/2014/main" id="{D544C7A9-5C55-354D-9B43-89E41B82DE6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90600" y="1878012"/>
            <a:ext cx="7305675" cy="4705350"/>
          </a:xfrm>
          <a:prstGeom prst="rect">
            <a:avLst/>
          </a:prstGeom>
        </p:spPr>
      </p:pic>
    </p:spTree>
    <p:extLst>
      <p:ext uri="{BB962C8B-B14F-4D97-AF65-F5344CB8AC3E}">
        <p14:creationId xmlns:p14="http://schemas.microsoft.com/office/powerpoint/2010/main" val="244554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Logical Operations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28</a:t>
            </a:fld>
            <a:endParaRPr lang="en-US"/>
          </a:p>
        </p:txBody>
      </p:sp>
      <p:pic>
        <p:nvPicPr>
          <p:cNvPr id="5" name="Picture 4">
            <a:extLst>
              <a:ext uri="{FF2B5EF4-FFF2-40B4-BE49-F238E27FC236}">
                <a16:creationId xmlns:a16="http://schemas.microsoft.com/office/drawing/2014/main" id="{8D82BB7A-35EB-74A8-AD68-E6D3CB8E3C4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04875" y="2447925"/>
            <a:ext cx="7334250" cy="1962150"/>
          </a:xfrm>
          <a:prstGeom prst="rect">
            <a:avLst/>
          </a:prstGeom>
        </p:spPr>
      </p:pic>
    </p:spTree>
    <p:extLst>
      <p:ext uri="{BB962C8B-B14F-4D97-AF65-F5344CB8AC3E}">
        <p14:creationId xmlns:p14="http://schemas.microsoft.com/office/powerpoint/2010/main" val="341748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String Functions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can add two strings, change the contents of a string, case conversion, padding, trimming, and so on.</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29</a:t>
            </a:fld>
            <a:endParaRPr lang="en-US"/>
          </a:p>
        </p:txBody>
      </p:sp>
      <p:pic>
        <p:nvPicPr>
          <p:cNvPr id="5" name="Picture 4">
            <a:extLst>
              <a:ext uri="{FF2B5EF4-FFF2-40B4-BE49-F238E27FC236}">
                <a16:creationId xmlns:a16="http://schemas.microsoft.com/office/drawing/2014/main" id="{91412F03-0DD7-21CB-A160-F2D7585C026E}"/>
              </a:ext>
            </a:extLst>
          </p:cNvPr>
          <p:cNvPicPr>
            <a:picLocks noChangeAspect="1"/>
          </p:cNvPicPr>
          <p:nvPr/>
        </p:nvPicPr>
        <p:blipFill>
          <a:blip r:embed="rId3"/>
          <a:stretch>
            <a:fillRect/>
          </a:stretch>
        </p:blipFill>
        <p:spPr>
          <a:xfrm>
            <a:off x="685800" y="2406650"/>
            <a:ext cx="7343775" cy="3857625"/>
          </a:xfrm>
          <a:prstGeom prst="rect">
            <a:avLst/>
          </a:prstGeom>
        </p:spPr>
      </p:pic>
    </p:spTree>
    <p:extLst>
      <p:ext uri="{BB962C8B-B14F-4D97-AF65-F5344CB8AC3E}">
        <p14:creationId xmlns:p14="http://schemas.microsoft.com/office/powerpoint/2010/main" val="113273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 to </a:t>
            </a:r>
            <a:r>
              <a:rPr lang="en-US" sz="2800" b="1" dirty="0" err="1">
                <a:latin typeface="Times New Roman" panose="02020603050405020304" pitchFamily="18" charset="0"/>
                <a:cs typeface="Times New Roman" panose="02020603050405020304" pitchFamily="18" charset="0"/>
              </a:rPr>
              <a:t>Numpy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762000" y="1705392"/>
            <a:ext cx="7543800" cy="4373562"/>
          </a:xfrm>
        </p:spPr>
        <p:txBody>
          <a:bodyPr>
            <a:normAutofit/>
          </a:bodyPr>
          <a:lstStyle/>
          <a:p>
            <a:pPr algn="just">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NumPy is a Python library created in 2005 that performs numerical calculations. It is generally used for working with arrays.</a:t>
            </a:r>
          </a:p>
          <a:p>
            <a:pPr algn="just">
              <a:buFont typeface="Wingdings" panose="05000000000000000000" pitchFamily="2" charset="2"/>
              <a:buChar char="§"/>
            </a:pPr>
            <a:r>
              <a:rPr lang="en-US" sz="1800" b="0" i="0" dirty="0">
                <a:effectLst/>
                <a:highlight>
                  <a:srgbClr val="F9FAFC"/>
                </a:highlight>
                <a:latin typeface="Times New Roman" panose="02020603050405020304" pitchFamily="18" charset="0"/>
                <a:cs typeface="Times New Roman" panose="02020603050405020304" pitchFamily="18" charset="0"/>
              </a:rPr>
              <a:t>NumPy also includes a wide range of mathematical functions, such as linear algebra, Fourier transforms, and random number generation, which can be applied to arrays.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is an important library generally used for:</a:t>
            </a:r>
          </a:p>
          <a:p>
            <a:pPr marL="0" indent="0" algn="just">
              <a:buNone/>
            </a:pPr>
            <a:r>
              <a:rPr lang="en-US" sz="1800" dirty="0">
                <a:latin typeface="Times New Roman" panose="02020603050405020304" pitchFamily="18" charset="0"/>
                <a:cs typeface="Times New Roman" panose="02020603050405020304" pitchFamily="18" charset="0"/>
              </a:rPr>
              <a:t>	-Machine Learning</a:t>
            </a:r>
          </a:p>
          <a:p>
            <a:pPr marL="0" indent="0" algn="just">
              <a:buNone/>
            </a:pPr>
            <a:r>
              <a:rPr lang="en-US" sz="1800" dirty="0">
                <a:latin typeface="Times New Roman" panose="02020603050405020304" pitchFamily="18" charset="0"/>
                <a:cs typeface="Times New Roman" panose="02020603050405020304" pitchFamily="18" charset="0"/>
              </a:rPr>
              <a:t>	-Data Science</a:t>
            </a:r>
          </a:p>
          <a:p>
            <a:pPr marL="0" indent="0" algn="just">
              <a:buNone/>
            </a:pPr>
            <a:r>
              <a:rPr lang="en-US" sz="1800" dirty="0">
                <a:latin typeface="Times New Roman" panose="02020603050405020304" pitchFamily="18" charset="0"/>
                <a:cs typeface="Times New Roman" panose="02020603050405020304" pitchFamily="18" charset="0"/>
              </a:rPr>
              <a:t>	-Image and Signal Processing</a:t>
            </a:r>
          </a:p>
          <a:p>
            <a:pPr marL="0" indent="0" algn="just">
              <a:buNone/>
            </a:pPr>
            <a:r>
              <a:rPr lang="en-US" sz="1800" dirty="0">
                <a:latin typeface="Times New Roman" panose="02020603050405020304" pitchFamily="18" charset="0"/>
                <a:cs typeface="Times New Roman" panose="02020603050405020304" pitchFamily="18" charset="0"/>
              </a:rPr>
              <a:t>	-Scientific Computing</a:t>
            </a:r>
          </a:p>
          <a:p>
            <a:pPr marL="0" indent="0" algn="just">
              <a:buNone/>
            </a:pPr>
            <a:r>
              <a:rPr lang="en-US" sz="1800" dirty="0">
                <a:latin typeface="Times New Roman" panose="02020603050405020304" pitchFamily="18" charset="0"/>
                <a:cs typeface="Times New Roman" panose="02020603050405020304" pitchFamily="18" charset="0"/>
              </a:rPr>
              <a:t>	-Quantum Computing</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3</a:t>
            </a:fld>
            <a:endParaRPr lang="en-US"/>
          </a:p>
        </p:txBody>
      </p:sp>
    </p:spTree>
    <p:extLst>
      <p:ext uri="{BB962C8B-B14F-4D97-AF65-F5344CB8AC3E}">
        <p14:creationId xmlns:p14="http://schemas.microsoft.com/office/powerpoint/2010/main" val="301499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Matrix Operations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matrix is a two-dimensional data structure where numbers are arranged into rows and columns. For example, matrix is a 3x3 </a:t>
            </a: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30</a:t>
            </a:fld>
            <a:endParaRPr lang="en-US"/>
          </a:p>
        </p:txBody>
      </p:sp>
      <p:pic>
        <p:nvPicPr>
          <p:cNvPr id="5" name="Picture 4">
            <a:extLst>
              <a:ext uri="{FF2B5EF4-FFF2-40B4-BE49-F238E27FC236}">
                <a16:creationId xmlns:a16="http://schemas.microsoft.com/office/drawing/2014/main" id="{D4D2DC9C-9F8F-48AB-7EAB-B1D7460329F7}"/>
              </a:ext>
            </a:extLst>
          </p:cNvPr>
          <p:cNvPicPr>
            <a:picLocks noChangeAspect="1"/>
          </p:cNvPicPr>
          <p:nvPr/>
        </p:nvPicPr>
        <p:blipFill>
          <a:blip r:embed="rId3"/>
          <a:stretch>
            <a:fillRect/>
          </a:stretch>
        </p:blipFill>
        <p:spPr>
          <a:xfrm>
            <a:off x="2895600" y="2500311"/>
            <a:ext cx="3135594" cy="2466975"/>
          </a:xfrm>
          <a:prstGeom prst="rect">
            <a:avLst/>
          </a:prstGeom>
        </p:spPr>
      </p:pic>
    </p:spTree>
    <p:extLst>
      <p:ext uri="{BB962C8B-B14F-4D97-AF65-F5344CB8AC3E}">
        <p14:creationId xmlns:p14="http://schemas.microsoft.com/office/powerpoint/2010/main" val="294496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Matrix Operations</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31</a:t>
            </a:fld>
            <a:endParaRPr lang="en-US"/>
          </a:p>
        </p:txBody>
      </p:sp>
      <p:pic>
        <p:nvPicPr>
          <p:cNvPr id="5" name="Picture 4">
            <a:extLst>
              <a:ext uri="{FF2B5EF4-FFF2-40B4-BE49-F238E27FC236}">
                <a16:creationId xmlns:a16="http://schemas.microsoft.com/office/drawing/2014/main" id="{CC0A0E3D-B846-14E6-18EE-9E3541F4136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909637" y="1738312"/>
            <a:ext cx="7788969" cy="3595688"/>
          </a:xfrm>
          <a:prstGeom prst="rect">
            <a:avLst/>
          </a:prstGeom>
        </p:spPr>
      </p:pic>
    </p:spTree>
    <p:extLst>
      <p:ext uri="{BB962C8B-B14F-4D97-AF65-F5344CB8AC3E}">
        <p14:creationId xmlns:p14="http://schemas.microsoft.com/office/powerpoint/2010/main" val="3059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Vectorization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vectorization involves performing mathematical operations on entire arrays, eliminating the need to loop through individual elements.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refers to performing element-wise operations on arrays.</a:t>
            </a: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32</a:t>
            </a:fld>
            <a:endParaRPr lang="en-US"/>
          </a:p>
        </p:txBody>
      </p:sp>
    </p:spTree>
    <p:extLst>
      <p:ext uri="{BB962C8B-B14F-4D97-AF65-F5344CB8AC3E}">
        <p14:creationId xmlns:p14="http://schemas.microsoft.com/office/powerpoint/2010/main" val="1212254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Histogram</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histograms is a graphical representation of the distribution of numerical data. Using functions like histogram() and </a:t>
            </a:r>
            <a:r>
              <a:rPr lang="en-US" sz="1800" dirty="0" err="1">
                <a:latin typeface="Times New Roman" panose="02020603050405020304" pitchFamily="18" charset="0"/>
                <a:cs typeface="Times New Roman" panose="02020603050405020304" pitchFamily="18" charset="0"/>
              </a:rPr>
              <a:t>plt</a:t>
            </a:r>
            <a:r>
              <a:rPr lang="en-US" sz="1800" dirty="0">
                <a:latin typeface="Times New Roman" panose="02020603050405020304" pitchFamily="18" charset="0"/>
                <a:cs typeface="Times New Roman" panose="02020603050405020304" pitchFamily="18" charset="0"/>
              </a:rPr>
              <a:t>(), we can create and plot histograms.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has a built-in function histogram() that takes an array of data as a parameter.</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histogram, a bin is a range of values that represents a group of data. bin is an optional parameter.</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33</a:t>
            </a:fld>
            <a:endParaRPr lang="en-US"/>
          </a:p>
        </p:txBody>
      </p:sp>
    </p:spTree>
    <p:extLst>
      <p:ext uri="{BB962C8B-B14F-4D97-AF65-F5344CB8AC3E}">
        <p14:creationId xmlns:p14="http://schemas.microsoft.com/office/powerpoint/2010/main" val="369965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Data Visualization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provides several techniques for data visualization like line plots, scatter plots, bar graphs, and histograms.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Data visualization allows us to have a visual representation of large amounts of data quickly and efficiently.</a:t>
            </a: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34</a:t>
            </a:fld>
            <a:endParaRPr lang="en-US"/>
          </a:p>
        </p:txBody>
      </p:sp>
    </p:spTree>
    <p:extLst>
      <p:ext uri="{BB962C8B-B14F-4D97-AF65-F5344CB8AC3E}">
        <p14:creationId xmlns:p14="http://schemas.microsoft.com/office/powerpoint/2010/main" val="175358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Dataset For Data Visualization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We'll be using the dataset of cars to visualize data.</a:t>
            </a: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35</a:t>
            </a:fld>
            <a:endParaRPr lang="en-US"/>
          </a:p>
        </p:txBody>
      </p:sp>
      <p:pic>
        <p:nvPicPr>
          <p:cNvPr id="5" name="Picture 4">
            <a:extLst>
              <a:ext uri="{FF2B5EF4-FFF2-40B4-BE49-F238E27FC236}">
                <a16:creationId xmlns:a16="http://schemas.microsoft.com/office/drawing/2014/main" id="{7E36E3B4-C9BF-CEDD-04E8-E91C34C4E983}"/>
              </a:ext>
            </a:extLst>
          </p:cNvPr>
          <p:cNvPicPr>
            <a:picLocks noChangeAspect="1"/>
          </p:cNvPicPr>
          <p:nvPr/>
        </p:nvPicPr>
        <p:blipFill>
          <a:blip r:embed="rId3"/>
          <a:stretch>
            <a:fillRect/>
          </a:stretch>
        </p:blipFill>
        <p:spPr>
          <a:xfrm>
            <a:off x="876300" y="1973973"/>
            <a:ext cx="7391400" cy="3390900"/>
          </a:xfrm>
          <a:prstGeom prst="rect">
            <a:avLst/>
          </a:prstGeom>
        </p:spPr>
      </p:pic>
    </p:spTree>
    <p:extLst>
      <p:ext uri="{BB962C8B-B14F-4D97-AF65-F5344CB8AC3E}">
        <p14:creationId xmlns:p14="http://schemas.microsoft.com/office/powerpoint/2010/main" val="47550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NumPy Universal Function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166647"/>
            <a:ext cx="8229600" cy="5005553"/>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universal functions are mathematical functions that allow vectorization.</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Vectorization refers to performing element-wise operations on arrays. Before you read this tutorial, make sure you understand vectorization.</a:t>
            </a: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A89FE84-3307-60F4-C880-4F7D75020145}"/>
              </a:ext>
            </a:extLst>
          </p:cNvPr>
          <p:cNvSpPr>
            <a:spLocks noGrp="1"/>
          </p:cNvSpPr>
          <p:nvPr>
            <p:ph type="sldNum" sz="quarter" idx="12"/>
          </p:nvPr>
        </p:nvSpPr>
        <p:spPr/>
        <p:txBody>
          <a:bodyPr/>
          <a:lstStyle/>
          <a:p>
            <a:fld id="{79B205CA-E329-47DD-A171-CCE7C3FC415A}" type="slidenum">
              <a:rPr lang="en-US" smtClean="0"/>
              <a:t>36</a:t>
            </a:fld>
            <a:endParaRPr lang="en-US"/>
          </a:p>
        </p:txBody>
      </p:sp>
      <p:pic>
        <p:nvPicPr>
          <p:cNvPr id="5" name="Picture 4">
            <a:extLst>
              <a:ext uri="{FF2B5EF4-FFF2-40B4-BE49-F238E27FC236}">
                <a16:creationId xmlns:a16="http://schemas.microsoft.com/office/drawing/2014/main" id="{6AB132D0-7058-05C3-0B48-A02F479A89CE}"/>
              </a:ext>
            </a:extLst>
          </p:cNvPr>
          <p:cNvPicPr>
            <a:picLocks noChangeAspect="1"/>
          </p:cNvPicPr>
          <p:nvPr/>
        </p:nvPicPr>
        <p:blipFill>
          <a:blip r:embed="rId3"/>
          <a:stretch>
            <a:fillRect/>
          </a:stretch>
        </p:blipFill>
        <p:spPr>
          <a:xfrm>
            <a:off x="1838325" y="3342801"/>
            <a:ext cx="5467350" cy="2362200"/>
          </a:xfrm>
          <a:prstGeom prst="rect">
            <a:avLst/>
          </a:prstGeom>
        </p:spPr>
      </p:pic>
    </p:spTree>
    <p:extLst>
      <p:ext uri="{BB962C8B-B14F-4D97-AF65-F5344CB8AC3E}">
        <p14:creationId xmlns:p14="http://schemas.microsoft.com/office/powerpoint/2010/main" val="4026079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57200" y="1417639"/>
            <a:ext cx="8229600" cy="4068761"/>
          </a:xfrm>
        </p:spPr>
        <p:txBody>
          <a:bodyPr>
            <a:normAutofit/>
          </a:bodyPr>
          <a:lstStyle/>
          <a:p>
            <a:pPr algn="just">
              <a:buFont typeface="Wingdings" panose="05000000000000000000" pitchFamily="2" charset="2"/>
              <a:buChar char="§"/>
            </a:pPr>
            <a:r>
              <a:rPr lang="en-US" sz="1800" b="0" i="0" u="none" strike="noStrike" baseline="0" dirty="0">
                <a:solidFill>
                  <a:srgbClr val="231F20"/>
                </a:solidFill>
                <a:latin typeface="Times New Roman" panose="02020603050405020304" pitchFamily="18" charset="0"/>
                <a:cs typeface="Times New Roman" panose="02020603050405020304" pitchFamily="18" charset="0"/>
              </a:rPr>
              <a:t>The presentation provides a comprehensive introduction to the NumPy library, covering essential topics such as array creation, manipulation, and various mathematical operations. By practicing the examples and exercises, you will develop a strong foundation in using NumPy for numerical computing and data analysis. </a:t>
            </a:r>
          </a:p>
          <a:p>
            <a:pPr algn="just">
              <a:buFont typeface="Wingdings" panose="05000000000000000000" pitchFamily="2" charset="2"/>
              <a:buChar char="§"/>
            </a:pPr>
            <a:endParaRPr lang="en-US" sz="1800" dirty="0">
              <a:solidFill>
                <a:srgbClr val="231F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b="0" i="0" u="none" strike="noStrike" baseline="0" dirty="0">
                <a:solidFill>
                  <a:srgbClr val="231F20"/>
                </a:solidFill>
                <a:latin typeface="Times New Roman" panose="02020603050405020304" pitchFamily="18" charset="0"/>
                <a:cs typeface="Times New Roman" panose="02020603050405020304" pitchFamily="18" charset="0"/>
              </a:rPr>
              <a:t>This knowledge will equip you with the skills necessary to efficiently handle large datasets, perform complex calculations, and implement advanced algorithms, making you well-prepared for further exploration in data science, machine learning, and scientific computing.</a:t>
            </a:r>
            <a:endParaRPr lang="en-IN" sz="1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D91756-6B06-0C25-A332-15A1164D03CF}"/>
              </a:ext>
            </a:extLst>
          </p:cNvPr>
          <p:cNvSpPr>
            <a:spLocks noGrp="1"/>
          </p:cNvSpPr>
          <p:nvPr>
            <p:ph type="sldNum" sz="quarter" idx="12"/>
          </p:nvPr>
        </p:nvSpPr>
        <p:spPr/>
        <p:txBody>
          <a:bodyPr/>
          <a:lstStyle/>
          <a:p>
            <a:fld id="{79B205CA-E329-47DD-A171-CCE7C3FC415A}" type="slidenum">
              <a:rPr lang="en-US" smtClean="0"/>
              <a:t>37</a:t>
            </a:fld>
            <a:endParaRPr lang="en-US"/>
          </a:p>
        </p:txBody>
      </p:sp>
    </p:spTree>
    <p:extLst>
      <p:ext uri="{BB962C8B-B14F-4D97-AF65-F5344CB8AC3E}">
        <p14:creationId xmlns:p14="http://schemas.microsoft.com/office/powerpoint/2010/main" val="34967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Why Use NumPy?</a:t>
            </a:r>
            <a:br>
              <a:rPr lang="en-US" sz="2800" u="sng"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Faster Execution</a:t>
            </a: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NumPy is heavily used with various libraries like Pandas, </a:t>
            </a:r>
            <a:r>
              <a:rPr lang="en-US" sz="1800" dirty="0" err="1">
                <a:latin typeface="Times New Roman" panose="02020603050405020304" pitchFamily="18" charset="0"/>
                <a:cs typeface="Times New Roman" panose="02020603050405020304" pitchFamily="18" charset="0"/>
              </a:rPr>
              <a:t>Scipy</a:t>
            </a:r>
            <a:r>
              <a:rPr lang="en-US" sz="1800" dirty="0">
                <a:latin typeface="Times New Roman" panose="02020603050405020304" pitchFamily="18" charset="0"/>
                <a:cs typeface="Times New Roman" panose="02020603050405020304" pitchFamily="18" charset="0"/>
              </a:rPr>
              <a:t>, scikit-learn, etc.</a:t>
            </a:r>
          </a:p>
          <a:p>
            <a:pPr algn="just">
              <a:buFont typeface="Wingdings" panose="05000000000000000000" pitchFamily="2" charset="2"/>
              <a:buChar char="§"/>
            </a:pPr>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With its ability to perform element-wise operations, broadcasting, and vectorized computations, NumPy allows for more efficient and concise code, making it a cornerstone of modern data analysis and computational tasks in Python.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 It provides support for large, multi-dimensional arrays and matrices, along with a collection of mathematical functions to operate on these arrays efficiently. </a:t>
            </a:r>
          </a:p>
          <a:p>
            <a:pPr algn="just">
              <a:buFont typeface="Wingdings" panose="05000000000000000000" pitchFamily="2" charset="2"/>
              <a:buChar char="§"/>
            </a:pPr>
            <a:endParaRPr lang="en-US" sz="1800" dirty="0">
              <a:solidFill>
                <a:srgbClr val="000000"/>
              </a:solidFill>
              <a:latin typeface="Times New Roman" panose="02020603050405020304" pitchFamily="18" charset="0"/>
            </a:endParaRPr>
          </a:p>
          <a:p>
            <a:pPr algn="just">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NumPy forms the foundation for many other data science and machine learning libraries, making it essential for handling numerical data. </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4</a:t>
            </a:fld>
            <a:endParaRPr lang="en-US"/>
          </a:p>
        </p:txBody>
      </p:sp>
    </p:spTree>
    <p:extLst>
      <p:ext uri="{BB962C8B-B14F-4D97-AF65-F5344CB8AC3E}">
        <p14:creationId xmlns:p14="http://schemas.microsoft.com/office/powerpoint/2010/main" val="409546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NumPy array Vs List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Python Lists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Element Overhead: Lists in Python store additional information about each element, such as its type and reference count. This overhead can be significant when dealing with a large number of elements.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Datatype: Lists can hold different data types, but this can decrease memory efficiency and slow numerical operations.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Memory Fragmentation: Lists may not store elements in contiguous memory locations, causing memory fragmentation and inefficiency.</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Performance: Lists are not optimized for numerical computations and may have slower mathematical operations due to Python’s interpretation overhead. They are generally used as general-purpose data structures.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Functionality: Lists can store any data type, but lack specialized NumPy functions for numerical operations.</a:t>
            </a: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F71366-AEE0-2A85-D733-7E503479274C}"/>
              </a:ext>
            </a:extLst>
          </p:cNvPr>
          <p:cNvSpPr>
            <a:spLocks noGrp="1"/>
          </p:cNvSpPr>
          <p:nvPr>
            <p:ph type="ftr" sz="quarter" idx="11"/>
          </p:nvPr>
        </p:nvSpPr>
        <p:spPr>
          <a:xfrm>
            <a:off x="457200" y="5801558"/>
            <a:ext cx="8229600" cy="943007"/>
          </a:xfrm>
        </p:spPr>
        <p:txBody>
          <a:bodyPr/>
          <a:lstStyle/>
          <a:p>
            <a:pPr algn="just"/>
            <a:endParaRPr lang="en-US" dirty="0"/>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5</a:t>
            </a:fld>
            <a:endParaRPr lang="en-US"/>
          </a:p>
        </p:txBody>
      </p:sp>
    </p:spTree>
    <p:extLst>
      <p:ext uri="{BB962C8B-B14F-4D97-AF65-F5344CB8AC3E}">
        <p14:creationId xmlns:p14="http://schemas.microsoft.com/office/powerpoint/2010/main" val="53747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NumPy array Vs List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F71366-AEE0-2A85-D733-7E503479274C}"/>
              </a:ext>
            </a:extLst>
          </p:cNvPr>
          <p:cNvSpPr>
            <a:spLocks noGrp="1"/>
          </p:cNvSpPr>
          <p:nvPr>
            <p:ph type="ftr" sz="quarter" idx="11"/>
          </p:nvPr>
        </p:nvSpPr>
        <p:spPr>
          <a:xfrm>
            <a:off x="457200" y="5801558"/>
            <a:ext cx="8229600" cy="943007"/>
          </a:xfrm>
        </p:spPr>
        <p:txBody>
          <a:bodyPr/>
          <a:lstStyle/>
          <a:p>
            <a:pPr algn="just"/>
            <a:endParaRPr lang="en-US" dirty="0"/>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6</a:t>
            </a:fld>
            <a:endParaRPr lang="en-US"/>
          </a:p>
        </p:txBody>
      </p:sp>
      <p:pic>
        <p:nvPicPr>
          <p:cNvPr id="6" name="Picture 5">
            <a:extLst>
              <a:ext uri="{FF2B5EF4-FFF2-40B4-BE49-F238E27FC236}">
                <a16:creationId xmlns:a16="http://schemas.microsoft.com/office/drawing/2014/main" id="{A5308C9D-A4E2-AE2F-EBB2-3E06199A1F1D}"/>
              </a:ext>
            </a:extLst>
          </p:cNvPr>
          <p:cNvPicPr>
            <a:picLocks noChangeAspect="1"/>
          </p:cNvPicPr>
          <p:nvPr/>
        </p:nvPicPr>
        <p:blipFill>
          <a:blip r:embed="rId3"/>
          <a:stretch>
            <a:fillRect/>
          </a:stretch>
        </p:blipFill>
        <p:spPr>
          <a:xfrm>
            <a:off x="233362" y="1381125"/>
            <a:ext cx="8677275" cy="4095750"/>
          </a:xfrm>
          <a:prstGeom prst="rect">
            <a:avLst/>
          </a:prstGeom>
        </p:spPr>
      </p:pic>
    </p:spTree>
    <p:extLst>
      <p:ext uri="{BB962C8B-B14F-4D97-AF65-F5344CB8AC3E}">
        <p14:creationId xmlns:p14="http://schemas.microsoft.com/office/powerpoint/2010/main" val="173486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NumPy array Vs List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marL="0" indent="0" algn="just">
              <a:buNone/>
            </a:pPr>
            <a:r>
              <a:rPr lang="en-US" sz="1800" b="1" dirty="0" err="1">
                <a:latin typeface="Times New Roman" panose="02020603050405020304" pitchFamily="18" charset="0"/>
                <a:cs typeface="Times New Roman" panose="02020603050405020304" pitchFamily="18" charset="0"/>
              </a:rPr>
              <a:t>Numpy</a:t>
            </a:r>
            <a:r>
              <a:rPr lang="en-US" sz="1800" b="1" dirty="0">
                <a:latin typeface="Times New Roman" panose="02020603050405020304" pitchFamily="18" charset="0"/>
                <a:cs typeface="Times New Roman" panose="02020603050405020304" pitchFamily="18" charset="0"/>
              </a:rPr>
              <a:t> Arrays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Homogeneous Data: NumPy arrays store elements of the same data type, making them more compact and memory-efficient than lists.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Fixed Data Type: NumPy arrays have a fixed data type, reducing memory overhead by eliminating the need to store type information for each element.</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Contiguous Memory: NumPy arrays store elements in adjacent memory locations, reducing fragmentation and allowing for efficient access.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Array Metadata: NumPy arrays have extra metadata like shape, strides, and data type. However, this overhead is usually smaller than the per-element overhead in lists.</a:t>
            </a: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7</a:t>
            </a:fld>
            <a:endParaRPr lang="en-US"/>
          </a:p>
        </p:txBody>
      </p:sp>
    </p:spTree>
    <p:extLst>
      <p:ext uri="{BB962C8B-B14F-4D97-AF65-F5344CB8AC3E}">
        <p14:creationId xmlns:p14="http://schemas.microsoft.com/office/powerpoint/2010/main" val="293195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NumPy array Vs List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algn="just">
              <a:buFont typeface="Wingdings" panose="05000000000000000000" pitchFamily="2" charset="2"/>
              <a:buChar char="§"/>
            </a:pPr>
            <a:endParaRPr lang="en-US"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8</a:t>
            </a:fld>
            <a:endParaRPr lang="en-US"/>
          </a:p>
        </p:txBody>
      </p:sp>
      <p:pic>
        <p:nvPicPr>
          <p:cNvPr id="6" name="Picture 5">
            <a:extLst>
              <a:ext uri="{FF2B5EF4-FFF2-40B4-BE49-F238E27FC236}">
                <a16:creationId xmlns:a16="http://schemas.microsoft.com/office/drawing/2014/main" id="{918AFB8B-B054-B12C-62BD-50E8B9BD8C22}"/>
              </a:ext>
            </a:extLst>
          </p:cNvPr>
          <p:cNvPicPr>
            <a:picLocks noChangeAspect="1"/>
          </p:cNvPicPr>
          <p:nvPr/>
        </p:nvPicPr>
        <p:blipFill>
          <a:blip r:embed="rId3"/>
          <a:stretch>
            <a:fillRect/>
          </a:stretch>
        </p:blipFill>
        <p:spPr>
          <a:xfrm>
            <a:off x="828675" y="1443037"/>
            <a:ext cx="7486650" cy="3971925"/>
          </a:xfrm>
          <a:prstGeom prst="rect">
            <a:avLst/>
          </a:prstGeom>
        </p:spPr>
      </p:pic>
    </p:spTree>
    <p:extLst>
      <p:ext uri="{BB962C8B-B14F-4D97-AF65-F5344CB8AC3E}">
        <p14:creationId xmlns:p14="http://schemas.microsoft.com/office/powerpoint/2010/main" val="124540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495-97FB-F6E2-F884-52C7644AE8C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Why Use NumPy?</a:t>
            </a:r>
            <a:br>
              <a:rPr lang="en-US" sz="2800" u="sng"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2E2BD-3D95-23A1-3D5E-604F71E82EBC}"/>
              </a:ext>
            </a:extLst>
          </p:cNvPr>
          <p:cNvSpPr>
            <a:spLocks noGrp="1"/>
          </p:cNvSpPr>
          <p:nvPr>
            <p:ph idx="1"/>
          </p:nvPr>
        </p:nvSpPr>
        <p:spPr>
          <a:xfrm>
            <a:off x="482009" y="1242219"/>
            <a:ext cx="8229600" cy="437356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Advantages of using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Arrays Over Python Lists: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Consumes less memory.</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Fast as compared to the python List.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Convenient to use.</a:t>
            </a: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F71366-AEE0-2A85-D733-7E503479274C}"/>
              </a:ext>
            </a:extLst>
          </p:cNvPr>
          <p:cNvSpPr>
            <a:spLocks noGrp="1"/>
          </p:cNvSpPr>
          <p:nvPr>
            <p:ph type="ftr" sz="quarter" idx="11"/>
          </p:nvPr>
        </p:nvSpPr>
        <p:spPr>
          <a:xfrm>
            <a:off x="457200" y="5801558"/>
            <a:ext cx="8229600" cy="943007"/>
          </a:xfrm>
        </p:spPr>
        <p:txBody>
          <a:bodyPr/>
          <a:lstStyle/>
          <a:p>
            <a:pPr algn="just"/>
            <a:endParaRPr lang="en-US" dirty="0"/>
          </a:p>
        </p:txBody>
      </p:sp>
      <p:sp>
        <p:nvSpPr>
          <p:cNvPr id="7" name="Slide Number Placeholder 6">
            <a:extLst>
              <a:ext uri="{FF2B5EF4-FFF2-40B4-BE49-F238E27FC236}">
                <a16:creationId xmlns:a16="http://schemas.microsoft.com/office/drawing/2014/main" id="{5EC91CAC-BC67-91AD-FFCD-12E5F24CD23A}"/>
              </a:ext>
            </a:extLst>
          </p:cNvPr>
          <p:cNvSpPr>
            <a:spLocks noGrp="1"/>
          </p:cNvSpPr>
          <p:nvPr>
            <p:ph type="sldNum" sz="quarter" idx="12"/>
          </p:nvPr>
        </p:nvSpPr>
        <p:spPr/>
        <p:txBody>
          <a:bodyPr/>
          <a:lstStyle/>
          <a:p>
            <a:fld id="{79B205CA-E329-47DD-A171-CCE7C3FC415A}" type="slidenum">
              <a:rPr lang="en-US" smtClean="0"/>
              <a:t>9</a:t>
            </a:fld>
            <a:endParaRPr lang="en-US"/>
          </a:p>
        </p:txBody>
      </p:sp>
    </p:spTree>
    <p:extLst>
      <p:ext uri="{BB962C8B-B14F-4D97-AF65-F5344CB8AC3E}">
        <p14:creationId xmlns:p14="http://schemas.microsoft.com/office/powerpoint/2010/main" val="162559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6636</TotalTime>
  <Words>8239</Words>
  <Application>Microsoft Office PowerPoint</Application>
  <PresentationFormat>On-screen Show (4:3)</PresentationFormat>
  <Paragraphs>599</Paragraphs>
  <Slides>37</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-apple-system</vt:lpstr>
      <vt:lpstr>Arial</vt:lpstr>
      <vt:lpstr>Calibri</vt:lpstr>
      <vt:lpstr>Consolas</vt:lpstr>
      <vt:lpstr>Noto Sans</vt:lpstr>
      <vt:lpstr>Open Sans</vt:lpstr>
      <vt:lpstr>roboto-flex</vt:lpstr>
      <vt:lpstr>Times New Roman</vt:lpstr>
      <vt:lpstr>Wingdings</vt:lpstr>
      <vt:lpstr>Office Theme</vt:lpstr>
      <vt:lpstr>PowerPoint Presentation</vt:lpstr>
      <vt:lpstr>PowerPoint Presentation</vt:lpstr>
      <vt:lpstr>Introduction to Numpy</vt:lpstr>
      <vt:lpstr>Why Use NumPy? </vt:lpstr>
      <vt:lpstr>NumPy array Vs List</vt:lpstr>
      <vt:lpstr>NumPy array Vs List</vt:lpstr>
      <vt:lpstr>NumPy array Vs List</vt:lpstr>
      <vt:lpstr>NumPy array Vs List</vt:lpstr>
      <vt:lpstr>Why Use NumPy? </vt:lpstr>
      <vt:lpstr>Why Use NumPy? </vt:lpstr>
      <vt:lpstr>Installation of NumPy</vt:lpstr>
      <vt:lpstr>NumPy Array Creation</vt:lpstr>
      <vt:lpstr>NumPy Array Creation</vt:lpstr>
      <vt:lpstr>NumPy Array Creation</vt:lpstr>
      <vt:lpstr>NumPy Data Types</vt:lpstr>
      <vt:lpstr>NumPy Array Attributes</vt:lpstr>
      <vt:lpstr>Common NumPy Attributes</vt:lpstr>
      <vt:lpstr>NumPy Input Output</vt:lpstr>
      <vt:lpstr>Most Commonly Used I/O Functions </vt:lpstr>
      <vt:lpstr>Numpy Array Indexing</vt:lpstr>
      <vt:lpstr>NumPy Array Slicing</vt:lpstr>
      <vt:lpstr>NumPy Array Reshaping</vt:lpstr>
      <vt:lpstr>NumPy Array Reshaping</vt:lpstr>
      <vt:lpstr>NumPy Array Reshaping</vt:lpstr>
      <vt:lpstr>NumPy Arithmetic Array Operations</vt:lpstr>
      <vt:lpstr>NumPy Array Functions</vt:lpstr>
      <vt:lpstr>NumPy Comparison Operators</vt:lpstr>
      <vt:lpstr>NumPy Logical Operations</vt:lpstr>
      <vt:lpstr>NumPy String Functions</vt:lpstr>
      <vt:lpstr>NumPy Matrix Operations</vt:lpstr>
      <vt:lpstr>NumPy Matrix Operations</vt:lpstr>
      <vt:lpstr>NumPy Vectorization</vt:lpstr>
      <vt:lpstr>NumPy Histogram</vt:lpstr>
      <vt:lpstr>NumPy Data Visualization</vt:lpstr>
      <vt:lpstr>Dataset For Data Visualization</vt:lpstr>
      <vt:lpstr>NumPy Universal Function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Nikita Thalia</cp:lastModifiedBy>
  <cp:revision>566</cp:revision>
  <dcterms:created xsi:type="dcterms:W3CDTF">2023-06-07T09:51:19Z</dcterms:created>
  <dcterms:modified xsi:type="dcterms:W3CDTF">2024-08-22T03:37:34Z</dcterms:modified>
</cp:coreProperties>
</file>