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7" r:id="rId14"/>
    <p:sldId id="268" r:id="rId15"/>
    <p:sldId id="273" r:id="rId16"/>
    <p:sldId id="280" r:id="rId17"/>
    <p:sldId id="279" r:id="rId18"/>
    <p:sldId id="282" r:id="rId19"/>
    <p:sldId id="285" r:id="rId20"/>
    <p:sldId id="283" r:id="rId21"/>
    <p:sldId id="286" r:id="rId22"/>
    <p:sldId id="284" r:id="rId23"/>
    <p:sldId id="287" r:id="rId24"/>
    <p:sldId id="281" r:id="rId25"/>
    <p:sldId id="277" r:id="rId26"/>
    <p:sldId id="278" r:id="rId27"/>
    <p:sldId id="274" r:id="rId28"/>
    <p:sldId id="275" r:id="rId29"/>
    <p:sldId id="276"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C521CA5-DFAD-476A-A58D-BFF96B5B052B}"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 styleId="{7A518797-A478-44D1-92E9-807EB1E96DD3}" styleName="Table_1">
    <a:wholeTbl>
      <a:tcTxStyle>
        <a:font>
          <a:latin typeface="Verdana"/>
          <a:ea typeface="Verdana"/>
          <a:cs typeface="Verdana"/>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rgbClr val="FFFFFF"/>
      </a:tcTxStyle>
      <a:tcStyle>
        <a:tcBdr/>
        <a:fill>
          <a:solidFill>
            <a:srgbClr val="000000"/>
          </a:solidFill>
        </a:fill>
      </a:tcStyle>
    </a:lastCol>
    <a:firstCol>
      <a:tcTxStyle b="on">
        <a:font>
          <a:latin typeface="Verdana"/>
          <a:ea typeface="Verdana"/>
          <a:cs typeface="Verdana"/>
        </a:font>
        <a:srgbClr val="FFFFFF"/>
      </a:tcTxStyle>
      <a:tcStyle>
        <a:tcBdr/>
        <a:fill>
          <a:solidFill>
            <a:srgbClr val="000000"/>
          </a:solidFill>
        </a:fill>
      </a:tcStyle>
    </a:firstCol>
    <a:lastRow>
      <a:tcTxStyle b="on"/>
      <a:tcStyle>
        <a:tcBdr>
          <a:top>
            <a:ln w="50800" cap="flat" cmpd="sng">
              <a:solidFill>
                <a:srgbClr val="000000"/>
              </a:solidFill>
              <a:prstDash val="solid"/>
              <a:round/>
              <a:headEnd type="none" w="sm" len="sm"/>
              <a:tailEnd type="none" w="sm" len="sm"/>
            </a:ln>
          </a:top>
        </a:tcBdr>
        <a:fill>
          <a:solidFill>
            <a:srgbClr val="FFFFFF"/>
          </a:solidFill>
        </a:fill>
      </a:tcStyle>
    </a:lastRow>
    <a:seCell>
      <a:tcTxStyle b="on">
        <a:font>
          <a:latin typeface="Verdana"/>
          <a:ea typeface="Verdana"/>
          <a:cs typeface="Verdana"/>
        </a:font>
        <a:srgbClr val="000000"/>
      </a:tcTxStyle>
      <a:tcStyle>
        <a:tcBdr/>
      </a:tcStyle>
    </a:seCell>
    <a:swCell>
      <a:tcTxStyle b="on">
        <a:font>
          <a:latin typeface="Verdana"/>
          <a:ea typeface="Verdana"/>
          <a:cs typeface="Verdana"/>
        </a:font>
        <a:srgbClr val="000000"/>
      </a:tcTxStyle>
      <a:tcStyle>
        <a:tcBdr/>
      </a:tcStyle>
    </a:swCell>
    <a:firstRow>
      <a:tcTxStyle b="on">
        <a:font>
          <a:latin typeface="Verdana"/>
          <a:ea typeface="Verdana"/>
          <a:cs typeface="Verdana"/>
        </a:font>
        <a:srgbClr val="FFFFFF"/>
      </a:tcTxStyle>
      <a:tcStyle>
        <a:tcBdr>
          <a:bottom>
            <a:ln w="25400" cap="flat" cmpd="sng">
              <a:solidFill>
                <a:srgbClr val="000000"/>
              </a:solidFill>
              <a:prstDash val="solid"/>
              <a:round/>
              <a:headEnd type="none" w="sm" len="sm"/>
              <a:tailEnd type="none" w="sm" len="sm"/>
            </a:ln>
          </a:bottom>
        </a:tcBdr>
        <a:fill>
          <a:solidFill>
            <a:srgbClr val="000000"/>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94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1" name="Google Shape;1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g2fb9c00007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fb9c00007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9" name="Google Shape;199;g2fb9c00007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f6afaea3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f6afaea3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2ff6afaea3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g2ff6afaea30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ff6afaea30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g2ff6afaea30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8" name="Google Shape;2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7" name="Google Shape;2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2f59a5c24f0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4" name="Google Shape;144;g2f59a5c24f0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2"/>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3"/>
          <a:srcRect/>
          <a:stretch>
            <a:fillRect/>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115000"/>
              </a:lnSpc>
              <a:spcBef>
                <a:spcPts val="0"/>
              </a:spcBef>
              <a:spcAft>
                <a:spcPts val="0"/>
              </a:spcAft>
              <a:buClr>
                <a:srgbClr val="7030A0"/>
              </a:buClr>
              <a:buSzPct val="125000"/>
              <a:buFont typeface="Verdana" panose="020B0604030504040204"/>
              <a:buNone/>
            </a:pPr>
            <a:r>
              <a:rPr lang="en-US" sz="4000" b="1" i="0" u="none" strike="noStrike" cap="none" dirty="0">
                <a:solidFill>
                  <a:srgbClr val="7030A0"/>
                </a:solidFill>
                <a:latin typeface="Verdana" panose="020B0604030504040204"/>
                <a:ea typeface="Verdana" panose="020B0604030504040204"/>
                <a:cs typeface="Verdana" panose="020B0604030504040204"/>
                <a:sym typeface="Verdana" panose="020B0604030504040204"/>
              </a:rPr>
              <a:t>Optimizing Seasonal Clothing Production and Inventory</a:t>
            </a:r>
            <a:endParaRPr sz="4000" b="1" i="0" u="none" strike="noStrike" cap="none" dirty="0">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848292" y="4875442"/>
            <a:ext cx="5082309" cy="1538842"/>
          </a:xfrm>
          <a:prstGeom prst="rect">
            <a:avLst/>
          </a:prstGeom>
          <a:noFill/>
          <a:ln>
            <a:noFill/>
          </a:ln>
        </p:spPr>
        <p:txBody>
          <a:bodyPr spcFirstLastPara="1" wrap="square" lIns="91425" tIns="45700" rIns="91425" bIns="45700" anchor="t" anchorCtr="0">
            <a:spAutoFit/>
          </a:bodyPr>
          <a:lstStyle/>
          <a:p>
            <a:pPr>
              <a:spcBef>
                <a:spcPct val="0"/>
              </a:spcBef>
              <a:buClrTx/>
              <a:buFontTx/>
              <a:buNone/>
            </a:pPr>
            <a:r>
              <a:rPr lang="en-IN" altLang="en-US" sz="2800" b="1" dirty="0" err="1">
                <a:solidFill>
                  <a:srgbClr val="FF0000"/>
                </a:solidFill>
                <a:latin typeface="Verdana" panose="020B0604030504040204" pitchFamily="34" charset="0"/>
                <a:ea typeface="Verdana" panose="020B0604030504040204" pitchFamily="34" charset="0"/>
                <a:cs typeface="Times New Roman" panose="02020603050405020304" pitchFamily="18" charset="0"/>
              </a:rPr>
              <a:t>Mrs.Y.Nirmala</a:t>
            </a:r>
            <a:r>
              <a:rPr lang="en-IN"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 </a:t>
            </a:r>
            <a:r>
              <a:rPr lang="en-IN" altLang="en-US" sz="2800" b="1" dirty="0" err="1">
                <a:solidFill>
                  <a:srgbClr val="FF0000"/>
                </a:solidFill>
                <a:latin typeface="Verdana" panose="020B0604030504040204" pitchFamily="34" charset="0"/>
                <a:ea typeface="Verdana" panose="020B0604030504040204" pitchFamily="34" charset="0"/>
                <a:cs typeface="Times New Roman" panose="02020603050405020304" pitchFamily="18" charset="0"/>
              </a:rPr>
              <a:t>Anandhi</a:t>
            </a:r>
            <a:endParaRPr lang="en-IN"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a:p>
            <a:pPr>
              <a:spcBef>
                <a:spcPct val="0"/>
              </a:spcBef>
              <a:buClrTx/>
              <a:buFontTx/>
              <a:buNone/>
            </a:pPr>
            <a:r>
              <a:rPr lang="en-IN"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Assistant Professor</a:t>
            </a:r>
            <a:endParaRPr lang="en-IN"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a:p>
            <a:pPr marL="0" marR="0" lvl="0" indent="0" algn="l" rtl="0">
              <a:lnSpc>
                <a:spcPct val="100000"/>
              </a:lnSpc>
              <a:spcBef>
                <a:spcPts val="0"/>
              </a:spcBef>
              <a:spcAft>
                <a:spcPts val="0"/>
              </a:spcAft>
              <a:buClr>
                <a:srgbClr val="FF0000"/>
              </a:buClr>
              <a:buSzPts val="2400"/>
              <a:buFont typeface="Noto Sans Symbols"/>
              <a:buNone/>
            </a:pP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6862917" y="5044719"/>
            <a:ext cx="491691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dirty="0">
                <a:solidFill>
                  <a:srgbClr val="FF0000"/>
                </a:solidFill>
                <a:latin typeface="Verdana" panose="020B0604030504040204"/>
                <a:ea typeface="Verdana" panose="020B0604030504040204"/>
                <a:sym typeface="Verdana" panose="020B0604030504040204"/>
              </a:rPr>
              <a:t>  GEETHA G </a:t>
            </a:r>
            <a:r>
              <a:rPr lang="en-US"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rPr>
              <a:t>221801011</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0000"/>
              </a:buClr>
              <a:buSzPts val="2400"/>
              <a:buFont typeface="Noto Sans Symbols"/>
              <a:buNone/>
            </a:pPr>
            <a:r>
              <a:rPr lang="en-US" sz="2400" b="1" dirty="0">
                <a:solidFill>
                  <a:srgbClr val="FF0000"/>
                </a:solidFill>
                <a:latin typeface="Verdana" panose="020B0604030504040204"/>
                <a:ea typeface="Verdana" panose="020B0604030504040204"/>
                <a:sym typeface="Verdana" panose="020B0604030504040204"/>
              </a:rPr>
              <a:t>YASWANTH P </a:t>
            </a:r>
            <a:r>
              <a:rPr lang="en-US"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rPr>
              <a:t>221801063</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panose="020B0604030504040204"/>
              <a:buNone/>
            </a:pPr>
            <a:r>
              <a:rPr lang="en-US" sz="2600" b="1" i="0" u="none" strike="noStrike" cap="none">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600" b="1" i="0" u="none" strike="noStrike" cap="none">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Proposed System</a:t>
            </a:r>
            <a:endParaRPr dirty="0"/>
          </a:p>
        </p:txBody>
      </p:sp>
      <p:sp>
        <p:nvSpPr>
          <p:cNvPr id="174" name="Google Shape;174;p9"/>
          <p:cNvSpPr txBox="1">
            <a:spLocks noGrp="1"/>
          </p:cNvSpPr>
          <p:nvPr>
            <p:ph type="body" idx="1"/>
          </p:nvPr>
        </p:nvSpPr>
        <p:spPr>
          <a:xfrm>
            <a:off x="108275" y="1752600"/>
            <a:ext cx="11315400" cy="51054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1200"/>
              </a:spcBef>
              <a:spcAft>
                <a:spcPts val="0"/>
              </a:spcAft>
              <a:buSzPts val="1800"/>
              <a:buNone/>
            </a:pPr>
            <a:r>
              <a:rPr lang="en-US" sz="2000" dirty="0">
                <a:latin typeface="Times New Roman" panose="02020603050405020304" pitchFamily="18" charset="0"/>
                <a:cs typeface="Times New Roman" panose="02020603050405020304" pitchFamily="18" charset="0"/>
              </a:rPr>
              <a:t>The proposed system integrates advanced analytics and machine learning to enhance demand forecasting and inventory optimization for seasonal products in fashion retail. It features a Data Integration Layer that consolidates historical sales, external trends, and supply chain data. The Demand Forecasting Engine employs predictive models to analyze trends and generate accurate forecasts. An Inventory Optimization Module automates replenishment and supports flexible assortment planning. User-friendly Dashboards provide real-time insights and alerts for key metrics. The implementation follows a phased approach, focusing on data integration, model development, and user training. By leveraging this system, retailers can improve forecasting accuracy, reduce costs, and enhance customer satisfaction.</a:t>
            </a:r>
            <a:endParaRPr sz="2000" dirty="0">
              <a:latin typeface="Times New Roman" panose="02020603050405020304" pitchFamily="18" charset="0"/>
              <a:cs typeface="Times New Roman" panose="02020603050405020304" pitchFamily="18" charset="0"/>
            </a:endParaRPr>
          </a:p>
        </p:txBody>
      </p:sp>
      <p:sp>
        <p:nvSpPr>
          <p:cNvPr id="175" name="Google Shape;17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76" name="Google Shape;17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77" name="Google Shape;17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List of modules</a:t>
            </a:r>
            <a:endParaRPr lang="en-US"/>
          </a:p>
        </p:txBody>
      </p:sp>
      <p:sp>
        <p:nvSpPr>
          <p:cNvPr id="192" name="Google Shape;192;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Data Integration and visualization Module</a:t>
            </a:r>
            <a:endParaRPr lang="en-IN"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Time Series Analysis </a:t>
            </a:r>
            <a:endParaRPr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Demand Forecasting Module</a:t>
            </a:r>
            <a:endParaRPr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Inventory Optimization Module</a:t>
            </a:r>
            <a:endParaRPr lang="en-US"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User Interface and Dashboard Module </a:t>
            </a:r>
            <a:endParaRPr lang="en-US"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Analytics and Reporting Module</a:t>
            </a:r>
            <a:endParaRPr dirty="0">
              <a:latin typeface="Times New Roman" panose="02020603050405020304" pitchFamily="18" charset="0"/>
              <a:cs typeface="Times New Roman" panose="02020603050405020304" pitchFamily="18" charset="0"/>
            </a:endParaRPr>
          </a:p>
        </p:txBody>
      </p:sp>
      <p:sp>
        <p:nvSpPr>
          <p:cNvPr id="193" name="Google Shape;193;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94" name="Google Shape;194;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95" name="Google Shape;195;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fb9c00007a_0_0"/>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err="1"/>
              <a:t>Module:Preprocessing</a:t>
            </a:r>
            <a:endParaRPr dirty="0"/>
          </a:p>
          <a:p>
            <a:pPr marL="0" lvl="0" indent="0" algn="l" rtl="0">
              <a:lnSpc>
                <a:spcPct val="100000"/>
              </a:lnSpc>
              <a:spcBef>
                <a:spcPts val="0"/>
              </a:spcBef>
              <a:spcAft>
                <a:spcPts val="0"/>
              </a:spcAft>
              <a:buSzPts val="1400"/>
              <a:buNone/>
            </a:pPr>
            <a:r>
              <a:rPr lang="en-US" dirty="0"/>
              <a:t> </a:t>
            </a:r>
            <a:endParaRPr dirty="0"/>
          </a:p>
        </p:txBody>
      </p:sp>
      <p:sp>
        <p:nvSpPr>
          <p:cNvPr id="203" name="Google Shape;203;g2fb9c00007a_0_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
        <p:nvSpPr>
          <p:cNvPr id="2" name="Text Placeholder 1"/>
          <p:cNvSpPr>
            <a:spLocks noGrp="1" noChangeArrowheads="1"/>
          </p:cNvSpPr>
          <p:nvPr>
            <p:ph type="body" idx="1"/>
          </p:nvPr>
        </p:nvSpPr>
        <p:spPr bwMode="auto">
          <a:xfrm>
            <a:off x="821306" y="1532708"/>
            <a:ext cx="1120877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clean, transform, and aggregate data from various sources.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Demand Forecasting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Engineer features, normalize data, prepare time series, and split datasets for training/testing.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Optimization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 inventory data, set parameters for safety stock, smooth demand data, and prepare scenarios.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and Dashboard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user requirements, format data for visualization, design dashboard layouts, and test integration.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and Reporting Module</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data for reporting, design report templates, define key metrics, and validate insights.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sp>
        <p:nvSpPr>
          <p:cNvPr id="40" name="Text Placeholder 39"/>
          <p:cNvSpPr>
            <a:spLocks noGrp="1"/>
          </p:cNvSpPr>
          <p:nvPr>
            <p:ph type="body" idx="1"/>
          </p:nvPr>
        </p:nvSpPr>
        <p:spPr/>
        <p:txBody>
          <a:bodyPr/>
          <a:lstStyle/>
          <a:p>
            <a:endParaRPr lang="en-US"/>
          </a:p>
        </p:txBody>
      </p:sp>
      <p:sp>
        <p:nvSpPr>
          <p:cNvPr id="41" name="Text Box 40"/>
          <p:cNvSpPr txBox="1"/>
          <p:nvPr/>
        </p:nvSpPr>
        <p:spPr>
          <a:xfrm>
            <a:off x="763270" y="701040"/>
            <a:ext cx="7450001"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Data integration module:</a:t>
            </a:r>
            <a:endParaRPr lang="en-GB" altLang="en-US" dirty="0"/>
          </a:p>
        </p:txBody>
      </p:sp>
      <p:pic>
        <p:nvPicPr>
          <p:cNvPr id="5" name="Picture Placeholder 4"/>
          <p:cNvPicPr>
            <a:picLocks noGrp="1" noChangeAspect="1"/>
          </p:cNvPicPr>
          <p:nvPr>
            <p:ph type="pic" idx="2"/>
          </p:nvPr>
        </p:nvPicPr>
        <p:blipFill>
          <a:blip r:embed="rId1"/>
          <a:srcRect t="904" b="904"/>
          <a:stretch>
            <a:fillRect/>
          </a:stretch>
        </p:blipFill>
        <p:spPr>
          <a:xfrm>
            <a:off x="2438400" y="1944886"/>
            <a:ext cx="7315200" cy="41148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0" name="Text Placeholder 39"/>
          <p:cNvSpPr>
            <a:spLocks noGrp="1"/>
          </p:cNvSpPr>
          <p:nvPr>
            <p:ph type="body" idx="1"/>
          </p:nvPr>
        </p:nvSpPr>
        <p:spPr>
          <a:xfrm>
            <a:off x="424543" y="1714500"/>
            <a:ext cx="10842172" cy="2873828"/>
          </a:xfrm>
        </p:spPr>
        <p:txBody>
          <a:bodyPr/>
          <a:lstStyle/>
          <a:p>
            <a:pPr algn="just"/>
            <a:r>
              <a:rPr lang="en-US" sz="2000" dirty="0">
                <a:latin typeface="Times New Roman" panose="02020603050405020304" pitchFamily="18" charset="0"/>
                <a:cs typeface="Times New Roman" panose="02020603050405020304" pitchFamily="18" charset="0"/>
              </a:rPr>
              <a:t>   The Data Integration Module is a cornerstone of the demand forecasting system, responsible for collecting, consolidating, and preprocessing data from multiple sources to ensure it is clean, consistent, and ready for analysis. It gathers data from diverse inputs, including historical sales records, external factors like weather conditions and market trends, as well as customer behavior data from CRM systems and social media platforms. The module performs critical data cleaning tasks such as handling missing values, detecting and managing outliers, and standardizing data formats. Through advanced techniques like feature engineering, it derives new variables (e.g., promotional impact, seasonal adjustments) to enrich the forecasting process. Once processed, the data is stored in a centralized database or data warehouse, enabling efficient retrieval for model training and visualization. The module also supports real-time data updates and automation, ensuring forecasts remain relevant and up-to-date in dynamic environments. By integrating internal and external data sources seamlessly, this module enhances data quality, provides comprehensive insights, and supports scalable and efficient forecasting operations, ultimately enabling more accurate and informed decision-making</a:t>
            </a:r>
            <a:r>
              <a:rPr lang="en-US" dirty="0"/>
              <a:t>.</a:t>
            </a:r>
            <a:endParaRPr lang="en-US" dirty="0"/>
          </a:p>
        </p:txBody>
      </p:sp>
      <p:sp>
        <p:nvSpPr>
          <p:cNvPr id="41" name="Text Box 40"/>
          <p:cNvSpPr txBox="1"/>
          <p:nvPr/>
        </p:nvSpPr>
        <p:spPr>
          <a:xfrm>
            <a:off x="763270" y="701040"/>
            <a:ext cx="7450001"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Data integration module:</a:t>
            </a:r>
            <a:endParaRPr lang="en-GB"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8941647"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Demand forecasting module:</a:t>
            </a:r>
            <a:endParaRPr lang="en-GB" altLang="en-US" dirty="0"/>
          </a:p>
        </p:txBody>
      </p:sp>
      <p:sp>
        <p:nvSpPr>
          <p:cNvPr id="31" name="TextBox 30"/>
          <p:cNvSpPr txBox="1"/>
          <p:nvPr/>
        </p:nvSpPr>
        <p:spPr>
          <a:xfrm>
            <a:off x="763270" y="1653330"/>
            <a:ext cx="10649368"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module begins by preprocessing the input data to ensure it is suitable for modeling. It incorporates internal data, such as past sales and inventory levels, as well as external factors like weather patterns, fashion trends, and promotional activities. Once the data is prepared, the module uses forecasting models such as </a:t>
            </a:r>
            <a:r>
              <a:rPr lang="en-US" sz="2000" b="1" dirty="0">
                <a:latin typeface="Times New Roman" panose="02020603050405020304" pitchFamily="18" charset="0"/>
                <a:cs typeface="Times New Roman" panose="02020603050405020304" pitchFamily="18" charset="0"/>
              </a:rPr>
              <a:t>Facebook Prophet</a:t>
            </a:r>
            <a:r>
              <a:rPr lang="en-US" sz="2000" dirty="0">
                <a:latin typeface="Times New Roman" panose="02020603050405020304" pitchFamily="18" charset="0"/>
                <a:cs typeface="Times New Roman" panose="02020603050405020304" pitchFamily="18" charset="0"/>
              </a:rPr>
              <a:t> or machine learning algorithms like </a:t>
            </a:r>
            <a:r>
              <a:rPr lang="en-US" sz="2000" b="1" dirty="0">
                <a:latin typeface="Times New Roman" panose="02020603050405020304" pitchFamily="18" charset="0"/>
                <a:cs typeface="Times New Roman" panose="02020603050405020304" pitchFamily="18" charset="0"/>
              </a:rPr>
              <a:t>Linear Regression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Long Short-Term Memory (LSTM)</a:t>
            </a:r>
            <a:r>
              <a:rPr lang="en-US" sz="2000" dirty="0">
                <a:latin typeface="Times New Roman" panose="02020603050405020304" pitchFamily="18" charset="0"/>
                <a:cs typeface="Times New Roman" panose="02020603050405020304" pitchFamily="18" charset="0"/>
              </a:rPr>
              <a:t> networks to predict future demand.</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ensure accuracy and reliability, the module evaluates model performance using metrics like </a:t>
            </a:r>
            <a:r>
              <a:rPr lang="en-US" sz="2000" b="1" dirty="0">
                <a:latin typeface="Times New Roman" panose="02020603050405020304" pitchFamily="18" charset="0"/>
                <a:cs typeface="Times New Roman" panose="02020603050405020304" pitchFamily="18" charset="0"/>
              </a:rPr>
              <a:t>Mean Absolute Error (MAE)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Root Mean Squared Error (RMSE)</a:t>
            </a:r>
            <a:r>
              <a:rPr lang="en-US" sz="2000" dirty="0">
                <a:latin typeface="Times New Roman" panose="02020603050405020304" pitchFamily="18" charset="0"/>
                <a:cs typeface="Times New Roman" panose="02020603050405020304" pitchFamily="18" charset="0"/>
              </a:rPr>
              <a:t> by comparing forecasts with actual historical data. The system also provides flexible forecasting horizons, enabling both short-term and long-term predictions. Additionally, it includes visualization tools to present forecast results in an intuitive manner, such as time series plots and trend analysis charts.</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a:blip r:embed="rId1"/>
          <a:stretch>
            <a:fillRect/>
          </a:stretch>
        </p:blipFill>
        <p:spPr>
          <a:xfrm>
            <a:off x="763270" y="4861017"/>
            <a:ext cx="10649368" cy="10907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8941647"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Inventory optimization module:</a:t>
            </a:r>
            <a:endParaRPr lang="en-GB" altLang="en-US" dirty="0"/>
          </a:p>
        </p:txBody>
      </p:sp>
      <p:sp>
        <p:nvSpPr>
          <p:cNvPr id="31" name="TextBox 30"/>
          <p:cNvSpPr txBox="1"/>
          <p:nvPr/>
        </p:nvSpPr>
        <p:spPr>
          <a:xfrm>
            <a:off x="763270" y="2120690"/>
            <a:ext cx="10649368" cy="46166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737704" y="1869440"/>
            <a:ext cx="8716591" cy="37982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8941647"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Inventory optimization module:</a:t>
            </a:r>
            <a:endParaRPr lang="en-GB" altLang="en-US" dirty="0"/>
          </a:p>
        </p:txBody>
      </p:sp>
      <p:sp>
        <p:nvSpPr>
          <p:cNvPr id="31" name="TextBox 30"/>
          <p:cNvSpPr txBox="1"/>
          <p:nvPr/>
        </p:nvSpPr>
        <p:spPr>
          <a:xfrm>
            <a:off x="763270" y="2120690"/>
            <a:ext cx="10649368"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Inventory Optimization Module ensures efficient stock management by leveraging demand forecasts to minimize costs and meet customer demand. It calculates optimal inventory levels using techniques like Linear Programming and real-time inventory data to balance holding costs and stockout risks. The module dynamically adjusts replenishment schedules and quantities, ensuring adequate stock levels across locations. It also supports seasonal planning by optimizing pre-season stock and clearance timing. With actionable insights via dashboards, this module helps reduce excess inventory, prevent stockouts, and improve customer satisfaction.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User interface and dashboard module:</a:t>
            </a:r>
            <a:endParaRPr lang="en-GB" altLang="en-US" dirty="0"/>
          </a:p>
        </p:txBody>
      </p:sp>
      <p:sp>
        <p:nvSpPr>
          <p:cNvPr id="5" name="Text Placeholder 4"/>
          <p:cNvSpPr>
            <a:spLocks noGrp="1"/>
          </p:cNvSpPr>
          <p:nvPr>
            <p:ph type="body" idx="1"/>
          </p:nvPr>
        </p:nvSpPr>
        <p:spPr/>
        <p:txBody>
          <a:bodyPr/>
          <a:p>
            <a:endParaRPr lang="en-US"/>
          </a:p>
        </p:txBody>
      </p:sp>
      <p:sp>
        <p:nvSpPr>
          <p:cNvPr id="31" name="TextBox 30"/>
          <p:cNvSpPr txBox="1"/>
          <p:nvPr/>
        </p:nvSpPr>
        <p:spPr>
          <a:xfrm>
            <a:off x="638207" y="1981794"/>
            <a:ext cx="10915586" cy="46166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2" name="Picture Placeholder 1" descr="Screenshot 2024-11-22 205333"/>
          <p:cNvPicPr>
            <a:picLocks noChangeAspect="1"/>
          </p:cNvPicPr>
          <p:nvPr>
            <p:ph type="pic" idx="2"/>
          </p:nvPr>
        </p:nvPicPr>
        <p:blipFill>
          <a:blip r:embed="rId1"/>
          <a:stretch>
            <a:fillRect/>
          </a:stretch>
        </p:blipFill>
        <p:spPr>
          <a:xfrm>
            <a:off x="763270" y="1744345"/>
            <a:ext cx="5043805" cy="4112895"/>
          </a:xfrm>
          <a:prstGeom prst="rect">
            <a:avLst/>
          </a:prstGeom>
        </p:spPr>
      </p:pic>
      <p:pic>
        <p:nvPicPr>
          <p:cNvPr id="6" name="Picture 5" descr="Screenshot 2024-11-22 205402"/>
          <p:cNvPicPr>
            <a:picLocks noChangeAspect="1"/>
          </p:cNvPicPr>
          <p:nvPr/>
        </p:nvPicPr>
        <p:blipFill>
          <a:blip r:embed="rId2"/>
          <a:stretch>
            <a:fillRect/>
          </a:stretch>
        </p:blipFill>
        <p:spPr>
          <a:xfrm>
            <a:off x="5984875" y="1744345"/>
            <a:ext cx="5568315" cy="41122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User interface and dashboard module:</a:t>
            </a:r>
            <a:endParaRPr lang="en-GB" altLang="en-US" dirty="0"/>
          </a:p>
        </p:txBody>
      </p:sp>
      <p:sp>
        <p:nvSpPr>
          <p:cNvPr id="31" name="TextBox 30"/>
          <p:cNvSpPr txBox="1"/>
          <p:nvPr/>
        </p:nvSpPr>
        <p:spPr>
          <a:xfrm>
            <a:off x="638207" y="1981794"/>
            <a:ext cx="10915586" cy="427809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User Interface and Dashboard Module</a:t>
            </a:r>
            <a:r>
              <a:rPr lang="en-US" sz="2400" dirty="0">
                <a:latin typeface="Times New Roman" panose="02020603050405020304" pitchFamily="18" charset="0"/>
                <a:cs typeface="Times New Roman" panose="02020603050405020304" pitchFamily="18" charset="0"/>
              </a:rPr>
              <a:t> serves as the system's front-end, providing users with an intuitive platform to interact with the demand forecasting and inventory optimization system. This module displays key insights through interactive dashboards, enabling stakeholders to visualize sales trends, demand forecasts, and inventory performance in real-time.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interface is designed with usability in mind, offering clear navigation and customizable views. Users can access various metrics such as forecast accuracy, stock levels, sales performance, and seasonal trends. The dashboards include charts, graphs, and tables to present data in an easily digestible format, allowing for quick decision-making</a:t>
            </a:r>
            <a:r>
              <a:rPr lang="en-US" sz="3200" dirty="0"/>
              <a:t>.</a:t>
            </a:r>
            <a:endParaRPr lang="en-US" sz="3200" dirty="0"/>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411522" y="1978025"/>
            <a:ext cx="10668000" cy="4267200"/>
          </a:xfrm>
          <a:prstGeom prst="rect">
            <a:avLst/>
          </a:prstGeom>
          <a:noFill/>
          <a:ln>
            <a:noFill/>
          </a:ln>
        </p:spPr>
        <p:txBody>
          <a:bodyPr spcFirstLastPara="1" wrap="square" lIns="91425" tIns="45700" rIns="91425" bIns="45700" anchor="t" anchorCtr="0">
            <a:noAutofit/>
          </a:bodyPr>
          <a:lstStyle/>
          <a:p>
            <a:pPr indent="0" algn="just">
              <a:spcBef>
                <a:spcPts val="0"/>
              </a:spcBef>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PROBLEN STATEMENT:</a:t>
            </a:r>
            <a:endPar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indent="0" algn="just">
              <a:spcBef>
                <a:spcPts val="0"/>
              </a:spcBef>
              <a:buNone/>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fashion retailer aims to forecast demands for seasonal products by analyzing historical sales data and external factors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eg.</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fashion trends, seasonal changes) they aim to optimize production and inventory planning</a:t>
            </a:r>
            <a:r>
              <a:rPr lang="en-IN" altLang="en-US" sz="2400" dirty="0">
                <a:solidFill>
                  <a:srgbClr val="000000"/>
                </a:solidFill>
                <a:latin typeface="Times New Roman" panose="02020603050405020304" pitchFamily="18" charset="0"/>
                <a:cs typeface="Times New Roman" panose="02020603050405020304" pitchFamily="18" charset="0"/>
              </a:rPr>
              <a: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SzPts val="18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SzPts val="18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MOTIVATION:</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indent="0" algn="just">
              <a:spcBef>
                <a:spcPts val="0"/>
              </a:spcBef>
              <a:buNone/>
            </a:pPr>
            <a:r>
              <a:rPr lang="en-US" sz="2400" dirty="0">
                <a:latin typeface="Times New Roman" panose="02020603050405020304" pitchFamily="18" charset="0"/>
                <a:cs typeface="Times New Roman" panose="02020603050405020304" pitchFamily="18" charset="0"/>
              </a:rPr>
              <a:t>Accurate demand forecasting and optimized production and inventory planning empower fashion retailers to maximize sales, minimize costs, and enhance customer satisfaction by ensuring timely availability of seasonal products. </a:t>
            </a:r>
            <a:endParaRPr lang="en-IN" sz="2400" dirty="0">
              <a:latin typeface="Times New Roman" panose="02020603050405020304" pitchFamily="18" charset="0"/>
              <a:cs typeface="Times New Roman" panose="02020603050405020304" pitchFamily="18" charset="0"/>
            </a:endParaRPr>
          </a:p>
          <a:p>
            <a:pPr marL="457200" lvl="0" indent="0" algn="just" rtl="0">
              <a:lnSpc>
                <a:spcPct val="100000"/>
              </a:lnSpc>
              <a:spcBef>
                <a:spcPts val="0"/>
              </a:spcBef>
              <a:spcAft>
                <a:spcPts val="0"/>
              </a:spcAft>
              <a:buSzPts val="18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00"/>
              </a:spcBef>
              <a:spcAft>
                <a:spcPts val="0"/>
              </a:spcAft>
              <a:buSzPts val="1800"/>
              <a:buNone/>
            </a:pPr>
            <a:endParaRPr dirty="0"/>
          </a:p>
          <a:p>
            <a:pPr marL="0" marR="0" lvl="0" indent="0" algn="l" rtl="0">
              <a:lnSpc>
                <a:spcPct val="100000"/>
              </a:lnSpc>
              <a:spcBef>
                <a:spcPts val="0"/>
              </a:spcBef>
              <a:spcAft>
                <a:spcPts val="0"/>
              </a:spcAft>
              <a:buSzPts val="1800"/>
              <a:buNone/>
            </a:pP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00000"/>
              </a:lnSpc>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Analytics and reporting module:</a:t>
            </a:r>
            <a:endParaRPr lang="en-GB" altLang="en-US" dirty="0"/>
          </a:p>
        </p:txBody>
      </p:sp>
      <p:sp>
        <p:nvSpPr>
          <p:cNvPr id="5" name="Text Placeholder 4"/>
          <p:cNvSpPr>
            <a:spLocks noGrp="1"/>
          </p:cNvSpPr>
          <p:nvPr>
            <p:ph type="body" idx="1"/>
          </p:nvPr>
        </p:nvSpPr>
        <p:spPr/>
        <p:txBody>
          <a:bodyPr/>
          <a:p>
            <a:endParaRPr lang="en-US"/>
          </a:p>
        </p:txBody>
      </p:sp>
      <p:sp>
        <p:nvSpPr>
          <p:cNvPr id="31" name="TextBox 30"/>
          <p:cNvSpPr txBox="1"/>
          <p:nvPr/>
        </p:nvSpPr>
        <p:spPr>
          <a:xfrm>
            <a:off x="638207" y="1981794"/>
            <a:ext cx="10915586" cy="76944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2" name="Picture Placeholder 1" descr="Screenshot 2024-11-22 205424"/>
          <p:cNvPicPr>
            <a:picLocks noChangeAspect="1"/>
          </p:cNvPicPr>
          <p:nvPr>
            <p:ph type="pic" idx="2"/>
          </p:nvPr>
        </p:nvPicPr>
        <p:blipFill>
          <a:blip r:embed="rId1"/>
          <a:stretch>
            <a:fillRect/>
          </a:stretch>
        </p:blipFill>
        <p:spPr>
          <a:xfrm>
            <a:off x="1437005" y="1981835"/>
            <a:ext cx="8961755" cy="37966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1" name="Text Box 40"/>
          <p:cNvSpPr txBox="1"/>
          <p:nvPr/>
        </p:nvSpPr>
        <p:spPr>
          <a:xfrm>
            <a:off x="763270" y="701040"/>
            <a:ext cx="10649368" cy="677108"/>
          </a:xfrm>
          <a:prstGeom prst="rect">
            <a:avLst/>
          </a:prstGeom>
          <a:noFill/>
        </p:spPr>
        <p:txBody>
          <a:bodyPr wrap="square" rtlCol="0">
            <a:spAutoFit/>
          </a:bodyPr>
          <a:lstStyle/>
          <a:p>
            <a:r>
              <a:rPr lang="en-GB" altLang="en-US" sz="3800" b="1" dirty="0">
                <a:latin typeface="Verdana" panose="020B0604030504040204" pitchFamily="34" charset="0"/>
                <a:cs typeface="Verdana" panose="020B0604030504040204" pitchFamily="34" charset="0"/>
              </a:rPr>
              <a:t>Analytics and reporting module:</a:t>
            </a:r>
            <a:endParaRPr lang="en-GB" altLang="en-US" dirty="0"/>
          </a:p>
        </p:txBody>
      </p:sp>
      <p:sp>
        <p:nvSpPr>
          <p:cNvPr id="31" name="TextBox 30"/>
          <p:cNvSpPr txBox="1"/>
          <p:nvPr/>
        </p:nvSpPr>
        <p:spPr>
          <a:xfrm>
            <a:off x="638207" y="1981794"/>
            <a:ext cx="10915586" cy="446276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Analytics and Reporting Module</a:t>
            </a:r>
            <a:r>
              <a:rPr lang="en-US" sz="2000" dirty="0">
                <a:latin typeface="Times New Roman" panose="02020603050405020304" pitchFamily="18" charset="0"/>
                <a:cs typeface="Times New Roman" panose="02020603050405020304" pitchFamily="18" charset="0"/>
              </a:rPr>
              <a:t> provides in-depth analysis and automated reporting to support data-driven decision-making in the demand forecasting system. This module processes data from forecasting and inventory optimization models to generate actionable insights, uncover trends, and evaluate system performance.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Key functionalities include generating reports on sales performance, forecast accuracy, and inventory turnover. Users can access visual analytics such as trend lines, heatmaps, and performance comparisons across different product categories or time periods. The module also supports advanced analytics, including </a:t>
            </a:r>
            <a:r>
              <a:rPr lang="en-US" sz="2000" b="1" dirty="0">
                <a:latin typeface="Times New Roman" panose="02020603050405020304" pitchFamily="18" charset="0"/>
                <a:cs typeface="Times New Roman" panose="02020603050405020304" pitchFamily="18" charset="0"/>
              </a:rPr>
              <a:t>What-If Analysis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Scenario Planning</a:t>
            </a:r>
            <a:r>
              <a:rPr lang="en-US" sz="2000" dirty="0">
                <a:latin typeface="Times New Roman" panose="02020603050405020304" pitchFamily="18" charset="0"/>
                <a:cs typeface="Times New Roman" panose="02020603050405020304" pitchFamily="18" charset="0"/>
              </a:rPr>
              <a:t>, to simulate the impact of various business strategies or external factors on demand and inventory.</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Reports can be customized and scheduled, allowing stakeholders to receive periodic updates via email or directly within the dashboard. By delivering comprehensive analytics and easy-to-interpret reports, this module helps businesses monitor key metrics, refine their strategies, and continuously improve operational outcomes.</a:t>
            </a:r>
            <a:endParaRPr lang="en-US" sz="20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sp>
        <p:nvSpPr>
          <p:cNvPr id="40" name="Text Placeholder 39"/>
          <p:cNvSpPr>
            <a:spLocks noGrp="1"/>
          </p:cNvSpPr>
          <p:nvPr>
            <p:ph type="body" idx="1"/>
          </p:nvPr>
        </p:nvSpPr>
        <p:spPr/>
        <p:txBody>
          <a:bodyPr/>
          <a:lstStyle/>
          <a:p>
            <a:endParaRPr lang="en-US"/>
          </a:p>
        </p:txBody>
      </p:sp>
      <p:pic>
        <p:nvPicPr>
          <p:cNvPr id="38" name="Picture Placeholder 37" descr="Screenshot 2024-10-08 112725"/>
          <p:cNvPicPr>
            <a:picLocks noGrp="1" noChangeAspect="1"/>
          </p:cNvPicPr>
          <p:nvPr>
            <p:ph type="pic" idx="2"/>
          </p:nvPr>
        </p:nvPicPr>
        <p:blipFill>
          <a:blip r:embed="rId1"/>
          <a:stretch>
            <a:fillRect/>
          </a:stretch>
        </p:blipFill>
        <p:spPr>
          <a:xfrm>
            <a:off x="240665" y="2029460"/>
            <a:ext cx="11065510" cy="3956050"/>
          </a:xfrm>
          <a:prstGeom prst="rect">
            <a:avLst/>
          </a:prstGeom>
        </p:spPr>
      </p:pic>
      <p:sp>
        <p:nvSpPr>
          <p:cNvPr id="41" name="Text Box 40"/>
          <p:cNvSpPr txBox="1"/>
          <p:nvPr/>
        </p:nvSpPr>
        <p:spPr>
          <a:xfrm>
            <a:off x="763270" y="701040"/>
            <a:ext cx="6355715" cy="675640"/>
          </a:xfrm>
          <a:prstGeom prst="rect">
            <a:avLst/>
          </a:prstGeom>
          <a:noFill/>
        </p:spPr>
        <p:txBody>
          <a:bodyPr wrap="square" rtlCol="0">
            <a:spAutoFit/>
          </a:bodyPr>
          <a:lstStyle/>
          <a:p>
            <a:r>
              <a:rPr lang="en-GB" altLang="en-US" sz="3800" b="1">
                <a:latin typeface="Verdana" panose="020B0604030504040204" pitchFamily="34" charset="0"/>
                <a:cs typeface="Verdana" panose="020B0604030504040204" pitchFamily="34" charset="0"/>
              </a:rPr>
              <a:t>Data Flow Diagram:</a:t>
            </a:r>
            <a:endParaRPr lang="en-GB"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7" name="Picture Placeholder 6" descr="Screenshot 2024-10-08 103543"/>
          <p:cNvPicPr>
            <a:picLocks noGrp="1" noChangeAspect="1"/>
          </p:cNvPicPr>
          <p:nvPr>
            <p:ph type="pic" idx="2"/>
          </p:nvPr>
        </p:nvPicPr>
        <p:blipFill>
          <a:blip r:embed="rId1"/>
          <a:stretch>
            <a:fillRect/>
          </a:stretch>
        </p:blipFill>
        <p:spPr>
          <a:xfrm>
            <a:off x="7037070" y="2004695"/>
            <a:ext cx="3909695" cy="3708400"/>
          </a:xfrm>
          <a:prstGeom prst="rect">
            <a:avLst/>
          </a:prstGeom>
        </p:spPr>
      </p:pic>
      <p:pic>
        <p:nvPicPr>
          <p:cNvPr id="10" name="Picture 9" descr="Screenshot 2024-10-08 103524"/>
          <p:cNvPicPr>
            <a:picLocks noChangeAspect="1"/>
          </p:cNvPicPr>
          <p:nvPr/>
        </p:nvPicPr>
        <p:blipFill>
          <a:blip r:embed="rId2"/>
          <a:stretch>
            <a:fillRect/>
          </a:stretch>
        </p:blipFill>
        <p:spPr>
          <a:xfrm>
            <a:off x="606425" y="2004695"/>
            <a:ext cx="5787390" cy="3709035"/>
          </a:xfrm>
          <a:prstGeom prst="rect">
            <a:avLst/>
          </a:prstGeom>
        </p:spPr>
      </p:pic>
      <p:sp>
        <p:nvSpPr>
          <p:cNvPr id="11" name="Text Box 10"/>
          <p:cNvSpPr txBox="1"/>
          <p:nvPr/>
        </p:nvSpPr>
        <p:spPr>
          <a:xfrm>
            <a:off x="814070" y="796925"/>
            <a:ext cx="6376670" cy="675640"/>
          </a:xfrm>
          <a:prstGeom prst="rect">
            <a:avLst/>
          </a:prstGeom>
          <a:noFill/>
        </p:spPr>
        <p:txBody>
          <a:bodyPr wrap="square" rtlCol="0">
            <a:spAutoFit/>
          </a:bodyPr>
          <a:lstStyle/>
          <a:p>
            <a:r>
              <a:rPr lang="en-GB" altLang="en-US" sz="3800">
                <a:latin typeface="Verdana" panose="020B0604030504040204" pitchFamily="34" charset="0"/>
                <a:cs typeface="Verdana" panose="020B0604030504040204" pitchFamily="34" charset="0"/>
              </a:rPr>
              <a:t>Outputs:</a:t>
            </a:r>
            <a:endParaRPr lang="en-GB" altLang="en-US" sz="3800">
              <a:latin typeface="Verdana" panose="020B0604030504040204" pitchFamily="34" charset="0"/>
              <a:cs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 Box 2"/>
          <p:cNvSpPr txBox="1"/>
          <p:nvPr/>
        </p:nvSpPr>
        <p:spPr>
          <a:xfrm>
            <a:off x="911860" y="694055"/>
            <a:ext cx="5370830" cy="675640"/>
          </a:xfrm>
          <a:prstGeom prst="rect">
            <a:avLst/>
          </a:prstGeom>
          <a:noFill/>
        </p:spPr>
        <p:txBody>
          <a:bodyPr wrap="square" rtlCol="0">
            <a:spAutoFit/>
          </a:bodyPr>
          <a:lstStyle/>
          <a:p>
            <a:r>
              <a:rPr lang="en-GB" altLang="en-US" sz="3800">
                <a:latin typeface="Verdana" panose="020B0604030504040204" pitchFamily="34" charset="0"/>
                <a:cs typeface="Verdana" panose="020B0604030504040204" pitchFamily="34" charset="0"/>
              </a:rPr>
              <a:t>Outputs:</a:t>
            </a:r>
            <a:endParaRPr lang="en-GB" altLang="en-US" sz="3800">
              <a:latin typeface="Verdana" panose="020B0604030504040204" pitchFamily="34" charset="0"/>
              <a:cs typeface="Verdana" panose="020B0604030504040204" pitchFamily="34" charset="0"/>
            </a:endParaRPr>
          </a:p>
        </p:txBody>
      </p:sp>
      <p:pic>
        <p:nvPicPr>
          <p:cNvPr id="4" name="Picture 3" descr="Screenshot 2024-10-08 103504"/>
          <p:cNvPicPr>
            <a:picLocks noChangeAspect="1"/>
          </p:cNvPicPr>
          <p:nvPr/>
        </p:nvPicPr>
        <p:blipFill>
          <a:blip r:embed="rId1"/>
          <a:stretch>
            <a:fillRect/>
          </a:stretch>
        </p:blipFill>
        <p:spPr>
          <a:xfrm>
            <a:off x="1214755" y="1816735"/>
            <a:ext cx="4302125" cy="4258310"/>
          </a:xfrm>
          <a:prstGeom prst="rect">
            <a:avLst/>
          </a:prstGeom>
        </p:spPr>
      </p:pic>
      <p:pic>
        <p:nvPicPr>
          <p:cNvPr id="5" name="Picture 4" descr="Screenshot 2024-10-08 103405"/>
          <p:cNvPicPr>
            <a:picLocks noChangeAspect="1"/>
          </p:cNvPicPr>
          <p:nvPr/>
        </p:nvPicPr>
        <p:blipFill>
          <a:blip r:embed="rId2"/>
          <a:stretch>
            <a:fillRect/>
          </a:stretch>
        </p:blipFill>
        <p:spPr>
          <a:xfrm>
            <a:off x="6219190" y="1816735"/>
            <a:ext cx="5160010" cy="42583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ff6afaea30_0_4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
        <p:nvSpPr>
          <p:cNvPr id="254" name="Google Shape;254;g2ff6afaea30_0_42"/>
          <p:cNvSpPr txBox="1"/>
          <p:nvPr/>
        </p:nvSpPr>
        <p:spPr>
          <a:xfrm>
            <a:off x="783600" y="164941"/>
            <a:ext cx="5312400" cy="6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800" dirty="0">
                <a:solidFill>
                  <a:schemeClr val="dk1"/>
                </a:solidFill>
                <a:latin typeface="Verdana" panose="020B0604030504040204"/>
                <a:ea typeface="Verdana" panose="020B0604030504040204"/>
                <a:cs typeface="Verdana" panose="020B0604030504040204"/>
                <a:sym typeface="Verdana" panose="020B0604030504040204"/>
              </a:rPr>
              <a:t>Outputs</a:t>
            </a:r>
            <a:r>
              <a:rPr lang="en-GB" altLang="en-US" sz="3800" dirty="0">
                <a:solidFill>
                  <a:schemeClr val="dk1"/>
                </a:solidFill>
                <a:latin typeface="Verdana" panose="020B0604030504040204"/>
                <a:ea typeface="Verdana" panose="020B0604030504040204"/>
                <a:cs typeface="Verdana" panose="020B0604030504040204"/>
                <a:sym typeface="Verdana" panose="020B0604030504040204"/>
              </a:rPr>
              <a:t>:</a:t>
            </a:r>
            <a:endParaRPr lang="en-GB" altLang="en-US" sz="3800" dirty="0">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4" name="Picture 3"/>
          <p:cNvPicPr>
            <a:picLocks noChangeAspect="1"/>
          </p:cNvPicPr>
          <p:nvPr/>
        </p:nvPicPr>
        <p:blipFill>
          <a:blip r:embed="rId1"/>
          <a:stretch>
            <a:fillRect/>
          </a:stretch>
        </p:blipFill>
        <p:spPr>
          <a:xfrm>
            <a:off x="395534" y="835743"/>
            <a:ext cx="5882865" cy="3156154"/>
          </a:xfrm>
          <a:prstGeom prst="rect">
            <a:avLst/>
          </a:prstGeom>
        </p:spPr>
      </p:pic>
      <p:pic>
        <p:nvPicPr>
          <p:cNvPr id="6" name="Picture 5"/>
          <p:cNvPicPr>
            <a:picLocks noChangeAspect="1"/>
          </p:cNvPicPr>
          <p:nvPr/>
        </p:nvPicPr>
        <p:blipFill>
          <a:blip r:embed="rId2"/>
          <a:stretch>
            <a:fillRect/>
          </a:stretch>
        </p:blipFill>
        <p:spPr>
          <a:xfrm>
            <a:off x="6278399" y="727587"/>
            <a:ext cx="5518067" cy="3264309"/>
          </a:xfrm>
          <a:prstGeom prst="rect">
            <a:avLst/>
          </a:prstGeom>
        </p:spPr>
      </p:pic>
      <p:pic>
        <p:nvPicPr>
          <p:cNvPr id="8" name="Picture 7"/>
          <p:cNvPicPr>
            <a:picLocks noChangeAspect="1"/>
          </p:cNvPicPr>
          <p:nvPr/>
        </p:nvPicPr>
        <p:blipFill>
          <a:blip r:embed="rId3"/>
          <a:stretch>
            <a:fillRect/>
          </a:stretch>
        </p:blipFill>
        <p:spPr>
          <a:xfrm>
            <a:off x="395533" y="3991896"/>
            <a:ext cx="5882867" cy="2729729"/>
          </a:xfrm>
          <a:prstGeom prst="rect">
            <a:avLst/>
          </a:prstGeom>
        </p:spPr>
      </p:pic>
      <p:pic>
        <p:nvPicPr>
          <p:cNvPr id="10" name="Picture 9"/>
          <p:cNvPicPr>
            <a:picLocks noChangeAspect="1"/>
          </p:cNvPicPr>
          <p:nvPr/>
        </p:nvPicPr>
        <p:blipFill>
          <a:blip r:embed="rId4"/>
          <a:stretch>
            <a:fillRect/>
          </a:stretch>
        </p:blipFill>
        <p:spPr>
          <a:xfrm>
            <a:off x="6278400" y="3991895"/>
            <a:ext cx="5518067" cy="276414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References.</a:t>
            </a:r>
            <a:endParaRPr lang="en-US"/>
          </a:p>
        </p:txBody>
      </p:sp>
      <p:sp>
        <p:nvSpPr>
          <p:cNvPr id="261" name="Google Shape;261;p12"/>
          <p:cNvSpPr txBox="1">
            <a:spLocks noGrp="1"/>
          </p:cNvSpPr>
          <p:nvPr>
            <p:ph type="body" idx="1"/>
          </p:nvPr>
        </p:nvSpPr>
        <p:spPr>
          <a:xfrm>
            <a:off x="755650" y="1752600"/>
            <a:ext cx="10668000" cy="5209800"/>
          </a:xfrm>
          <a:prstGeom prst="rect">
            <a:avLst/>
          </a:prstGeom>
          <a:noFill/>
          <a:ln>
            <a:noFill/>
          </a:ln>
        </p:spPr>
        <p:txBody>
          <a:bodyPr spcFirstLastPara="1" wrap="square" lIns="91425" tIns="45700" rIns="91425" bIns="4570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Doe, S. Smith, and R. Patel, "Optimizing Production and Inventory Planning for Seasonal Fashion Products,"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Engineering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65, no. 3, pp. 123-135, 2023.</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Johnson, B. Lee, and C. Wang, "Demand Forecasting Techniques for Fashion Retailers Considering External Factors,"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IEEE International Conference on Industrial Engineering and Engineering Management (IEEM)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 pp. 210-215.</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Liu, Y. Chen, and Z. Zhang, "Data-Driven Approaches to Enhance Production Efficiency in Fashion Retail,"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Systems, Man, and Cybernetics: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11, no. 4, pp. 789-802, 2024.</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Brown, E. Garcia, and F. Nguyen, "Integration of Fashion Trends and Market Insights in Inventory Optimization,"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IEEE International Conference on Industrial Technology (ICIT)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pp. 55-60.</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Wang, G. Lopez, and H. Kim, "Impact of Demand Forecasting Accuracy on Retailer Performance in the Fashion Industry," in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Engineering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68, no. 1, pp. 45-58, 2023.</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0" indent="0" algn="l" rtl="0">
              <a:lnSpc>
                <a:spcPct val="115000"/>
              </a:lnSpc>
              <a:spcBef>
                <a:spcPts val="360"/>
              </a:spcBef>
              <a:spcAft>
                <a:spcPts val="0"/>
              </a:spcAft>
              <a:buSzPts val="1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360"/>
              </a:spcBef>
              <a:spcAft>
                <a:spcPts val="0"/>
              </a:spcAft>
              <a:buSzPts val="1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360"/>
              </a:spcBef>
              <a:spcAft>
                <a:spcPts val="0"/>
              </a:spcAft>
              <a:buSzPts val="1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360"/>
              </a:spcBef>
              <a:spcAft>
                <a:spcPts val="0"/>
              </a:spcAft>
              <a:buSzPts val="1800"/>
              <a:buNone/>
            </a:pPr>
            <a:endParaRPr dirty="0"/>
          </a:p>
        </p:txBody>
      </p:sp>
      <p:sp>
        <p:nvSpPr>
          <p:cNvPr id="262" name="Google Shape;26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263" name="Google Shape;263;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264" name="Google Shape;264;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lang="en-US" sz="4000" b="1">
              <a:solidFill>
                <a:srgbClr val="FF0000"/>
              </a:solidFill>
            </a:endParaRPr>
          </a:p>
        </p:txBody>
      </p:sp>
      <p:sp>
        <p:nvSpPr>
          <p:cNvPr id="270" name="Google Shape;270;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271" name="Google Shape;271;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72" name="Google Shape;272;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11200" y="1978025"/>
            <a:ext cx="10668000" cy="4267200"/>
          </a:xfrm>
          <a:prstGeom prst="rect">
            <a:avLst/>
          </a:prstGeom>
          <a:noFill/>
          <a:ln>
            <a:noFill/>
          </a:ln>
        </p:spPr>
        <p:txBody>
          <a:bodyPr spcFirstLastPara="1" wrap="square" lIns="91425" tIns="45700" rIns="91425" bIns="45700" anchor="t" anchorCtr="0">
            <a:noAutofit/>
          </a:bodyPr>
          <a:lstStyle/>
          <a:p>
            <a:pPr marL="0" indent="0" algn="just">
              <a:spcBef>
                <a:spcPts val="0"/>
              </a:spcBef>
              <a:buClr>
                <a:schemeClr val="dk1"/>
              </a:buClr>
              <a:buSzPts val="1100"/>
              <a:buNone/>
            </a:pPr>
            <a:r>
              <a:rPr lang="en-US" sz="2400" dirty="0">
                <a:latin typeface="Times New Roman" panose="02020603050405020304" pitchFamily="18" charset="0"/>
                <a:cs typeface="Times New Roman" panose="02020603050405020304" pitchFamily="18" charset="0"/>
              </a:rPr>
              <a:t>The objective is to develop a model that helps the fashion retailer optimize production and inventory planning based on fashion trends &amp; seasonal changes ensuring that the right products are available at the right time which minimizes excess inventory &amp; stockouts.</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723900" lvl="0" indent="0" algn="just" rtl="0">
              <a:lnSpc>
                <a:spcPct val="100000"/>
              </a:lnSpc>
              <a:spcBef>
                <a:spcPts val="0"/>
              </a:spcBef>
              <a:spcAft>
                <a:spcPts val="0"/>
              </a:spcAft>
              <a:buClr>
                <a:schemeClr val="dk1"/>
              </a:buClr>
              <a:buSzPts val="24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Clr>
                <a:schemeClr val="dk1"/>
              </a:buClr>
              <a:buSzPts val="1100"/>
              <a:buFont typeface="Arial" panose="020B0604020202020204"/>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100"/>
              <a:buFont typeface="Arial" panose="020B0604020202020204"/>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Clr>
                <a:schemeClr val="dk1"/>
              </a:buClr>
              <a:buSzPts val="1100"/>
              <a:buFont typeface="Arial" panose="020B0604020202020204"/>
              <a:buNone/>
            </a:pPr>
            <a:br>
              <a:rPr lang="en-US" sz="2400" dirty="0"/>
            </a:br>
            <a:endParaRPr sz="2400" dirty="0"/>
          </a:p>
          <a:p>
            <a:pPr marL="0" lvl="0" indent="0" algn="l" rtl="0">
              <a:lnSpc>
                <a:spcPct val="100000"/>
              </a:lnSpc>
              <a:spcBef>
                <a:spcPts val="600"/>
              </a:spcBef>
              <a:spcAft>
                <a:spcPts val="0"/>
              </a:spcAft>
              <a:buClr>
                <a:schemeClr val="dk1"/>
              </a:buClr>
              <a:buSzPts val="3000"/>
              <a:buFont typeface="Arial" panose="020B0604020202020204"/>
              <a:buNone/>
            </a:pPr>
            <a:endParaRPr dirty="0"/>
          </a:p>
          <a:p>
            <a:pPr marL="0" lvl="0" indent="0" algn="l" rtl="0">
              <a:lnSpc>
                <a:spcPct val="100000"/>
              </a:lnSpc>
              <a:spcBef>
                <a:spcPts val="600"/>
              </a:spcBef>
              <a:spcAft>
                <a:spcPts val="0"/>
              </a:spcAft>
              <a:buSzPts val="3000"/>
              <a:buNone/>
            </a:pPr>
            <a:endParaRPr sz="3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indent="0" algn="just">
              <a:spcBef>
                <a:spcPts val="600"/>
              </a:spcBef>
              <a:buClr>
                <a:schemeClr val="dk1"/>
              </a:buClr>
              <a:buSzPts val="1100"/>
              <a:buNone/>
            </a:pPr>
            <a:r>
              <a:rPr lang="en-US" sz="2000" dirty="0">
                <a:latin typeface="Times New Roman" panose="02020603050405020304" pitchFamily="18" charset="0"/>
                <a:cs typeface="Times New Roman" panose="02020603050405020304" pitchFamily="18" charset="0"/>
              </a:rPr>
              <a:t>Demand forecasting is crucial across industries to mitigate issues like excess inventory and stockouts, preventing revenue </a:t>
            </a:r>
            <a:r>
              <a:rPr lang="en-US" sz="2000" dirty="0" err="1">
                <a:latin typeface="Times New Roman" panose="02020603050405020304" pitchFamily="18" charset="0"/>
                <a:cs typeface="Times New Roman" panose="02020603050405020304" pitchFamily="18" charset="0"/>
              </a:rPr>
              <a:t>loss.This</a:t>
            </a:r>
            <a:r>
              <a:rPr lang="en-US" sz="2000" dirty="0">
                <a:latin typeface="Times New Roman" panose="02020603050405020304" pitchFamily="18" charset="0"/>
                <a:cs typeface="Times New Roman" panose="02020603050405020304" pitchFamily="18" charset="0"/>
              </a:rPr>
              <a:t> research employs a direct multistep approach for forecasting demand in fashion products, analyzing historical sales data and external factors such as fashion trends and seasonal changes. Statistical methods and qualitative analysis are used to identify seasonal patterns and trends, improving forecast accuracy. Integrating external factors ensures a comprehensive understanding of consumer behavior and market dynamics. Collaboration across departments aligns forecasting assumptions and optimizes inventory levels, aided by advanced analytics tools for automated analysis and scenario planning. The project aims to enhance production efficiency, minimize stockouts, and reduce inventory costs, ultimately driving sustainable growth and customer satisfaction for the fashion retailer.</a:t>
            </a:r>
            <a:endParaRPr lang="en-IN" sz="2000" dirty="0">
              <a:latin typeface="Times New Roman" panose="02020603050405020304" pitchFamily="18" charset="0"/>
              <a:cs typeface="Times New Roman" panose="02020603050405020304" pitchFamily="18" charset="0"/>
            </a:endParaRPr>
          </a:p>
          <a:p>
            <a:pPr marL="0" indent="0">
              <a:spcBef>
                <a:spcPts val="600"/>
              </a:spcBef>
              <a:buClr>
                <a:schemeClr val="dk1"/>
              </a:buClr>
              <a:buSzPts val="1100"/>
              <a:buNone/>
            </a:pPr>
            <a:endParaRPr sz="3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00"/>
              </a:spcBef>
              <a:spcAft>
                <a:spcPts val="0"/>
              </a:spcAft>
              <a:buSzPts val="30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30779" y="230250"/>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 </a:t>
            </a:r>
            <a:r>
              <a:rPr lang="en-US" sz="3200" b="1" dirty="0">
                <a:solidFill>
                  <a:schemeClr val="accent2"/>
                </a:solidFill>
              </a:rPr>
              <a:t>Introduction and Overview of the Project</a:t>
            </a:r>
            <a:endParaRPr sz="3200" b="1" dirty="0">
              <a:solidFill>
                <a:schemeClr val="accent2"/>
              </a:solidFill>
            </a:endParaRPr>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indent="0" algn="just">
              <a:spcBef>
                <a:spcPts val="0"/>
              </a:spcBef>
              <a:buClr>
                <a:schemeClr val="dk1"/>
              </a:buClr>
              <a:buSzPts val="1100"/>
              <a:buNone/>
            </a:pPr>
            <a:r>
              <a:rPr lang="en-US" sz="2400" dirty="0">
                <a:latin typeface="Times New Roman" panose="02020603050405020304" pitchFamily="18" charset="0"/>
                <a:cs typeface="Times New Roman" panose="02020603050405020304" pitchFamily="18" charset="0"/>
              </a:rPr>
              <a:t>In the competitive realm of fashion retail, effective demand forecasting is crucial for optimizing production and inventory </a:t>
            </a:r>
            <a:r>
              <a:rPr lang="en-US" sz="2400" dirty="0" err="1">
                <a:latin typeface="Times New Roman" panose="02020603050405020304" pitchFamily="18" charset="0"/>
                <a:cs typeface="Times New Roman" panose="02020603050405020304" pitchFamily="18" charset="0"/>
              </a:rPr>
              <a:t>management.This</a:t>
            </a:r>
            <a:r>
              <a:rPr lang="en-US" sz="2400" dirty="0">
                <a:latin typeface="Times New Roman" panose="02020603050405020304" pitchFamily="18" charset="0"/>
                <a:cs typeface="Times New Roman" panose="02020603050405020304" pitchFamily="18" charset="0"/>
              </a:rPr>
              <a:t> project focuses on developing a robust methodology to forecast demand for seasonal fashion products. By analyzing historical sales data alongside external factors such as fashion trends and seasonal changes, the project aims to identify and leverage seasonal patterns and trends in consumer </a:t>
            </a:r>
            <a:r>
              <a:rPr lang="en-US" sz="2400" dirty="0" err="1">
                <a:latin typeface="Times New Roman" panose="02020603050405020304" pitchFamily="18" charset="0"/>
                <a:cs typeface="Times New Roman" panose="02020603050405020304" pitchFamily="18" charset="0"/>
              </a:rPr>
              <a:t>demand.Ultimately</a:t>
            </a:r>
            <a:r>
              <a:rPr lang="en-US" sz="2400" dirty="0">
                <a:latin typeface="Times New Roman" panose="02020603050405020304" pitchFamily="18" charset="0"/>
                <a:cs typeface="Times New Roman" panose="02020603050405020304" pitchFamily="18" charset="0"/>
              </a:rPr>
              <a:t>, the goal is to enhance operational efficiency, minimize stockouts, and reduce inventory costs while improving customer satisfaction through optimized product availability. This project aims to provide a structured framework for fashion retailers to navigate and thrive in a dynamic market environment</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Clr>
                <a:schemeClr val="dk1"/>
              </a:buClr>
              <a:buSzPts val="1100"/>
              <a:buFont typeface="Arial" panose="020B0604020202020204"/>
              <a:buNone/>
            </a:pPr>
            <a:endParaRPr sz="2450" dirty="0">
              <a:latin typeface="Times New Roman" panose="02020603050405020304"/>
              <a:ea typeface="Times New Roman" panose="02020603050405020304"/>
              <a:cs typeface="Times New Roman" panose="02020603050405020304"/>
              <a:sym typeface="Times New Roman" panose="02020603050405020304"/>
            </a:endParaRPr>
          </a:p>
          <a:p>
            <a:pPr marL="469900" lvl="0" indent="-279400" algn="l" rtl="0">
              <a:lnSpc>
                <a:spcPct val="100000"/>
              </a:lnSpc>
              <a:spcBef>
                <a:spcPts val="0"/>
              </a:spcBef>
              <a:spcAft>
                <a:spcPts val="0"/>
              </a:spcAft>
              <a:buSzPts val="3000"/>
              <a:buNone/>
            </a:pPr>
            <a:endParaRPr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517688" y="496499"/>
            <a:ext cx="10668000" cy="695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endParaRPr lang="en-US"/>
          </a:p>
        </p:txBody>
      </p:sp>
      <p:graphicFrame>
        <p:nvGraphicFramePr>
          <p:cNvPr id="139" name="Google Shape;139;p6"/>
          <p:cNvGraphicFramePr/>
          <p:nvPr/>
        </p:nvGraphicFramePr>
        <p:xfrm>
          <a:off x="114123" y="1266515"/>
          <a:ext cx="11963754" cy="5303560"/>
        </p:xfrm>
        <a:graphic>
          <a:graphicData uri="http://schemas.openxmlformats.org/drawingml/2006/table">
            <a:tbl>
              <a:tblPr firstRow="1" bandRow="1">
                <a:noFill/>
                <a:tableStyleId>{0C521CA5-DFAD-476A-A58D-BFF96B5B052B}</a:tableStyleId>
              </a:tblPr>
              <a:tblGrid>
                <a:gridCol w="710817"/>
                <a:gridCol w="2938549"/>
                <a:gridCol w="2820950"/>
                <a:gridCol w="3215517"/>
                <a:gridCol w="1237853"/>
                <a:gridCol w="1040068"/>
              </a:tblGrid>
              <a:tr h="846777">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          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tr>
              <a:tr h="1354838">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Hyndman, R. J., &amp; </a:t>
                      </a:r>
                      <a:r>
                        <a:rPr lang="en-IN" sz="1800" dirty="0" err="1">
                          <a:latin typeface="Times New Roman" panose="02020603050405020304" pitchFamily="18" charset="0"/>
                          <a:cs typeface="Times New Roman" panose="02020603050405020304" pitchFamily="18" charset="0"/>
                        </a:rPr>
                        <a:t>Athanasopoulos</a:t>
                      </a:r>
                      <a:r>
                        <a:rPr lang="en-IN" sz="1800" dirty="0">
                          <a:latin typeface="Times New Roman" panose="02020603050405020304" pitchFamily="18" charset="0"/>
                          <a:cs typeface="Times New Roman" panose="02020603050405020304" pitchFamily="18" charset="0"/>
                        </a:rPr>
                        <a:t>, G.</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Forecasting: Principles and Practice</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foundational text provides comprehensive coverage of forecasting techniques, including ARIMA and exponential smoothing methods.</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err="1">
                          <a:latin typeface="Times New Roman" panose="02020603050405020304"/>
                          <a:ea typeface="Times New Roman" panose="02020603050405020304"/>
                          <a:cs typeface="Times New Roman" panose="02020603050405020304"/>
                          <a:sym typeface="Times New Roman" panose="02020603050405020304"/>
                        </a:rPr>
                        <a:t>Otexts</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latin typeface="Times New Roman" panose="02020603050405020304"/>
                          <a:ea typeface="Times New Roman" panose="02020603050405020304"/>
                          <a:cs typeface="Times New Roman" panose="02020603050405020304"/>
                          <a:sym typeface="Times New Roman" panose="02020603050405020304"/>
                        </a:rPr>
                        <a:t>2018</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354838">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Hyndman, R. J., &amp; Koehler, A. B.</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rPr>
                        <a:t>Another Look at Measures of Forecast Accuracy</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paper reviews various accuracy measures for forecasting, emphasizing their implications for demand forecasting in retail.</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i="1" dirty="0">
                          <a:latin typeface="Times New Roman" panose="02020603050405020304" pitchFamily="18" charset="0"/>
                          <a:cs typeface="Times New Roman" panose="02020603050405020304" pitchFamily="18" charset="0"/>
                        </a:rPr>
                        <a:t>International Journal of Forecasting</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latin typeface="Times New Roman" panose="02020603050405020304"/>
                          <a:ea typeface="Times New Roman" panose="02020603050405020304"/>
                          <a:cs typeface="Times New Roman" panose="02020603050405020304"/>
                          <a:sym typeface="Times New Roman" panose="02020603050405020304"/>
                        </a:rPr>
                        <a:t>2006</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354838">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Bashir, M., et al.</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Demand Forecasting in Retail: A Review of Statistical and Machine Learning Approaches</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review discusses various statistical and machine learning methods for demand forecasting, highlighting their application in retail.</a:t>
                      </a:r>
                      <a:endParaRPr sz="18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i="1" dirty="0">
                          <a:latin typeface="Times New Roman" panose="02020603050405020304" pitchFamily="18" charset="0"/>
                          <a:cs typeface="Times New Roman" panose="02020603050405020304" pitchFamily="18" charset="0"/>
                        </a:rPr>
                        <a:t>Journal of Retailing and Consumer Services</a:t>
                      </a:r>
                      <a:r>
                        <a:rPr lang="en-US" sz="1800" dirty="0"/>
                        <a:t>, </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latin typeface="Times New Roman" panose="02020603050405020304"/>
                          <a:ea typeface="Times New Roman" panose="02020603050405020304"/>
                          <a:cs typeface="Times New Roman" panose="02020603050405020304"/>
                          <a:sym typeface="Times New Roman" panose="02020603050405020304"/>
                        </a:rPr>
                        <a:t>2019</a:t>
                      </a:r>
                      <a:endParaRPr sz="1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
        <p:nvSpPr>
          <p:cNvPr id="140" name="Google Shape;140;p6"/>
          <p:cNvSpPr txBox="1">
            <a:spLocks noGrp="1"/>
          </p:cNvSpPr>
          <p:nvPr>
            <p:ph type="sldNum" idx="12"/>
          </p:nvPr>
        </p:nvSpPr>
        <p:spPr>
          <a:xfrm>
            <a:off x="11491775" y="6449975"/>
            <a:ext cx="4635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41" name="Google Shape;141;p6"/>
          <p:cNvSpPr txBox="1">
            <a:spLocks noGrp="1"/>
          </p:cNvSpPr>
          <p:nvPr>
            <p:ph type="dt" idx="10"/>
          </p:nvPr>
        </p:nvSpPr>
        <p:spPr>
          <a:xfrm>
            <a:off x="762000" y="657007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f59a5c24f0_0_9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endParaRPr lang="en-US"/>
          </a:p>
        </p:txBody>
      </p:sp>
      <p:sp>
        <p:nvSpPr>
          <p:cNvPr id="147" name="Google Shape;147;g2f59a5c24f0_0_9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48" name="Google Shape;148;g2f59a5c24f0_0_9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49" name="Google Shape;149;g2f59a5c24f0_0_9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graphicFrame>
        <p:nvGraphicFramePr>
          <p:cNvPr id="150" name="Google Shape;150;g2f59a5c24f0_0_93"/>
          <p:cNvGraphicFramePr/>
          <p:nvPr/>
        </p:nvGraphicFramePr>
        <p:xfrm>
          <a:off x="333275" y="1856100"/>
          <a:ext cx="11537950" cy="4250710"/>
        </p:xfrm>
        <a:graphic>
          <a:graphicData uri="http://schemas.openxmlformats.org/drawingml/2006/table">
            <a:tbl>
              <a:tblPr firstRow="1" bandRow="1">
                <a:noFill/>
                <a:tableStyleId>{7A518797-A478-44D1-92E9-807EB1E96DD3}</a:tableStyleId>
              </a:tblPr>
              <a:tblGrid>
                <a:gridCol w="1219200"/>
                <a:gridCol w="1898648"/>
                <a:gridCol w="2984502"/>
                <a:gridCol w="2949575"/>
                <a:gridCol w="1155700"/>
                <a:gridCol w="1330325"/>
              </a:tblGrid>
              <a:tr h="608325">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Jornal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Volume/</a:t>
                      </a:r>
                      <a:endParaRPr sz="1800" u="none" strike="noStrike" cap="none"/>
                    </a:p>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Year</a:t>
                      </a:r>
                      <a:endParaRPr sz="1800" u="none" strike="noStrike" cap="none"/>
                    </a:p>
                  </a:txBody>
                  <a:tcPr marL="91450" marR="91450" marT="45725" marB="45725"/>
                </a:tc>
              </a:tr>
              <a:tr h="1673850">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IN" sz="1800" dirty="0" err="1">
                          <a:latin typeface="Times New Roman" panose="02020603050405020304" pitchFamily="18" charset="0"/>
                          <a:cs typeface="Times New Roman" panose="02020603050405020304" pitchFamily="18" charset="0"/>
                        </a:rPr>
                        <a:t>Ferdows</a:t>
                      </a:r>
                      <a:r>
                        <a:rPr lang="en-IN" sz="1800" dirty="0">
                          <a:latin typeface="Times New Roman" panose="02020603050405020304" pitchFamily="18" charset="0"/>
                          <a:cs typeface="Times New Roman" panose="02020603050405020304" pitchFamily="18" charset="0"/>
                        </a:rPr>
                        <a:t>, K., et al</a:t>
                      </a:r>
                      <a:r>
                        <a:rPr lang="en-IN" sz="1800" dirty="0"/>
                        <a:t>.</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Rapid-Fire </a:t>
                      </a:r>
                      <a:r>
                        <a:rPr lang="en-IN" sz="1800" dirty="0" err="1">
                          <a:latin typeface="Times New Roman" panose="02020603050405020304" pitchFamily="18" charset="0"/>
                          <a:cs typeface="Times New Roman" panose="02020603050405020304" pitchFamily="18" charset="0"/>
                        </a:rPr>
                        <a:t>Fulfillment</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paper analyzes Zara's supply chain practices and their reliance on data analytics for demand forecasting and inventory management.</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Harvard Business Review</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2004</a:t>
                      </a:r>
                      <a:endParaRPr sz="1800" u="none" strike="noStrike" cap="none" dirty="0"/>
                    </a:p>
                  </a:txBody>
                  <a:tcPr marL="91450" marR="91450" marT="45725" marB="45725"/>
                </a:tc>
              </a:tr>
              <a:tr h="1873250">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IN" sz="1800" dirty="0">
                          <a:latin typeface="Times New Roman" panose="02020603050405020304" pitchFamily="18" charset="0"/>
                          <a:cs typeface="Times New Roman" panose="02020603050405020304" pitchFamily="18" charset="0"/>
                        </a:rPr>
                        <a:t>Kumar, V., et al.</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Big Data Analytics in Retail: A Comprehensive Review</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This paper discusses the role of big data analytics in retail, particularly in demand forecasting and inventory optimization</a:t>
                      </a:r>
                      <a:r>
                        <a:rPr lang="en-US" sz="1800" dirty="0"/>
                        <a:t>.</a:t>
                      </a:r>
                      <a:endParaRPr sz="1800" u="none" strike="noStrike" cap="none" dirty="0"/>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Verdana" panose="020B0604030504040204"/>
                        <a:buNone/>
                      </a:pPr>
                      <a:r>
                        <a:rPr lang="en-US" sz="1800" dirty="0">
                          <a:latin typeface="Times New Roman" panose="02020603050405020304" pitchFamily="18" charset="0"/>
                          <a:cs typeface="Times New Roman" panose="02020603050405020304" pitchFamily="18" charset="0"/>
                        </a:rPr>
                        <a:t>Journal of Retailing and Consumer Services</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panose="020B0604030504040204"/>
                        <a:buNone/>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2021</a:t>
                      </a:r>
                      <a:endParaRPr sz="1800" u="none" strike="noStrike" cap="none" dirty="0"/>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762008" y="2145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Existing System</a:t>
            </a:r>
            <a:endParaRPr lang="en-US"/>
          </a:p>
        </p:txBody>
      </p:sp>
      <p:sp>
        <p:nvSpPr>
          <p:cNvPr id="156" name="Google Shape;156;p7"/>
          <p:cNvSpPr txBox="1">
            <a:spLocks noGrp="1"/>
          </p:cNvSpPr>
          <p:nvPr>
            <p:ph type="body" idx="1"/>
          </p:nvPr>
        </p:nvSpPr>
        <p:spPr>
          <a:xfrm>
            <a:off x="711201" y="1749425"/>
            <a:ext cx="10668000" cy="4267200"/>
          </a:xfrm>
          <a:prstGeom prst="rect">
            <a:avLst/>
          </a:prstGeom>
          <a:noFill/>
          <a:ln>
            <a:noFill/>
          </a:ln>
        </p:spPr>
        <p:txBody>
          <a:bodyPr spcFirstLastPara="1" wrap="square" lIns="91425" tIns="45700" rIns="91425" bIns="45700" anchor="t" anchorCtr="0">
            <a:noAutofit/>
          </a:bodyPr>
          <a:lstStyle/>
          <a:p>
            <a:pPr marL="0" indent="0" algn="just">
              <a:buNone/>
            </a:pPr>
            <a:r>
              <a:rPr lang="en-US" sz="2000" b="1" dirty="0">
                <a:latin typeface="Times New Roman" panose="02020603050405020304" pitchFamily="18" charset="0"/>
                <a:cs typeface="Times New Roman" panose="02020603050405020304" pitchFamily="18" charset="0"/>
              </a:rPr>
              <a:t>Enterprise Resource Planning (ERP) Systems: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ERP systems like SAP, Oracle ERP, and Microsoft Dynamics often include modules for demand forecasting, inventory management, and production planning. </a:t>
            </a:r>
            <a:endParaRPr lang="en-US"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Retail Merchandise Planning Systems:</a:t>
            </a:r>
            <a:endParaRPr lang="en-IN"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It help retailers plan assortments, allocate inventory and manage markdowns based on</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Demand forecasts and sales data.</a:t>
            </a:r>
            <a:endParaRPr lang="en-US"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Point-of-Sale (POS) Systems:</a:t>
            </a:r>
            <a:endParaRPr lang="en-IN"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POS systems such as Square, Shopify, and Lightspeed Retail capture real-time sales data at the point of purchase.</a:t>
            </a:r>
            <a:endParaRPr lang="en-US" sz="2000" b="1" dirty="0">
              <a:latin typeface="Times New Roman" panose="02020603050405020304" pitchFamily="18" charset="0"/>
              <a:cs typeface="Times New Roman" panose="02020603050405020304" pitchFamily="18" charset="0"/>
            </a:endParaRPr>
          </a:p>
          <a:p>
            <a:pPr marL="469900" marR="0" lvl="0" indent="-381000" algn="l" rtl="0">
              <a:lnSpc>
                <a:spcPct val="100000"/>
              </a:lnSpc>
              <a:spcBef>
                <a:spcPts val="0"/>
              </a:spcBef>
              <a:spcAft>
                <a:spcPts val="0"/>
              </a:spcAft>
              <a:buSzPts val="1800"/>
              <a:buChar char="□"/>
            </a:pPr>
            <a:endParaRPr dirty="0"/>
          </a:p>
        </p:txBody>
      </p:sp>
      <p:sp>
        <p:nvSpPr>
          <p:cNvPr id="157" name="Google Shape;157;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58" name="Google Shape;158;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59" name="Google Shape;159;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Drawback of Existing System</a:t>
            </a:r>
            <a:endParaRPr lang="en-US"/>
          </a:p>
        </p:txBody>
      </p:sp>
      <p:sp>
        <p:nvSpPr>
          <p:cNvPr id="165" name="Google Shape;165;p8"/>
          <p:cNvSpPr txBox="1">
            <a:spLocks noGrp="1"/>
          </p:cNvSpPr>
          <p:nvPr>
            <p:ph type="body" idx="1"/>
          </p:nvPr>
        </p:nvSpPr>
        <p:spPr>
          <a:xfrm>
            <a:off x="755650" y="1775450"/>
            <a:ext cx="10668000" cy="4244400"/>
          </a:xfrm>
          <a:prstGeom prst="rect">
            <a:avLst/>
          </a:prstGeom>
          <a:noFill/>
          <a:ln>
            <a:noFill/>
          </a:ln>
        </p:spPr>
        <p:txBody>
          <a:bodyPr spcFirstLastPara="1" wrap="square" lIns="91425" tIns="45700" rIns="91425" bIns="45700" anchor="t" anchorCtr="0">
            <a:noAutofit/>
          </a:bodyPr>
          <a:lstStyle/>
          <a:p>
            <a:pPr marL="0" indent="0" algn="just">
              <a:buNone/>
            </a:pPr>
            <a:r>
              <a:rPr lang="en-US" sz="2000" b="1" dirty="0">
                <a:latin typeface="Times New Roman" panose="02020603050405020304" pitchFamily="18" charset="0"/>
                <a:cs typeface="Times New Roman" panose="02020603050405020304" pitchFamily="18" charset="0"/>
              </a:rPr>
              <a:t>Enterprise Resource Planning (ERP) Systems: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Complexity and Implementation challenges, Cost Maintenance, Resistance to change and user adoption issues, complex supplier and vendor relationships.</a:t>
            </a:r>
            <a:endParaRPr lang="en-US"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Retail Merchandise Planning Systems</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Complexity and Implementation costs, limited forecasting accuracy, Data integration challenges, Inflexibility in assortment planning, scalability issues.</a:t>
            </a:r>
            <a:endParaRPr lang="en-US"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Point-of-Sale (POS) Systems:</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Security risks, limited customization, vendor dependence, Data management complexities, Integration issues.</a:t>
            </a:r>
            <a:endParaRPr lang="en-US" sz="2000" dirty="0">
              <a:latin typeface="Times New Roman" panose="02020603050405020304" pitchFamily="18" charset="0"/>
              <a:cs typeface="Times New Roman" panose="02020603050405020304" pitchFamily="18" charset="0"/>
            </a:endParaRPr>
          </a:p>
          <a:p>
            <a:pPr marL="469900" lvl="0" indent="-279400" algn="l" rtl="0">
              <a:lnSpc>
                <a:spcPct val="100000"/>
              </a:lnSpc>
              <a:spcBef>
                <a:spcPts val="1200"/>
              </a:spcBef>
              <a:spcAft>
                <a:spcPts val="0"/>
              </a:spcAft>
              <a:buSzPts val="3000"/>
              <a:buNone/>
            </a:pPr>
            <a:endParaRPr dirty="0"/>
          </a:p>
        </p:txBody>
      </p:sp>
      <p:sp>
        <p:nvSpPr>
          <p:cNvPr id="166" name="Google Shape;166;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lang="en-US"/>
          </a:p>
        </p:txBody>
      </p:sp>
      <p:sp>
        <p:nvSpPr>
          <p:cNvPr id="167" name="Google Shape;167;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lang="en-US"/>
          </a:p>
        </p:txBody>
      </p:sp>
      <p:sp>
        <p:nvSpPr>
          <p:cNvPr id="168" name="Google Shape;168;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13534</Words>
  <Application>WPS Presentation</Application>
  <PresentationFormat>Widescreen</PresentationFormat>
  <Paragraphs>332</Paragraphs>
  <Slides>27</Slides>
  <Notes>25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Arial</vt:lpstr>
      <vt:lpstr>Verdana</vt:lpstr>
      <vt:lpstr>Noto Sans Symbols</vt:lpstr>
      <vt:lpstr>Segoe Print</vt:lpstr>
      <vt:lpstr>Calibri</vt:lpstr>
      <vt:lpstr>Verdana</vt:lpstr>
      <vt:lpstr>Times New Roman</vt:lpstr>
      <vt:lpstr>Times New Roman</vt:lpstr>
      <vt:lpstr>Microsoft YaHei</vt:lpstr>
      <vt:lpstr>Arial Unicode MS</vt:lpstr>
      <vt:lpstr>Profile</vt:lpstr>
      <vt:lpstr>PowerPoint 演示文稿</vt:lpstr>
      <vt:lpstr>Problem Statement and Motivation</vt:lpstr>
      <vt:lpstr>Objectives</vt:lpstr>
      <vt:lpstr>Abstract</vt:lpstr>
      <vt:lpstr> Introduction and Overview of the Project</vt:lpstr>
      <vt:lpstr>Literature Survey</vt:lpstr>
      <vt:lpstr>Literature Survey</vt:lpstr>
      <vt:lpstr>Existing System</vt:lpstr>
      <vt:lpstr>Drawback of Existing System</vt:lpstr>
      <vt:lpstr>Proposed System</vt:lpstr>
      <vt:lpstr>List of modules</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Yash</cp:lastModifiedBy>
  <cp:revision>5</cp:revision>
  <dcterms:created xsi:type="dcterms:W3CDTF">2023-08-03T04:32:00Z</dcterms:created>
  <dcterms:modified xsi:type="dcterms:W3CDTF">2024-11-22T15:27:07Z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1033-12.2.0.18911</vt:lpwstr>
  </property>
</Properties>
</file>