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1" r:id="rId16"/>
    <p:sldId id="271" r:id="rId17"/>
    <p:sldId id="272" r:id="rId18"/>
    <p:sldId id="273" r:id="rId19"/>
    <p:sldId id="274" r:id="rId20"/>
    <p:sldId id="276" r:id="rId21"/>
    <p:sldId id="277" r:id="rId22"/>
    <p:sldId id="275" r:id="rId23"/>
    <p:sldId id="279" r:id="rId24"/>
    <p:sldId id="278"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76" autoAdjust="0"/>
    <p:restoredTop sz="94660"/>
  </p:normalViewPr>
  <p:slideViewPr>
    <p:cSldViewPr snapToGrid="0">
      <p:cViewPr varScale="1">
        <p:scale>
          <a:sx n="66" d="100"/>
          <a:sy n="66" d="100"/>
        </p:scale>
        <p:origin x="847"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7/14/2024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8701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7/14/2024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48131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7/14/2024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8768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7/14/2024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5077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7/14/2024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7715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7/14/2024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2955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7/14/2024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87476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7/14/2024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00111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7/14/2024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6884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7/14/2024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63090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7/14/2024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4962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7/14/2024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392944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B30B32-91E1-91B3-645C-753F8614B8FD}"/>
              </a:ext>
            </a:extLst>
          </p:cNvPr>
          <p:cNvSpPr>
            <a:spLocks noGrp="1"/>
          </p:cNvSpPr>
          <p:nvPr>
            <p:ph type="ctrTitle"/>
          </p:nvPr>
        </p:nvSpPr>
        <p:spPr>
          <a:xfrm>
            <a:off x="5289754" y="639097"/>
            <a:ext cx="6253317" cy="3686015"/>
          </a:xfrm>
        </p:spPr>
        <p:txBody>
          <a:bodyPr>
            <a:normAutofit/>
          </a:bodyPr>
          <a:lstStyle/>
          <a:p>
            <a:r>
              <a:rPr lang="en-IN"/>
              <a:t>Baltimore Classification of Viruses</a:t>
            </a:r>
          </a:p>
        </p:txBody>
      </p:sp>
      <p:sp>
        <p:nvSpPr>
          <p:cNvPr id="3" name="Subtitle 2">
            <a:extLst>
              <a:ext uri="{FF2B5EF4-FFF2-40B4-BE49-F238E27FC236}">
                <a16:creationId xmlns:a16="http://schemas.microsoft.com/office/drawing/2014/main" id="{506E1F21-114E-F6B0-0262-9F1CD89A7382}"/>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Understanding Virus Classification and Examples</a:t>
            </a:r>
            <a:endParaRPr lang="en-IN" dirty="0">
              <a:solidFill>
                <a:schemeClr val="tx1">
                  <a:lumMod val="85000"/>
                  <a:lumOff val="15000"/>
                </a:schemeClr>
              </a:solidFill>
            </a:endParaRPr>
          </a:p>
        </p:txBody>
      </p:sp>
      <p:pic>
        <p:nvPicPr>
          <p:cNvPr id="1028" name="Picture 4" descr="David Baltimore – Biographical ...">
            <a:extLst>
              <a:ext uri="{FF2B5EF4-FFF2-40B4-BE49-F238E27FC236}">
                <a16:creationId xmlns:a16="http://schemas.microsoft.com/office/drawing/2014/main" id="{8CBCBC53-B537-9705-3D10-28F0AEDF40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5" r="-2" b="869"/>
          <a:stretch/>
        </p:blipFill>
        <p:spPr bwMode="auto">
          <a:xfrm>
            <a:off x="-1" y="2"/>
            <a:ext cx="4635315" cy="6400798"/>
          </a:xfrm>
          <a:prstGeom prst="rect">
            <a:avLst/>
          </a:prstGeom>
          <a:noFill/>
          <a:extLst>
            <a:ext uri="{909E8E84-426E-40DD-AFC4-6F175D3DCCD1}">
              <a14:hiddenFill xmlns:a14="http://schemas.microsoft.com/office/drawing/2010/main">
                <a:solidFill>
                  <a:srgbClr val="FFFFFF"/>
                </a:solidFill>
              </a14:hiddenFill>
            </a:ext>
          </a:extLst>
        </p:spPr>
      </p:pic>
      <p:cxnSp>
        <p:nvCxnSpPr>
          <p:cNvPr id="1042" name="!!Straight Connector">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44" name="Rectangle 1043">
            <a:extLst>
              <a:ext uri="{FF2B5EF4-FFF2-40B4-BE49-F238E27FC236}">
                <a16:creationId xmlns:a16="http://schemas.microsoft.com/office/drawing/2014/main" id="{B0A5E7FB-1FB5-4C57-9C8C-70E550767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4276733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676E8-CAE3-CCB8-DFDF-F50E695EF5E6}"/>
              </a:ext>
            </a:extLst>
          </p:cNvPr>
          <p:cNvSpPr>
            <a:spLocks noGrp="1"/>
          </p:cNvSpPr>
          <p:nvPr>
            <p:ph type="title"/>
          </p:nvPr>
        </p:nvSpPr>
        <p:spPr/>
        <p:txBody>
          <a:bodyPr/>
          <a:lstStyle/>
          <a:p>
            <a:r>
              <a:rPr lang="en-US" dirty="0"/>
              <a:t>Class IV - Positive-Sense Single-Stranded RNA (+</a:t>
            </a:r>
            <a:r>
              <a:rPr lang="en-US" dirty="0" err="1"/>
              <a:t>ssRNA</a:t>
            </a:r>
            <a:r>
              <a:rPr lang="en-US" dirty="0"/>
              <a:t>) Viruses</a:t>
            </a:r>
            <a:endParaRPr lang="en-IN" dirty="0"/>
          </a:p>
        </p:txBody>
      </p:sp>
      <p:sp>
        <p:nvSpPr>
          <p:cNvPr id="3" name="Content Placeholder 2">
            <a:extLst>
              <a:ext uri="{FF2B5EF4-FFF2-40B4-BE49-F238E27FC236}">
                <a16:creationId xmlns:a16="http://schemas.microsoft.com/office/drawing/2014/main" id="{D750B443-5D06-5912-44A8-318C2ECE845E}"/>
              </a:ext>
            </a:extLst>
          </p:cNvPr>
          <p:cNvSpPr>
            <a:spLocks noGrp="1"/>
          </p:cNvSpPr>
          <p:nvPr>
            <p:ph idx="1"/>
          </p:nvPr>
        </p:nvSpPr>
        <p:spPr/>
        <p:txBody>
          <a:bodyPr/>
          <a:lstStyle/>
          <a:p>
            <a:r>
              <a:rPr lang="en-US" dirty="0"/>
              <a:t>These viruses have a unique replication strategy that allows them to hijack the host’s protein synthesis machinery more directly compared to other types of viruses. This makes them particularly efficient in their replication and spread, but also provides potential targets for antiviral therapies.</a:t>
            </a:r>
          </a:p>
          <a:p>
            <a:pPr marL="457200" indent="-457200">
              <a:buClr>
                <a:schemeClr val="tx1"/>
              </a:buClr>
              <a:buFont typeface="+mj-lt"/>
              <a:buAutoNum type="alphaLcPeriod"/>
            </a:pPr>
            <a:r>
              <a:rPr lang="en-US" b="1" dirty="0"/>
              <a:t>Genome</a:t>
            </a:r>
            <a:r>
              <a:rPr lang="en-US" dirty="0"/>
              <a:t>: Positive-Sense Single-Stranded RNA (+</a:t>
            </a:r>
            <a:r>
              <a:rPr lang="en-US" dirty="0" err="1"/>
              <a:t>ssRNA</a:t>
            </a:r>
            <a:r>
              <a:rPr lang="en-US" dirty="0"/>
              <a:t>)</a:t>
            </a:r>
          </a:p>
          <a:p>
            <a:pPr marL="457200" indent="-457200">
              <a:buClr>
                <a:schemeClr val="tx1"/>
              </a:buClr>
              <a:buFont typeface="+mj-lt"/>
              <a:buAutoNum type="alphaLcPeriod"/>
            </a:pPr>
            <a:r>
              <a:rPr lang="en-US" b="1" dirty="0"/>
              <a:t>Replication</a:t>
            </a:r>
            <a:r>
              <a:rPr lang="en-US" dirty="0"/>
              <a:t>: The +</a:t>
            </a:r>
            <a:r>
              <a:rPr lang="en-US" dirty="0" err="1"/>
              <a:t>ssRNA</a:t>
            </a:r>
            <a:r>
              <a:rPr lang="en-US" dirty="0"/>
              <a:t> acts as mRNA and is directly translated into proteins by the host’s ribosomes. This is a unique feature of +</a:t>
            </a:r>
            <a:r>
              <a:rPr lang="en-US" dirty="0" err="1"/>
              <a:t>ssRNA</a:t>
            </a:r>
            <a:r>
              <a:rPr lang="en-US" dirty="0"/>
              <a:t> viruses.</a:t>
            </a:r>
          </a:p>
          <a:p>
            <a:pPr marL="457200" indent="-457200">
              <a:buClr>
                <a:schemeClr val="tx1"/>
              </a:buClr>
              <a:buFont typeface="+mj-lt"/>
              <a:buAutoNum type="alphaLcPeriod"/>
            </a:pPr>
            <a:r>
              <a:rPr lang="en-US" b="1" dirty="0"/>
              <a:t>Examples</a:t>
            </a:r>
            <a:r>
              <a:rPr lang="en-US" dirty="0"/>
              <a:t>: Poliovirus, which causes polio, and SARS-CoV-2, the virus responsible for COVID-19, are both examples of +</a:t>
            </a:r>
            <a:r>
              <a:rPr lang="en-US" dirty="0" err="1"/>
              <a:t>ssRNA</a:t>
            </a:r>
            <a:r>
              <a:rPr lang="en-US" dirty="0"/>
              <a:t> viruses.</a:t>
            </a:r>
            <a:endParaRPr lang="en-IN" dirty="0"/>
          </a:p>
        </p:txBody>
      </p:sp>
    </p:spTree>
    <p:extLst>
      <p:ext uri="{BB962C8B-B14F-4D97-AF65-F5344CB8AC3E}">
        <p14:creationId xmlns:p14="http://schemas.microsoft.com/office/powerpoint/2010/main" val="321360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9" name="Rectangle 7178">
            <a:extLst>
              <a:ext uri="{FF2B5EF4-FFF2-40B4-BE49-F238E27FC236}">
                <a16:creationId xmlns:a16="http://schemas.microsoft.com/office/drawing/2014/main" id="{FCCB2660-BFBF-4FC4-A2C0-F6D9341B74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6" y="160867"/>
            <a:ext cx="5854699" cy="4390169"/>
          </a:xfrm>
          <a:prstGeom prst="rect">
            <a:avLst/>
          </a:prstGeom>
          <a:solidFill>
            <a:srgbClr val="FFFFFF"/>
          </a:solidFill>
          <a:ln w="63500">
            <a:solidFill>
              <a:srgbClr val="783D2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7172" name="Picture 4" descr="Polio Virus | Encyclopedia MDPI">
            <a:extLst>
              <a:ext uri="{FF2B5EF4-FFF2-40B4-BE49-F238E27FC236}">
                <a16:creationId xmlns:a16="http://schemas.microsoft.com/office/drawing/2014/main" id="{83CC3B9E-971C-56E4-332C-AE68EA15B49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9803" y="325100"/>
            <a:ext cx="4677666" cy="4054598"/>
          </a:xfrm>
          <a:prstGeom prst="rect">
            <a:avLst/>
          </a:prstGeom>
          <a:noFill/>
          <a:extLst>
            <a:ext uri="{909E8E84-426E-40DD-AFC4-6F175D3DCCD1}">
              <a14:hiddenFill xmlns:a14="http://schemas.microsoft.com/office/drawing/2010/main">
                <a:solidFill>
                  <a:srgbClr val="FFFFFF"/>
                </a:solidFill>
              </a14:hiddenFill>
            </a:ext>
          </a:extLst>
        </p:spPr>
      </p:pic>
      <p:sp>
        <p:nvSpPr>
          <p:cNvPr id="7181" name="Rectangle 7180">
            <a:extLst>
              <a:ext uri="{FF2B5EF4-FFF2-40B4-BE49-F238E27FC236}">
                <a16:creationId xmlns:a16="http://schemas.microsoft.com/office/drawing/2014/main" id="{13A92E2F-55AE-4881-A4B4-F7005A558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4" y="160867"/>
            <a:ext cx="5854699" cy="1939935"/>
          </a:xfrm>
          <a:prstGeom prst="rect">
            <a:avLst/>
          </a:prstGeom>
          <a:solidFill>
            <a:srgbClr val="FEBB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183" name="Rectangle 7182">
            <a:extLst>
              <a:ext uri="{FF2B5EF4-FFF2-40B4-BE49-F238E27FC236}">
                <a16:creationId xmlns:a16="http://schemas.microsoft.com/office/drawing/2014/main" id="{719A4ED8-71CF-43D3-BB55-6F00FF527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6" y="4715269"/>
            <a:ext cx="5854699" cy="156023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185" name="Rectangle 7184">
            <a:extLst>
              <a:ext uri="{FF2B5EF4-FFF2-40B4-BE49-F238E27FC236}">
                <a16:creationId xmlns:a16="http://schemas.microsoft.com/office/drawing/2014/main" id="{F0C38348-0ECF-4EAB-B3E5-906FA46EB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4" y="2265035"/>
            <a:ext cx="5854699" cy="3979512"/>
          </a:xfrm>
          <a:prstGeom prst="rect">
            <a:avLst/>
          </a:prstGeom>
          <a:solidFill>
            <a:srgbClr val="FFFFFF"/>
          </a:solidFill>
          <a:ln w="63500">
            <a:solidFill>
              <a:srgbClr val="783D2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7174" name="Picture 6" descr="Frontiers | SARS-CoV-2 and the Host Cell: A Tale of Interactions">
            <a:extLst>
              <a:ext uri="{FF2B5EF4-FFF2-40B4-BE49-F238E27FC236}">
                <a16:creationId xmlns:a16="http://schemas.microsoft.com/office/drawing/2014/main" id="{9E14AFD6-132E-F2EA-CA38-01DD0443D89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372" y="2632943"/>
            <a:ext cx="5568159" cy="325737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75B65FC-7AC5-77E4-E1D1-A1880BDD34BC}"/>
              </a:ext>
            </a:extLst>
          </p:cNvPr>
          <p:cNvSpPr txBox="1"/>
          <p:nvPr/>
        </p:nvSpPr>
        <p:spPr>
          <a:xfrm>
            <a:off x="633845" y="5133109"/>
            <a:ext cx="4759037" cy="646331"/>
          </a:xfrm>
          <a:prstGeom prst="rect">
            <a:avLst/>
          </a:prstGeom>
          <a:noFill/>
        </p:spPr>
        <p:txBody>
          <a:bodyPr wrap="square" rtlCol="0">
            <a:spAutoFit/>
          </a:bodyPr>
          <a:lstStyle/>
          <a:p>
            <a:pPr algn="ctr"/>
            <a:r>
              <a:rPr lang="en-IN" sz="3600" b="1" dirty="0">
                <a:solidFill>
                  <a:schemeClr val="bg1"/>
                </a:solidFill>
              </a:rPr>
              <a:t>Structure of Poliovirus</a:t>
            </a:r>
          </a:p>
        </p:txBody>
      </p:sp>
      <p:sp>
        <p:nvSpPr>
          <p:cNvPr id="3" name="TextBox 2">
            <a:extLst>
              <a:ext uri="{FF2B5EF4-FFF2-40B4-BE49-F238E27FC236}">
                <a16:creationId xmlns:a16="http://schemas.microsoft.com/office/drawing/2014/main" id="{90F0C914-3EDC-638D-E30F-7C075D82381C}"/>
              </a:ext>
            </a:extLst>
          </p:cNvPr>
          <p:cNvSpPr txBox="1"/>
          <p:nvPr/>
        </p:nvSpPr>
        <p:spPr>
          <a:xfrm>
            <a:off x="6326372" y="807668"/>
            <a:ext cx="5446834" cy="646331"/>
          </a:xfrm>
          <a:prstGeom prst="rect">
            <a:avLst/>
          </a:prstGeom>
          <a:noFill/>
        </p:spPr>
        <p:txBody>
          <a:bodyPr wrap="square">
            <a:spAutoFit/>
          </a:bodyPr>
          <a:lstStyle/>
          <a:p>
            <a:pPr algn="ctr"/>
            <a:r>
              <a:rPr lang="en-IN" sz="3600" b="1" dirty="0"/>
              <a:t>SARS-CoV-2</a:t>
            </a:r>
          </a:p>
        </p:txBody>
      </p:sp>
    </p:spTree>
    <p:extLst>
      <p:ext uri="{BB962C8B-B14F-4D97-AF65-F5344CB8AC3E}">
        <p14:creationId xmlns:p14="http://schemas.microsoft.com/office/powerpoint/2010/main" val="2855926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6D7B9-BCFC-C3E6-E945-B86474C27391}"/>
              </a:ext>
            </a:extLst>
          </p:cNvPr>
          <p:cNvSpPr>
            <a:spLocks noGrp="1"/>
          </p:cNvSpPr>
          <p:nvPr>
            <p:ph type="title"/>
          </p:nvPr>
        </p:nvSpPr>
        <p:spPr/>
        <p:txBody>
          <a:bodyPr/>
          <a:lstStyle/>
          <a:p>
            <a:r>
              <a:rPr lang="en-US" dirty="0"/>
              <a:t>Class V - Negative-Sense Single-Stranded RNA (-</a:t>
            </a:r>
            <a:r>
              <a:rPr lang="en-US" dirty="0" err="1"/>
              <a:t>ssRNA</a:t>
            </a:r>
            <a:r>
              <a:rPr lang="en-US" dirty="0"/>
              <a:t>) Viruses</a:t>
            </a:r>
            <a:endParaRPr lang="en-IN" dirty="0"/>
          </a:p>
        </p:txBody>
      </p:sp>
      <p:sp>
        <p:nvSpPr>
          <p:cNvPr id="3" name="Content Placeholder 2">
            <a:extLst>
              <a:ext uri="{FF2B5EF4-FFF2-40B4-BE49-F238E27FC236}">
                <a16:creationId xmlns:a16="http://schemas.microsoft.com/office/drawing/2014/main" id="{0699ACA5-DDBB-6FDC-E92E-5669704E5DE5}"/>
              </a:ext>
            </a:extLst>
          </p:cNvPr>
          <p:cNvSpPr>
            <a:spLocks noGrp="1"/>
          </p:cNvSpPr>
          <p:nvPr>
            <p:ph idx="1"/>
          </p:nvPr>
        </p:nvSpPr>
        <p:spPr/>
        <p:txBody>
          <a:bodyPr>
            <a:normAutofit lnSpcReduction="10000"/>
          </a:bodyPr>
          <a:lstStyle/>
          <a:p>
            <a:r>
              <a:rPr lang="en-US" dirty="0"/>
              <a:t>These viruses have a unique replication strategy that involves the synthesis of +</a:t>
            </a:r>
            <a:r>
              <a:rPr lang="en-US" dirty="0" err="1"/>
              <a:t>ssRNA</a:t>
            </a:r>
            <a:r>
              <a:rPr lang="en-US" dirty="0"/>
              <a:t> from a -</a:t>
            </a:r>
            <a:r>
              <a:rPr lang="en-US" dirty="0" err="1"/>
              <a:t>ssRNA</a:t>
            </a:r>
            <a:r>
              <a:rPr lang="en-US" dirty="0"/>
              <a:t> template. This additional step in the replication process provides potential targets for antiviral therapies. Understanding this unique replication mechanism is crucial for the development of antiviral therapies.</a:t>
            </a:r>
          </a:p>
          <a:p>
            <a:pPr marL="457200" indent="-457200">
              <a:buClr>
                <a:schemeClr val="tx1"/>
              </a:buClr>
              <a:buFont typeface="+mj-lt"/>
              <a:buAutoNum type="alphaLcPeriod"/>
            </a:pPr>
            <a:r>
              <a:rPr lang="en-IN" b="1" dirty="0"/>
              <a:t>Genome</a:t>
            </a:r>
            <a:r>
              <a:rPr lang="en-IN" dirty="0"/>
              <a:t>: Negative-Sense Single-Stranded RNA (-</a:t>
            </a:r>
            <a:r>
              <a:rPr lang="en-IN" dirty="0" err="1"/>
              <a:t>ssRNA</a:t>
            </a:r>
            <a:r>
              <a:rPr lang="en-IN" dirty="0"/>
              <a:t>)</a:t>
            </a:r>
          </a:p>
          <a:p>
            <a:pPr marL="457200" indent="-457200">
              <a:buClr>
                <a:schemeClr val="tx1"/>
              </a:buClr>
              <a:buFont typeface="+mj-lt"/>
              <a:buAutoNum type="alphaLcPeriod"/>
            </a:pPr>
            <a:r>
              <a:rPr lang="en-IN" b="1" dirty="0"/>
              <a:t>Replication</a:t>
            </a:r>
            <a:r>
              <a:rPr lang="en-IN" dirty="0"/>
              <a:t>: These viruses must first transcribe their -</a:t>
            </a:r>
            <a:r>
              <a:rPr lang="en-IN" dirty="0" err="1"/>
              <a:t>ssRNA</a:t>
            </a:r>
            <a:r>
              <a:rPr lang="en-IN" dirty="0"/>
              <a:t> into positive-sense RNA (+</a:t>
            </a:r>
            <a:r>
              <a:rPr lang="en-IN" dirty="0" err="1"/>
              <a:t>ssRNA</a:t>
            </a:r>
            <a:r>
              <a:rPr lang="en-IN" dirty="0"/>
              <a:t>) for protein synthesis. This is done using a viral enzyme called RNA-dependent RNA polymerase.</a:t>
            </a:r>
          </a:p>
          <a:p>
            <a:pPr marL="457200" indent="-457200">
              <a:buClr>
                <a:schemeClr val="tx1"/>
              </a:buClr>
              <a:buFont typeface="+mj-lt"/>
              <a:buAutoNum type="alphaLcPeriod"/>
            </a:pPr>
            <a:r>
              <a:rPr lang="en-IN" b="1" dirty="0"/>
              <a:t>Examples</a:t>
            </a:r>
            <a:r>
              <a:rPr lang="en-IN" dirty="0"/>
              <a:t>: Influenza virus, which causes the flu, and Ebola virus, which causes Ebola virus disease, are both examples of -</a:t>
            </a:r>
            <a:r>
              <a:rPr lang="en-IN" dirty="0" err="1"/>
              <a:t>ssRNA</a:t>
            </a:r>
            <a:r>
              <a:rPr lang="en-IN" dirty="0"/>
              <a:t> viruses.</a:t>
            </a:r>
          </a:p>
        </p:txBody>
      </p:sp>
    </p:spTree>
    <p:extLst>
      <p:ext uri="{BB962C8B-B14F-4D97-AF65-F5344CB8AC3E}">
        <p14:creationId xmlns:p14="http://schemas.microsoft.com/office/powerpoint/2010/main" val="3857282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03" name="Rectangle 8202">
            <a:extLst>
              <a:ext uri="{FF2B5EF4-FFF2-40B4-BE49-F238E27FC236}">
                <a16:creationId xmlns:a16="http://schemas.microsoft.com/office/drawing/2014/main" id="{FCCB2660-BFBF-4FC4-A2C0-F6D9341B74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6" y="160867"/>
            <a:ext cx="5854699" cy="4390169"/>
          </a:xfrm>
          <a:prstGeom prst="rect">
            <a:avLst/>
          </a:prstGeom>
          <a:solidFill>
            <a:srgbClr val="FFFFFF"/>
          </a:solidFill>
          <a:ln w="63500">
            <a:solidFill>
              <a:srgbClr val="65905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8196" name="Picture 4" descr="Influenza D virus - Wikipedia">
            <a:extLst>
              <a:ext uri="{FF2B5EF4-FFF2-40B4-BE49-F238E27FC236}">
                <a16:creationId xmlns:a16="http://schemas.microsoft.com/office/drawing/2014/main" id="{E38D3EB7-52A8-E460-E3BD-38C140FBC25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4855" y="325100"/>
            <a:ext cx="5467563" cy="4054598"/>
          </a:xfrm>
          <a:prstGeom prst="rect">
            <a:avLst/>
          </a:prstGeom>
          <a:noFill/>
          <a:extLst>
            <a:ext uri="{909E8E84-426E-40DD-AFC4-6F175D3DCCD1}">
              <a14:hiddenFill xmlns:a14="http://schemas.microsoft.com/office/drawing/2010/main">
                <a:solidFill>
                  <a:srgbClr val="FFFFFF"/>
                </a:solidFill>
              </a14:hiddenFill>
            </a:ext>
          </a:extLst>
        </p:spPr>
      </p:pic>
      <p:sp>
        <p:nvSpPr>
          <p:cNvPr id="8205" name="Rectangle 8204">
            <a:extLst>
              <a:ext uri="{FF2B5EF4-FFF2-40B4-BE49-F238E27FC236}">
                <a16:creationId xmlns:a16="http://schemas.microsoft.com/office/drawing/2014/main" id="{13A92E2F-55AE-4881-A4B4-F7005A558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4" y="160867"/>
            <a:ext cx="5854699" cy="1939935"/>
          </a:xfrm>
          <a:prstGeom prst="rect">
            <a:avLst/>
          </a:prstGeom>
          <a:solidFill>
            <a:srgbClr val="1FD9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207" name="Rectangle 8206">
            <a:extLst>
              <a:ext uri="{FF2B5EF4-FFF2-40B4-BE49-F238E27FC236}">
                <a16:creationId xmlns:a16="http://schemas.microsoft.com/office/drawing/2014/main" id="{719A4ED8-71CF-43D3-BB55-6F00FF527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6" y="4715269"/>
            <a:ext cx="5854699" cy="156023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209" name="Rectangle 8208">
            <a:extLst>
              <a:ext uri="{FF2B5EF4-FFF2-40B4-BE49-F238E27FC236}">
                <a16:creationId xmlns:a16="http://schemas.microsoft.com/office/drawing/2014/main" id="{F0C38348-0ECF-4EAB-B3E5-906FA46EB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4" y="2265035"/>
            <a:ext cx="5854699" cy="3979512"/>
          </a:xfrm>
          <a:prstGeom prst="rect">
            <a:avLst/>
          </a:prstGeom>
          <a:solidFill>
            <a:srgbClr val="FFFFFF"/>
          </a:solidFill>
          <a:ln w="63500">
            <a:solidFill>
              <a:srgbClr val="65905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8198" name="Picture 6" descr="Frontiers | Ebola virus infection modeling and identifiability problems">
            <a:extLst>
              <a:ext uri="{FF2B5EF4-FFF2-40B4-BE49-F238E27FC236}">
                <a16:creationId xmlns:a16="http://schemas.microsoft.com/office/drawing/2014/main" id="{D17C68D4-E7DF-3555-710D-79FAF6EAB96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372" y="2598142"/>
            <a:ext cx="5568159" cy="33269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8B28FC3-2C8E-4F3E-4FB0-C00D15B617EA}"/>
              </a:ext>
            </a:extLst>
          </p:cNvPr>
          <p:cNvSpPr txBox="1"/>
          <p:nvPr/>
        </p:nvSpPr>
        <p:spPr>
          <a:xfrm>
            <a:off x="708696" y="4895219"/>
            <a:ext cx="4759037" cy="1200329"/>
          </a:xfrm>
          <a:prstGeom prst="rect">
            <a:avLst/>
          </a:prstGeom>
          <a:noFill/>
        </p:spPr>
        <p:txBody>
          <a:bodyPr wrap="square" rtlCol="0">
            <a:spAutoFit/>
          </a:bodyPr>
          <a:lstStyle/>
          <a:p>
            <a:pPr algn="ctr"/>
            <a:r>
              <a:rPr lang="en-IN" sz="3600" b="1" dirty="0">
                <a:solidFill>
                  <a:schemeClr val="bg1"/>
                </a:solidFill>
              </a:rPr>
              <a:t>Structure of Influenza virus</a:t>
            </a:r>
          </a:p>
        </p:txBody>
      </p:sp>
      <p:sp>
        <p:nvSpPr>
          <p:cNvPr id="3" name="TextBox 2">
            <a:extLst>
              <a:ext uri="{FF2B5EF4-FFF2-40B4-BE49-F238E27FC236}">
                <a16:creationId xmlns:a16="http://schemas.microsoft.com/office/drawing/2014/main" id="{3AA0E04C-B3C4-20EA-F688-43C4C5760A9E}"/>
              </a:ext>
            </a:extLst>
          </p:cNvPr>
          <p:cNvSpPr txBox="1"/>
          <p:nvPr/>
        </p:nvSpPr>
        <p:spPr>
          <a:xfrm>
            <a:off x="6326372" y="807668"/>
            <a:ext cx="5446834" cy="646331"/>
          </a:xfrm>
          <a:prstGeom prst="rect">
            <a:avLst/>
          </a:prstGeom>
          <a:noFill/>
        </p:spPr>
        <p:txBody>
          <a:bodyPr wrap="square">
            <a:spAutoFit/>
          </a:bodyPr>
          <a:lstStyle/>
          <a:p>
            <a:pPr algn="ctr"/>
            <a:r>
              <a:rPr lang="en-IN" sz="3600" b="1" dirty="0"/>
              <a:t>Ebola virus</a:t>
            </a:r>
          </a:p>
        </p:txBody>
      </p:sp>
    </p:spTree>
    <p:extLst>
      <p:ext uri="{BB962C8B-B14F-4D97-AF65-F5344CB8AC3E}">
        <p14:creationId xmlns:p14="http://schemas.microsoft.com/office/powerpoint/2010/main" val="3843223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99EEF-A5B3-DD42-EC83-96D204EA921E}"/>
              </a:ext>
            </a:extLst>
          </p:cNvPr>
          <p:cNvSpPr>
            <a:spLocks noGrp="1"/>
          </p:cNvSpPr>
          <p:nvPr>
            <p:ph type="title"/>
          </p:nvPr>
        </p:nvSpPr>
        <p:spPr/>
        <p:txBody>
          <a:bodyPr/>
          <a:lstStyle/>
          <a:p>
            <a:r>
              <a:rPr lang="en-IN" dirty="0"/>
              <a:t>Class VI - Retroviruses (RNA Reverse-Transcribing Viruses)</a:t>
            </a:r>
          </a:p>
        </p:txBody>
      </p:sp>
      <p:sp>
        <p:nvSpPr>
          <p:cNvPr id="3" name="Content Placeholder 2">
            <a:extLst>
              <a:ext uri="{FF2B5EF4-FFF2-40B4-BE49-F238E27FC236}">
                <a16:creationId xmlns:a16="http://schemas.microsoft.com/office/drawing/2014/main" id="{80540411-ABC3-99BF-8E59-400163C29569}"/>
              </a:ext>
            </a:extLst>
          </p:cNvPr>
          <p:cNvSpPr>
            <a:spLocks noGrp="1"/>
          </p:cNvSpPr>
          <p:nvPr>
            <p:ph idx="1"/>
          </p:nvPr>
        </p:nvSpPr>
        <p:spPr/>
        <p:txBody>
          <a:bodyPr>
            <a:normAutofit fontScale="92500" lnSpcReduction="20000"/>
          </a:bodyPr>
          <a:lstStyle/>
          <a:p>
            <a:r>
              <a:rPr lang="en-US" dirty="0"/>
              <a:t>Retroviruses are unique in their ability to integrate their genome into the host’s DNA, which allows them to persist in the host cell indefinitely. This makes them particularly challenging to treat, but also provides unique targets for antiviral therapies. Understanding this unique replication mechanism is crucial for the development of antiviral therapies.</a:t>
            </a:r>
          </a:p>
          <a:p>
            <a:pPr marL="457200" indent="-457200">
              <a:buClr>
                <a:schemeClr val="tx1"/>
              </a:buClr>
              <a:buFont typeface="+mj-lt"/>
              <a:buAutoNum type="alphaLcPeriod"/>
            </a:pPr>
            <a:r>
              <a:rPr lang="en-US" b="1" dirty="0"/>
              <a:t>Genome</a:t>
            </a:r>
            <a:r>
              <a:rPr lang="en-US" dirty="0"/>
              <a:t>: Positive-Sense Single-Stranded RNA (+</a:t>
            </a:r>
            <a:r>
              <a:rPr lang="en-US" dirty="0" err="1"/>
              <a:t>ssRNA</a:t>
            </a:r>
            <a:r>
              <a:rPr lang="en-US" dirty="0"/>
              <a:t>) with reverse transcriptase. This enzyme is unique to retroviruses and allows them to convert their RNA genome into DNA.</a:t>
            </a:r>
          </a:p>
          <a:p>
            <a:pPr marL="457200" indent="-457200">
              <a:buClr>
                <a:schemeClr val="tx1"/>
              </a:buClr>
              <a:buFont typeface="+mj-lt"/>
              <a:buAutoNum type="alphaLcPeriod"/>
            </a:pPr>
            <a:r>
              <a:rPr lang="en-US" b="1" dirty="0"/>
              <a:t>Replication</a:t>
            </a:r>
            <a:r>
              <a:rPr lang="en-US" dirty="0"/>
              <a:t>: Retroviruses have a unique replication process. They convert their RNA genome into DNA using the enzyme reverse transcriptase. This newly synthesized DNA is then integrated into the host cell’s genome, where it can be transcribed and translated using the host’s machinery.</a:t>
            </a:r>
          </a:p>
          <a:p>
            <a:pPr marL="457200" indent="-457200">
              <a:buClr>
                <a:schemeClr val="tx1"/>
              </a:buClr>
              <a:buFont typeface="+mj-lt"/>
              <a:buAutoNum type="alphaLcPeriod"/>
            </a:pPr>
            <a:r>
              <a:rPr lang="en-US" b="1" dirty="0"/>
              <a:t>Examples</a:t>
            </a:r>
            <a:r>
              <a:rPr lang="en-US" dirty="0"/>
              <a:t>: The most well-known example of a retrovirus is the Human Immunodeficiency Virus (HIV), which causes AIDS.</a:t>
            </a:r>
            <a:endParaRPr lang="en-IN" dirty="0"/>
          </a:p>
        </p:txBody>
      </p:sp>
    </p:spTree>
    <p:extLst>
      <p:ext uri="{BB962C8B-B14F-4D97-AF65-F5344CB8AC3E}">
        <p14:creationId xmlns:p14="http://schemas.microsoft.com/office/powerpoint/2010/main" val="2040907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34" name="Rectangle 9233">
            <a:extLst>
              <a:ext uri="{FF2B5EF4-FFF2-40B4-BE49-F238E27FC236}">
                <a16:creationId xmlns:a16="http://schemas.microsoft.com/office/drawing/2014/main" id="{FCCB2660-BFBF-4FC4-A2C0-F6D9341B74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6" y="160867"/>
            <a:ext cx="5854699" cy="4390169"/>
          </a:xfrm>
          <a:prstGeom prst="rect">
            <a:avLst/>
          </a:prstGeom>
          <a:solidFill>
            <a:srgbClr val="FFFFFF"/>
          </a:solidFill>
          <a:ln w="63500">
            <a:solidFill>
              <a:srgbClr val="6B5E4A"/>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9220" name="Picture 4" descr="Reverse Transcriptase | Function, Structure &amp; Application - Lesson |  Study.com">
            <a:extLst>
              <a:ext uri="{FF2B5EF4-FFF2-40B4-BE49-F238E27FC236}">
                <a16:creationId xmlns:a16="http://schemas.microsoft.com/office/drawing/2014/main" id="{6DF08CFD-9C8F-AF42-1652-99C0E6C9C16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33009" y="325100"/>
            <a:ext cx="3311255" cy="4054598"/>
          </a:xfrm>
          <a:prstGeom prst="rect">
            <a:avLst/>
          </a:prstGeom>
          <a:noFill/>
          <a:extLst>
            <a:ext uri="{909E8E84-426E-40DD-AFC4-6F175D3DCCD1}">
              <a14:hiddenFill xmlns:a14="http://schemas.microsoft.com/office/drawing/2010/main">
                <a:solidFill>
                  <a:srgbClr val="FFFFFF"/>
                </a:solidFill>
              </a14:hiddenFill>
            </a:ext>
          </a:extLst>
        </p:spPr>
      </p:pic>
      <p:sp>
        <p:nvSpPr>
          <p:cNvPr id="9236" name="Rectangle 9235">
            <a:extLst>
              <a:ext uri="{FF2B5EF4-FFF2-40B4-BE49-F238E27FC236}">
                <a16:creationId xmlns:a16="http://schemas.microsoft.com/office/drawing/2014/main" id="{13A92E2F-55AE-4881-A4B4-F7005A558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4" y="160867"/>
            <a:ext cx="5854699" cy="1939935"/>
          </a:xfrm>
          <a:prstGeom prst="rect">
            <a:avLst/>
          </a:prstGeom>
          <a:solidFill>
            <a:srgbClr val="FDA5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238" name="Rectangle 9237">
            <a:extLst>
              <a:ext uri="{FF2B5EF4-FFF2-40B4-BE49-F238E27FC236}">
                <a16:creationId xmlns:a16="http://schemas.microsoft.com/office/drawing/2014/main" id="{719A4ED8-71CF-43D3-BB55-6F00FF527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6" y="4715269"/>
            <a:ext cx="5854699" cy="156023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240" name="Rectangle 9239">
            <a:extLst>
              <a:ext uri="{FF2B5EF4-FFF2-40B4-BE49-F238E27FC236}">
                <a16:creationId xmlns:a16="http://schemas.microsoft.com/office/drawing/2014/main" id="{F0C38348-0ECF-4EAB-B3E5-906FA46EB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4" y="2265035"/>
            <a:ext cx="5854699" cy="3979512"/>
          </a:xfrm>
          <a:prstGeom prst="rect">
            <a:avLst/>
          </a:prstGeom>
          <a:solidFill>
            <a:srgbClr val="FFFFFF"/>
          </a:solidFill>
          <a:ln w="63500">
            <a:solidFill>
              <a:srgbClr val="6B5E4A"/>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9218" name="Picture 2">
            <a:extLst>
              <a:ext uri="{FF2B5EF4-FFF2-40B4-BE49-F238E27FC236}">
                <a16:creationId xmlns:a16="http://schemas.microsoft.com/office/drawing/2014/main" id="{6787D1F3-9D2D-B5B0-572B-8E2B6A526E3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06466" y="2429540"/>
            <a:ext cx="3607970" cy="36641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3870952-DF6A-7652-FAAF-344E6B934D83}"/>
              </a:ext>
            </a:extLst>
          </p:cNvPr>
          <p:cNvSpPr txBox="1"/>
          <p:nvPr/>
        </p:nvSpPr>
        <p:spPr>
          <a:xfrm>
            <a:off x="708696" y="4895219"/>
            <a:ext cx="4759037" cy="1200329"/>
          </a:xfrm>
          <a:prstGeom prst="rect">
            <a:avLst/>
          </a:prstGeom>
          <a:noFill/>
        </p:spPr>
        <p:txBody>
          <a:bodyPr wrap="square" rtlCol="0">
            <a:spAutoFit/>
          </a:bodyPr>
          <a:lstStyle/>
          <a:p>
            <a:pPr algn="ctr"/>
            <a:r>
              <a:rPr lang="en-IN" sz="3600" b="1" dirty="0">
                <a:solidFill>
                  <a:schemeClr val="bg1"/>
                </a:solidFill>
              </a:rPr>
              <a:t>Reverse Transcription Process</a:t>
            </a:r>
          </a:p>
        </p:txBody>
      </p:sp>
      <p:sp>
        <p:nvSpPr>
          <p:cNvPr id="5" name="TextBox 4">
            <a:extLst>
              <a:ext uri="{FF2B5EF4-FFF2-40B4-BE49-F238E27FC236}">
                <a16:creationId xmlns:a16="http://schemas.microsoft.com/office/drawing/2014/main" id="{87337A89-3F11-BE03-CBDF-5800672E066A}"/>
              </a:ext>
            </a:extLst>
          </p:cNvPr>
          <p:cNvSpPr txBox="1"/>
          <p:nvPr/>
        </p:nvSpPr>
        <p:spPr>
          <a:xfrm>
            <a:off x="6326372" y="807668"/>
            <a:ext cx="5446834" cy="646331"/>
          </a:xfrm>
          <a:prstGeom prst="rect">
            <a:avLst/>
          </a:prstGeom>
          <a:noFill/>
        </p:spPr>
        <p:txBody>
          <a:bodyPr wrap="square">
            <a:spAutoFit/>
          </a:bodyPr>
          <a:lstStyle/>
          <a:p>
            <a:pPr algn="ctr"/>
            <a:r>
              <a:rPr lang="en-IN" sz="3600" b="1" dirty="0"/>
              <a:t>Structure of HIV</a:t>
            </a:r>
          </a:p>
        </p:txBody>
      </p:sp>
    </p:spTree>
    <p:extLst>
      <p:ext uri="{BB962C8B-B14F-4D97-AF65-F5344CB8AC3E}">
        <p14:creationId xmlns:p14="http://schemas.microsoft.com/office/powerpoint/2010/main" val="3287619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86947-28C1-5B44-9F35-D2773DA908D2}"/>
              </a:ext>
            </a:extLst>
          </p:cNvPr>
          <p:cNvSpPr>
            <a:spLocks noGrp="1"/>
          </p:cNvSpPr>
          <p:nvPr>
            <p:ph type="title"/>
          </p:nvPr>
        </p:nvSpPr>
        <p:spPr/>
        <p:txBody>
          <a:bodyPr/>
          <a:lstStyle/>
          <a:p>
            <a:r>
              <a:rPr lang="en-US" dirty="0"/>
              <a:t>Class VII - Double-Stranded DNA (dsDNA) Viruses with Reverse Transcriptase</a:t>
            </a:r>
            <a:endParaRPr lang="en-IN" dirty="0"/>
          </a:p>
        </p:txBody>
      </p:sp>
      <p:sp>
        <p:nvSpPr>
          <p:cNvPr id="3" name="Content Placeholder 2">
            <a:extLst>
              <a:ext uri="{FF2B5EF4-FFF2-40B4-BE49-F238E27FC236}">
                <a16:creationId xmlns:a16="http://schemas.microsoft.com/office/drawing/2014/main" id="{38229B85-C1C3-8A02-510C-66B4BDB439B6}"/>
              </a:ext>
            </a:extLst>
          </p:cNvPr>
          <p:cNvSpPr>
            <a:spLocks noGrp="1"/>
          </p:cNvSpPr>
          <p:nvPr>
            <p:ph idx="1"/>
          </p:nvPr>
        </p:nvSpPr>
        <p:spPr/>
        <p:txBody>
          <a:bodyPr>
            <a:normAutofit fontScale="85000" lnSpcReduction="10000"/>
          </a:bodyPr>
          <a:lstStyle/>
          <a:p>
            <a:r>
              <a:rPr lang="en-US" dirty="0"/>
              <a:t>These viruses are unique in their ability to reverse transcribe their RNA back into DNA, which provides potential targets for antiviral therapies. Understanding this unique replication mechanism is crucial for the development of antiviral therapies. This class of viruses is particularly challenging to treat due to their ability to integrate their DNA into the host’s genome.</a:t>
            </a:r>
          </a:p>
          <a:p>
            <a:pPr marL="457200" indent="-457200">
              <a:buClr>
                <a:schemeClr val="tx1"/>
              </a:buClr>
              <a:buFont typeface="+mj-lt"/>
              <a:buAutoNum type="alphaLcPeriod"/>
            </a:pPr>
            <a:r>
              <a:rPr lang="en-US" b="1" dirty="0"/>
              <a:t>Genome</a:t>
            </a:r>
            <a:r>
              <a:rPr lang="en-US" dirty="0"/>
              <a:t>: Double-Stranded DNA (dsDNA) with reverse transcriptase. This enzyme allows these viruses to transcribe their DNA into RNA and then back into DNA.</a:t>
            </a:r>
          </a:p>
          <a:p>
            <a:pPr marL="457200" indent="-457200">
              <a:buClr>
                <a:schemeClr val="tx1"/>
              </a:buClr>
              <a:buFont typeface="+mj-lt"/>
              <a:buAutoNum type="alphaLcPeriod"/>
            </a:pPr>
            <a:r>
              <a:rPr lang="en-US" b="1" dirty="0"/>
              <a:t>Replication</a:t>
            </a:r>
            <a:r>
              <a:rPr lang="en-US" dirty="0"/>
              <a:t>: These viruses have a unique replication process. Their DNA is first transcribed into RNA, which is then reverse transcribed back into DNA using the enzyme reverse transcriptase. This newly synthesized DNA can then be integrated into the host cell’s genome, where it can be transcribed and translated using the host’s machinery.</a:t>
            </a:r>
          </a:p>
          <a:p>
            <a:pPr marL="457200" indent="-457200">
              <a:buClr>
                <a:schemeClr val="tx1"/>
              </a:buClr>
              <a:buFont typeface="+mj-lt"/>
              <a:buAutoNum type="alphaLcPeriod"/>
            </a:pPr>
            <a:r>
              <a:rPr lang="en-US" b="1" dirty="0"/>
              <a:t>Examples</a:t>
            </a:r>
            <a:r>
              <a:rPr lang="en-US" dirty="0"/>
              <a:t>: The Hepatitis B virus, which causes hepatitis B, a serious liver infection, is a well-known example of a dsDNA virus with reverse transcriptase.</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143157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73" name="Rectangle 11272">
            <a:extLst>
              <a:ext uri="{FF2B5EF4-FFF2-40B4-BE49-F238E27FC236}">
                <a16:creationId xmlns:a16="http://schemas.microsoft.com/office/drawing/2014/main" id="{FCCB2660-BFBF-4FC4-A2C0-F6D9341B74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6" y="160867"/>
            <a:ext cx="5854699" cy="4390169"/>
          </a:xfrm>
          <a:prstGeom prst="rect">
            <a:avLst/>
          </a:prstGeom>
          <a:solidFill>
            <a:srgbClr val="FFFFFF"/>
          </a:solidFill>
          <a:ln w="63500">
            <a:solidFill>
              <a:srgbClr val="262626"/>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11268" name="Picture 4" descr="Antiviral therapies: Focus on hepatitis B reverse transcriptase -  ScienceDirect">
            <a:extLst>
              <a:ext uri="{FF2B5EF4-FFF2-40B4-BE49-F238E27FC236}">
                <a16:creationId xmlns:a16="http://schemas.microsoft.com/office/drawing/2014/main" id="{395A445C-5D6B-3F04-EF2E-5B62155BDDB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1138" y="325100"/>
            <a:ext cx="5334996" cy="4054598"/>
          </a:xfrm>
          <a:prstGeom prst="rect">
            <a:avLst/>
          </a:prstGeom>
          <a:noFill/>
          <a:extLst>
            <a:ext uri="{909E8E84-426E-40DD-AFC4-6F175D3DCCD1}">
              <a14:hiddenFill xmlns:a14="http://schemas.microsoft.com/office/drawing/2010/main">
                <a:solidFill>
                  <a:srgbClr val="FFFFFF"/>
                </a:solidFill>
              </a14:hiddenFill>
            </a:ext>
          </a:extLst>
        </p:spPr>
      </p:pic>
      <p:sp>
        <p:nvSpPr>
          <p:cNvPr id="11275" name="Rectangle 11274">
            <a:extLst>
              <a:ext uri="{FF2B5EF4-FFF2-40B4-BE49-F238E27FC236}">
                <a16:creationId xmlns:a16="http://schemas.microsoft.com/office/drawing/2014/main" id="{13A92E2F-55AE-4881-A4B4-F7005A558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4" y="160867"/>
            <a:ext cx="5854699" cy="1939935"/>
          </a:xfrm>
          <a:prstGeom prst="rect">
            <a:avLst/>
          </a:prstGeom>
          <a:solidFill>
            <a:srgbClr val="F38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1277" name="Rectangle 11276">
            <a:extLst>
              <a:ext uri="{FF2B5EF4-FFF2-40B4-BE49-F238E27FC236}">
                <a16:creationId xmlns:a16="http://schemas.microsoft.com/office/drawing/2014/main" id="{719A4ED8-71CF-43D3-BB55-6F00FF527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6" y="4715269"/>
            <a:ext cx="5854699" cy="156023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1279" name="Rectangle 11278">
            <a:extLst>
              <a:ext uri="{FF2B5EF4-FFF2-40B4-BE49-F238E27FC236}">
                <a16:creationId xmlns:a16="http://schemas.microsoft.com/office/drawing/2014/main" id="{F0C38348-0ECF-4EAB-B3E5-906FA46EB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4" y="2265035"/>
            <a:ext cx="5854699" cy="3979512"/>
          </a:xfrm>
          <a:prstGeom prst="rect">
            <a:avLst/>
          </a:prstGeom>
          <a:solidFill>
            <a:srgbClr val="FFFFFF"/>
          </a:solidFill>
          <a:ln w="63500">
            <a:solidFill>
              <a:srgbClr val="262626"/>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11266" name="Picture 2" descr="What Is Hepatitis B Virus? - Cusabio">
            <a:extLst>
              <a:ext uri="{FF2B5EF4-FFF2-40B4-BE49-F238E27FC236}">
                <a16:creationId xmlns:a16="http://schemas.microsoft.com/office/drawing/2014/main" id="{A134138A-5FE9-911E-7B68-65B46BED721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372" y="2804023"/>
            <a:ext cx="5568159" cy="29152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B7F37F5-3A62-E408-2D9B-066BC843403C}"/>
              </a:ext>
            </a:extLst>
          </p:cNvPr>
          <p:cNvSpPr txBox="1"/>
          <p:nvPr/>
        </p:nvSpPr>
        <p:spPr>
          <a:xfrm>
            <a:off x="708696" y="4895219"/>
            <a:ext cx="4759037" cy="1200329"/>
          </a:xfrm>
          <a:prstGeom prst="rect">
            <a:avLst/>
          </a:prstGeom>
          <a:noFill/>
        </p:spPr>
        <p:txBody>
          <a:bodyPr wrap="square" rtlCol="0">
            <a:spAutoFit/>
          </a:bodyPr>
          <a:lstStyle/>
          <a:p>
            <a:pPr algn="ctr"/>
            <a:r>
              <a:rPr lang="en-IN" sz="3600" b="1" dirty="0">
                <a:solidFill>
                  <a:schemeClr val="bg1"/>
                </a:solidFill>
              </a:rPr>
              <a:t>Reverse Transcription Process in Hepatitis B</a:t>
            </a:r>
          </a:p>
        </p:txBody>
      </p:sp>
      <p:sp>
        <p:nvSpPr>
          <p:cNvPr id="3" name="TextBox 2">
            <a:extLst>
              <a:ext uri="{FF2B5EF4-FFF2-40B4-BE49-F238E27FC236}">
                <a16:creationId xmlns:a16="http://schemas.microsoft.com/office/drawing/2014/main" id="{1A38FE9D-2891-1C8A-55A6-2DE3B2EBF018}"/>
              </a:ext>
            </a:extLst>
          </p:cNvPr>
          <p:cNvSpPr txBox="1"/>
          <p:nvPr/>
        </p:nvSpPr>
        <p:spPr>
          <a:xfrm>
            <a:off x="6387034" y="538599"/>
            <a:ext cx="5446834" cy="1200329"/>
          </a:xfrm>
          <a:prstGeom prst="rect">
            <a:avLst/>
          </a:prstGeom>
          <a:noFill/>
        </p:spPr>
        <p:txBody>
          <a:bodyPr wrap="square">
            <a:spAutoFit/>
          </a:bodyPr>
          <a:lstStyle/>
          <a:p>
            <a:pPr algn="ctr"/>
            <a:r>
              <a:rPr lang="en-US" sz="3600" b="1" dirty="0"/>
              <a:t>Structure of Hepatitis B virus</a:t>
            </a:r>
            <a:endParaRPr lang="en-IN" sz="3600" b="1" dirty="0"/>
          </a:p>
        </p:txBody>
      </p:sp>
    </p:spTree>
    <p:extLst>
      <p:ext uri="{BB962C8B-B14F-4D97-AF65-F5344CB8AC3E}">
        <p14:creationId xmlns:p14="http://schemas.microsoft.com/office/powerpoint/2010/main" val="2162140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1BA63-A89E-48D9-5C3F-00C1EF57B8B1}"/>
              </a:ext>
            </a:extLst>
          </p:cNvPr>
          <p:cNvSpPr>
            <a:spLocks noGrp="1"/>
          </p:cNvSpPr>
          <p:nvPr>
            <p:ph type="title"/>
          </p:nvPr>
        </p:nvSpPr>
        <p:spPr/>
        <p:txBody>
          <a:bodyPr/>
          <a:lstStyle/>
          <a:p>
            <a:r>
              <a:rPr lang="en-US" dirty="0"/>
              <a:t>Summary of key differences between classes</a:t>
            </a:r>
            <a:endParaRPr lang="en-IN" dirty="0"/>
          </a:p>
        </p:txBody>
      </p:sp>
      <p:sp>
        <p:nvSpPr>
          <p:cNvPr id="3" name="Content Placeholder 2">
            <a:extLst>
              <a:ext uri="{FF2B5EF4-FFF2-40B4-BE49-F238E27FC236}">
                <a16:creationId xmlns:a16="http://schemas.microsoft.com/office/drawing/2014/main" id="{53D8AEBF-FCCE-00B6-13D5-71406D4F2F32}"/>
              </a:ext>
            </a:extLst>
          </p:cNvPr>
          <p:cNvSpPr>
            <a:spLocks noGrp="1"/>
          </p:cNvSpPr>
          <p:nvPr>
            <p:ph idx="1"/>
          </p:nvPr>
        </p:nvSpPr>
        <p:spPr/>
        <p:txBody>
          <a:bodyPr>
            <a:normAutofit/>
          </a:bodyPr>
          <a:lstStyle/>
          <a:p>
            <a:r>
              <a:rPr lang="en-IN" dirty="0"/>
              <a:t>Class I - dsDNA Viruses: These viruses have a double-stranded DNA genome and use the host’s DNA-dependent DNA polymerase for replication. Examples include Adenovirus and Herpesvirus.</a:t>
            </a:r>
          </a:p>
          <a:p>
            <a:r>
              <a:rPr lang="en-IN" dirty="0"/>
              <a:t>Class II - ssDNA Viruses: These viruses have a single-stranded DNA genome and convert their ssDNA into dsDNA for transcription. An example is Parvovirus.</a:t>
            </a:r>
          </a:p>
          <a:p>
            <a:r>
              <a:rPr lang="en-IN" dirty="0"/>
              <a:t>Class III - dsRNA Viruses: These viruses have a double-stranded RNA genome and use RNA-dependent RNA polymerase for replication. An example is Rotavirus.</a:t>
            </a:r>
          </a:p>
          <a:p>
            <a:r>
              <a:rPr lang="en-IN" dirty="0"/>
              <a:t>Class IV - +</a:t>
            </a:r>
            <a:r>
              <a:rPr lang="en-IN" dirty="0" err="1"/>
              <a:t>ssRNA</a:t>
            </a:r>
            <a:r>
              <a:rPr lang="en-IN" dirty="0"/>
              <a:t> Viruses: These viruses have a positive-sense single-stranded RNA genome that acts as mRNA and is directly translated into proteins. Examples include Poliovirus and SARS-CoV-2.</a:t>
            </a:r>
          </a:p>
        </p:txBody>
      </p:sp>
    </p:spTree>
    <p:extLst>
      <p:ext uri="{BB962C8B-B14F-4D97-AF65-F5344CB8AC3E}">
        <p14:creationId xmlns:p14="http://schemas.microsoft.com/office/powerpoint/2010/main" val="2121431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B72C0-07C4-D9C1-36D8-12DDB2234162}"/>
              </a:ext>
            </a:extLst>
          </p:cNvPr>
          <p:cNvSpPr>
            <a:spLocks noGrp="1"/>
          </p:cNvSpPr>
          <p:nvPr>
            <p:ph type="title"/>
          </p:nvPr>
        </p:nvSpPr>
        <p:spPr/>
        <p:txBody>
          <a:bodyPr/>
          <a:lstStyle/>
          <a:p>
            <a:r>
              <a:rPr lang="en-US" dirty="0"/>
              <a:t>Summary of key differences between classes</a:t>
            </a:r>
            <a:endParaRPr lang="en-IN" dirty="0"/>
          </a:p>
        </p:txBody>
      </p:sp>
      <p:sp>
        <p:nvSpPr>
          <p:cNvPr id="3" name="Content Placeholder 2">
            <a:extLst>
              <a:ext uri="{FF2B5EF4-FFF2-40B4-BE49-F238E27FC236}">
                <a16:creationId xmlns:a16="http://schemas.microsoft.com/office/drawing/2014/main" id="{4CB4AA2A-C144-F2BB-FE5B-9F4FCFED9D71}"/>
              </a:ext>
            </a:extLst>
          </p:cNvPr>
          <p:cNvSpPr>
            <a:spLocks noGrp="1"/>
          </p:cNvSpPr>
          <p:nvPr>
            <p:ph idx="1"/>
          </p:nvPr>
        </p:nvSpPr>
        <p:spPr/>
        <p:txBody>
          <a:bodyPr/>
          <a:lstStyle/>
          <a:p>
            <a:r>
              <a:rPr lang="en-IN" dirty="0"/>
              <a:t>Class V - -</a:t>
            </a:r>
            <a:r>
              <a:rPr lang="en-IN" dirty="0" err="1"/>
              <a:t>ssRNA</a:t>
            </a:r>
            <a:r>
              <a:rPr lang="en-IN" dirty="0"/>
              <a:t> Viruses: These viruses have a negative-sense single-stranded RNA genome that is transcribed into +</a:t>
            </a:r>
            <a:r>
              <a:rPr lang="en-IN" dirty="0" err="1"/>
              <a:t>ssRNA</a:t>
            </a:r>
            <a:r>
              <a:rPr lang="en-IN" dirty="0"/>
              <a:t> for protein synthesis. Examples include Influenza virus and Ebola virus.</a:t>
            </a:r>
          </a:p>
          <a:p>
            <a:r>
              <a:rPr lang="en-IN" dirty="0"/>
              <a:t>Class VI - Retroviruses: These viruses have a +</a:t>
            </a:r>
            <a:r>
              <a:rPr lang="en-IN" dirty="0" err="1"/>
              <a:t>ssRNA</a:t>
            </a:r>
            <a:r>
              <a:rPr lang="en-IN" dirty="0"/>
              <a:t> genome with reverse transcriptase that converts RNA to DNA, which then integrates into the host genome. An example is HIV.</a:t>
            </a:r>
          </a:p>
          <a:p>
            <a:r>
              <a:rPr lang="en-IN" dirty="0"/>
              <a:t>Class VII - dsDNA Viruses with Reverse Transcriptase: These viruses have a dsDNA genome with reverse transcriptase that transcribes DNA into RNA, then back to DNA. An example is Hepatitis B virus.</a:t>
            </a:r>
          </a:p>
        </p:txBody>
      </p:sp>
    </p:spTree>
    <p:extLst>
      <p:ext uri="{BB962C8B-B14F-4D97-AF65-F5344CB8AC3E}">
        <p14:creationId xmlns:p14="http://schemas.microsoft.com/office/powerpoint/2010/main" val="282415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B916A-9BB2-80D7-66CA-06EB89A7EA00}"/>
              </a:ext>
            </a:extLst>
          </p:cNvPr>
          <p:cNvSpPr>
            <a:spLocks noGrp="1"/>
          </p:cNvSpPr>
          <p:nvPr>
            <p:ph type="title"/>
          </p:nvPr>
        </p:nvSpPr>
        <p:spPr/>
        <p:txBody>
          <a:bodyPr/>
          <a:lstStyle/>
          <a:p>
            <a:r>
              <a:rPr lang="en-IN" dirty="0"/>
              <a:t>Introduction to Baltimore Classification</a:t>
            </a:r>
          </a:p>
        </p:txBody>
      </p:sp>
      <p:sp>
        <p:nvSpPr>
          <p:cNvPr id="3" name="Content Placeholder 2">
            <a:extLst>
              <a:ext uri="{FF2B5EF4-FFF2-40B4-BE49-F238E27FC236}">
                <a16:creationId xmlns:a16="http://schemas.microsoft.com/office/drawing/2014/main" id="{98ECE4BE-0F10-3BAC-141C-C57364CAB7CC}"/>
              </a:ext>
            </a:extLst>
          </p:cNvPr>
          <p:cNvSpPr>
            <a:spLocks noGrp="1"/>
          </p:cNvSpPr>
          <p:nvPr>
            <p:ph idx="1"/>
          </p:nvPr>
        </p:nvSpPr>
        <p:spPr>
          <a:xfrm>
            <a:off x="1097280" y="2108201"/>
            <a:ext cx="10058400" cy="4095172"/>
          </a:xfrm>
        </p:spPr>
        <p:txBody>
          <a:bodyPr>
            <a:normAutofit fontScale="92500" lnSpcReduction="20000"/>
          </a:bodyPr>
          <a:lstStyle/>
          <a:p>
            <a:r>
              <a:rPr lang="en-US" dirty="0"/>
              <a:t>Baltimore Classification is a system used to classify viruses based on their manner of messenger RNA (mRNA) synthesis. This classification system was created by the Nobel laureate David Baltimore. It consists of seven groups, each representing a different type of virus:</a:t>
            </a:r>
          </a:p>
          <a:p>
            <a:pPr marL="514350" indent="-514350">
              <a:buClr>
                <a:schemeClr val="tx1"/>
              </a:buClr>
              <a:buFont typeface="+mj-lt"/>
              <a:buAutoNum type="romanLcPeriod"/>
            </a:pPr>
            <a:r>
              <a:rPr lang="en-US" b="1" dirty="0"/>
              <a:t>Class I</a:t>
            </a:r>
            <a:r>
              <a:rPr lang="en-US" dirty="0"/>
              <a:t>: Double-stranded DNA viruses</a:t>
            </a:r>
          </a:p>
          <a:p>
            <a:pPr marL="514350" indent="-514350">
              <a:buClr>
                <a:schemeClr val="tx1"/>
              </a:buClr>
              <a:buFont typeface="+mj-lt"/>
              <a:buAutoNum type="romanLcPeriod"/>
            </a:pPr>
            <a:r>
              <a:rPr lang="en-US" b="1" dirty="0"/>
              <a:t>Class II</a:t>
            </a:r>
            <a:r>
              <a:rPr lang="en-US" dirty="0"/>
              <a:t>: Single-stranded DNA viruses</a:t>
            </a:r>
          </a:p>
          <a:p>
            <a:pPr marL="514350" indent="-514350">
              <a:buClr>
                <a:schemeClr val="tx1"/>
              </a:buClr>
              <a:buFont typeface="+mj-lt"/>
              <a:buAutoNum type="romanLcPeriod"/>
            </a:pPr>
            <a:r>
              <a:rPr lang="en-US" b="1" dirty="0"/>
              <a:t>Class III</a:t>
            </a:r>
            <a:r>
              <a:rPr lang="en-US" dirty="0"/>
              <a:t>: Double-stranded RNA viruses</a:t>
            </a:r>
          </a:p>
          <a:p>
            <a:pPr marL="514350" indent="-514350">
              <a:buClr>
                <a:schemeClr val="tx1"/>
              </a:buClr>
              <a:buFont typeface="+mj-lt"/>
              <a:buAutoNum type="romanLcPeriod"/>
            </a:pPr>
            <a:r>
              <a:rPr lang="en-US" b="1" dirty="0"/>
              <a:t>Class IV:</a:t>
            </a:r>
            <a:r>
              <a:rPr lang="en-US" dirty="0"/>
              <a:t> Positive sense single-stranded RNA viruses</a:t>
            </a:r>
          </a:p>
          <a:p>
            <a:pPr marL="514350" indent="-514350">
              <a:buClr>
                <a:schemeClr val="tx1"/>
              </a:buClr>
              <a:buFont typeface="+mj-lt"/>
              <a:buAutoNum type="romanLcPeriod"/>
            </a:pPr>
            <a:r>
              <a:rPr lang="en-US" b="1" dirty="0"/>
              <a:t>Class V</a:t>
            </a:r>
            <a:r>
              <a:rPr lang="en-US" dirty="0"/>
              <a:t>: Negative sense single-stranded RNA viruses</a:t>
            </a:r>
          </a:p>
          <a:p>
            <a:pPr marL="514350" indent="-514350">
              <a:buClr>
                <a:schemeClr val="tx1"/>
              </a:buClr>
              <a:buFont typeface="+mj-lt"/>
              <a:buAutoNum type="romanLcPeriod"/>
            </a:pPr>
            <a:r>
              <a:rPr lang="en-US" b="1" dirty="0"/>
              <a:t>Class VI</a:t>
            </a:r>
            <a:r>
              <a:rPr lang="en-US" dirty="0"/>
              <a:t>: Single-stranded RNA viruses with a DNA intermediate in their life cycle</a:t>
            </a:r>
          </a:p>
          <a:p>
            <a:pPr marL="514350" indent="-514350">
              <a:buClr>
                <a:schemeClr val="tx1"/>
              </a:buClr>
              <a:buFont typeface="+mj-lt"/>
              <a:buAutoNum type="romanLcPeriod"/>
            </a:pPr>
            <a:r>
              <a:rPr lang="en-US" b="1" dirty="0"/>
              <a:t>Class VII</a:t>
            </a:r>
            <a:r>
              <a:rPr lang="en-US" dirty="0"/>
              <a:t>: Double-stranded DNA viruses with an RNA intermediate in their life cycle</a:t>
            </a:r>
          </a:p>
        </p:txBody>
      </p:sp>
    </p:spTree>
    <p:extLst>
      <p:ext uri="{BB962C8B-B14F-4D97-AF65-F5344CB8AC3E}">
        <p14:creationId xmlns:p14="http://schemas.microsoft.com/office/powerpoint/2010/main" val="1203797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04" name="Rectangle 12303">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6" name="Rectangle 12305">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8" name="Rectangle 12307">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The Viruses – General Microbiology">
            <a:extLst>
              <a:ext uri="{FF2B5EF4-FFF2-40B4-BE49-F238E27FC236}">
                <a16:creationId xmlns:a16="http://schemas.microsoft.com/office/drawing/2014/main" id="{984FF04B-EB2C-5EB4-2AA2-8ACB6C6D7EF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35009" y="905933"/>
            <a:ext cx="9553986" cy="5039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93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25" name="Rectangle 13324">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26" name="Rectangle 13325">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27" name="Rectangle 13326">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4" name="Picture 2" descr="The Baltimore Classification of Viruses">
            <a:extLst>
              <a:ext uri="{FF2B5EF4-FFF2-40B4-BE49-F238E27FC236}">
                <a16:creationId xmlns:a16="http://schemas.microsoft.com/office/drawing/2014/main" id="{878B8974-06C1-331C-5324-40549C0805F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88918" y="777917"/>
            <a:ext cx="9414164" cy="55588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BA00FA1-C34C-E62C-D0F4-870EF52A9D5C}"/>
              </a:ext>
            </a:extLst>
          </p:cNvPr>
          <p:cNvPicPr>
            <a:picLocks noChangeAspect="1"/>
          </p:cNvPicPr>
          <p:nvPr/>
        </p:nvPicPr>
        <p:blipFill>
          <a:blip r:embed="rId3"/>
          <a:stretch>
            <a:fillRect/>
          </a:stretch>
        </p:blipFill>
        <p:spPr>
          <a:xfrm>
            <a:off x="9258300" y="777917"/>
            <a:ext cx="1444336" cy="828791"/>
          </a:xfrm>
          <a:prstGeom prst="rect">
            <a:avLst/>
          </a:prstGeom>
        </p:spPr>
      </p:pic>
    </p:spTree>
    <p:extLst>
      <p:ext uri="{BB962C8B-B14F-4D97-AF65-F5344CB8AC3E}">
        <p14:creationId xmlns:p14="http://schemas.microsoft.com/office/powerpoint/2010/main" val="1636358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652FD-A550-9227-AD3B-4DB05771B425}"/>
              </a:ext>
            </a:extLst>
          </p:cNvPr>
          <p:cNvSpPr>
            <a:spLocks noGrp="1"/>
          </p:cNvSpPr>
          <p:nvPr>
            <p:ph type="title"/>
          </p:nvPr>
        </p:nvSpPr>
        <p:spPr/>
        <p:txBody>
          <a:bodyPr/>
          <a:lstStyle/>
          <a:p>
            <a:r>
              <a:rPr lang="en-US" dirty="0"/>
              <a:t>Importance of understanding these differences</a:t>
            </a:r>
            <a:endParaRPr lang="en-IN" dirty="0"/>
          </a:p>
        </p:txBody>
      </p:sp>
      <p:sp>
        <p:nvSpPr>
          <p:cNvPr id="3" name="Content Placeholder 2">
            <a:extLst>
              <a:ext uri="{FF2B5EF4-FFF2-40B4-BE49-F238E27FC236}">
                <a16:creationId xmlns:a16="http://schemas.microsoft.com/office/drawing/2014/main" id="{2E1042F2-9C9B-5188-91A0-B25F91C9A8AF}"/>
              </a:ext>
            </a:extLst>
          </p:cNvPr>
          <p:cNvSpPr>
            <a:spLocks noGrp="1"/>
          </p:cNvSpPr>
          <p:nvPr>
            <p:ph idx="1"/>
          </p:nvPr>
        </p:nvSpPr>
        <p:spPr/>
        <p:txBody>
          <a:bodyPr/>
          <a:lstStyle/>
          <a:p>
            <a:r>
              <a:rPr lang="en-US" dirty="0"/>
              <a:t>Understanding these differences is crucial in virology as it helps in predicting the replication process, understanding virus-host interactions, and informing therapeutic strategies. Each class of viruses has a unique replication mechanism, providing potential targets for antiviral therapies. This classification system is a fundamental framework in microbiology for the classification of viruses. It aids in the development of antiviral drugs and the management of infections. Understanding this classification system is essential for anyone studying or working in the field of virology. It’s also important for public health officials and healthcare providers in managing and preventing viral diseases.</a:t>
            </a:r>
            <a:endParaRPr lang="en-IN" dirty="0"/>
          </a:p>
        </p:txBody>
      </p:sp>
    </p:spTree>
    <p:extLst>
      <p:ext uri="{BB962C8B-B14F-4D97-AF65-F5344CB8AC3E}">
        <p14:creationId xmlns:p14="http://schemas.microsoft.com/office/powerpoint/2010/main" val="1690684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29809-B5CA-A17E-A6AF-636D0A50FCB7}"/>
              </a:ext>
            </a:extLst>
          </p:cNvPr>
          <p:cNvSpPr>
            <a:spLocks noGrp="1"/>
          </p:cNvSpPr>
          <p:nvPr>
            <p:ph type="title"/>
          </p:nvPr>
        </p:nvSpPr>
        <p:spPr/>
        <p:txBody>
          <a:bodyPr/>
          <a:lstStyle/>
          <a:p>
            <a:r>
              <a:rPr lang="en-US" dirty="0"/>
              <a:t>Future Directions in Virology Research</a:t>
            </a:r>
            <a:endParaRPr lang="en-IN" dirty="0"/>
          </a:p>
        </p:txBody>
      </p:sp>
      <p:sp>
        <p:nvSpPr>
          <p:cNvPr id="3" name="Content Placeholder 2">
            <a:extLst>
              <a:ext uri="{FF2B5EF4-FFF2-40B4-BE49-F238E27FC236}">
                <a16:creationId xmlns:a16="http://schemas.microsoft.com/office/drawing/2014/main" id="{CE5217E8-99E8-D670-63D1-A432CC4E3A2E}"/>
              </a:ext>
            </a:extLst>
          </p:cNvPr>
          <p:cNvSpPr>
            <a:spLocks noGrp="1"/>
          </p:cNvSpPr>
          <p:nvPr>
            <p:ph idx="1"/>
          </p:nvPr>
        </p:nvSpPr>
        <p:spPr>
          <a:xfrm>
            <a:off x="1097280" y="2108201"/>
            <a:ext cx="10058400" cy="4199081"/>
          </a:xfrm>
        </p:spPr>
        <p:txBody>
          <a:bodyPr>
            <a:normAutofit lnSpcReduction="10000"/>
          </a:bodyPr>
          <a:lstStyle/>
          <a:p>
            <a:pPr marL="457200" indent="-457200">
              <a:buClr>
                <a:schemeClr val="tx1"/>
              </a:buClr>
              <a:buFont typeface="+mj-lt"/>
              <a:buAutoNum type="alphaLcPeriod"/>
            </a:pPr>
            <a:r>
              <a:rPr lang="en-US" sz="1800" dirty="0"/>
              <a:t>Understanding Virus-Host Interactions: Future research in virology will continue to focus on understanding the complex interactions between viruses and their host cells. This includes studying how viruses enter cells, replicate, and evade the host’s immune response.</a:t>
            </a:r>
          </a:p>
          <a:p>
            <a:pPr marL="457200" indent="-457200">
              <a:buClr>
                <a:schemeClr val="tx1"/>
              </a:buClr>
              <a:buFont typeface="+mj-lt"/>
              <a:buAutoNum type="alphaLcPeriod"/>
            </a:pPr>
            <a:r>
              <a:rPr lang="en-US" sz="1800" dirty="0"/>
              <a:t>Development of Antiviral Therapies: The unique replication mechanisms of each class of viruses provide potential targets for antiviral therapies. Future research will focus on developing new drugs that can target these mechanisms and prevent viral replication.</a:t>
            </a:r>
          </a:p>
          <a:p>
            <a:pPr marL="457200" indent="-457200">
              <a:buClr>
                <a:schemeClr val="tx1"/>
              </a:buClr>
              <a:buFont typeface="+mj-lt"/>
              <a:buAutoNum type="alphaLcPeriod"/>
            </a:pPr>
            <a:r>
              <a:rPr lang="en-US" sz="1800" dirty="0"/>
              <a:t>Vaccine Development: Vaccines are one of the most effective ways to prevent viral diseases. Future research will focus on developing new vaccines, especially for viruses that currently have no effective vaccines.</a:t>
            </a:r>
          </a:p>
          <a:p>
            <a:pPr marL="457200" indent="-457200">
              <a:buClr>
                <a:schemeClr val="tx1"/>
              </a:buClr>
              <a:buFont typeface="+mj-lt"/>
              <a:buAutoNum type="alphaLcPeriod"/>
            </a:pPr>
            <a:r>
              <a:rPr lang="en-US" sz="1800" dirty="0"/>
              <a:t>Viral Genomics and Evolution: As sequencing technologies continue to improve, there will be a greater focus on studying viral genomics and evolution. This can provide insights into how viruses evolve and adapt.</a:t>
            </a:r>
            <a:endParaRPr lang="en-IN" sz="1800" dirty="0"/>
          </a:p>
        </p:txBody>
      </p:sp>
    </p:spTree>
    <p:extLst>
      <p:ext uri="{BB962C8B-B14F-4D97-AF65-F5344CB8AC3E}">
        <p14:creationId xmlns:p14="http://schemas.microsoft.com/office/powerpoint/2010/main" val="3270053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82947-E525-0472-36BE-542483E24CE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5025FC5E-98EB-18E5-9069-947E8B8C07AE}"/>
              </a:ext>
            </a:extLst>
          </p:cNvPr>
          <p:cNvSpPr>
            <a:spLocks noGrp="1"/>
          </p:cNvSpPr>
          <p:nvPr>
            <p:ph idx="1"/>
          </p:nvPr>
        </p:nvSpPr>
        <p:spPr/>
        <p:txBody>
          <a:bodyPr>
            <a:normAutofit fontScale="92500" lnSpcReduction="10000"/>
          </a:bodyPr>
          <a:lstStyle/>
          <a:p>
            <a:r>
              <a:rPr lang="en-US" dirty="0"/>
              <a:t>Significance of Baltimore Classification The Baltimore Classification system is a fundamental framework in virology. It classifies viruses into seven groups based on their manner of mRNA synthesis. This classification allows scientists to understand and predict the likely behaviors of viruses based on their genomic nucleic acid characteristics. It aids in predicting the replication process, understanding virus-host interactions, and informing therapeutic strategies. Each class of viruses has a unique replication mechanism, providing potential targets for antiviral therapies. Understanding this classification system is essential for anyone studying or working in the field of virology. It’s also important for public health officials and healthcare providers in managing and preventing viral diseases.</a:t>
            </a:r>
          </a:p>
          <a:p>
            <a:r>
              <a:rPr lang="en-US" dirty="0"/>
              <a:t>In conclusion, the Baltimore Classification system has greatly contributed to our understanding of viruses and continues to guide research in virology. The future of virology research looks promising, with many exciting directions and potential breakthroughs on the horizon.</a:t>
            </a:r>
            <a:endParaRPr lang="en-IN" dirty="0"/>
          </a:p>
        </p:txBody>
      </p:sp>
    </p:spTree>
    <p:extLst>
      <p:ext uri="{BB962C8B-B14F-4D97-AF65-F5344CB8AC3E}">
        <p14:creationId xmlns:p14="http://schemas.microsoft.com/office/powerpoint/2010/main" val="3306155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9" name="Straight Connector 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B601567C-4815-45C4-A8C8-DEF236232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6235D71-B76E-120E-8186-D795D918A668}"/>
              </a:ext>
            </a:extLst>
          </p:cNvPr>
          <p:cNvSpPr txBox="1"/>
          <p:nvPr/>
        </p:nvSpPr>
        <p:spPr>
          <a:xfrm>
            <a:off x="1096963" y="758826"/>
            <a:ext cx="10058400" cy="406232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13800" spc="-50" dirty="0">
                <a:solidFill>
                  <a:schemeClr val="tx1">
                    <a:lumMod val="85000"/>
                    <a:lumOff val="15000"/>
                  </a:schemeClr>
                </a:solidFill>
                <a:latin typeface="+mj-lt"/>
                <a:ea typeface="+mj-ea"/>
                <a:cs typeface="+mj-cs"/>
              </a:rPr>
              <a:t>Thank you</a:t>
            </a:r>
          </a:p>
        </p:txBody>
      </p:sp>
      <p:cxnSp>
        <p:nvCxnSpPr>
          <p:cNvPr id="13" name="Straight Connector 12">
            <a:extLst>
              <a:ext uri="{FF2B5EF4-FFF2-40B4-BE49-F238E27FC236}">
                <a16:creationId xmlns:a16="http://schemas.microsoft.com/office/drawing/2014/main" id="{9D2BBCA2-F039-47DF-B36F-39D7E7CC00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1458" y="5063468"/>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77711D3-2534-4918-8661-020829D71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857945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5" name="Rectangle 12294">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7" name="Rectangle 12296">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9" name="Rectangle 12298">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descr="Viruses | Free Full-Text | A Glimpse on the Evolution of RNA Viruses:  Implications and Lessons from SARS-CoV-2">
            <a:extLst>
              <a:ext uri="{FF2B5EF4-FFF2-40B4-BE49-F238E27FC236}">
                <a16:creationId xmlns:a16="http://schemas.microsoft.com/office/drawing/2014/main" id="{EDA94D27-0D71-9D62-8146-E08C31572F9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43356" y="1422947"/>
            <a:ext cx="10337292" cy="400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768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F9B8B-B51B-FEDC-D52E-A157E7B7C450}"/>
              </a:ext>
            </a:extLst>
          </p:cNvPr>
          <p:cNvSpPr>
            <a:spLocks noGrp="1"/>
          </p:cNvSpPr>
          <p:nvPr>
            <p:ph type="title"/>
          </p:nvPr>
        </p:nvSpPr>
        <p:spPr/>
        <p:txBody>
          <a:bodyPr/>
          <a:lstStyle/>
          <a:p>
            <a:r>
              <a:rPr lang="en-US" dirty="0"/>
              <a:t>Class I - Double-Stranded DNA (dsDNA) Viruses</a:t>
            </a:r>
            <a:endParaRPr lang="en-IN" dirty="0"/>
          </a:p>
        </p:txBody>
      </p:sp>
      <p:sp>
        <p:nvSpPr>
          <p:cNvPr id="3" name="Content Placeholder 2">
            <a:extLst>
              <a:ext uri="{FF2B5EF4-FFF2-40B4-BE49-F238E27FC236}">
                <a16:creationId xmlns:a16="http://schemas.microsoft.com/office/drawing/2014/main" id="{7B9314B2-D0EA-7EDB-4FD3-679802CB2988}"/>
              </a:ext>
            </a:extLst>
          </p:cNvPr>
          <p:cNvSpPr>
            <a:spLocks noGrp="1"/>
          </p:cNvSpPr>
          <p:nvPr>
            <p:ph idx="1"/>
          </p:nvPr>
        </p:nvSpPr>
        <p:spPr/>
        <p:txBody>
          <a:bodyPr>
            <a:normAutofit lnSpcReduction="10000"/>
          </a:bodyPr>
          <a:lstStyle/>
          <a:p>
            <a:r>
              <a:rPr lang="en-US" dirty="0"/>
              <a:t>This class of viruses is quite diverse, causing a wide range of diseases in humans and other organisms. The understanding of their replication mechanism has been crucial in the development of antiviral therapies.</a:t>
            </a:r>
          </a:p>
          <a:p>
            <a:pPr marL="457200" indent="-457200">
              <a:buClr>
                <a:schemeClr val="tx1"/>
              </a:buClr>
              <a:buFont typeface="+mj-lt"/>
              <a:buAutoNum type="alphaLcPeriod"/>
            </a:pPr>
            <a:r>
              <a:rPr lang="en-US" b="1" dirty="0"/>
              <a:t>Genome</a:t>
            </a:r>
            <a:r>
              <a:rPr lang="en-US" dirty="0"/>
              <a:t>: Double-Stranded DNA (dsDNA)</a:t>
            </a:r>
          </a:p>
          <a:p>
            <a:pPr marL="457200" indent="-457200">
              <a:buClr>
                <a:schemeClr val="tx1"/>
              </a:buClr>
              <a:buFont typeface="+mj-lt"/>
              <a:buAutoNum type="alphaLcPeriod"/>
            </a:pPr>
            <a:r>
              <a:rPr lang="en-US" b="1" dirty="0"/>
              <a:t>Replication</a:t>
            </a:r>
            <a:r>
              <a:rPr lang="en-US" dirty="0"/>
              <a:t>: These viruses use the host’s DNA-dependent DNA polymerase for replication. This means they rely on the machinery of the host cell to replicate their DNA.</a:t>
            </a:r>
          </a:p>
          <a:p>
            <a:pPr marL="457200" indent="-457200">
              <a:buClr>
                <a:schemeClr val="tx1"/>
              </a:buClr>
              <a:buFont typeface="+mj-lt"/>
              <a:buAutoNum type="alphaLcPeriod"/>
            </a:pPr>
            <a:r>
              <a:rPr lang="en-US" b="1" dirty="0"/>
              <a:t>Examples</a:t>
            </a:r>
            <a:r>
              <a:rPr lang="en-US" dirty="0"/>
              <a:t>: Some common examples of dsDNA viruses include Adenoviruses, which can cause a range of illnesses from mild respiratory infections in young children to life-threatening multi-organ disease in people with a weakened immune system, and Herpesviruses, a large family of DNA viruses that cause diseases in animals, including humans.</a:t>
            </a:r>
            <a:endParaRPr lang="en-IN" dirty="0"/>
          </a:p>
        </p:txBody>
      </p:sp>
    </p:spTree>
    <p:extLst>
      <p:ext uri="{BB962C8B-B14F-4D97-AF65-F5344CB8AC3E}">
        <p14:creationId xmlns:p14="http://schemas.microsoft.com/office/powerpoint/2010/main" val="4193590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5" name="Rectangle 4104">
            <a:extLst>
              <a:ext uri="{FF2B5EF4-FFF2-40B4-BE49-F238E27FC236}">
                <a16:creationId xmlns:a16="http://schemas.microsoft.com/office/drawing/2014/main" id="{FCCB2660-BFBF-4FC4-A2C0-F6D9341B74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6" y="160867"/>
            <a:ext cx="5854699" cy="4390169"/>
          </a:xfrm>
          <a:prstGeom prst="rect">
            <a:avLst/>
          </a:prstGeom>
          <a:solidFill>
            <a:srgbClr val="FFFFFF"/>
          </a:solidFill>
          <a:ln w="63500">
            <a:solidFill>
              <a:srgbClr val="262626"/>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4098" name="Picture 2" descr="Untitled Document">
            <a:extLst>
              <a:ext uri="{FF2B5EF4-FFF2-40B4-BE49-F238E27FC236}">
                <a16:creationId xmlns:a16="http://schemas.microsoft.com/office/drawing/2014/main" id="{EC75423B-C927-24F6-840A-5D13F2C92C9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7469" y="465107"/>
            <a:ext cx="5582335" cy="3774584"/>
          </a:xfrm>
          <a:prstGeom prst="rect">
            <a:avLst/>
          </a:prstGeom>
          <a:noFill/>
          <a:extLst>
            <a:ext uri="{909E8E84-426E-40DD-AFC4-6F175D3DCCD1}">
              <a14:hiddenFill xmlns:a14="http://schemas.microsoft.com/office/drawing/2010/main">
                <a:solidFill>
                  <a:srgbClr val="FFFFFF"/>
                </a:solidFill>
              </a14:hiddenFill>
            </a:ext>
          </a:extLst>
        </p:spPr>
      </p:pic>
      <p:sp>
        <p:nvSpPr>
          <p:cNvPr id="4107" name="Rectangle 4106">
            <a:extLst>
              <a:ext uri="{FF2B5EF4-FFF2-40B4-BE49-F238E27FC236}">
                <a16:creationId xmlns:a16="http://schemas.microsoft.com/office/drawing/2014/main" id="{13A92E2F-55AE-4881-A4B4-F7005A558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4" y="160867"/>
            <a:ext cx="5854699" cy="1939935"/>
          </a:xfrm>
          <a:prstGeom prst="rect">
            <a:avLst/>
          </a:prstGeom>
          <a:solidFill>
            <a:srgbClr val="EDD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109" name="Rectangle 4108">
            <a:extLst>
              <a:ext uri="{FF2B5EF4-FFF2-40B4-BE49-F238E27FC236}">
                <a16:creationId xmlns:a16="http://schemas.microsoft.com/office/drawing/2014/main" id="{719A4ED8-71CF-43D3-BB55-6F00FF527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6" y="4715269"/>
            <a:ext cx="5854699" cy="156023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111" name="Rectangle 4110">
            <a:extLst>
              <a:ext uri="{FF2B5EF4-FFF2-40B4-BE49-F238E27FC236}">
                <a16:creationId xmlns:a16="http://schemas.microsoft.com/office/drawing/2014/main" id="{F0C38348-0ECF-4EAB-B3E5-906FA46EB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4" y="2265035"/>
            <a:ext cx="5854699" cy="3979512"/>
          </a:xfrm>
          <a:prstGeom prst="rect">
            <a:avLst/>
          </a:prstGeom>
          <a:solidFill>
            <a:srgbClr val="FFFFFF"/>
          </a:solidFill>
          <a:ln w="63500">
            <a:solidFill>
              <a:srgbClr val="262626"/>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4100" name="Picture 4">
            <a:extLst>
              <a:ext uri="{FF2B5EF4-FFF2-40B4-BE49-F238E27FC236}">
                <a16:creationId xmlns:a16="http://schemas.microsoft.com/office/drawing/2014/main" id="{73E65D0E-4ADE-E63F-1BB4-3657AEE2202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372" y="2591182"/>
            <a:ext cx="5568159" cy="33408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E942E04-A025-6209-B38C-D8677275C5BB}"/>
              </a:ext>
            </a:extLst>
          </p:cNvPr>
          <p:cNvSpPr txBox="1"/>
          <p:nvPr/>
        </p:nvSpPr>
        <p:spPr>
          <a:xfrm>
            <a:off x="633845" y="5133109"/>
            <a:ext cx="4759037" cy="646331"/>
          </a:xfrm>
          <a:prstGeom prst="rect">
            <a:avLst/>
          </a:prstGeom>
          <a:noFill/>
        </p:spPr>
        <p:txBody>
          <a:bodyPr wrap="square" rtlCol="0">
            <a:spAutoFit/>
          </a:bodyPr>
          <a:lstStyle/>
          <a:p>
            <a:pPr algn="ctr"/>
            <a:r>
              <a:rPr lang="en-IN" sz="3600" b="1" dirty="0">
                <a:solidFill>
                  <a:schemeClr val="bg1"/>
                </a:solidFill>
              </a:rPr>
              <a:t>Structure of Adenovirus</a:t>
            </a:r>
          </a:p>
        </p:txBody>
      </p:sp>
      <p:sp>
        <p:nvSpPr>
          <p:cNvPr id="3" name="TextBox 2">
            <a:extLst>
              <a:ext uri="{FF2B5EF4-FFF2-40B4-BE49-F238E27FC236}">
                <a16:creationId xmlns:a16="http://schemas.microsoft.com/office/drawing/2014/main" id="{8BAC91A1-C1B6-ACDB-C128-1CC5C097DCE3}"/>
              </a:ext>
            </a:extLst>
          </p:cNvPr>
          <p:cNvSpPr txBox="1"/>
          <p:nvPr/>
        </p:nvSpPr>
        <p:spPr>
          <a:xfrm>
            <a:off x="6096000" y="807668"/>
            <a:ext cx="6015566" cy="646331"/>
          </a:xfrm>
          <a:prstGeom prst="rect">
            <a:avLst/>
          </a:prstGeom>
          <a:noFill/>
        </p:spPr>
        <p:txBody>
          <a:bodyPr wrap="square" rtlCol="0">
            <a:spAutoFit/>
          </a:bodyPr>
          <a:lstStyle/>
          <a:p>
            <a:pPr algn="ctr"/>
            <a:r>
              <a:rPr lang="en-IN" sz="3600" b="1" dirty="0"/>
              <a:t>Herpes Virus structure</a:t>
            </a:r>
          </a:p>
        </p:txBody>
      </p:sp>
    </p:spTree>
    <p:extLst>
      <p:ext uri="{BB962C8B-B14F-4D97-AF65-F5344CB8AC3E}">
        <p14:creationId xmlns:p14="http://schemas.microsoft.com/office/powerpoint/2010/main" val="3271260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B10B5-43B7-6D85-6ED1-6D188F9847B1}"/>
              </a:ext>
            </a:extLst>
          </p:cNvPr>
          <p:cNvSpPr>
            <a:spLocks noGrp="1"/>
          </p:cNvSpPr>
          <p:nvPr>
            <p:ph type="title"/>
          </p:nvPr>
        </p:nvSpPr>
        <p:spPr/>
        <p:txBody>
          <a:bodyPr/>
          <a:lstStyle/>
          <a:p>
            <a:r>
              <a:rPr lang="en-IN" dirty="0"/>
              <a:t>Class II - Single-Stranded DNA (ssDNA) Viruses</a:t>
            </a:r>
          </a:p>
        </p:txBody>
      </p:sp>
      <p:sp>
        <p:nvSpPr>
          <p:cNvPr id="3" name="Content Placeholder 2">
            <a:extLst>
              <a:ext uri="{FF2B5EF4-FFF2-40B4-BE49-F238E27FC236}">
                <a16:creationId xmlns:a16="http://schemas.microsoft.com/office/drawing/2014/main" id="{47707689-5A0E-F1F6-DCBE-5AB8EDFAF1DD}"/>
              </a:ext>
            </a:extLst>
          </p:cNvPr>
          <p:cNvSpPr>
            <a:spLocks noGrp="1"/>
          </p:cNvSpPr>
          <p:nvPr>
            <p:ph idx="1"/>
          </p:nvPr>
        </p:nvSpPr>
        <p:spPr/>
        <p:txBody>
          <a:bodyPr/>
          <a:lstStyle/>
          <a:p>
            <a:r>
              <a:rPr lang="en-US" dirty="0"/>
              <a:t>These viruses are smaller and simpler than double-stranded DNA viruses. However, they can still cause significant diseases in humans and other organisms. Understanding their replication mechanism is key to developing effective antiviral therapies.</a:t>
            </a:r>
          </a:p>
          <a:p>
            <a:pPr marL="457200" indent="-457200">
              <a:buClr>
                <a:schemeClr val="tx1"/>
              </a:buClr>
              <a:buFont typeface="+mj-lt"/>
              <a:buAutoNum type="alphaLcPeriod"/>
            </a:pPr>
            <a:r>
              <a:rPr lang="en-US" b="1" dirty="0"/>
              <a:t>Genome</a:t>
            </a:r>
            <a:r>
              <a:rPr lang="en-US" dirty="0"/>
              <a:t>: Single-Stranded DNA (ssDNA)</a:t>
            </a:r>
          </a:p>
          <a:p>
            <a:pPr marL="457200" indent="-457200">
              <a:buClr>
                <a:schemeClr val="tx1"/>
              </a:buClr>
              <a:buFont typeface="+mj-lt"/>
              <a:buAutoNum type="alphaLcPeriod"/>
            </a:pPr>
            <a:r>
              <a:rPr lang="en-US" b="1" dirty="0"/>
              <a:t>Replication</a:t>
            </a:r>
            <a:r>
              <a:rPr lang="en-US" dirty="0"/>
              <a:t>: These viruses convert their single-stranded DNA into a double-stranded form for transcription. This is done using the host’s replication machinery.</a:t>
            </a:r>
          </a:p>
          <a:p>
            <a:pPr marL="457200" indent="-457200">
              <a:buClr>
                <a:schemeClr val="tx1"/>
              </a:buClr>
              <a:buFont typeface="+mj-lt"/>
              <a:buAutoNum type="alphaLcPeriod"/>
            </a:pPr>
            <a:r>
              <a:rPr lang="en-US" b="1" dirty="0"/>
              <a:t>Examples</a:t>
            </a:r>
            <a:r>
              <a:rPr lang="en-US" dirty="0"/>
              <a:t>: A common example of ssDNA viruses is Parvovirus. In humans, Parvovirus B19 causes a mild rash illness (fifth disease) in children and can cause serious complications in pregnant women.</a:t>
            </a:r>
            <a:endParaRPr lang="en-IN" dirty="0"/>
          </a:p>
        </p:txBody>
      </p:sp>
    </p:spTree>
    <p:extLst>
      <p:ext uri="{BB962C8B-B14F-4D97-AF65-F5344CB8AC3E}">
        <p14:creationId xmlns:p14="http://schemas.microsoft.com/office/powerpoint/2010/main" val="508734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47" name="Rectangle 5146">
            <a:extLst>
              <a:ext uri="{FF2B5EF4-FFF2-40B4-BE49-F238E27FC236}">
                <a16:creationId xmlns:a16="http://schemas.microsoft.com/office/drawing/2014/main" id="{FCCB2660-BFBF-4FC4-A2C0-F6D9341B74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6" y="160867"/>
            <a:ext cx="5854699" cy="4390169"/>
          </a:xfrm>
          <a:prstGeom prst="rect">
            <a:avLst/>
          </a:prstGeom>
          <a:solidFill>
            <a:srgbClr val="FFFFFF"/>
          </a:solidFill>
          <a:ln w="63500">
            <a:solidFill>
              <a:srgbClr val="426D5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5122" name="Picture 2" descr="Canine Viral Enteritis | Veterian Key">
            <a:extLst>
              <a:ext uri="{FF2B5EF4-FFF2-40B4-BE49-F238E27FC236}">
                <a16:creationId xmlns:a16="http://schemas.microsoft.com/office/drawing/2014/main" id="{39C5897E-A0A0-F3D5-E315-49DE59C2DAD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26184" y="325100"/>
            <a:ext cx="4324904" cy="4054598"/>
          </a:xfrm>
          <a:prstGeom prst="rect">
            <a:avLst/>
          </a:prstGeom>
          <a:noFill/>
          <a:extLst>
            <a:ext uri="{909E8E84-426E-40DD-AFC4-6F175D3DCCD1}">
              <a14:hiddenFill xmlns:a14="http://schemas.microsoft.com/office/drawing/2010/main">
                <a:solidFill>
                  <a:srgbClr val="FFFFFF"/>
                </a:solidFill>
              </a14:hiddenFill>
            </a:ext>
          </a:extLst>
        </p:spPr>
      </p:pic>
      <p:sp>
        <p:nvSpPr>
          <p:cNvPr id="5149" name="Rectangle 5148">
            <a:extLst>
              <a:ext uri="{FF2B5EF4-FFF2-40B4-BE49-F238E27FC236}">
                <a16:creationId xmlns:a16="http://schemas.microsoft.com/office/drawing/2014/main" id="{13A92E2F-55AE-4881-A4B4-F7005A558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4" y="160867"/>
            <a:ext cx="5854699" cy="1939935"/>
          </a:xfrm>
          <a:prstGeom prst="rect">
            <a:avLst/>
          </a:prstGeom>
          <a:solidFill>
            <a:srgbClr val="F6E5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151" name="Rectangle 5150">
            <a:extLst>
              <a:ext uri="{FF2B5EF4-FFF2-40B4-BE49-F238E27FC236}">
                <a16:creationId xmlns:a16="http://schemas.microsoft.com/office/drawing/2014/main" id="{719A4ED8-71CF-43D3-BB55-6F00FF527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6" y="4715269"/>
            <a:ext cx="5854699" cy="156023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153" name="Rectangle 5152">
            <a:extLst>
              <a:ext uri="{FF2B5EF4-FFF2-40B4-BE49-F238E27FC236}">
                <a16:creationId xmlns:a16="http://schemas.microsoft.com/office/drawing/2014/main" id="{F0C38348-0ECF-4EAB-B3E5-906FA46EB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4" y="2265035"/>
            <a:ext cx="5854699" cy="3979512"/>
          </a:xfrm>
          <a:prstGeom prst="rect">
            <a:avLst/>
          </a:prstGeom>
          <a:solidFill>
            <a:srgbClr val="FFFFFF"/>
          </a:solidFill>
          <a:ln w="63500">
            <a:solidFill>
              <a:srgbClr val="426D5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diagram of a dna strand&#10;&#10;Description automatically generated">
            <a:extLst>
              <a:ext uri="{FF2B5EF4-FFF2-40B4-BE49-F238E27FC236}">
                <a16:creationId xmlns:a16="http://schemas.microsoft.com/office/drawing/2014/main" id="{F0B0B423-D24E-1982-C31A-AD01165CF680}"/>
              </a:ext>
            </a:extLst>
          </p:cNvPr>
          <p:cNvPicPr>
            <a:picLocks noChangeAspect="1"/>
          </p:cNvPicPr>
          <p:nvPr/>
        </p:nvPicPr>
        <p:blipFill rotWithShape="1">
          <a:blip r:embed="rId3"/>
          <a:srcRect l="1799"/>
          <a:stretch/>
        </p:blipFill>
        <p:spPr>
          <a:xfrm>
            <a:off x="6326372" y="2744861"/>
            <a:ext cx="5568159" cy="3033538"/>
          </a:xfrm>
          <a:prstGeom prst="rect">
            <a:avLst/>
          </a:prstGeom>
        </p:spPr>
      </p:pic>
      <p:sp>
        <p:nvSpPr>
          <p:cNvPr id="8" name="TextBox 7">
            <a:extLst>
              <a:ext uri="{FF2B5EF4-FFF2-40B4-BE49-F238E27FC236}">
                <a16:creationId xmlns:a16="http://schemas.microsoft.com/office/drawing/2014/main" id="{EB273B7C-4A7A-5409-E1F6-1383FC944F5E}"/>
              </a:ext>
            </a:extLst>
          </p:cNvPr>
          <p:cNvSpPr txBox="1"/>
          <p:nvPr/>
        </p:nvSpPr>
        <p:spPr>
          <a:xfrm>
            <a:off x="6102668" y="807668"/>
            <a:ext cx="6015566" cy="646331"/>
          </a:xfrm>
          <a:prstGeom prst="rect">
            <a:avLst/>
          </a:prstGeom>
          <a:noFill/>
        </p:spPr>
        <p:txBody>
          <a:bodyPr wrap="square" rtlCol="0">
            <a:spAutoFit/>
          </a:bodyPr>
          <a:lstStyle/>
          <a:p>
            <a:pPr algn="ctr"/>
            <a:r>
              <a:rPr lang="en-IN" sz="3600" b="1" dirty="0"/>
              <a:t>ssDNA to dsDNA conversion</a:t>
            </a:r>
          </a:p>
        </p:txBody>
      </p:sp>
      <p:sp>
        <p:nvSpPr>
          <p:cNvPr id="9" name="TextBox 8">
            <a:extLst>
              <a:ext uri="{FF2B5EF4-FFF2-40B4-BE49-F238E27FC236}">
                <a16:creationId xmlns:a16="http://schemas.microsoft.com/office/drawing/2014/main" id="{EFC787BC-0B06-5AC1-8DFA-32BAAC4532B4}"/>
              </a:ext>
            </a:extLst>
          </p:cNvPr>
          <p:cNvSpPr txBox="1"/>
          <p:nvPr/>
        </p:nvSpPr>
        <p:spPr>
          <a:xfrm>
            <a:off x="633845" y="5133109"/>
            <a:ext cx="4759037" cy="646331"/>
          </a:xfrm>
          <a:prstGeom prst="rect">
            <a:avLst/>
          </a:prstGeom>
          <a:noFill/>
        </p:spPr>
        <p:txBody>
          <a:bodyPr wrap="square" rtlCol="0">
            <a:spAutoFit/>
          </a:bodyPr>
          <a:lstStyle/>
          <a:p>
            <a:pPr algn="ctr"/>
            <a:r>
              <a:rPr lang="en-IN" sz="3600" b="1" dirty="0">
                <a:solidFill>
                  <a:schemeClr val="bg1"/>
                </a:solidFill>
              </a:rPr>
              <a:t>Structure of Parvovirus</a:t>
            </a:r>
          </a:p>
        </p:txBody>
      </p:sp>
    </p:spTree>
    <p:extLst>
      <p:ext uri="{BB962C8B-B14F-4D97-AF65-F5344CB8AC3E}">
        <p14:creationId xmlns:p14="http://schemas.microsoft.com/office/powerpoint/2010/main" val="273194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F2AD7-5750-D13D-4399-5545C32DEC8C}"/>
              </a:ext>
            </a:extLst>
          </p:cNvPr>
          <p:cNvSpPr>
            <a:spLocks noGrp="1"/>
          </p:cNvSpPr>
          <p:nvPr>
            <p:ph type="title"/>
          </p:nvPr>
        </p:nvSpPr>
        <p:spPr/>
        <p:txBody>
          <a:bodyPr/>
          <a:lstStyle/>
          <a:p>
            <a:r>
              <a:rPr lang="en-US" dirty="0"/>
              <a:t>Class III - Double-Stranded RNA (dsRNA) Viruses</a:t>
            </a:r>
            <a:endParaRPr lang="en-IN" dirty="0"/>
          </a:p>
        </p:txBody>
      </p:sp>
      <p:sp>
        <p:nvSpPr>
          <p:cNvPr id="3" name="Content Placeholder 2">
            <a:extLst>
              <a:ext uri="{FF2B5EF4-FFF2-40B4-BE49-F238E27FC236}">
                <a16:creationId xmlns:a16="http://schemas.microsoft.com/office/drawing/2014/main" id="{89FFDBD6-C5C5-C776-CF42-FDCB1C0E044C}"/>
              </a:ext>
            </a:extLst>
          </p:cNvPr>
          <p:cNvSpPr>
            <a:spLocks noGrp="1"/>
          </p:cNvSpPr>
          <p:nvPr>
            <p:ph idx="1"/>
          </p:nvPr>
        </p:nvSpPr>
        <p:spPr/>
        <p:txBody>
          <a:bodyPr>
            <a:normAutofit lnSpcReduction="10000"/>
          </a:bodyPr>
          <a:lstStyle/>
          <a:p>
            <a:r>
              <a:rPr lang="en-US" dirty="0"/>
              <a:t>These viruses have a unique replication mechanism that involves the synthesis of RNA from an RNA template, which is quite different from the DNA replication that occurs in host cells. Understanding this unique replication mechanism is crucial for the development of antiviral therapies.</a:t>
            </a:r>
          </a:p>
          <a:p>
            <a:pPr marL="457200" indent="-457200">
              <a:buClr>
                <a:schemeClr val="tx1"/>
              </a:buClr>
              <a:buFont typeface="+mj-lt"/>
              <a:buAutoNum type="alphaLcPeriod"/>
            </a:pPr>
            <a:r>
              <a:rPr lang="en-US" b="1" dirty="0"/>
              <a:t>Genome</a:t>
            </a:r>
            <a:r>
              <a:rPr lang="en-US" dirty="0"/>
              <a:t>: Double-Stranded RNA (dsRNA)</a:t>
            </a:r>
          </a:p>
          <a:p>
            <a:pPr marL="457200" indent="-457200">
              <a:buClr>
                <a:schemeClr val="tx1"/>
              </a:buClr>
              <a:buFont typeface="+mj-lt"/>
              <a:buAutoNum type="alphaLcPeriod"/>
            </a:pPr>
            <a:r>
              <a:rPr lang="en-US" b="1" dirty="0"/>
              <a:t>Replication</a:t>
            </a:r>
            <a:r>
              <a:rPr lang="en-US" dirty="0"/>
              <a:t>: These viruses use an enzyme called RNA-dependent RNA polymerase for replication. This enzyme synthesizes a new strand of RNA based on the template provided by the viral RNA.</a:t>
            </a:r>
          </a:p>
          <a:p>
            <a:pPr marL="457200" indent="-457200">
              <a:buClr>
                <a:schemeClr val="tx1"/>
              </a:buClr>
              <a:buFont typeface="+mj-lt"/>
              <a:buAutoNum type="alphaLcPeriod"/>
            </a:pPr>
            <a:r>
              <a:rPr lang="en-US" b="1" dirty="0"/>
              <a:t>Examples</a:t>
            </a:r>
            <a:r>
              <a:rPr lang="en-US" dirty="0"/>
              <a:t>: A well-known example of dsRNA viruses is Rotavirus, which is a common cause of severe diarrhea in infants and young children worldwide.</a:t>
            </a:r>
            <a:endParaRPr lang="en-IN" dirty="0"/>
          </a:p>
        </p:txBody>
      </p:sp>
    </p:spTree>
    <p:extLst>
      <p:ext uri="{BB962C8B-B14F-4D97-AF65-F5344CB8AC3E}">
        <p14:creationId xmlns:p14="http://schemas.microsoft.com/office/powerpoint/2010/main" val="1253647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5" name="Rectangle 6154">
            <a:extLst>
              <a:ext uri="{FF2B5EF4-FFF2-40B4-BE49-F238E27FC236}">
                <a16:creationId xmlns:a16="http://schemas.microsoft.com/office/drawing/2014/main" id="{FCCB2660-BFBF-4FC4-A2C0-F6D9341B74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6" y="160867"/>
            <a:ext cx="5854699" cy="4390169"/>
          </a:xfrm>
          <a:prstGeom prst="rect">
            <a:avLst/>
          </a:prstGeom>
          <a:solidFill>
            <a:srgbClr val="FFFFFF"/>
          </a:solidFill>
          <a:ln w="63500">
            <a:solidFill>
              <a:srgbClr val="17717D"/>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6148" name="Picture 4" descr="Structure of Rota Virus">
            <a:extLst>
              <a:ext uri="{FF2B5EF4-FFF2-40B4-BE49-F238E27FC236}">
                <a16:creationId xmlns:a16="http://schemas.microsoft.com/office/drawing/2014/main" id="{8A9D95C8-94C9-9B62-180F-E22632331E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73009" y="325100"/>
            <a:ext cx="4431254" cy="4054598"/>
          </a:xfrm>
          <a:prstGeom prst="rect">
            <a:avLst/>
          </a:prstGeom>
          <a:noFill/>
          <a:extLst>
            <a:ext uri="{909E8E84-426E-40DD-AFC4-6F175D3DCCD1}">
              <a14:hiddenFill xmlns:a14="http://schemas.microsoft.com/office/drawing/2010/main">
                <a:solidFill>
                  <a:srgbClr val="FFFFFF"/>
                </a:solidFill>
              </a14:hiddenFill>
            </a:ext>
          </a:extLst>
        </p:spPr>
      </p:pic>
      <p:sp>
        <p:nvSpPr>
          <p:cNvPr id="6157" name="Rectangle 6156">
            <a:extLst>
              <a:ext uri="{FF2B5EF4-FFF2-40B4-BE49-F238E27FC236}">
                <a16:creationId xmlns:a16="http://schemas.microsoft.com/office/drawing/2014/main" id="{13A92E2F-55AE-4881-A4B4-F7005A558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4" y="160867"/>
            <a:ext cx="5854699" cy="1939935"/>
          </a:xfrm>
          <a:prstGeom prst="rect">
            <a:avLst/>
          </a:prstGeom>
          <a:solidFill>
            <a:srgbClr val="2487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159" name="Rectangle 6158">
            <a:extLst>
              <a:ext uri="{FF2B5EF4-FFF2-40B4-BE49-F238E27FC236}">
                <a16:creationId xmlns:a16="http://schemas.microsoft.com/office/drawing/2014/main" id="{719A4ED8-71CF-43D3-BB55-6F00FF527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6" y="4715269"/>
            <a:ext cx="5854699" cy="156023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161" name="Rectangle 6160">
            <a:extLst>
              <a:ext uri="{FF2B5EF4-FFF2-40B4-BE49-F238E27FC236}">
                <a16:creationId xmlns:a16="http://schemas.microsoft.com/office/drawing/2014/main" id="{F0C38348-0ECF-4EAB-B3E5-906FA46EB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4" y="2265035"/>
            <a:ext cx="5854699" cy="3979512"/>
          </a:xfrm>
          <a:prstGeom prst="rect">
            <a:avLst/>
          </a:prstGeom>
          <a:solidFill>
            <a:srgbClr val="FFFFFF"/>
          </a:solidFill>
          <a:ln w="63500">
            <a:solidFill>
              <a:srgbClr val="17717D"/>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6150" name="Picture 6" descr="RNA-Dependent RNA Polymerase as a Target for COVID-19 Drug Discovery - Wei  Zhu, Catherine Z. Chen, Kirill Gorshkov, Miao Xu, Donald C. Lo, Wei Zheng,  2020">
            <a:extLst>
              <a:ext uri="{FF2B5EF4-FFF2-40B4-BE49-F238E27FC236}">
                <a16:creationId xmlns:a16="http://schemas.microsoft.com/office/drawing/2014/main" id="{D4064747-9381-B049-ECFA-E29588AAB00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372" y="2556381"/>
            <a:ext cx="5568159" cy="341049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D5AF65B-BE1E-80E0-D0D6-496241D3545F}"/>
              </a:ext>
            </a:extLst>
          </p:cNvPr>
          <p:cNvSpPr txBox="1"/>
          <p:nvPr/>
        </p:nvSpPr>
        <p:spPr>
          <a:xfrm>
            <a:off x="633845" y="5133109"/>
            <a:ext cx="4759037" cy="646331"/>
          </a:xfrm>
          <a:prstGeom prst="rect">
            <a:avLst/>
          </a:prstGeom>
          <a:noFill/>
        </p:spPr>
        <p:txBody>
          <a:bodyPr wrap="square" rtlCol="0">
            <a:spAutoFit/>
          </a:bodyPr>
          <a:lstStyle/>
          <a:p>
            <a:pPr algn="ctr"/>
            <a:r>
              <a:rPr lang="en-IN" sz="3600" b="1" dirty="0">
                <a:solidFill>
                  <a:schemeClr val="bg1"/>
                </a:solidFill>
              </a:rPr>
              <a:t>Structure of Rotavirus</a:t>
            </a:r>
          </a:p>
        </p:txBody>
      </p:sp>
      <p:sp>
        <p:nvSpPr>
          <p:cNvPr id="4" name="TextBox 3">
            <a:extLst>
              <a:ext uri="{FF2B5EF4-FFF2-40B4-BE49-F238E27FC236}">
                <a16:creationId xmlns:a16="http://schemas.microsoft.com/office/drawing/2014/main" id="{AA1FBEAA-25C3-17BD-A0FE-79445575E98F}"/>
              </a:ext>
            </a:extLst>
          </p:cNvPr>
          <p:cNvSpPr txBox="1"/>
          <p:nvPr/>
        </p:nvSpPr>
        <p:spPr>
          <a:xfrm>
            <a:off x="6326372" y="530669"/>
            <a:ext cx="5446834" cy="1200329"/>
          </a:xfrm>
          <a:prstGeom prst="rect">
            <a:avLst/>
          </a:prstGeom>
          <a:noFill/>
        </p:spPr>
        <p:txBody>
          <a:bodyPr wrap="square">
            <a:spAutoFit/>
          </a:bodyPr>
          <a:lstStyle/>
          <a:p>
            <a:pPr algn="ctr"/>
            <a:r>
              <a:rPr lang="en-IN" sz="3600" b="1" dirty="0"/>
              <a:t>RNA-dependent RNA polymerase activity</a:t>
            </a:r>
          </a:p>
        </p:txBody>
      </p:sp>
    </p:spTree>
    <p:extLst>
      <p:ext uri="{BB962C8B-B14F-4D97-AF65-F5344CB8AC3E}">
        <p14:creationId xmlns:p14="http://schemas.microsoft.com/office/powerpoint/2010/main" val="2086144301"/>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130</TotalTime>
  <Words>1790</Words>
  <Application>Microsoft Office PowerPoint</Application>
  <PresentationFormat>Widescreen</PresentationFormat>
  <Paragraphs>82</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Georgia Pro Cond Light</vt:lpstr>
      <vt:lpstr>Speak Pro</vt:lpstr>
      <vt:lpstr>RetrospectVTI</vt:lpstr>
      <vt:lpstr>Baltimore Classification of Viruses</vt:lpstr>
      <vt:lpstr>Introduction to Baltimore Classification</vt:lpstr>
      <vt:lpstr>PowerPoint Presentation</vt:lpstr>
      <vt:lpstr>Class I - Double-Stranded DNA (dsDNA) Viruses</vt:lpstr>
      <vt:lpstr>PowerPoint Presentation</vt:lpstr>
      <vt:lpstr>Class II - Single-Stranded DNA (ssDNA) Viruses</vt:lpstr>
      <vt:lpstr>PowerPoint Presentation</vt:lpstr>
      <vt:lpstr>Class III - Double-Stranded RNA (dsRNA) Viruses</vt:lpstr>
      <vt:lpstr>PowerPoint Presentation</vt:lpstr>
      <vt:lpstr>Class IV - Positive-Sense Single-Stranded RNA (+ssRNA) Viruses</vt:lpstr>
      <vt:lpstr>PowerPoint Presentation</vt:lpstr>
      <vt:lpstr>Class V - Negative-Sense Single-Stranded RNA (-ssRNA) Viruses</vt:lpstr>
      <vt:lpstr>PowerPoint Presentation</vt:lpstr>
      <vt:lpstr>Class VI - Retroviruses (RNA Reverse-Transcribing Viruses)</vt:lpstr>
      <vt:lpstr>PowerPoint Presentation</vt:lpstr>
      <vt:lpstr>Class VII - Double-Stranded DNA (dsDNA) Viruses with Reverse Transcriptase</vt:lpstr>
      <vt:lpstr>PowerPoint Presentation</vt:lpstr>
      <vt:lpstr>Summary of key differences between classes</vt:lpstr>
      <vt:lpstr>Summary of key differences between classes</vt:lpstr>
      <vt:lpstr>PowerPoint Presentation</vt:lpstr>
      <vt:lpstr>PowerPoint Presentation</vt:lpstr>
      <vt:lpstr>Importance of understanding these differences</vt:lpstr>
      <vt:lpstr>Future Directions in Virology Research</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Yash Chetankumar Joshi</dc:creator>
  <cp:lastModifiedBy>Yash Chetankumar Joshi</cp:lastModifiedBy>
  <cp:revision>1</cp:revision>
  <dcterms:created xsi:type="dcterms:W3CDTF">2024-07-14T04:42:44Z</dcterms:created>
  <dcterms:modified xsi:type="dcterms:W3CDTF">2024-07-14T06:52:52Z</dcterms:modified>
</cp:coreProperties>
</file>