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122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11211225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1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c1321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Medal_count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ac!$B$1</c:f>
              <c:strCache>
                <c:ptCount val="1"/>
                <c:pt idx="0">
                  <c:v>medal_count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ac!$A$2:$A$4</c:f>
              <c:strCache>
                <c:ptCount val="3"/>
                <c:pt idx="0">
                  <c:v>Silver</c:v>
                </c:pt>
                <c:pt idx="1">
                  <c:v>Bronze</c:v>
                </c:pt>
                <c:pt idx="2">
                  <c:v>Gold</c:v>
                </c:pt>
              </c:strCache>
            </c:strRef>
          </c:cat>
          <c:val>
            <c:numRef>
              <c:f>ac!$B$2:$B$4</c:f>
              <c:numCache>
                <c:formatCode>General</c:formatCode>
                <c:ptCount val="3"/>
                <c:pt idx="0">
                  <c:v>39348</c:v>
                </c:pt>
                <c:pt idx="1">
                  <c:v>39885</c:v>
                </c:pt>
                <c:pt idx="2">
                  <c:v>40116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7-464F-BF03-E83987410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654464"/>
        <c:axId val="126530688"/>
      </c:barChart>
      <c:catAx>
        <c:axId val="162654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26530688"/>
        <c:crosses val="autoZero"/>
        <c:auto val="1"/>
        <c:lblAlgn val="ctr"/>
        <c:lblOffset val="100"/>
        <c:noMultiLvlLbl val="0"/>
      </c:catAx>
      <c:valAx>
        <c:axId val="126530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1626544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'ac132111'!$D$1</c:f>
              <c:strCache>
                <c:ptCount val="1"/>
                <c:pt idx="0">
                  <c:v>Most_medal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7.4074074074074077E-3"/>
                  <c:y val="-3.56307198527637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49-4D9B-B841-34F8332948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'ac132111'!$A$2:$C$4</c:f>
              <c:multiLvlStrCache>
                <c:ptCount val="3"/>
                <c:lvl>
                  <c:pt idx="0">
                    <c:v>Swimming</c:v>
                  </c:pt>
                  <c:pt idx="1">
                    <c:v>Gymnastics</c:v>
                  </c:pt>
                  <c:pt idx="2">
                    <c:v>Gymnastics</c:v>
                  </c:pt>
                </c:lvl>
                <c:lvl>
                  <c:pt idx="0">
                    <c:v>United States</c:v>
                  </c:pt>
                  <c:pt idx="1">
                    <c:v>Soviet Union</c:v>
                  </c:pt>
                  <c:pt idx="2">
                    <c:v>Soviet Union</c:v>
                  </c:pt>
                </c:lvl>
                <c:lvl>
                  <c:pt idx="0">
                    <c:v>Michael Fred Phelps II</c:v>
                  </c:pt>
                  <c:pt idx="1">
                    <c:v>Larysa Semenivna Latynina Diriy</c:v>
                  </c:pt>
                  <c:pt idx="2">
                    <c:v>Nikolay Yefimovich Andrianov</c:v>
                  </c:pt>
                </c:lvl>
              </c:multiLvlStrCache>
            </c:multiLvlStrRef>
          </c:cat>
          <c:val>
            <c:numRef>
              <c:f>'ac132111'!$D$2:$D$4</c:f>
              <c:numCache>
                <c:formatCode>General</c:formatCode>
                <c:ptCount val="3"/>
                <c:pt idx="0">
                  <c:v>84</c:v>
                </c:pt>
                <c:pt idx="1">
                  <c:v>54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49-4D9B-B841-34F833294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78016"/>
        <c:axId val="33879936"/>
      </c:barChart>
      <c:catAx>
        <c:axId val="33878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879936"/>
        <c:crosses val="autoZero"/>
        <c:auto val="1"/>
        <c:lblAlgn val="ctr"/>
        <c:lblOffset val="100"/>
        <c:noMultiLvlLbl val="0"/>
      </c:catAx>
      <c:valAx>
        <c:axId val="3387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87801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Great Britain Christopher Andrew Name : Chris Hoy Cycling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ac1321111!$A$2:$C$2</c:f>
              <c:strCache>
                <c:ptCount val="1"/>
                <c:pt idx="0">
                  <c:v>Great Britain Christopher Andrew Chris Hoy Cycling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ac1321111!$D$1</c:f>
              <c:strCache>
                <c:ptCount val="1"/>
                <c:pt idx="0">
                  <c:v>Most_Gold</c:v>
                </c:pt>
              </c:strCache>
            </c:strRef>
          </c:cat>
          <c:val>
            <c:numRef>
              <c:f>ac1321111!$D$2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0-4FA8-85BB-24F2D4C77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13792"/>
        <c:axId val="34131968"/>
      </c:barChart>
      <c:catAx>
        <c:axId val="3411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131968"/>
        <c:crosses val="autoZero"/>
        <c:auto val="1"/>
        <c:lblAlgn val="ctr"/>
        <c:lblOffset val="100"/>
        <c:noMultiLvlLbl val="0"/>
      </c:catAx>
      <c:valAx>
        <c:axId val="341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11379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sz="1400" b="1" dirty="0"/>
              <a:t>name</a:t>
            </a:r>
            <a:r>
              <a:rPr lang="en-US" sz="1400" b="0" dirty="0"/>
              <a:t> : Suzanne Brigit Sue Bird</a:t>
            </a:r>
          </a:p>
          <a:p>
            <a:pPr>
              <a:defRPr b="0"/>
            </a:pPr>
            <a:r>
              <a:rPr lang="en-US" sz="1400" b="1" dirty="0"/>
              <a:t>team</a:t>
            </a:r>
            <a:r>
              <a:rPr lang="en-US" sz="1400" b="0" dirty="0"/>
              <a:t> :  United States</a:t>
            </a:r>
          </a:p>
          <a:p>
            <a:pPr>
              <a:defRPr b="0"/>
            </a:pPr>
            <a:r>
              <a:rPr lang="en-US" sz="1400" b="1" dirty="0"/>
              <a:t>sports</a:t>
            </a:r>
            <a:r>
              <a:rPr lang="en-US" sz="1400" b="0" dirty="0"/>
              <a:t> :  Basketball </a:t>
            </a:r>
          </a:p>
          <a:p>
            <a:pPr>
              <a:defRPr b="0"/>
            </a:pPr>
            <a:r>
              <a:rPr lang="en-US" sz="1400" b="1" dirty="0"/>
              <a:t>medal</a:t>
            </a:r>
            <a:r>
              <a:rPr lang="en-US" sz="1400" b="0" dirty="0"/>
              <a:t> : Gold</a:t>
            </a:r>
          </a:p>
        </c:rich>
      </c:tx>
      <c:layout>
        <c:manualLayout>
          <c:xMode val="edge"/>
          <c:yMode val="edge"/>
          <c:x val="0.17882037217257954"/>
          <c:y val="2.7777777777777776E-2"/>
        </c:manualLayout>
      </c:layout>
      <c:overlay val="0"/>
      <c:spPr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ac13211112!$A$2:$D$2</c:f>
              <c:strCache>
                <c:ptCount val="1"/>
                <c:pt idx="0">
                  <c:v>Suzanne Brigit Sue Bird United States Basketball Gold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ac13211112!$E$1</c:f>
              <c:strCache>
                <c:ptCount val="1"/>
                <c:pt idx="0">
                  <c:v>Most_medal</c:v>
                </c:pt>
              </c:strCache>
            </c:strRef>
          </c:cat>
          <c:val>
            <c:numRef>
              <c:f>ac13211112!$E$2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D-4DEE-B672-7348CACAF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78784"/>
        <c:axId val="34280576"/>
      </c:barChart>
      <c:catAx>
        <c:axId val="34278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4280576"/>
        <c:crosses val="autoZero"/>
        <c:auto val="1"/>
        <c:lblAlgn val="ctr"/>
        <c:lblOffset val="100"/>
        <c:noMultiLvlLbl val="0"/>
      </c:catAx>
      <c:valAx>
        <c:axId val="3428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42787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ac132111121!$C$1</c:f>
              <c:strCache>
                <c:ptCount val="1"/>
                <c:pt idx="0">
                  <c:v>Different_medal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ac132111121!$A$2:$B$3</c:f>
              <c:multiLvlStrCache>
                <c:ptCount val="2"/>
                <c:lvl>
                  <c:pt idx="0">
                    <c:v>Bronze</c:v>
                  </c:pt>
                  <c:pt idx="1">
                    <c:v>Gold</c:v>
                  </c:pt>
                </c:lvl>
                <c:lvl>
                  <c:pt idx="0">
                    <c:v>Teresa Edwards</c:v>
                  </c:pt>
                  <c:pt idx="1">
                    <c:v>Teresa Edwards</c:v>
                  </c:pt>
                </c:lvl>
              </c:multiLvlStrCache>
            </c:multiLvlStrRef>
          </c:cat>
          <c:val>
            <c:numRef>
              <c:f>ac132111121!$C$2:$C$3</c:f>
              <c:numCache>
                <c:formatCode>General</c:formatCode>
                <c:ptCount val="2"/>
                <c:pt idx="0">
                  <c:v>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A-4D89-9AA8-60C804585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35744"/>
        <c:axId val="35130368"/>
      </c:barChart>
      <c:catAx>
        <c:axId val="34335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35130368"/>
        <c:crosses val="autoZero"/>
        <c:auto val="1"/>
        <c:lblAlgn val="ctr"/>
        <c:lblOffset val="100"/>
        <c:noMultiLvlLbl val="0"/>
      </c:catAx>
      <c:valAx>
        <c:axId val="3513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43357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ac1321111211!$T$10</c:f>
              <c:strCache>
                <c:ptCount val="1"/>
                <c:pt idx="0">
                  <c:v>Total_medal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ac1321111211!$R$11:$S$20</c:f>
              <c:multiLvlStrCache>
                <c:ptCount val="10"/>
                <c:lvl>
                  <c:pt idx="0">
                    <c:v>F</c:v>
                  </c:pt>
                  <c:pt idx="1">
                    <c:v>F</c:v>
                  </c:pt>
                  <c:pt idx="2">
                    <c:v>F</c:v>
                  </c:pt>
                  <c:pt idx="3">
                    <c:v>F</c:v>
                  </c:pt>
                  <c:pt idx="4">
                    <c:v>F</c:v>
                  </c:pt>
                  <c:pt idx="5">
                    <c:v>F</c:v>
                  </c:pt>
                  <c:pt idx="6">
                    <c:v>F</c:v>
                  </c:pt>
                  <c:pt idx="7">
                    <c:v>F</c:v>
                  </c:pt>
                  <c:pt idx="8">
                    <c:v>F</c:v>
                  </c:pt>
                  <c:pt idx="9">
                    <c:v>F</c:v>
                  </c:pt>
                </c:lvl>
                <c:lvl>
                  <c:pt idx="0">
                    <c:v>1904</c:v>
                  </c:pt>
                  <c:pt idx="1">
                    <c:v>1906</c:v>
                  </c:pt>
                  <c:pt idx="2">
                    <c:v>1900</c:v>
                  </c:pt>
                  <c:pt idx="3">
                    <c:v>1908</c:v>
                  </c:pt>
                  <c:pt idx="4">
                    <c:v>1912</c:v>
                  </c:pt>
                  <c:pt idx="5">
                    <c:v>1920</c:v>
                  </c:pt>
                  <c:pt idx="6">
                    <c:v>1924</c:v>
                  </c:pt>
                  <c:pt idx="7">
                    <c:v>1928</c:v>
                  </c:pt>
                  <c:pt idx="8">
                    <c:v>1932</c:v>
                  </c:pt>
                  <c:pt idx="9">
                    <c:v>1936</c:v>
                  </c:pt>
                </c:lvl>
              </c:multiLvlStrCache>
            </c:multiLvlStrRef>
          </c:cat>
          <c:val>
            <c:numRef>
              <c:f>ac1321111211!$T$11:$T$20</c:f>
              <c:numCache>
                <c:formatCode>General</c:formatCode>
                <c:ptCount val="10"/>
                <c:pt idx="0">
                  <c:v>18</c:v>
                </c:pt>
                <c:pt idx="1">
                  <c:v>30</c:v>
                </c:pt>
                <c:pt idx="2">
                  <c:v>39</c:v>
                </c:pt>
                <c:pt idx="3">
                  <c:v>48</c:v>
                </c:pt>
                <c:pt idx="4">
                  <c:v>90</c:v>
                </c:pt>
                <c:pt idx="5">
                  <c:v>132</c:v>
                </c:pt>
                <c:pt idx="6">
                  <c:v>156</c:v>
                </c:pt>
                <c:pt idx="7">
                  <c:v>204</c:v>
                </c:pt>
                <c:pt idx="8">
                  <c:v>291</c:v>
                </c:pt>
                <c:pt idx="9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C-4E83-88AA-BDFD79382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54976"/>
        <c:axId val="35886592"/>
      </c:barChart>
      <c:catAx>
        <c:axId val="35854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5886592"/>
        <c:crosses val="autoZero"/>
        <c:auto val="1"/>
        <c:lblAlgn val="ctr"/>
        <c:lblOffset val="100"/>
        <c:noMultiLvlLbl val="0"/>
      </c:catAx>
      <c:valAx>
        <c:axId val="3588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58549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'ac1'!$A$1</c:f>
              <c:strCache>
                <c:ptCount val="1"/>
                <c:pt idx="0">
                  <c:v>unique_sports_count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'ac1'!$A$2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61-49BE-A43E-C13CD3C8B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9584"/>
        <c:axId val="9461120"/>
      </c:barChart>
      <c:catAx>
        <c:axId val="9459584"/>
        <c:scaling>
          <c:orientation val="minMax"/>
        </c:scaling>
        <c:delete val="0"/>
        <c:axPos val="b"/>
        <c:majorTickMark val="out"/>
        <c:minorTickMark val="none"/>
        <c:tickLblPos val="nextTo"/>
        <c:crossAx val="9461120"/>
        <c:crosses val="autoZero"/>
        <c:auto val="1"/>
        <c:lblAlgn val="ctr"/>
        <c:lblOffset val="100"/>
        <c:noMultiLvlLbl val="0"/>
      </c:catAx>
      <c:valAx>
        <c:axId val="946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595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'ac11'!$C$1</c:f>
              <c:strCache>
                <c:ptCount val="1"/>
                <c:pt idx="0">
                  <c:v>Different_medal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'ac11'!$A$2:$B$4</c:f>
              <c:multiLvlStrCache>
                <c:ptCount val="3"/>
                <c:lvl>
                  <c:pt idx="0">
                    <c:v>Silver</c:v>
                  </c:pt>
                  <c:pt idx="1">
                    <c:v>Bronze</c:v>
                  </c:pt>
                  <c:pt idx="2">
                    <c:v>Gold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</c:lvl>
              </c:multiLvlStrCache>
            </c:multiLvlStrRef>
          </c:cat>
          <c:val>
            <c:numRef>
              <c:f>'ac11'!$C$2:$C$4</c:f>
              <c:numCache>
                <c:formatCode>General</c:formatCode>
                <c:ptCount val="3"/>
                <c:pt idx="0">
                  <c:v>57</c:v>
                </c:pt>
                <c:pt idx="1">
                  <c:v>120</c:v>
                </c:pt>
                <c:pt idx="2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8-49E9-8A56-7FBBA0654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91488"/>
        <c:axId val="32997760"/>
      </c:barChart>
      <c:catAx>
        <c:axId val="32991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2997760"/>
        <c:crosses val="autoZero"/>
        <c:auto val="1"/>
        <c:lblAlgn val="ctr"/>
        <c:lblOffset val="100"/>
        <c:noMultiLvlLbl val="0"/>
      </c:catAx>
      <c:valAx>
        <c:axId val="3299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299148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8.2776609445558438E-2"/>
          <c:y val="0.16697444069491313"/>
          <c:w val="0.88685762105823729"/>
          <c:h val="0.78499968753905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ac132111121122!$D$1</c:f>
              <c:strCache>
                <c:ptCount val="1"/>
                <c:pt idx="0">
                  <c:v>medal_count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ac132111121122!$A$2:$C$22</c:f>
              <c:multiLvlStrCache>
                <c:ptCount val="21"/>
                <c:lvl>
                  <c:pt idx="0">
                    <c:v>Gold</c:v>
                  </c:pt>
                  <c:pt idx="1">
                    <c:v>Bronze</c:v>
                  </c:pt>
                  <c:pt idx="2">
                    <c:v>Silver</c:v>
                  </c:pt>
                  <c:pt idx="3">
                    <c:v>Gold</c:v>
                  </c:pt>
                  <c:pt idx="4">
                    <c:v>Gold</c:v>
                  </c:pt>
                  <c:pt idx="5">
                    <c:v>Bronze</c:v>
                  </c:pt>
                  <c:pt idx="6">
                    <c:v>Bronze</c:v>
                  </c:pt>
                  <c:pt idx="7">
                    <c:v>Bronze</c:v>
                  </c:pt>
                  <c:pt idx="8">
                    <c:v>Bronze</c:v>
                  </c:pt>
                  <c:pt idx="9">
                    <c:v>Silver</c:v>
                  </c:pt>
                  <c:pt idx="10">
                    <c:v>Silver</c:v>
                  </c:pt>
                  <c:pt idx="11">
                    <c:v>Bronze</c:v>
                  </c:pt>
                  <c:pt idx="12">
                    <c:v>Bronze</c:v>
                  </c:pt>
                  <c:pt idx="13">
                    <c:v>Bronze</c:v>
                  </c:pt>
                  <c:pt idx="14">
                    <c:v>Bronze</c:v>
                  </c:pt>
                  <c:pt idx="15">
                    <c:v>Bronze</c:v>
                  </c:pt>
                  <c:pt idx="16">
                    <c:v>Silver</c:v>
                  </c:pt>
                  <c:pt idx="17">
                    <c:v>Silver</c:v>
                  </c:pt>
                  <c:pt idx="18">
                    <c:v>Silver</c:v>
                  </c:pt>
                  <c:pt idx="19">
                    <c:v>Silver</c:v>
                  </c:pt>
                  <c:pt idx="20">
                    <c:v>Bronze</c:v>
                  </c:pt>
                </c:lvl>
                <c:lvl>
                  <c:pt idx="0">
                    <c:v>Hockey Mens Hockey</c:v>
                  </c:pt>
                  <c:pt idx="1">
                    <c:v>Hockey Mens Hockey</c:v>
                  </c:pt>
                  <c:pt idx="2">
                    <c:v>Hockey Mens Hockey</c:v>
                  </c:pt>
                  <c:pt idx="3">
                    <c:v>Alpinism Mixed Alpinism</c:v>
                  </c:pt>
                  <c:pt idx="4">
                    <c:v>Shooting Mens Air Rifle 10 metres</c:v>
                  </c:pt>
                  <c:pt idx="5">
                    <c:v>Wrestling Mens Lightweight Freestyle</c:v>
                  </c:pt>
                  <c:pt idx="6">
                    <c:v>Wrestling Mens Bantamweight Freestyle</c:v>
                  </c:pt>
                  <c:pt idx="7">
                    <c:v>Boxing Womens Flyweight</c:v>
                  </c:pt>
                  <c:pt idx="8">
                    <c:v>Wrestling Mens Welterweight Freestyle</c:v>
                  </c:pt>
                  <c:pt idx="9">
                    <c:v>Wrestling Mens Welterweight Freestyle</c:v>
                  </c:pt>
                  <c:pt idx="10">
                    <c:v>Shooting Mens RapidFire Pistol 25 metres</c:v>
                  </c:pt>
                  <c:pt idx="11">
                    <c:v>Wrestling Womens Lightweight Freestyle</c:v>
                  </c:pt>
                  <c:pt idx="12">
                    <c:v>Weightlifting Womens LightHeavyweight</c:v>
                  </c:pt>
                  <c:pt idx="13">
                    <c:v>Shooting Mens Air Rifle 10 metres</c:v>
                  </c:pt>
                  <c:pt idx="14">
                    <c:v>Badminton Womens Singles</c:v>
                  </c:pt>
                  <c:pt idx="15">
                    <c:v>Tennis Mens Singles</c:v>
                  </c:pt>
                  <c:pt idx="16">
                    <c:v>Athletics Mens 200 metres</c:v>
                  </c:pt>
                  <c:pt idx="17">
                    <c:v>Athletics Mens 200 metres Hurdles</c:v>
                  </c:pt>
                  <c:pt idx="18">
                    <c:v>Shooting Mens Double Trap</c:v>
                  </c:pt>
                  <c:pt idx="19">
                    <c:v>Badminton Womens Singles</c:v>
                  </c:pt>
                  <c:pt idx="20">
                    <c:v>Boxing Mens Middleweight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  <c:pt idx="3">
                    <c:v>India</c:v>
                  </c:pt>
                  <c:pt idx="4">
                    <c:v>India</c:v>
                  </c:pt>
                  <c:pt idx="5">
                    <c:v>India</c:v>
                  </c:pt>
                  <c:pt idx="6">
                    <c:v>India</c:v>
                  </c:pt>
                  <c:pt idx="7">
                    <c:v>India</c:v>
                  </c:pt>
                  <c:pt idx="8">
                    <c:v>India</c:v>
                  </c:pt>
                  <c:pt idx="9">
                    <c:v>India</c:v>
                  </c:pt>
                  <c:pt idx="10">
                    <c:v>India</c:v>
                  </c:pt>
                  <c:pt idx="11">
                    <c:v>India</c:v>
                  </c:pt>
                  <c:pt idx="12">
                    <c:v>India</c:v>
                  </c:pt>
                  <c:pt idx="13">
                    <c:v>India</c:v>
                  </c:pt>
                  <c:pt idx="14">
                    <c:v>India</c:v>
                  </c:pt>
                  <c:pt idx="15">
                    <c:v>India</c:v>
                  </c:pt>
                  <c:pt idx="16">
                    <c:v>India</c:v>
                  </c:pt>
                  <c:pt idx="17">
                    <c:v>India</c:v>
                  </c:pt>
                  <c:pt idx="18">
                    <c:v>India</c:v>
                  </c:pt>
                  <c:pt idx="19">
                    <c:v>India</c:v>
                  </c:pt>
                  <c:pt idx="20">
                    <c:v>India</c:v>
                  </c:pt>
                </c:lvl>
              </c:multiLvlStrCache>
            </c:multiLvlStrRef>
          </c:cat>
          <c:val>
            <c:numRef>
              <c:f>ac132111121122!$D$2:$D$22</c:f>
              <c:numCache>
                <c:formatCode>General</c:formatCode>
                <c:ptCount val="21"/>
                <c:pt idx="0">
                  <c:v>390</c:v>
                </c:pt>
                <c:pt idx="1">
                  <c:v>90</c:v>
                </c:pt>
                <c:pt idx="2">
                  <c:v>39</c:v>
                </c:pt>
                <c:pt idx="3">
                  <c:v>21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2-4758-A5A0-D425C19B8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27232"/>
        <c:axId val="35129984"/>
      </c:barChart>
      <c:catAx>
        <c:axId val="34127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5129984"/>
        <c:crosses val="autoZero"/>
        <c:auto val="1"/>
        <c:lblAlgn val="ctr"/>
        <c:lblOffset val="100"/>
        <c:noMultiLvlLbl val="0"/>
      </c:catAx>
      <c:valAx>
        <c:axId val="35129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2723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ac1321111211225!$C$1</c:f>
              <c:strCache>
                <c:ptCount val="1"/>
                <c:pt idx="0">
                  <c:v>year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multiLvlStrRef>
              <c:f>ac1321111211225!$A$2:$B$30</c:f>
              <c:multiLvlStrCache>
                <c:ptCount val="29"/>
                <c:lvl>
                  <c:pt idx="0">
                    <c:v>Athletics Mens 200 metres</c:v>
                  </c:pt>
                  <c:pt idx="1">
                    <c:v>Athletics Mens 200 metres Hurdles</c:v>
                  </c:pt>
                  <c:pt idx="2">
                    <c:v>Alpinism Mixed Alpinism</c:v>
                  </c:pt>
                  <c:pt idx="3">
                    <c:v>Hockey Mens Hockey</c:v>
                  </c:pt>
                  <c:pt idx="4">
                    <c:v>Hockey Mens Hockey</c:v>
                  </c:pt>
                  <c:pt idx="5">
                    <c:v>Hockey Mens Hockey</c:v>
                  </c:pt>
                  <c:pt idx="6">
                    <c:v>Hockey Mens Hockey</c:v>
                  </c:pt>
                  <c:pt idx="7">
                    <c:v>Hockey Mens Hockey</c:v>
                  </c:pt>
                  <c:pt idx="8">
                    <c:v>Wrestling Mens Bantamweight Freestyle</c:v>
                  </c:pt>
                  <c:pt idx="9">
                    <c:v>Hockey Mens Hockey</c:v>
                  </c:pt>
                  <c:pt idx="10">
                    <c:v>Hockey Mens Hockey</c:v>
                  </c:pt>
                  <c:pt idx="11">
                    <c:v>Hockey Mens Hockey</c:v>
                  </c:pt>
                  <c:pt idx="12">
                    <c:v>Hockey Mens Hockey</c:v>
                  </c:pt>
                  <c:pt idx="13">
                    <c:v>Hockey Mens Hockey</c:v>
                  </c:pt>
                  <c:pt idx="14">
                    <c:v>Hockey Mens Hockey</c:v>
                  </c:pt>
                  <c:pt idx="15">
                    <c:v>Tennis Mens Singles</c:v>
                  </c:pt>
                  <c:pt idx="16">
                    <c:v>Weightlifting Womens LightHeavyweight</c:v>
                  </c:pt>
                  <c:pt idx="17">
                    <c:v>Shooting Mens Double Trap</c:v>
                  </c:pt>
                  <c:pt idx="18">
                    <c:v>Shooting Mens Air Rifle 10 metres</c:v>
                  </c:pt>
                  <c:pt idx="19">
                    <c:v>Wrestling Mens Welterweight Freestyle</c:v>
                  </c:pt>
                  <c:pt idx="20">
                    <c:v>Boxing Mens Middleweight</c:v>
                  </c:pt>
                  <c:pt idx="21">
                    <c:v>Wrestling Mens Lightweight Freestyle</c:v>
                  </c:pt>
                  <c:pt idx="22">
                    <c:v>Boxing Womens Flyweight</c:v>
                  </c:pt>
                  <c:pt idx="23">
                    <c:v>Wrestling Mens Welterweight Freestyle</c:v>
                  </c:pt>
                  <c:pt idx="24">
                    <c:v>Shooting Mens RapidFire Pistol 25 metres</c:v>
                  </c:pt>
                  <c:pt idx="25">
                    <c:v>Shooting Mens Air Rifle 10 metres</c:v>
                  </c:pt>
                  <c:pt idx="26">
                    <c:v>Badminton Womens Singles</c:v>
                  </c:pt>
                  <c:pt idx="27">
                    <c:v>Wrestling Womens Lightweight Freestyle</c:v>
                  </c:pt>
                  <c:pt idx="28">
                    <c:v>Badminton Womens Singles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  <c:pt idx="3">
                    <c:v>India</c:v>
                  </c:pt>
                  <c:pt idx="4">
                    <c:v>India</c:v>
                  </c:pt>
                  <c:pt idx="5">
                    <c:v>India</c:v>
                  </c:pt>
                  <c:pt idx="6">
                    <c:v>India</c:v>
                  </c:pt>
                  <c:pt idx="7">
                    <c:v>India</c:v>
                  </c:pt>
                  <c:pt idx="8">
                    <c:v>India</c:v>
                  </c:pt>
                  <c:pt idx="9">
                    <c:v>India</c:v>
                  </c:pt>
                  <c:pt idx="10">
                    <c:v>India</c:v>
                  </c:pt>
                  <c:pt idx="11">
                    <c:v>India</c:v>
                  </c:pt>
                  <c:pt idx="12">
                    <c:v>India</c:v>
                  </c:pt>
                  <c:pt idx="13">
                    <c:v>India</c:v>
                  </c:pt>
                  <c:pt idx="14">
                    <c:v>India</c:v>
                  </c:pt>
                  <c:pt idx="15">
                    <c:v>India</c:v>
                  </c:pt>
                  <c:pt idx="16">
                    <c:v>India</c:v>
                  </c:pt>
                  <c:pt idx="17">
                    <c:v>India</c:v>
                  </c:pt>
                  <c:pt idx="18">
                    <c:v>India</c:v>
                  </c:pt>
                  <c:pt idx="19">
                    <c:v>India</c:v>
                  </c:pt>
                  <c:pt idx="20">
                    <c:v>India</c:v>
                  </c:pt>
                  <c:pt idx="21">
                    <c:v>India</c:v>
                  </c:pt>
                  <c:pt idx="22">
                    <c:v>India</c:v>
                  </c:pt>
                  <c:pt idx="23">
                    <c:v>India</c:v>
                  </c:pt>
                  <c:pt idx="24">
                    <c:v>India</c:v>
                  </c:pt>
                  <c:pt idx="25">
                    <c:v>India</c:v>
                  </c:pt>
                  <c:pt idx="26">
                    <c:v>India</c:v>
                  </c:pt>
                  <c:pt idx="27">
                    <c:v>India</c:v>
                  </c:pt>
                  <c:pt idx="28">
                    <c:v>India</c:v>
                  </c:pt>
                </c:lvl>
              </c:multiLvlStrCache>
            </c:multiLvlStrRef>
          </c:cat>
          <c:val>
            <c:numRef>
              <c:f>ac1321111211225!$C$2:$C$30</c:f>
              <c:numCache>
                <c:formatCode>General</c:formatCode>
                <c:ptCount val="29"/>
                <c:pt idx="0">
                  <c:v>1900</c:v>
                </c:pt>
                <c:pt idx="1">
                  <c:v>1900</c:v>
                </c:pt>
                <c:pt idx="2">
                  <c:v>1924</c:v>
                </c:pt>
                <c:pt idx="3">
                  <c:v>1928</c:v>
                </c:pt>
                <c:pt idx="4">
                  <c:v>1932</c:v>
                </c:pt>
                <c:pt idx="5">
                  <c:v>1936</c:v>
                </c:pt>
                <c:pt idx="6">
                  <c:v>1948</c:v>
                </c:pt>
                <c:pt idx="7">
                  <c:v>1952</c:v>
                </c:pt>
                <c:pt idx="8">
                  <c:v>1952</c:v>
                </c:pt>
                <c:pt idx="9">
                  <c:v>1956</c:v>
                </c:pt>
                <c:pt idx="10">
                  <c:v>1960</c:v>
                </c:pt>
                <c:pt idx="11">
                  <c:v>1964</c:v>
                </c:pt>
                <c:pt idx="12">
                  <c:v>1968</c:v>
                </c:pt>
                <c:pt idx="13">
                  <c:v>1972</c:v>
                </c:pt>
                <c:pt idx="14">
                  <c:v>1980</c:v>
                </c:pt>
                <c:pt idx="15">
                  <c:v>1996</c:v>
                </c:pt>
                <c:pt idx="16">
                  <c:v>2000</c:v>
                </c:pt>
                <c:pt idx="17">
                  <c:v>2004</c:v>
                </c:pt>
                <c:pt idx="18">
                  <c:v>2008</c:v>
                </c:pt>
                <c:pt idx="19">
                  <c:v>2008</c:v>
                </c:pt>
                <c:pt idx="20">
                  <c:v>2008</c:v>
                </c:pt>
                <c:pt idx="21">
                  <c:v>2012</c:v>
                </c:pt>
                <c:pt idx="22">
                  <c:v>2012</c:v>
                </c:pt>
                <c:pt idx="23">
                  <c:v>2012</c:v>
                </c:pt>
                <c:pt idx="24">
                  <c:v>2012</c:v>
                </c:pt>
                <c:pt idx="25">
                  <c:v>2012</c:v>
                </c:pt>
                <c:pt idx="26">
                  <c:v>2012</c:v>
                </c:pt>
                <c:pt idx="27">
                  <c:v>2016</c:v>
                </c:pt>
                <c:pt idx="28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7-4A01-B39B-DDE5589766D7}"/>
            </c:ext>
          </c:extLst>
        </c:ser>
        <c:ser>
          <c:idx val="1"/>
          <c:order val="1"/>
          <c:tx>
            <c:strRef>
              <c:f>ac1321111211225!$D$1</c:f>
              <c:strCache>
                <c:ptCount val="1"/>
                <c:pt idx="0">
                  <c:v>medal_count</c:v>
                </c:pt>
              </c:strCache>
            </c:strRef>
          </c:tx>
          <c:cat>
            <c:multiLvlStrRef>
              <c:f>ac1321111211225!$A$2:$B$30</c:f>
              <c:multiLvlStrCache>
                <c:ptCount val="29"/>
                <c:lvl>
                  <c:pt idx="0">
                    <c:v>Athletics Mens 200 metres</c:v>
                  </c:pt>
                  <c:pt idx="1">
                    <c:v>Athletics Mens 200 metres Hurdles</c:v>
                  </c:pt>
                  <c:pt idx="2">
                    <c:v>Alpinism Mixed Alpinism</c:v>
                  </c:pt>
                  <c:pt idx="3">
                    <c:v>Hockey Mens Hockey</c:v>
                  </c:pt>
                  <c:pt idx="4">
                    <c:v>Hockey Mens Hockey</c:v>
                  </c:pt>
                  <c:pt idx="5">
                    <c:v>Hockey Mens Hockey</c:v>
                  </c:pt>
                  <c:pt idx="6">
                    <c:v>Hockey Mens Hockey</c:v>
                  </c:pt>
                  <c:pt idx="7">
                    <c:v>Hockey Mens Hockey</c:v>
                  </c:pt>
                  <c:pt idx="8">
                    <c:v>Wrestling Mens Bantamweight Freestyle</c:v>
                  </c:pt>
                  <c:pt idx="9">
                    <c:v>Hockey Mens Hockey</c:v>
                  </c:pt>
                  <c:pt idx="10">
                    <c:v>Hockey Mens Hockey</c:v>
                  </c:pt>
                  <c:pt idx="11">
                    <c:v>Hockey Mens Hockey</c:v>
                  </c:pt>
                  <c:pt idx="12">
                    <c:v>Hockey Mens Hockey</c:v>
                  </c:pt>
                  <c:pt idx="13">
                    <c:v>Hockey Mens Hockey</c:v>
                  </c:pt>
                  <c:pt idx="14">
                    <c:v>Hockey Mens Hockey</c:v>
                  </c:pt>
                  <c:pt idx="15">
                    <c:v>Tennis Mens Singles</c:v>
                  </c:pt>
                  <c:pt idx="16">
                    <c:v>Weightlifting Womens LightHeavyweight</c:v>
                  </c:pt>
                  <c:pt idx="17">
                    <c:v>Shooting Mens Double Trap</c:v>
                  </c:pt>
                  <c:pt idx="18">
                    <c:v>Shooting Mens Air Rifle 10 metres</c:v>
                  </c:pt>
                  <c:pt idx="19">
                    <c:v>Wrestling Mens Welterweight Freestyle</c:v>
                  </c:pt>
                  <c:pt idx="20">
                    <c:v>Boxing Mens Middleweight</c:v>
                  </c:pt>
                  <c:pt idx="21">
                    <c:v>Wrestling Mens Lightweight Freestyle</c:v>
                  </c:pt>
                  <c:pt idx="22">
                    <c:v>Boxing Womens Flyweight</c:v>
                  </c:pt>
                  <c:pt idx="23">
                    <c:v>Wrestling Mens Welterweight Freestyle</c:v>
                  </c:pt>
                  <c:pt idx="24">
                    <c:v>Shooting Mens RapidFire Pistol 25 metres</c:v>
                  </c:pt>
                  <c:pt idx="25">
                    <c:v>Shooting Mens Air Rifle 10 metres</c:v>
                  </c:pt>
                  <c:pt idx="26">
                    <c:v>Badminton Womens Singles</c:v>
                  </c:pt>
                  <c:pt idx="27">
                    <c:v>Wrestling Womens Lightweight Freestyle</c:v>
                  </c:pt>
                  <c:pt idx="28">
                    <c:v>Badminton Womens Singles</c:v>
                  </c:pt>
                </c:lvl>
                <c:lvl>
                  <c:pt idx="0">
                    <c:v>India</c:v>
                  </c:pt>
                  <c:pt idx="1">
                    <c:v>India</c:v>
                  </c:pt>
                  <c:pt idx="2">
                    <c:v>India</c:v>
                  </c:pt>
                  <c:pt idx="3">
                    <c:v>India</c:v>
                  </c:pt>
                  <c:pt idx="4">
                    <c:v>India</c:v>
                  </c:pt>
                  <c:pt idx="5">
                    <c:v>India</c:v>
                  </c:pt>
                  <c:pt idx="6">
                    <c:v>India</c:v>
                  </c:pt>
                  <c:pt idx="7">
                    <c:v>India</c:v>
                  </c:pt>
                  <c:pt idx="8">
                    <c:v>India</c:v>
                  </c:pt>
                  <c:pt idx="9">
                    <c:v>India</c:v>
                  </c:pt>
                  <c:pt idx="10">
                    <c:v>India</c:v>
                  </c:pt>
                  <c:pt idx="11">
                    <c:v>India</c:v>
                  </c:pt>
                  <c:pt idx="12">
                    <c:v>India</c:v>
                  </c:pt>
                  <c:pt idx="13">
                    <c:v>India</c:v>
                  </c:pt>
                  <c:pt idx="14">
                    <c:v>India</c:v>
                  </c:pt>
                  <c:pt idx="15">
                    <c:v>India</c:v>
                  </c:pt>
                  <c:pt idx="16">
                    <c:v>India</c:v>
                  </c:pt>
                  <c:pt idx="17">
                    <c:v>India</c:v>
                  </c:pt>
                  <c:pt idx="18">
                    <c:v>India</c:v>
                  </c:pt>
                  <c:pt idx="19">
                    <c:v>India</c:v>
                  </c:pt>
                  <c:pt idx="20">
                    <c:v>India</c:v>
                  </c:pt>
                  <c:pt idx="21">
                    <c:v>India</c:v>
                  </c:pt>
                  <c:pt idx="22">
                    <c:v>India</c:v>
                  </c:pt>
                  <c:pt idx="23">
                    <c:v>India</c:v>
                  </c:pt>
                  <c:pt idx="24">
                    <c:v>India</c:v>
                  </c:pt>
                  <c:pt idx="25">
                    <c:v>India</c:v>
                  </c:pt>
                  <c:pt idx="26">
                    <c:v>India</c:v>
                  </c:pt>
                  <c:pt idx="27">
                    <c:v>India</c:v>
                  </c:pt>
                  <c:pt idx="28">
                    <c:v>India</c:v>
                  </c:pt>
                </c:lvl>
              </c:multiLvlStrCache>
            </c:multiLvlStrRef>
          </c:cat>
          <c:val>
            <c:numRef>
              <c:f>ac1321111211225!$D$2:$D$30</c:f>
              <c:numCache>
                <c:formatCode>General</c:formatCode>
                <c:ptCount val="29"/>
                <c:pt idx="0">
                  <c:v>3</c:v>
                </c:pt>
                <c:pt idx="1">
                  <c:v>3</c:v>
                </c:pt>
                <c:pt idx="2">
                  <c:v>21</c:v>
                </c:pt>
                <c:pt idx="3">
                  <c:v>42</c:v>
                </c:pt>
                <c:pt idx="4">
                  <c:v>45</c:v>
                </c:pt>
                <c:pt idx="5">
                  <c:v>57</c:v>
                </c:pt>
                <c:pt idx="6">
                  <c:v>60</c:v>
                </c:pt>
                <c:pt idx="7">
                  <c:v>42</c:v>
                </c:pt>
                <c:pt idx="8">
                  <c:v>3</c:v>
                </c:pt>
                <c:pt idx="9">
                  <c:v>51</c:v>
                </c:pt>
                <c:pt idx="10">
                  <c:v>39</c:v>
                </c:pt>
                <c:pt idx="11">
                  <c:v>45</c:v>
                </c:pt>
                <c:pt idx="12">
                  <c:v>48</c:v>
                </c:pt>
                <c:pt idx="13">
                  <c:v>42</c:v>
                </c:pt>
                <c:pt idx="14">
                  <c:v>48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D7-4A01-B39B-DDE558976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4775955262124296"/>
          <c:y val="4.1625000000000009E-2"/>
          <c:w val="0.33323807208184486"/>
          <c:h val="0.9249790026246719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19708206686930091"/>
          <c:y val="1.7167381974248927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'ac131'!$A$2:$B$2</c:f>
              <c:strCache>
                <c:ptCount val="1"/>
                <c:pt idx="0">
                  <c:v>United States Gold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9.3802104524168522E-3"/>
                  <c:y val="4.0315411217374655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E-45C7-8876-923E88683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'ac131'!$C$1</c:f>
              <c:strCache>
                <c:ptCount val="1"/>
                <c:pt idx="0">
                  <c:v>max_medal</c:v>
                </c:pt>
              </c:strCache>
            </c:strRef>
          </c:cat>
          <c:val>
            <c:numRef>
              <c:f>'ac131'!$C$2</c:f>
              <c:numCache>
                <c:formatCode>General</c:formatCode>
                <c:ptCount val="1"/>
                <c:pt idx="0">
                  <c:v>7422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DE-45C7-8876-923E88683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056640"/>
        <c:axId val="33058176"/>
      </c:barChart>
      <c:catAx>
        <c:axId val="3305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058176"/>
        <c:crosses val="autoZero"/>
        <c:auto val="1"/>
        <c:lblAlgn val="ctr"/>
        <c:lblOffset val="100"/>
        <c:noMultiLvlLbl val="0"/>
      </c:catAx>
      <c:valAx>
        <c:axId val="33058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0566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'ac132'!$C$1</c:f>
              <c:strCache>
                <c:ptCount val="1"/>
                <c:pt idx="0">
                  <c:v>Medal_own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'ac132'!$A$2:$B$11</c:f>
              <c:multiLvlStrCache>
                <c:ptCount val="10"/>
                <c:lvl>
                  <c:pt idx="0">
                    <c:v>Gold</c:v>
                  </c:pt>
                  <c:pt idx="1">
                    <c:v>Gold</c:v>
                  </c:pt>
                  <c:pt idx="2">
                    <c:v>Gold</c:v>
                  </c:pt>
                  <c:pt idx="3">
                    <c:v>Gold</c:v>
                  </c:pt>
                  <c:pt idx="4">
                    <c:v>Gold</c:v>
                  </c:pt>
                  <c:pt idx="5">
                    <c:v>Gold</c:v>
                  </c:pt>
                  <c:pt idx="6">
                    <c:v>Gold</c:v>
                  </c:pt>
                  <c:pt idx="7">
                    <c:v>Gold</c:v>
                  </c:pt>
                  <c:pt idx="8">
                    <c:v>Gold</c:v>
                  </c:pt>
                  <c:pt idx="9">
                    <c:v>Gold</c:v>
                  </c:pt>
                </c:lvl>
                <c:lvl>
                  <c:pt idx="0">
                    <c:v>United States</c:v>
                  </c:pt>
                  <c:pt idx="1">
                    <c:v>Soviet Union</c:v>
                  </c:pt>
                  <c:pt idx="2">
                    <c:v>Germany</c:v>
                  </c:pt>
                  <c:pt idx="3">
                    <c:v>Italy</c:v>
                  </c:pt>
                  <c:pt idx="4">
                    <c:v>Great Britain</c:v>
                  </c:pt>
                  <c:pt idx="5">
                    <c:v>France</c:v>
                  </c:pt>
                  <c:pt idx="6">
                    <c:v>Sweden</c:v>
                  </c:pt>
                  <c:pt idx="7">
                    <c:v>Hungary</c:v>
                  </c:pt>
                  <c:pt idx="8">
                    <c:v>Canada</c:v>
                  </c:pt>
                  <c:pt idx="9">
                    <c:v>East Germany</c:v>
                  </c:pt>
                </c:lvl>
              </c:multiLvlStrCache>
            </c:multiLvlStrRef>
          </c:cat>
          <c:val>
            <c:numRef>
              <c:f>'ac132'!$C$2:$C$11</c:f>
              <c:numCache>
                <c:formatCode>General</c:formatCode>
                <c:ptCount val="10"/>
                <c:pt idx="0">
                  <c:v>7422</c:v>
                </c:pt>
                <c:pt idx="1">
                  <c:v>3174</c:v>
                </c:pt>
                <c:pt idx="2">
                  <c:v>2037</c:v>
                </c:pt>
                <c:pt idx="3">
                  <c:v>1605</c:v>
                </c:pt>
                <c:pt idx="4">
                  <c:v>1557</c:v>
                </c:pt>
                <c:pt idx="5">
                  <c:v>1365</c:v>
                </c:pt>
                <c:pt idx="6">
                  <c:v>1353</c:v>
                </c:pt>
                <c:pt idx="7">
                  <c:v>1296</c:v>
                </c:pt>
                <c:pt idx="8">
                  <c:v>1266</c:v>
                </c:pt>
                <c:pt idx="9">
                  <c:v>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0-461D-BA52-10B0FC160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30848"/>
        <c:axId val="33232768"/>
      </c:barChart>
      <c:catAx>
        <c:axId val="33230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232768"/>
        <c:crosses val="autoZero"/>
        <c:auto val="1"/>
        <c:lblAlgn val="ctr"/>
        <c:lblOffset val="100"/>
        <c:noMultiLvlLbl val="0"/>
      </c:catAx>
      <c:valAx>
        <c:axId val="3323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2308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12182926829268292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'ac1321'!$A$2:$C$2</c:f>
              <c:strCache>
                <c:ptCount val="1"/>
                <c:pt idx="0">
                  <c:v>United States 1984 Gold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5.5555555555555558E-3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F2-41C6-9E92-CA3BD95B4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'ac1321'!$D$1</c:f>
              <c:strCache>
                <c:ptCount val="1"/>
                <c:pt idx="0">
                  <c:v>Most_Gold</c:v>
                </c:pt>
              </c:strCache>
            </c:strRef>
          </c:cat>
          <c:val>
            <c:numRef>
              <c:f>'ac1321'!$D$2</c:f>
              <c:numCache>
                <c:formatCode>General</c:formatCode>
                <c:ptCount val="1"/>
                <c:pt idx="0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2-41C6-9E92-CA3BD95B4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31904"/>
        <c:axId val="33510912"/>
      </c:barChart>
      <c:catAx>
        <c:axId val="33131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3510912"/>
        <c:crosses val="autoZero"/>
        <c:auto val="1"/>
        <c:lblAlgn val="ctr"/>
        <c:lblOffset val="100"/>
        <c:noMultiLvlLbl val="0"/>
      </c:catAx>
      <c:valAx>
        <c:axId val="3351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13190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United States : Athletics</a:t>
            </a:r>
          </a:p>
        </c:rich>
      </c:tx>
      <c:layout>
        <c:manualLayout>
          <c:xMode val="edge"/>
          <c:yMode val="edge"/>
          <c:x val="0.22017117425539198"/>
          <c:y val="5.172413793103448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'ac13211'!$A$2:$B$2</c:f>
              <c:strCache>
                <c:ptCount val="1"/>
                <c:pt idx="0">
                  <c:v>United States Athletics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'ac13211'!$C$1</c:f>
              <c:strCache>
                <c:ptCount val="1"/>
                <c:pt idx="0">
                  <c:v>Most_medal</c:v>
                </c:pt>
              </c:strCache>
            </c:strRef>
          </c:cat>
          <c:val>
            <c:numRef>
              <c:f>'ac13211'!$C$2</c:f>
              <c:numCache>
                <c:formatCode>General</c:formatCode>
                <c:ptCount val="1"/>
                <c:pt idx="0">
                  <c:v>3213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2-4A5D-97D1-02B63E6EF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63168"/>
        <c:axId val="33864704"/>
      </c:barChart>
      <c:catAx>
        <c:axId val="33863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33864704"/>
        <c:crosses val="autoZero"/>
        <c:auto val="1"/>
        <c:lblAlgn val="ctr"/>
        <c:lblOffset val="100"/>
        <c:noMultiLvlLbl val="0"/>
      </c:catAx>
      <c:valAx>
        <c:axId val="3386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86316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79BD-B9C8-4009-B068-D912F764A8C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CF4D-6675-4269-9061-BAA8C3E1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3124200"/>
            <a:ext cx="6781800" cy="609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SQL OLYMPICS PROJECT – YASH PAWAR</a:t>
            </a:r>
          </a:p>
        </p:txBody>
      </p:sp>
    </p:spTree>
    <p:extLst>
      <p:ext uri="{BB962C8B-B14F-4D97-AF65-F5344CB8AC3E}">
        <p14:creationId xmlns:p14="http://schemas.microsoft.com/office/powerpoint/2010/main" val="424466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8683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7.show top 10 countries who won gold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572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9624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926487"/>
              </p:ext>
            </p:extLst>
          </p:nvPr>
        </p:nvGraphicFramePr>
        <p:xfrm>
          <a:off x="228600" y="4419600"/>
          <a:ext cx="868680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5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8. show in which year did United states won most gold medal ?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15200" cy="219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2900"/>
            <a:ext cx="502919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167996"/>
              </p:ext>
            </p:extLst>
          </p:nvPr>
        </p:nvGraphicFramePr>
        <p:xfrm>
          <a:off x="5715000" y="4190431"/>
          <a:ext cx="3124200" cy="234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54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9. In which sports United States has most medals.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28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3429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825020"/>
              </p:ext>
            </p:extLst>
          </p:nvPr>
        </p:nvGraphicFramePr>
        <p:xfrm>
          <a:off x="4495800" y="4419600"/>
          <a:ext cx="42672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64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10. Find top three players who won most medals along   with their sports and country ?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257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5257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268736"/>
              </p:ext>
            </p:extLst>
          </p:nvPr>
        </p:nvGraphicFramePr>
        <p:xfrm>
          <a:off x="5562600" y="1524000"/>
          <a:ext cx="3429000" cy="516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695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11. Find player with most gold medals in cycling along with his country.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86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0200"/>
            <a:ext cx="8686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628248"/>
              </p:ext>
            </p:extLst>
          </p:nvPr>
        </p:nvGraphicFramePr>
        <p:xfrm>
          <a:off x="5943600" y="1676400"/>
          <a:ext cx="2971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701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12.Find player with most medals (Gold+Silver+Bronze) in Basketball also show his country.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629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6705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108640"/>
              </p:ext>
            </p:extLst>
          </p:nvPr>
        </p:nvGraphicFramePr>
        <p:xfrm>
          <a:off x="7086600" y="1600200"/>
          <a:ext cx="184785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44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13. Find out the count of different medals of the top basketball player Teresa Edwards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4" y="1600200"/>
            <a:ext cx="6477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599"/>
            <a:ext cx="6477000" cy="1382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105320"/>
              </p:ext>
            </p:extLst>
          </p:nvPr>
        </p:nvGraphicFramePr>
        <p:xfrm>
          <a:off x="6781800" y="1600200"/>
          <a:ext cx="2286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224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14. Find out medals won by male,female each year , Export this data and plot graph in excel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6576"/>
            <a:ext cx="3429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482252"/>
              </p:ext>
            </p:extLst>
          </p:nvPr>
        </p:nvGraphicFramePr>
        <p:xfrm>
          <a:off x="4038600" y="4336576"/>
          <a:ext cx="48768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7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Creating olympics Table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5720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1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Load Data In file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52600"/>
            <a:ext cx="8534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90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1. Show how many medal counts present for entire data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8379"/>
            <a:ext cx="8305800" cy="25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4191000" cy="2133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830552"/>
              </p:ext>
            </p:extLst>
          </p:nvPr>
        </p:nvGraphicFramePr>
        <p:xfrm>
          <a:off x="4953000" y="4343400"/>
          <a:ext cx="3810000" cy="2114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32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2. Show count of unique sports present in Olympics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3733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48244"/>
              </p:ext>
            </p:extLst>
          </p:nvPr>
        </p:nvGraphicFramePr>
        <p:xfrm>
          <a:off x="4495800" y="3886200"/>
          <a:ext cx="4191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394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3. Show how many different medals won by team India.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4114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36190"/>
              </p:ext>
            </p:extLst>
          </p:nvPr>
        </p:nvGraphicFramePr>
        <p:xfrm>
          <a:off x="4876800" y="4114800"/>
          <a:ext cx="3886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79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7159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4. Show event wise medals won by India show from highest to lowest medals won in order 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114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962695"/>
              </p:ext>
            </p:extLst>
          </p:nvPr>
        </p:nvGraphicFramePr>
        <p:xfrm>
          <a:off x="4343400" y="3429000"/>
          <a:ext cx="46005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54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5. Show event wise medals won by India in order of year 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4419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70118"/>
              </p:ext>
            </p:extLst>
          </p:nvPr>
        </p:nvGraphicFramePr>
        <p:xfrm>
          <a:off x="4800600" y="3581400"/>
          <a:ext cx="4010025" cy="307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438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dirty="0"/>
              <a:t>6. show country who won maximum medals.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4038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75092"/>
              </p:ext>
            </p:extLst>
          </p:nvPr>
        </p:nvGraphicFramePr>
        <p:xfrm>
          <a:off x="4800600" y="4267201"/>
          <a:ext cx="3886200" cy="232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683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Creating olympics Table</vt:lpstr>
      <vt:lpstr>Load Data In file </vt:lpstr>
      <vt:lpstr>1. Show how many medal counts present for entire data</vt:lpstr>
      <vt:lpstr>2. Show count of unique sports present in Olympics</vt:lpstr>
      <vt:lpstr>3. Show how many different medals won by team India.</vt:lpstr>
      <vt:lpstr>4. Show event wise medals won by India show from highest to lowest medals won in order .</vt:lpstr>
      <vt:lpstr>5. Show event wise medals won by India in order of year .</vt:lpstr>
      <vt:lpstr>6. show country who won maximum medals.</vt:lpstr>
      <vt:lpstr>7.show top 10 countries who won gold</vt:lpstr>
      <vt:lpstr>8. show in which year did United states won most gold medal ?</vt:lpstr>
      <vt:lpstr>9. In which sports United States has most medals.</vt:lpstr>
      <vt:lpstr>10. Find top three players who won most medals along   with their sports and country ?</vt:lpstr>
      <vt:lpstr>11. Find player with most gold medals in cycling along with his country.</vt:lpstr>
      <vt:lpstr>12.Find player with most medals (Gold+Silver+Bronze) in Basketball also show his country.</vt:lpstr>
      <vt:lpstr>13. Find out the count of different medals of the top basketball player Teresa Edwards</vt:lpstr>
      <vt:lpstr>14. Find out medals won by male,female each year , Export this data and plot graph in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Show how many medal counts present for entire data</dc:title>
  <dc:creator>Admin</dc:creator>
  <cp:lastModifiedBy>Yash Pawar</cp:lastModifiedBy>
  <cp:revision>20</cp:revision>
  <dcterms:created xsi:type="dcterms:W3CDTF">2024-02-20T08:04:02Z</dcterms:created>
  <dcterms:modified xsi:type="dcterms:W3CDTF">2024-06-28T10:10:07Z</dcterms:modified>
</cp:coreProperties>
</file>