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62" r:id="rId23"/>
    <p:sldId id="263" r:id="rId24"/>
    <p:sldId id="26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566C0-C7FA-4B0A-9AE1-A9EE0BC6E2D1}" type="datetimeFigureOut">
              <a:rPr lang="en-US" smtClean="0"/>
              <a:t>12/26/2019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60FD29-57CD-4CC4-B167-83A4B3092679}" type="slidenum">
              <a:rPr lang="en-US" smtClean="0"/>
              <a:t>‹#›</a:t>
            </a:fld>
            <a:endParaRPr lang="en-US"/>
          </a:p>
        </p:txBody>
      </p:sp>
    </p:spTree>
    <p:extLst>
      <p:ext uri="{BB962C8B-B14F-4D97-AF65-F5344CB8AC3E}">
        <p14:creationId xmlns:p14="http://schemas.microsoft.com/office/powerpoint/2010/main" val="3124970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e7551936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e7551936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385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60FD29-57CD-4CC4-B167-83A4B3092679}" type="slidenum">
              <a:rPr lang="en-US" smtClean="0"/>
              <a:t>21</a:t>
            </a:fld>
            <a:endParaRPr lang="en-US"/>
          </a:p>
        </p:txBody>
      </p:sp>
    </p:spTree>
    <p:extLst>
      <p:ext uri="{BB962C8B-B14F-4D97-AF65-F5344CB8AC3E}">
        <p14:creationId xmlns:p14="http://schemas.microsoft.com/office/powerpoint/2010/main" val="2318991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329A6580-0B4B-408B-8A46-26E7FC804757}" type="datetime1">
              <a:rPr lang="en-US" smtClean="0"/>
              <a:t>12/26/2019</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F20A45-0FD9-4D86-BBA8-0064289E1773}" type="datetime1">
              <a:rPr lang="en-US" smtClean="0"/>
              <a:t>12/26/2019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C8ECDE-F3FF-4CE2-9F02-C396FE1D3FA5}" type="datetime1">
              <a:rPr lang="en-US" smtClean="0"/>
              <a:t>12/26/2019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F8CE15-F1EB-463B-A011-40A2FD803DA9}" type="datetime1">
              <a:rPr lang="en-US" smtClean="0"/>
              <a:t>12/26/2019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0233D7-A3BA-4DDC-B80A-2A683613F048}" type="datetime1">
              <a:rPr lang="en-US" smtClean="0"/>
              <a:t>12/26/2019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4A72B3-1C81-41BE-A94B-4C97EEFA97FC}" type="datetime1">
              <a:rPr lang="en-US" smtClean="0"/>
              <a:t>12/26/2019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DBAE9BC-A63F-445B-ABF5-16A90FB99D87}" type="datetime1">
              <a:rPr lang="en-US" smtClean="0"/>
              <a:t>12/26/2019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8222C0-ACC7-4AB7-A538-F1D3573A5CEC}" type="datetime1">
              <a:rPr lang="en-US" smtClean="0"/>
              <a:t>12/26/2019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2046B5-D0D7-4BFB-B6C4-72FC4477A533}" type="datetime1">
              <a:rPr lang="en-US" smtClean="0"/>
              <a:t>12/26/2019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47D807-340B-410E-B3DC-F69F665AB79D}" type="datetime1">
              <a:rPr lang="en-US" smtClean="0"/>
              <a:t>12/26/2019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9AD51-BD4E-482D-B03F-3DFE7634D19C}" type="datetime1">
              <a:rPr lang="en-US" smtClean="0"/>
              <a:t>12/26/2019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481D5A-961D-4D77-83DF-16A133F2925C}" type="datetime1">
              <a:rPr lang="en-US" smtClean="0"/>
              <a:t>12/26/2019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A49BF9-02F7-44FA-A1F0-A7C4A9D182A9}" type="datetime1">
              <a:rPr lang="en-US" smtClean="0"/>
              <a:t>12/26/2019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D3762E-E810-4D48-934E-D0A08D5E3F80}" type="datetime1">
              <a:rPr lang="en-US" smtClean="0"/>
              <a:t>12/26/2019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1636B-54D7-4DE1-9683-C33F793EAC1A}" type="datetime1">
              <a:rPr lang="en-US" smtClean="0"/>
              <a:t>12/26/2019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54E52F-7481-4D09-8EBF-F276F5FA5FFA}" type="datetime1">
              <a:rPr lang="en-US" smtClean="0"/>
              <a:t>12/26/2019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8FC127-8905-4F6B-9AEA-166188F0ADDD}" type="datetime1">
              <a:rPr lang="en-US" smtClean="0"/>
              <a:t>12/26/2019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FFC109F-9809-41E9-8807-7E558F4D9ED1}" type="datetime1">
              <a:rPr lang="en-US" smtClean="0"/>
              <a:t>12/26/2019</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9;p29"/>
          <p:cNvSpPr txBox="1">
            <a:spLocks noGrp="1"/>
          </p:cNvSpPr>
          <p:nvPr>
            <p:ph type="ctrTitle"/>
          </p:nvPr>
        </p:nvSpPr>
        <p:spPr>
          <a:xfrm>
            <a:off x="1120462" y="801978"/>
            <a:ext cx="9169758" cy="1295400"/>
          </a:xfrm>
          <a:prstGeom prst="rect">
            <a:avLst/>
          </a:prstGeom>
        </p:spPr>
        <p:txBody>
          <a:bodyPr spcFirstLastPara="1" wrap="square" lIns="91425" tIns="91425" rIns="91425" bIns="91425" anchor="t" anchorCtr="0">
            <a:noAutofit/>
          </a:bodyPr>
          <a:lstStyle/>
          <a:p>
            <a:pPr lvl="0"/>
            <a:r>
              <a:rPr lang="en-US" sz="3200" dirty="0"/>
              <a:t>Platelet Count from Microscopic Blood Image through Image Processing Techniques</a:t>
            </a:r>
            <a:endParaRPr sz="3200" b="1" dirty="0"/>
          </a:p>
        </p:txBody>
      </p:sp>
      <p:sp>
        <p:nvSpPr>
          <p:cNvPr id="5" name="TextBox 4"/>
          <p:cNvSpPr txBox="1"/>
          <p:nvPr/>
        </p:nvSpPr>
        <p:spPr>
          <a:xfrm>
            <a:off x="911778" y="4030583"/>
            <a:ext cx="5257202" cy="2031325"/>
          </a:xfrm>
          <a:prstGeom prst="rect">
            <a:avLst/>
          </a:prstGeom>
          <a:noFill/>
        </p:spPr>
        <p:txBody>
          <a:bodyPr wrap="square" rtlCol="0">
            <a:spAutoFit/>
          </a:bodyPr>
          <a:lstStyle/>
          <a:p>
            <a:r>
              <a:rPr lang="en-US" b="1" dirty="0" smtClean="0">
                <a:solidFill>
                  <a:schemeClr val="bg1"/>
                </a:solidFill>
              </a:rPr>
              <a:t>Supervised By</a:t>
            </a:r>
          </a:p>
          <a:p>
            <a:r>
              <a:rPr lang="en-US" dirty="0" smtClean="0">
                <a:solidFill>
                  <a:schemeClr val="bg1"/>
                </a:solidFill>
              </a:rPr>
              <a:t>Prottoy Saha</a:t>
            </a:r>
          </a:p>
          <a:p>
            <a:r>
              <a:rPr lang="en-US" dirty="0" smtClean="0">
                <a:solidFill>
                  <a:schemeClr val="bg1"/>
                </a:solidFill>
              </a:rPr>
              <a:t>Lecturer</a:t>
            </a:r>
          </a:p>
          <a:p>
            <a:r>
              <a:rPr lang="en-US" dirty="0" smtClean="0">
                <a:solidFill>
                  <a:schemeClr val="bg1"/>
                </a:solidFill>
              </a:rPr>
              <a:t>Department of Computer Science and Engineering</a:t>
            </a:r>
          </a:p>
          <a:p>
            <a:r>
              <a:rPr lang="en-US" dirty="0" smtClean="0">
                <a:solidFill>
                  <a:schemeClr val="bg1"/>
                </a:solidFill>
              </a:rPr>
              <a:t>Khulna University of Engineering &amp; Technology</a:t>
            </a:r>
            <a:endParaRPr lang="en-US" dirty="0">
              <a:solidFill>
                <a:schemeClr val="bg1"/>
              </a:solidFill>
            </a:endParaRPr>
          </a:p>
        </p:txBody>
      </p:sp>
      <p:sp>
        <p:nvSpPr>
          <p:cNvPr id="6" name="Subtitle 1"/>
          <p:cNvSpPr>
            <a:spLocks noGrp="1"/>
          </p:cNvSpPr>
          <p:nvPr>
            <p:ph type="subTitle" idx="1"/>
          </p:nvPr>
        </p:nvSpPr>
        <p:spPr>
          <a:xfrm>
            <a:off x="7122018" y="4030584"/>
            <a:ext cx="3168202" cy="2031324"/>
          </a:xfrm>
        </p:spPr>
        <p:txBody>
          <a:bodyPr>
            <a:normAutofit/>
          </a:bodyPr>
          <a:lstStyle/>
          <a:p>
            <a:r>
              <a:rPr lang="en-US" sz="2000" b="1" dirty="0" smtClean="0">
                <a:solidFill>
                  <a:schemeClr val="bg1"/>
                </a:solidFill>
                <a:latin typeface="+mj-lt"/>
              </a:rPr>
              <a:t>Presented by</a:t>
            </a:r>
          </a:p>
          <a:p>
            <a:r>
              <a:rPr lang="en-US" sz="2000" b="1" dirty="0" smtClean="0">
                <a:solidFill>
                  <a:schemeClr val="bg1"/>
                </a:solidFill>
                <a:latin typeface="+mj-lt"/>
              </a:rPr>
              <a:t>Kazi Ziaul </a:t>
            </a:r>
            <a:r>
              <a:rPr lang="en-US" sz="2000" b="1" dirty="0" err="1" smtClean="0">
                <a:solidFill>
                  <a:schemeClr val="bg1"/>
                </a:solidFill>
                <a:latin typeface="+mj-lt"/>
              </a:rPr>
              <a:t>hassaN</a:t>
            </a:r>
            <a:endParaRPr lang="en-US" sz="1600" dirty="0">
              <a:solidFill>
                <a:schemeClr val="bg1"/>
              </a:solidFill>
              <a:latin typeface="+mj-lt"/>
            </a:endParaRPr>
          </a:p>
          <a:p>
            <a:r>
              <a:rPr lang="en-US" sz="1600" dirty="0" smtClean="0">
                <a:solidFill>
                  <a:schemeClr val="bg1"/>
                </a:solidFill>
                <a:latin typeface="+mj-lt"/>
              </a:rPr>
              <a:t>Roll:1607061</a:t>
            </a:r>
            <a:endParaRPr lang="en-US" sz="1600" dirty="0">
              <a:solidFill>
                <a:schemeClr val="bg1"/>
              </a:solidFill>
              <a:latin typeface="+mj-lt"/>
            </a:endParaRPr>
          </a:p>
          <a:p>
            <a:r>
              <a:rPr lang="en-US" b="1" dirty="0" err="1" smtClean="0">
                <a:solidFill>
                  <a:schemeClr val="bg1"/>
                </a:solidFill>
                <a:latin typeface="+mj-lt"/>
              </a:rPr>
              <a:t>Shanta</a:t>
            </a:r>
            <a:r>
              <a:rPr lang="en-US" b="1" dirty="0" smtClean="0">
                <a:solidFill>
                  <a:schemeClr val="bg1"/>
                </a:solidFill>
                <a:latin typeface="+mj-lt"/>
              </a:rPr>
              <a:t> </a:t>
            </a:r>
            <a:r>
              <a:rPr lang="en-US" b="1" dirty="0" err="1" smtClean="0">
                <a:solidFill>
                  <a:schemeClr val="bg1"/>
                </a:solidFill>
                <a:latin typeface="+mj-lt"/>
              </a:rPr>
              <a:t>kumar</a:t>
            </a:r>
            <a:r>
              <a:rPr lang="en-US" b="1" dirty="0" smtClean="0">
                <a:solidFill>
                  <a:schemeClr val="bg1"/>
                </a:solidFill>
                <a:latin typeface="+mj-lt"/>
              </a:rPr>
              <a:t> das</a:t>
            </a:r>
            <a:endParaRPr lang="en-US" b="1" dirty="0">
              <a:solidFill>
                <a:schemeClr val="bg1"/>
              </a:solidFill>
              <a:latin typeface="+mj-lt"/>
            </a:endParaRPr>
          </a:p>
          <a:p>
            <a:r>
              <a:rPr lang="en-US" sz="1600" dirty="0" smtClean="0">
                <a:solidFill>
                  <a:schemeClr val="bg1"/>
                </a:solidFill>
                <a:latin typeface="+mj-lt"/>
              </a:rPr>
              <a:t>Roll:1607068</a:t>
            </a:r>
            <a:endParaRPr lang="en-US" sz="1600" dirty="0">
              <a:solidFill>
                <a:schemeClr val="bg1"/>
              </a:solidFill>
              <a:latin typeface="+mj-lt"/>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282721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Segmentation</a:t>
            </a:r>
            <a:endParaRPr lang="en-US" b="1" dirty="0"/>
          </a:p>
        </p:txBody>
      </p:sp>
      <p:sp>
        <p:nvSpPr>
          <p:cNvPr id="3" name="Content Placeholder 2"/>
          <p:cNvSpPr>
            <a:spLocks noGrp="1"/>
          </p:cNvSpPr>
          <p:nvPr>
            <p:ph idx="1"/>
          </p:nvPr>
        </p:nvSpPr>
        <p:spPr>
          <a:xfrm>
            <a:off x="0" y="2421228"/>
            <a:ext cx="12192000" cy="4436772"/>
          </a:xfrm>
        </p:spPr>
        <p:txBody>
          <a:bodyPr>
            <a:normAutofit/>
          </a:bodyPr>
          <a:lstStyle/>
          <a:p>
            <a:pPr marL="0" indent="0">
              <a:buNone/>
            </a:pPr>
            <a:r>
              <a:rPr lang="en-US" sz="2400" b="1" dirty="0" smtClean="0">
                <a:solidFill>
                  <a:schemeClr val="tx2"/>
                </a:solidFill>
              </a:rPr>
              <a:t>	There are many algorithms of Segmentation techniques. Some of them are of 	my need.</a:t>
            </a:r>
          </a:p>
          <a:p>
            <a:pPr marL="0" indent="0">
              <a:buNone/>
            </a:pPr>
            <a:endParaRPr lang="en-US" sz="2400" b="1" dirty="0" smtClean="0">
              <a:solidFill>
                <a:schemeClr val="tx2"/>
              </a:solidFill>
            </a:endParaRPr>
          </a:p>
          <a:p>
            <a:pPr marL="457200" indent="-457200">
              <a:buFont typeface="+mj-lt"/>
              <a:buAutoNum type="arabicPeriod"/>
            </a:pPr>
            <a:r>
              <a:rPr lang="en-US" sz="2400" dirty="0" smtClean="0">
                <a:solidFill>
                  <a:schemeClr val="tx2"/>
                </a:solidFill>
              </a:rPr>
              <a:t>Region based segmentation/ </a:t>
            </a:r>
            <a:r>
              <a:rPr lang="en-US" sz="2400" dirty="0" err="1" smtClean="0">
                <a:solidFill>
                  <a:schemeClr val="tx2"/>
                </a:solidFill>
              </a:rPr>
              <a:t>Thresholding</a:t>
            </a:r>
            <a:r>
              <a:rPr lang="en-US" sz="2400" dirty="0" smtClean="0">
                <a:solidFill>
                  <a:schemeClr val="tx2"/>
                </a:solidFill>
              </a:rPr>
              <a:t> segmentation</a:t>
            </a:r>
          </a:p>
          <a:p>
            <a:pPr marL="457200" indent="-457200">
              <a:buFont typeface="+mj-lt"/>
              <a:buAutoNum type="arabicPeriod"/>
            </a:pPr>
            <a:r>
              <a:rPr lang="en-US" sz="2400" dirty="0" smtClean="0">
                <a:solidFill>
                  <a:schemeClr val="tx2"/>
                </a:solidFill>
              </a:rPr>
              <a:t>K-Means </a:t>
            </a:r>
            <a:r>
              <a:rPr lang="en-US" sz="2400" dirty="0" smtClean="0">
                <a:solidFill>
                  <a:schemeClr val="tx2"/>
                </a:solidFill>
              </a:rPr>
              <a:t>Clustering</a:t>
            </a:r>
            <a:endParaRPr lang="en-US" sz="2400" dirty="0">
              <a:solidFill>
                <a:schemeClr val="tx2"/>
              </a:solidFill>
            </a:endParaRPr>
          </a:p>
          <a:p>
            <a:pPr marL="457200" indent="-457200">
              <a:buFont typeface="+mj-lt"/>
              <a:buAutoNum type="arabicPeriod"/>
            </a:pPr>
            <a:r>
              <a:rPr lang="en-US" sz="2400" dirty="0" smtClean="0">
                <a:solidFill>
                  <a:schemeClr val="tx2"/>
                </a:solidFill>
              </a:rPr>
              <a:t>Mask-RCNN segmentation</a:t>
            </a:r>
          </a:p>
          <a:p>
            <a:pPr marL="457200" indent="-457200">
              <a:buFont typeface="+mj-lt"/>
              <a:buAutoNum type="arabicPeriod"/>
            </a:pPr>
            <a:r>
              <a:rPr lang="en-US" sz="2400" dirty="0" smtClean="0">
                <a:solidFill>
                  <a:schemeClr val="tx2"/>
                </a:solidFill>
              </a:rPr>
              <a:t>Edge detection segmentation</a:t>
            </a:r>
          </a:p>
          <a:p>
            <a:pPr marL="0" indent="0">
              <a:buNone/>
            </a:pPr>
            <a:endParaRPr lang="en-US" sz="2400" dirty="0">
              <a:solidFill>
                <a:schemeClr val="tx2"/>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25681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Segmentation Contd..</a:t>
            </a:r>
            <a:endParaRPr lang="en-US" b="1" dirty="0"/>
          </a:p>
        </p:txBody>
      </p:sp>
      <p:sp>
        <p:nvSpPr>
          <p:cNvPr id="3" name="Content Placeholder 2"/>
          <p:cNvSpPr>
            <a:spLocks noGrp="1"/>
          </p:cNvSpPr>
          <p:nvPr>
            <p:ph idx="1"/>
          </p:nvPr>
        </p:nvSpPr>
        <p:spPr>
          <a:xfrm>
            <a:off x="0" y="2421228"/>
            <a:ext cx="12192000" cy="4436772"/>
          </a:xfrm>
        </p:spPr>
        <p:txBody>
          <a:bodyPr>
            <a:normAutofit/>
          </a:bodyPr>
          <a:lstStyle/>
          <a:p>
            <a:pPr marL="0" indent="0">
              <a:buNone/>
            </a:pPr>
            <a:r>
              <a:rPr lang="en-US" sz="2400" b="1" dirty="0" smtClean="0">
                <a:solidFill>
                  <a:schemeClr val="tx2"/>
                </a:solidFill>
              </a:rPr>
              <a:t>	     </a:t>
            </a:r>
            <a:r>
              <a:rPr lang="en-US" sz="4000" b="1" dirty="0" smtClean="0">
                <a:solidFill>
                  <a:schemeClr val="tx2"/>
                </a:solidFill>
              </a:rPr>
              <a:t>Among the all segmentation algorithms,</a:t>
            </a:r>
          </a:p>
          <a:p>
            <a:pPr marL="0" indent="0">
              <a:buNone/>
            </a:pPr>
            <a:r>
              <a:rPr lang="en-US" sz="4000" b="1" dirty="0" smtClean="0">
                <a:solidFill>
                  <a:schemeClr val="tx2"/>
                </a:solidFill>
              </a:rPr>
              <a:t>      Region based segmentation or </a:t>
            </a:r>
            <a:r>
              <a:rPr lang="en-US" sz="4000" b="1" dirty="0" err="1" smtClean="0">
                <a:solidFill>
                  <a:schemeClr val="tx2"/>
                </a:solidFill>
              </a:rPr>
              <a:t>Thresholding</a:t>
            </a:r>
            <a:endParaRPr lang="en-US" sz="4000" b="1" dirty="0" smtClean="0">
              <a:solidFill>
                <a:schemeClr val="tx2"/>
              </a:solidFill>
            </a:endParaRPr>
          </a:p>
          <a:p>
            <a:pPr marL="0" indent="0">
              <a:buNone/>
            </a:pPr>
            <a:r>
              <a:rPr lang="en-US" sz="4000" b="1" dirty="0">
                <a:solidFill>
                  <a:schemeClr val="tx2"/>
                </a:solidFill>
              </a:rPr>
              <a:t> </a:t>
            </a:r>
            <a:r>
              <a:rPr lang="en-US" sz="4000" b="1" dirty="0" smtClean="0">
                <a:solidFill>
                  <a:schemeClr val="tx2"/>
                </a:solidFill>
              </a:rPr>
              <a:t>     segmentation shows the best result.</a:t>
            </a:r>
          </a:p>
          <a:p>
            <a:pPr marL="0" indent="0">
              <a:buNone/>
            </a:pPr>
            <a:r>
              <a:rPr lang="en-US" sz="2400" b="1" dirty="0" smtClean="0">
                <a:solidFill>
                  <a:schemeClr val="tx2"/>
                </a:solidFill>
              </a:rPr>
              <a:t>     </a:t>
            </a:r>
            <a:endParaRPr lang="en-US" sz="2400" dirty="0">
              <a:solidFill>
                <a:schemeClr val="tx2"/>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19825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Region Based Segmentation</a:t>
            </a:r>
            <a:endParaRPr lang="en-US" b="1" dirty="0"/>
          </a:p>
        </p:txBody>
      </p:sp>
      <p:sp>
        <p:nvSpPr>
          <p:cNvPr id="3" name="Content Placeholder 2"/>
          <p:cNvSpPr>
            <a:spLocks noGrp="1"/>
          </p:cNvSpPr>
          <p:nvPr>
            <p:ph idx="1"/>
          </p:nvPr>
        </p:nvSpPr>
        <p:spPr>
          <a:xfrm>
            <a:off x="1154954" y="2603499"/>
            <a:ext cx="8761413" cy="3900331"/>
          </a:xfrm>
        </p:spPr>
        <p:txBody>
          <a:bodyPr>
            <a:normAutofit/>
          </a:bodyPr>
          <a:lstStyle/>
          <a:p>
            <a:pPr>
              <a:buFont typeface="+mj-lt"/>
              <a:buAutoNum type="arabicPeriod"/>
            </a:pPr>
            <a:r>
              <a:rPr lang="en-US" b="1" dirty="0" smtClean="0">
                <a:solidFill>
                  <a:schemeClr val="tx2"/>
                </a:solidFill>
              </a:rPr>
              <a:t>Firstly we should know the area range of the expected object (Platelets) out of all the objects. Here needs a bit approximation.</a:t>
            </a:r>
          </a:p>
          <a:p>
            <a:pPr>
              <a:buFont typeface="+mj-lt"/>
              <a:buAutoNum type="arabicPeriod"/>
            </a:pPr>
            <a:endParaRPr lang="en-US" b="1" dirty="0" smtClean="0">
              <a:solidFill>
                <a:schemeClr val="tx2"/>
              </a:solidFill>
            </a:endParaRPr>
          </a:p>
          <a:p>
            <a:pPr>
              <a:buFont typeface="+mj-lt"/>
              <a:buAutoNum type="arabicPeriod"/>
            </a:pPr>
            <a:r>
              <a:rPr lang="en-US" b="1" dirty="0" smtClean="0">
                <a:solidFill>
                  <a:schemeClr val="tx2"/>
                </a:solidFill>
              </a:rPr>
              <a:t>Then we keeps the objects other than the expected objects (Platelets) from the pre-processed image in a variable X.</a:t>
            </a:r>
          </a:p>
          <a:p>
            <a:pPr>
              <a:buFont typeface="+mj-lt"/>
              <a:buAutoNum type="arabicPeriod"/>
            </a:pPr>
            <a:endParaRPr lang="en-US" b="1" dirty="0" smtClean="0">
              <a:solidFill>
                <a:schemeClr val="tx2"/>
              </a:solidFill>
            </a:endParaRPr>
          </a:p>
          <a:p>
            <a:pPr>
              <a:buFont typeface="+mj-lt"/>
              <a:buAutoNum type="arabicPeriod"/>
            </a:pPr>
            <a:r>
              <a:rPr lang="en-US" b="1" dirty="0" smtClean="0">
                <a:solidFill>
                  <a:schemeClr val="tx2"/>
                </a:solidFill>
              </a:rPr>
              <a:t>Then XOR operation is applied to the main pre-processed image and the image that stored in variable X.</a:t>
            </a:r>
          </a:p>
          <a:p>
            <a:pPr>
              <a:buFont typeface="+mj-lt"/>
              <a:buAutoNum type="arabicPeriod"/>
            </a:pPr>
            <a:endParaRPr lang="en-US" b="1" dirty="0" smtClean="0">
              <a:solidFill>
                <a:schemeClr val="tx2"/>
              </a:solidFill>
            </a:endParaRPr>
          </a:p>
          <a:p>
            <a:pPr>
              <a:buFont typeface="+mj-lt"/>
              <a:buAutoNum type="arabicPeriod"/>
            </a:pPr>
            <a:r>
              <a:rPr lang="en-US" b="1" dirty="0" smtClean="0">
                <a:solidFill>
                  <a:schemeClr val="tx2"/>
                </a:solidFill>
              </a:rPr>
              <a:t>Now the newly generated image consists of only the expected objects. There also may have some other tiny objects.</a:t>
            </a:r>
            <a:endParaRPr lang="en-US" b="1" dirty="0">
              <a:solidFill>
                <a:schemeClr val="tx2"/>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155099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Edge Detection Segmentation</a:t>
            </a:r>
            <a:endParaRPr lang="en-US" b="1" dirty="0"/>
          </a:p>
        </p:txBody>
      </p:sp>
      <p:sp>
        <p:nvSpPr>
          <p:cNvPr id="3" name="Content Placeholder 2"/>
          <p:cNvSpPr>
            <a:spLocks noGrp="1"/>
          </p:cNvSpPr>
          <p:nvPr>
            <p:ph idx="1"/>
          </p:nvPr>
        </p:nvSpPr>
        <p:spPr>
          <a:xfrm>
            <a:off x="1154954" y="2616379"/>
            <a:ext cx="8761413" cy="3416300"/>
          </a:xfrm>
        </p:spPr>
        <p:txBody>
          <a:bodyPr>
            <a:normAutofit/>
          </a:bodyPr>
          <a:lstStyle/>
          <a:p>
            <a:r>
              <a:rPr lang="en-US" sz="2400" b="1" dirty="0" smtClean="0">
                <a:solidFill>
                  <a:schemeClr val="tx2"/>
                </a:solidFill>
              </a:rPr>
              <a:t>There are two methods in detecting the edges.</a:t>
            </a:r>
          </a:p>
          <a:p>
            <a:endParaRPr lang="en-US" sz="2400" b="1" dirty="0" smtClean="0">
              <a:solidFill>
                <a:schemeClr val="tx2"/>
              </a:solidFill>
            </a:endParaRPr>
          </a:p>
          <a:p>
            <a:pPr marL="0" indent="0">
              <a:buNone/>
            </a:pPr>
            <a:r>
              <a:rPr lang="en-US" sz="2400" dirty="0">
                <a:solidFill>
                  <a:schemeClr val="tx2"/>
                </a:solidFill>
              </a:rPr>
              <a:t> </a:t>
            </a:r>
            <a:r>
              <a:rPr lang="en-US" sz="2400" dirty="0" smtClean="0">
                <a:solidFill>
                  <a:schemeClr val="tx2"/>
                </a:solidFill>
              </a:rPr>
              <a:t>                       </a:t>
            </a:r>
            <a:r>
              <a:rPr lang="en-US" sz="2400" b="1" dirty="0" smtClean="0">
                <a:solidFill>
                  <a:schemeClr val="tx2"/>
                </a:solidFill>
              </a:rPr>
              <a:t>1</a:t>
            </a:r>
            <a:r>
              <a:rPr lang="en-US" sz="2400" dirty="0" smtClean="0">
                <a:solidFill>
                  <a:schemeClr val="tx2"/>
                </a:solidFill>
              </a:rPr>
              <a:t>. </a:t>
            </a:r>
            <a:r>
              <a:rPr lang="en-US" sz="2400" dirty="0" err="1" smtClean="0">
                <a:solidFill>
                  <a:schemeClr val="tx1"/>
                </a:solidFill>
              </a:rPr>
              <a:t>Sobel</a:t>
            </a:r>
            <a:r>
              <a:rPr lang="en-US" sz="2400" dirty="0" smtClean="0">
                <a:solidFill>
                  <a:schemeClr val="tx1"/>
                </a:solidFill>
              </a:rPr>
              <a:t> method</a:t>
            </a:r>
          </a:p>
          <a:p>
            <a:pPr marL="0" indent="0">
              <a:buNone/>
            </a:pPr>
            <a:endParaRPr lang="en-US" sz="2400" dirty="0" smtClean="0">
              <a:solidFill>
                <a:schemeClr val="tx2"/>
              </a:solidFill>
            </a:endParaRPr>
          </a:p>
          <a:p>
            <a:pPr marL="0" indent="0">
              <a:buNone/>
            </a:pPr>
            <a:r>
              <a:rPr lang="en-US" sz="2400" b="1" dirty="0">
                <a:solidFill>
                  <a:schemeClr val="tx2"/>
                </a:solidFill>
              </a:rPr>
              <a:t> </a:t>
            </a:r>
            <a:r>
              <a:rPr lang="en-US" sz="2400" b="1" dirty="0" smtClean="0">
                <a:solidFill>
                  <a:schemeClr val="tx2"/>
                </a:solidFill>
              </a:rPr>
              <a:t>                       2</a:t>
            </a:r>
            <a:r>
              <a:rPr lang="en-US" sz="2400" dirty="0" smtClean="0">
                <a:solidFill>
                  <a:schemeClr val="tx2"/>
                </a:solidFill>
              </a:rPr>
              <a:t>. </a:t>
            </a:r>
            <a:r>
              <a:rPr lang="en-US" sz="2400" dirty="0" smtClean="0">
                <a:solidFill>
                  <a:schemeClr val="tx1"/>
                </a:solidFill>
              </a:rPr>
              <a:t>Canny method        </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811081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After using </a:t>
            </a:r>
            <a:r>
              <a:rPr lang="en-US" b="1" dirty="0" err="1" smtClean="0"/>
              <a:t>Sobel</a:t>
            </a:r>
            <a:r>
              <a:rPr lang="en-US" b="1" dirty="0" smtClean="0"/>
              <a:t> method</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713" y="3011120"/>
            <a:ext cx="4237504" cy="234347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376" y="3011121"/>
            <a:ext cx="4304210" cy="2343477"/>
          </a:xfrm>
          <a:prstGeom prst="rect">
            <a:avLst/>
          </a:prstGeom>
        </p:spPr>
      </p:pic>
      <p:sp>
        <p:nvSpPr>
          <p:cNvPr id="6" name="TextBox 5"/>
          <p:cNvSpPr txBox="1"/>
          <p:nvPr/>
        </p:nvSpPr>
        <p:spPr>
          <a:xfrm>
            <a:off x="1403797" y="5651541"/>
            <a:ext cx="3232420" cy="369332"/>
          </a:xfrm>
          <a:prstGeom prst="rect">
            <a:avLst/>
          </a:prstGeom>
          <a:noFill/>
        </p:spPr>
        <p:txBody>
          <a:bodyPr wrap="square" rtlCol="0">
            <a:spAutoFit/>
          </a:bodyPr>
          <a:lstStyle/>
          <a:p>
            <a:r>
              <a:rPr lang="en-US" dirty="0" smtClean="0"/>
              <a:t>       Fig 5: </a:t>
            </a:r>
            <a:r>
              <a:rPr lang="en-US" dirty="0" err="1" smtClean="0"/>
              <a:t>Sobel</a:t>
            </a:r>
            <a:r>
              <a:rPr lang="en-US" dirty="0" smtClean="0"/>
              <a:t> on Image1</a:t>
            </a:r>
            <a:endParaRPr lang="en-US" dirty="0"/>
          </a:p>
        </p:txBody>
      </p:sp>
      <p:sp>
        <p:nvSpPr>
          <p:cNvPr id="7" name="TextBox 6"/>
          <p:cNvSpPr txBox="1"/>
          <p:nvPr/>
        </p:nvSpPr>
        <p:spPr>
          <a:xfrm>
            <a:off x="7062729" y="5671589"/>
            <a:ext cx="3034308" cy="646331"/>
          </a:xfrm>
          <a:prstGeom prst="rect">
            <a:avLst/>
          </a:prstGeom>
          <a:noFill/>
        </p:spPr>
        <p:txBody>
          <a:bodyPr wrap="square" rtlCol="0">
            <a:spAutoFit/>
          </a:bodyPr>
          <a:lstStyle/>
          <a:p>
            <a:r>
              <a:rPr lang="en-US" dirty="0" smtClean="0"/>
              <a:t>       Fig 6: </a:t>
            </a:r>
            <a:r>
              <a:rPr lang="en-US" dirty="0" err="1" smtClean="0"/>
              <a:t>Sobel</a:t>
            </a:r>
            <a:r>
              <a:rPr lang="en-US" dirty="0" smtClean="0"/>
              <a:t> on Image 2</a:t>
            </a:r>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396249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After using Canny method</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5770" y="3011120"/>
            <a:ext cx="3862900" cy="234347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8834" y="3011119"/>
            <a:ext cx="3953813" cy="2343477"/>
          </a:xfrm>
          <a:prstGeom prst="rect">
            <a:avLst/>
          </a:prstGeom>
        </p:spPr>
      </p:pic>
      <p:sp>
        <p:nvSpPr>
          <p:cNvPr id="6" name="TextBox 5"/>
          <p:cNvSpPr txBox="1"/>
          <p:nvPr/>
        </p:nvSpPr>
        <p:spPr>
          <a:xfrm>
            <a:off x="1403797" y="5651541"/>
            <a:ext cx="3232420" cy="369332"/>
          </a:xfrm>
          <a:prstGeom prst="rect">
            <a:avLst/>
          </a:prstGeom>
          <a:noFill/>
        </p:spPr>
        <p:txBody>
          <a:bodyPr wrap="square" rtlCol="0">
            <a:spAutoFit/>
          </a:bodyPr>
          <a:lstStyle/>
          <a:p>
            <a:r>
              <a:rPr lang="en-US" dirty="0" smtClean="0"/>
              <a:t>     Fig 7: Canny on Image1</a:t>
            </a:r>
            <a:endParaRPr lang="en-US" dirty="0"/>
          </a:p>
        </p:txBody>
      </p:sp>
      <p:sp>
        <p:nvSpPr>
          <p:cNvPr id="7" name="TextBox 6"/>
          <p:cNvSpPr txBox="1"/>
          <p:nvPr/>
        </p:nvSpPr>
        <p:spPr>
          <a:xfrm>
            <a:off x="7062729" y="5671589"/>
            <a:ext cx="3446432" cy="369332"/>
          </a:xfrm>
          <a:prstGeom prst="rect">
            <a:avLst/>
          </a:prstGeom>
          <a:noFill/>
        </p:spPr>
        <p:txBody>
          <a:bodyPr wrap="square" rtlCol="0">
            <a:spAutoFit/>
          </a:bodyPr>
          <a:lstStyle/>
          <a:p>
            <a:r>
              <a:rPr lang="en-US" dirty="0" smtClean="0"/>
              <a:t>       Fig 8: Canny on Image 2</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188249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we can’t use Edge detection ? </a:t>
            </a:r>
            <a:endParaRPr lang="en-US" b="1" dirty="0"/>
          </a:p>
        </p:txBody>
      </p:sp>
      <p:sp>
        <p:nvSpPr>
          <p:cNvPr id="3" name="Content Placeholder 2"/>
          <p:cNvSpPr>
            <a:spLocks noGrp="1"/>
          </p:cNvSpPr>
          <p:nvPr>
            <p:ph idx="1"/>
          </p:nvPr>
        </p:nvSpPr>
        <p:spPr>
          <a:xfrm>
            <a:off x="1154954" y="2603500"/>
            <a:ext cx="9006477" cy="3416300"/>
          </a:xfrm>
        </p:spPr>
        <p:txBody>
          <a:bodyPr/>
          <a:lstStyle/>
          <a:p>
            <a:pPr algn="just"/>
            <a:r>
              <a:rPr lang="en-US" sz="2000" b="1" dirty="0" smtClean="0">
                <a:solidFill>
                  <a:schemeClr val="tx2"/>
                </a:solidFill>
              </a:rPr>
              <a:t>From the above pictures, It seems that if we use Edge detection method, the borders of the consisting objects in the image fragment into  several curly lines. That is totally unexpected.</a:t>
            </a:r>
          </a:p>
          <a:p>
            <a:pPr marL="0" indent="0" algn="just">
              <a:buNone/>
            </a:pPr>
            <a:endParaRPr lang="en-US" sz="2000" b="1" dirty="0" smtClean="0">
              <a:solidFill>
                <a:schemeClr val="tx2"/>
              </a:solidFill>
            </a:endParaRPr>
          </a:p>
          <a:p>
            <a:pPr algn="just"/>
            <a:r>
              <a:rPr lang="en-US" sz="2000" b="1" dirty="0" smtClean="0">
                <a:solidFill>
                  <a:schemeClr val="tx2"/>
                </a:solidFill>
              </a:rPr>
              <a:t>It is like working with some unnecessary things. It creates extra burdens.</a:t>
            </a:r>
          </a:p>
          <a:p>
            <a:pPr algn="just"/>
            <a:endParaRPr lang="en-US" b="1" dirty="0" smtClean="0">
              <a:solidFill>
                <a:schemeClr val="tx2"/>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670780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Erosion Technique</a:t>
            </a:r>
            <a:endParaRPr lang="en-US" b="1" dirty="0"/>
          </a:p>
        </p:txBody>
      </p:sp>
      <p:sp>
        <p:nvSpPr>
          <p:cNvPr id="3" name="Content Placeholder 2"/>
          <p:cNvSpPr>
            <a:spLocks noGrp="1"/>
          </p:cNvSpPr>
          <p:nvPr>
            <p:ph idx="1"/>
          </p:nvPr>
        </p:nvSpPr>
        <p:spPr/>
        <p:txBody>
          <a:bodyPr>
            <a:normAutofit/>
          </a:bodyPr>
          <a:lstStyle/>
          <a:p>
            <a:r>
              <a:rPr lang="en-US" sz="2400" b="1" dirty="0" smtClean="0">
                <a:solidFill>
                  <a:schemeClr val="tx2"/>
                </a:solidFill>
              </a:rPr>
              <a:t>Erosion is the method of compressing the pixels applying some structuring element around the border of all the objects.</a:t>
            </a:r>
          </a:p>
          <a:p>
            <a:endParaRPr lang="en-US" sz="2400" b="1" dirty="0" smtClean="0">
              <a:solidFill>
                <a:schemeClr val="tx2"/>
              </a:solidFill>
            </a:endParaRPr>
          </a:p>
          <a:p>
            <a:r>
              <a:rPr lang="en-US" sz="2400" b="1" dirty="0" smtClean="0">
                <a:solidFill>
                  <a:schemeClr val="tx2"/>
                </a:solidFill>
              </a:rPr>
              <a:t>By applying this method, the objects that are smaller than the expected objects can be removed.</a:t>
            </a:r>
            <a:endParaRPr lang="en-US" sz="2400" b="1" dirty="0">
              <a:solidFill>
                <a:schemeClr val="tx2"/>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842242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After applying Erosion</a:t>
            </a:r>
            <a:endParaRPr lang="en-US"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723" t="8417" r="10861" b="13860"/>
          <a:stretch/>
        </p:blipFill>
        <p:spPr>
          <a:xfrm>
            <a:off x="1828799" y="2833351"/>
            <a:ext cx="3181083" cy="227925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8834" y="2833352"/>
            <a:ext cx="3953813" cy="2279257"/>
          </a:xfrm>
          <a:prstGeom prst="rect">
            <a:avLst/>
          </a:prstGeom>
        </p:spPr>
      </p:pic>
      <p:sp>
        <p:nvSpPr>
          <p:cNvPr id="6" name="TextBox 5"/>
          <p:cNvSpPr txBox="1"/>
          <p:nvPr/>
        </p:nvSpPr>
        <p:spPr>
          <a:xfrm>
            <a:off x="1403797" y="5651541"/>
            <a:ext cx="3232420" cy="369332"/>
          </a:xfrm>
          <a:prstGeom prst="rect">
            <a:avLst/>
          </a:prstGeom>
          <a:noFill/>
        </p:spPr>
        <p:txBody>
          <a:bodyPr wrap="square" rtlCol="0">
            <a:spAutoFit/>
          </a:bodyPr>
          <a:lstStyle/>
          <a:p>
            <a:r>
              <a:rPr lang="en-US" dirty="0" smtClean="0"/>
              <a:t>       Fig 9: With small objects</a:t>
            </a:r>
            <a:endParaRPr lang="en-US" dirty="0"/>
          </a:p>
        </p:txBody>
      </p:sp>
      <p:sp>
        <p:nvSpPr>
          <p:cNvPr id="7" name="TextBox 6"/>
          <p:cNvSpPr txBox="1"/>
          <p:nvPr/>
        </p:nvSpPr>
        <p:spPr>
          <a:xfrm>
            <a:off x="7062729" y="5671589"/>
            <a:ext cx="3446432" cy="369332"/>
          </a:xfrm>
          <a:prstGeom prst="rect">
            <a:avLst/>
          </a:prstGeom>
          <a:noFill/>
        </p:spPr>
        <p:txBody>
          <a:bodyPr wrap="square" rtlCol="0">
            <a:spAutoFit/>
          </a:bodyPr>
          <a:lstStyle/>
          <a:p>
            <a:r>
              <a:rPr lang="en-US" dirty="0" smtClean="0"/>
              <a:t>  Fig 10: Without small objects</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065834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11778" y="2254280"/>
            <a:ext cx="8825658" cy="1274532"/>
          </a:xfrm>
        </p:spPr>
        <p:txBody>
          <a:bodyPr/>
          <a:lstStyle/>
          <a:p>
            <a:r>
              <a:rPr lang="en-US" dirty="0" smtClean="0"/>
              <a:t>          </a:t>
            </a:r>
            <a:r>
              <a:rPr lang="en-US" b="1" dirty="0" smtClean="0"/>
              <a:t>Result Analysis</a:t>
            </a:r>
            <a:endParaRPr lang="en-US" b="1"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025870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30"/>
          <p:cNvSpPr txBox="1">
            <a:spLocks noGrp="1"/>
          </p:cNvSpPr>
          <p:nvPr>
            <p:ph type="title"/>
          </p:nvPr>
        </p:nvSpPr>
        <p:spPr>
          <a:xfrm>
            <a:off x="1154954" y="811369"/>
            <a:ext cx="8761413" cy="9530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smtClean="0">
                <a:latin typeface="Algerian" pitchFamily="82" charset="0"/>
                <a:ea typeface="Homemade Apple"/>
                <a:cs typeface="Homemade Apple"/>
                <a:sym typeface="Homemade Apple"/>
              </a:rPr>
              <a:t>Introduction to our system</a:t>
            </a:r>
            <a:endParaRPr sz="3200" b="1" dirty="0">
              <a:latin typeface="Algerian" pitchFamily="82" charset="0"/>
              <a:ea typeface="Homemade Apple"/>
              <a:cs typeface="Homemade Apple"/>
              <a:sym typeface="Homemade Apple"/>
            </a:endParaRPr>
          </a:p>
        </p:txBody>
      </p:sp>
      <p:sp>
        <p:nvSpPr>
          <p:cNvPr id="5" name="TextBox 4"/>
          <p:cNvSpPr txBox="1"/>
          <p:nvPr/>
        </p:nvSpPr>
        <p:spPr>
          <a:xfrm>
            <a:off x="1343361" y="3787730"/>
            <a:ext cx="9938532" cy="2554545"/>
          </a:xfrm>
          <a:prstGeom prst="rect">
            <a:avLst/>
          </a:prstGeom>
          <a:noFill/>
        </p:spPr>
        <p:txBody>
          <a:bodyPr wrap="square" rtlCol="0">
            <a:spAutoFit/>
          </a:bodyPr>
          <a:lstStyle/>
          <a:p>
            <a:pPr marL="285750" lvl="6" indent="-285750">
              <a:buFont typeface="Wingdings" pitchFamily="2" charset="2"/>
              <a:buChar char="Ø"/>
            </a:pPr>
            <a:r>
              <a:rPr lang="en-US" sz="2000" b="1" dirty="0" smtClean="0">
                <a:solidFill>
                  <a:schemeClr val="accent2"/>
                </a:solidFill>
              </a:rPr>
              <a:t>To Introduce an automated system in diagnosis</a:t>
            </a:r>
          </a:p>
          <a:p>
            <a:pPr marL="0" lvl="6"/>
            <a:endParaRPr lang="en-US" sz="2000" b="1" dirty="0" smtClean="0">
              <a:solidFill>
                <a:schemeClr val="accent2"/>
              </a:solidFill>
            </a:endParaRPr>
          </a:p>
          <a:p>
            <a:pPr marL="285750" lvl="6" indent="-285750">
              <a:buFont typeface="Wingdings" pitchFamily="2" charset="2"/>
              <a:buChar char="Ø"/>
            </a:pPr>
            <a:r>
              <a:rPr lang="en-US" sz="2000" b="1" dirty="0" smtClean="0">
                <a:solidFill>
                  <a:schemeClr val="accent2"/>
                </a:solidFill>
              </a:rPr>
              <a:t>To design a software for counting Platelets</a:t>
            </a:r>
          </a:p>
          <a:p>
            <a:pPr marL="0" lvl="6"/>
            <a:endParaRPr lang="en-US" sz="2000" b="1" dirty="0" smtClean="0">
              <a:solidFill>
                <a:schemeClr val="accent2"/>
              </a:solidFill>
            </a:endParaRPr>
          </a:p>
          <a:p>
            <a:pPr marL="285750" lvl="6" indent="-285750">
              <a:buFont typeface="Wingdings" pitchFamily="2" charset="2"/>
              <a:buChar char="Ø"/>
            </a:pPr>
            <a:r>
              <a:rPr lang="en-US" sz="2000" b="1" dirty="0" smtClean="0">
                <a:solidFill>
                  <a:schemeClr val="accent2"/>
                </a:solidFill>
              </a:rPr>
              <a:t>To make the diagnosis system better in providing the blood test report</a:t>
            </a:r>
          </a:p>
          <a:p>
            <a:pPr marL="285750" lvl="6" indent="-285750">
              <a:buFont typeface="Wingdings" pitchFamily="2" charset="2"/>
              <a:buChar char="Ø"/>
            </a:pPr>
            <a:endParaRPr lang="en-US" sz="2000" b="1" dirty="0" smtClean="0">
              <a:solidFill>
                <a:schemeClr val="accent2"/>
              </a:solidFill>
            </a:endParaRPr>
          </a:p>
          <a:p>
            <a:pPr marL="285750" lvl="6" indent="-285750">
              <a:buFont typeface="Wingdings" pitchFamily="2" charset="2"/>
              <a:buChar char="Ø"/>
            </a:pPr>
            <a:r>
              <a:rPr lang="en-US" sz="2000" b="1" dirty="0" smtClean="0">
                <a:solidFill>
                  <a:schemeClr val="accent2"/>
                </a:solidFill>
              </a:rPr>
              <a:t>To count Platelet using Image Processing</a:t>
            </a:r>
          </a:p>
          <a:p>
            <a:pPr lvl="6"/>
            <a:endParaRPr lang="en-US" sz="2000" b="1" dirty="0">
              <a:solidFill>
                <a:schemeClr val="accent2"/>
              </a:solidFill>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929915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22430194"/>
              </p:ext>
            </p:extLst>
          </p:nvPr>
        </p:nvGraphicFramePr>
        <p:xfrm>
          <a:off x="2853742" y="1790162"/>
          <a:ext cx="6212421" cy="3318726"/>
        </p:xfrm>
        <a:graphic>
          <a:graphicData uri="http://schemas.openxmlformats.org/drawingml/2006/table">
            <a:tbl>
              <a:tblPr firstRow="1" bandRow="1">
                <a:tableStyleId>{775DCB02-9BB8-47FD-8907-85C794F793BA}</a:tableStyleId>
              </a:tblPr>
              <a:tblGrid>
                <a:gridCol w="1603206"/>
                <a:gridCol w="1603206"/>
                <a:gridCol w="1703405"/>
                <a:gridCol w="1302604"/>
              </a:tblGrid>
              <a:tr h="663745">
                <a:tc>
                  <a:txBody>
                    <a:bodyPr/>
                    <a:lstStyle/>
                    <a:p>
                      <a:pPr algn="ctr"/>
                      <a:r>
                        <a:rPr lang="en-US" baseline="0" dirty="0" smtClean="0"/>
                        <a:t>Images </a:t>
                      </a:r>
                      <a:endParaRPr lang="en-US" dirty="0"/>
                    </a:p>
                  </a:txBody>
                  <a:tcPr/>
                </a:tc>
                <a:tc>
                  <a:txBody>
                    <a:bodyPr/>
                    <a:lstStyle/>
                    <a:p>
                      <a:pPr algn="ctr"/>
                      <a:r>
                        <a:rPr lang="en-US" dirty="0" smtClean="0"/>
                        <a:t>Real</a:t>
                      </a:r>
                      <a:r>
                        <a:rPr lang="en-US" baseline="0" dirty="0" smtClean="0"/>
                        <a:t> Platelets</a:t>
                      </a:r>
                      <a:endParaRPr lang="en-US" dirty="0"/>
                    </a:p>
                  </a:txBody>
                  <a:tcPr/>
                </a:tc>
                <a:tc>
                  <a:txBody>
                    <a:bodyPr/>
                    <a:lstStyle/>
                    <a:p>
                      <a:pPr algn="ctr"/>
                      <a:r>
                        <a:rPr lang="en-US" baseline="0" dirty="0" smtClean="0"/>
                        <a:t>System Counts</a:t>
                      </a:r>
                      <a:endParaRPr lang="en-US" dirty="0"/>
                    </a:p>
                  </a:txBody>
                  <a:tcPr/>
                </a:tc>
                <a:tc>
                  <a:txBody>
                    <a:bodyPr/>
                    <a:lstStyle/>
                    <a:p>
                      <a:pPr algn="ctr"/>
                      <a:r>
                        <a:rPr lang="en-US" dirty="0" smtClean="0"/>
                        <a:t>Extra</a:t>
                      </a:r>
                      <a:endParaRPr lang="en-US" dirty="0"/>
                    </a:p>
                  </a:txBody>
                  <a:tcPr/>
                </a:tc>
              </a:tr>
              <a:tr h="379283">
                <a:tc>
                  <a:txBody>
                    <a:bodyPr/>
                    <a:lstStyle/>
                    <a:p>
                      <a:pPr algn="ctr"/>
                      <a:r>
                        <a:rPr lang="en-US" dirty="0" smtClean="0">
                          <a:solidFill>
                            <a:schemeClr val="dk1"/>
                          </a:solidFill>
                        </a:rPr>
                        <a:t>1</a:t>
                      </a:r>
                      <a:endParaRPr lang="en-US" dirty="0">
                        <a:solidFill>
                          <a:schemeClr val="bg1"/>
                        </a:solidFill>
                      </a:endParaRPr>
                    </a:p>
                  </a:txBody>
                  <a:tcPr/>
                </a:tc>
                <a:tc>
                  <a:txBody>
                    <a:bodyPr/>
                    <a:lstStyle/>
                    <a:p>
                      <a:pPr algn="ctr"/>
                      <a:r>
                        <a:rPr lang="en-US" dirty="0" smtClean="0">
                          <a:solidFill>
                            <a:schemeClr val="dk1"/>
                          </a:solidFill>
                        </a:rPr>
                        <a:t>6</a:t>
                      </a:r>
                      <a:endParaRPr lang="en-US" dirty="0">
                        <a:solidFill>
                          <a:schemeClr val="bg1"/>
                        </a:solidFill>
                      </a:endParaRPr>
                    </a:p>
                  </a:txBody>
                  <a:tcPr/>
                </a:tc>
                <a:tc>
                  <a:txBody>
                    <a:bodyPr/>
                    <a:lstStyle/>
                    <a:p>
                      <a:pPr algn="ctr"/>
                      <a:r>
                        <a:rPr lang="en-US" dirty="0" smtClean="0">
                          <a:solidFill>
                            <a:schemeClr val="dk1"/>
                          </a:solidFill>
                        </a:rPr>
                        <a:t>9</a:t>
                      </a:r>
                      <a:endParaRPr lang="en-US" dirty="0">
                        <a:solidFill>
                          <a:schemeClr val="bg1"/>
                        </a:solidFill>
                      </a:endParaRPr>
                    </a:p>
                  </a:txBody>
                  <a:tcPr/>
                </a:tc>
                <a:tc>
                  <a:txBody>
                    <a:bodyPr/>
                    <a:lstStyle/>
                    <a:p>
                      <a:pPr algn="ctr"/>
                      <a:r>
                        <a:rPr lang="en-US" dirty="0" smtClean="0">
                          <a:solidFill>
                            <a:schemeClr val="dk1"/>
                          </a:solidFill>
                        </a:rPr>
                        <a:t>3</a:t>
                      </a:r>
                      <a:endParaRPr lang="en-US" dirty="0">
                        <a:solidFill>
                          <a:schemeClr val="bg1"/>
                        </a:solidFill>
                      </a:endParaRPr>
                    </a:p>
                  </a:txBody>
                  <a:tcPr/>
                </a:tc>
              </a:tr>
              <a:tr h="379283">
                <a:tc>
                  <a:txBody>
                    <a:bodyPr/>
                    <a:lstStyle/>
                    <a:p>
                      <a:pPr algn="ctr"/>
                      <a:r>
                        <a:rPr lang="en-US" dirty="0" smtClean="0">
                          <a:solidFill>
                            <a:schemeClr val="dk1"/>
                          </a:solidFill>
                        </a:rPr>
                        <a:t>2</a:t>
                      </a:r>
                      <a:endParaRPr lang="en-US" dirty="0">
                        <a:solidFill>
                          <a:schemeClr val="bg1"/>
                        </a:solidFill>
                      </a:endParaRPr>
                    </a:p>
                  </a:txBody>
                  <a:tcPr/>
                </a:tc>
                <a:tc>
                  <a:txBody>
                    <a:bodyPr/>
                    <a:lstStyle/>
                    <a:p>
                      <a:pPr algn="ctr"/>
                      <a:r>
                        <a:rPr lang="en-US" dirty="0" smtClean="0">
                          <a:solidFill>
                            <a:schemeClr val="dk1"/>
                          </a:solidFill>
                        </a:rPr>
                        <a:t>8</a:t>
                      </a:r>
                      <a:endParaRPr lang="en-US" dirty="0">
                        <a:solidFill>
                          <a:schemeClr val="bg1"/>
                        </a:solidFill>
                      </a:endParaRPr>
                    </a:p>
                  </a:txBody>
                  <a:tcPr/>
                </a:tc>
                <a:tc>
                  <a:txBody>
                    <a:bodyPr/>
                    <a:lstStyle/>
                    <a:p>
                      <a:pPr algn="ctr"/>
                      <a:r>
                        <a:rPr lang="en-US" dirty="0" smtClean="0"/>
                        <a:t>7</a:t>
                      </a:r>
                      <a:endParaRPr lang="en-US" dirty="0">
                        <a:solidFill>
                          <a:schemeClr val="bg1"/>
                        </a:solidFill>
                      </a:endParaRPr>
                    </a:p>
                  </a:txBody>
                  <a:tcPr/>
                </a:tc>
                <a:tc>
                  <a:txBody>
                    <a:bodyPr/>
                    <a:lstStyle/>
                    <a:p>
                      <a:pPr algn="ctr"/>
                      <a:r>
                        <a:rPr lang="en-US" dirty="0" smtClean="0">
                          <a:solidFill>
                            <a:schemeClr val="dk1"/>
                          </a:solidFill>
                        </a:rPr>
                        <a:t>1</a:t>
                      </a:r>
                      <a:endParaRPr lang="en-US" dirty="0">
                        <a:solidFill>
                          <a:schemeClr val="bg1"/>
                        </a:solidFill>
                      </a:endParaRPr>
                    </a:p>
                  </a:txBody>
                  <a:tcPr/>
                </a:tc>
              </a:tr>
              <a:tr h="379283">
                <a:tc>
                  <a:txBody>
                    <a:bodyPr/>
                    <a:lstStyle/>
                    <a:p>
                      <a:pPr algn="ctr"/>
                      <a:r>
                        <a:rPr lang="en-US" dirty="0" smtClean="0">
                          <a:solidFill>
                            <a:schemeClr val="dk1"/>
                          </a:solidFill>
                        </a:rPr>
                        <a:t>3</a:t>
                      </a:r>
                      <a:endParaRPr lang="en-US" dirty="0" smtClean="0">
                        <a:solidFill>
                          <a:schemeClr val="bg1"/>
                        </a:solidFill>
                      </a:endParaRPr>
                    </a:p>
                  </a:txBody>
                  <a:tcPr/>
                </a:tc>
                <a:tc>
                  <a:txBody>
                    <a:bodyPr/>
                    <a:lstStyle/>
                    <a:p>
                      <a:pPr algn="ctr"/>
                      <a:r>
                        <a:rPr lang="en-US" dirty="0" smtClean="0">
                          <a:solidFill>
                            <a:schemeClr val="dk1"/>
                          </a:solidFill>
                        </a:rPr>
                        <a:t>4</a:t>
                      </a:r>
                      <a:endParaRPr lang="en-US" dirty="0">
                        <a:solidFill>
                          <a:schemeClr val="bg1"/>
                        </a:solidFill>
                      </a:endParaRPr>
                    </a:p>
                  </a:txBody>
                  <a:tcPr/>
                </a:tc>
                <a:tc>
                  <a:txBody>
                    <a:bodyPr/>
                    <a:lstStyle/>
                    <a:p>
                      <a:pPr algn="ctr"/>
                      <a:r>
                        <a:rPr lang="en-US" dirty="0" smtClean="0">
                          <a:solidFill>
                            <a:schemeClr val="dk1"/>
                          </a:solidFill>
                        </a:rPr>
                        <a:t>5</a:t>
                      </a:r>
                      <a:endParaRPr lang="en-US" dirty="0">
                        <a:solidFill>
                          <a:schemeClr val="bg1"/>
                        </a:solidFill>
                      </a:endParaRPr>
                    </a:p>
                  </a:txBody>
                  <a:tcPr/>
                </a:tc>
                <a:tc>
                  <a:txBody>
                    <a:bodyPr/>
                    <a:lstStyle/>
                    <a:p>
                      <a:pPr algn="ctr"/>
                      <a:r>
                        <a:rPr lang="en-US" dirty="0" smtClean="0">
                          <a:solidFill>
                            <a:schemeClr val="dk1"/>
                          </a:solidFill>
                        </a:rPr>
                        <a:t>1</a:t>
                      </a:r>
                      <a:endParaRPr lang="en-US" dirty="0">
                        <a:solidFill>
                          <a:schemeClr val="bg1"/>
                        </a:solidFill>
                      </a:endParaRPr>
                    </a:p>
                  </a:txBody>
                  <a:tcPr/>
                </a:tc>
              </a:tr>
              <a:tr h="379283">
                <a:tc>
                  <a:txBody>
                    <a:bodyPr/>
                    <a:lstStyle/>
                    <a:p>
                      <a:pPr algn="ctr"/>
                      <a:r>
                        <a:rPr lang="en-US" dirty="0" smtClean="0">
                          <a:solidFill>
                            <a:schemeClr val="dk1"/>
                          </a:solidFill>
                        </a:rPr>
                        <a:t>4</a:t>
                      </a:r>
                      <a:endParaRPr lang="en-US" dirty="0">
                        <a:solidFill>
                          <a:schemeClr val="bg1"/>
                        </a:solidFill>
                      </a:endParaRPr>
                    </a:p>
                  </a:txBody>
                  <a:tcPr/>
                </a:tc>
                <a:tc>
                  <a:txBody>
                    <a:bodyPr/>
                    <a:lstStyle/>
                    <a:p>
                      <a:pPr algn="ctr"/>
                      <a:r>
                        <a:rPr lang="en-US" dirty="0" smtClean="0">
                          <a:solidFill>
                            <a:schemeClr val="dk1"/>
                          </a:solidFill>
                        </a:rPr>
                        <a:t>9</a:t>
                      </a:r>
                      <a:endParaRPr lang="en-US" dirty="0">
                        <a:solidFill>
                          <a:schemeClr val="bg1"/>
                        </a:solidFill>
                      </a:endParaRPr>
                    </a:p>
                  </a:txBody>
                  <a:tcPr/>
                </a:tc>
                <a:tc>
                  <a:txBody>
                    <a:bodyPr/>
                    <a:lstStyle/>
                    <a:p>
                      <a:pPr algn="ctr"/>
                      <a:r>
                        <a:rPr lang="en-US" dirty="0" smtClean="0">
                          <a:solidFill>
                            <a:schemeClr val="dk1"/>
                          </a:solidFill>
                        </a:rPr>
                        <a:t>10</a:t>
                      </a:r>
                      <a:endParaRPr lang="en-US" dirty="0">
                        <a:solidFill>
                          <a:schemeClr val="bg1"/>
                        </a:solidFill>
                      </a:endParaRPr>
                    </a:p>
                  </a:txBody>
                  <a:tcPr/>
                </a:tc>
                <a:tc>
                  <a:txBody>
                    <a:bodyPr/>
                    <a:lstStyle/>
                    <a:p>
                      <a:pPr algn="ctr"/>
                      <a:r>
                        <a:rPr lang="en-US" dirty="0" smtClean="0">
                          <a:solidFill>
                            <a:schemeClr val="dk1"/>
                          </a:solidFill>
                        </a:rPr>
                        <a:t>1</a:t>
                      </a:r>
                      <a:endParaRPr lang="en-US" dirty="0" smtClean="0">
                        <a:solidFill>
                          <a:schemeClr val="bg1"/>
                        </a:solidFill>
                      </a:endParaRPr>
                    </a:p>
                  </a:txBody>
                  <a:tcPr/>
                </a:tc>
              </a:tr>
              <a:tr h="379283">
                <a:tc>
                  <a:txBody>
                    <a:bodyPr/>
                    <a:lstStyle/>
                    <a:p>
                      <a:pPr algn="ctr"/>
                      <a:r>
                        <a:rPr lang="en-US" dirty="0" smtClean="0">
                          <a:solidFill>
                            <a:schemeClr val="dk1"/>
                          </a:solidFill>
                        </a:rPr>
                        <a:t>5</a:t>
                      </a:r>
                      <a:endParaRPr lang="en-US" dirty="0">
                        <a:solidFill>
                          <a:schemeClr val="bg1"/>
                        </a:solidFill>
                      </a:endParaRPr>
                    </a:p>
                  </a:txBody>
                  <a:tcPr/>
                </a:tc>
                <a:tc>
                  <a:txBody>
                    <a:bodyPr/>
                    <a:lstStyle/>
                    <a:p>
                      <a:pPr algn="ctr"/>
                      <a:r>
                        <a:rPr lang="en-US" dirty="0" smtClean="0">
                          <a:solidFill>
                            <a:schemeClr val="dk1"/>
                          </a:solidFill>
                        </a:rPr>
                        <a:t>3</a:t>
                      </a:r>
                      <a:endParaRPr lang="en-US" dirty="0">
                        <a:solidFill>
                          <a:schemeClr val="bg1"/>
                        </a:solidFill>
                      </a:endParaRPr>
                    </a:p>
                  </a:txBody>
                  <a:tcPr/>
                </a:tc>
                <a:tc>
                  <a:txBody>
                    <a:bodyPr/>
                    <a:lstStyle/>
                    <a:p>
                      <a:pPr algn="ctr"/>
                      <a:r>
                        <a:rPr lang="en-US" dirty="0" smtClean="0">
                          <a:solidFill>
                            <a:schemeClr val="dk1"/>
                          </a:solidFill>
                        </a:rPr>
                        <a:t>4</a:t>
                      </a:r>
                      <a:endParaRPr lang="en-US" dirty="0">
                        <a:solidFill>
                          <a:schemeClr val="bg1"/>
                        </a:solidFill>
                      </a:endParaRPr>
                    </a:p>
                  </a:txBody>
                  <a:tcPr/>
                </a:tc>
                <a:tc>
                  <a:txBody>
                    <a:bodyPr/>
                    <a:lstStyle/>
                    <a:p>
                      <a:pPr algn="ctr"/>
                      <a:r>
                        <a:rPr lang="en-US" dirty="0" smtClean="0">
                          <a:solidFill>
                            <a:schemeClr val="dk1"/>
                          </a:solidFill>
                        </a:rPr>
                        <a:t>1</a:t>
                      </a:r>
                      <a:endParaRPr lang="en-US" dirty="0">
                        <a:solidFill>
                          <a:schemeClr val="bg1"/>
                        </a:solidFill>
                      </a:endParaRPr>
                    </a:p>
                  </a:txBody>
                  <a:tcPr/>
                </a:tc>
              </a:tr>
              <a:tr h="379283">
                <a:tc>
                  <a:txBody>
                    <a:bodyPr/>
                    <a:lstStyle/>
                    <a:p>
                      <a:pPr algn="ctr"/>
                      <a:r>
                        <a:rPr lang="en-US" dirty="0" smtClean="0">
                          <a:solidFill>
                            <a:schemeClr val="dk1"/>
                          </a:solidFill>
                        </a:rPr>
                        <a:t>6</a:t>
                      </a:r>
                      <a:endParaRPr lang="en-US" dirty="0">
                        <a:solidFill>
                          <a:schemeClr val="bg1"/>
                        </a:solidFill>
                      </a:endParaRPr>
                    </a:p>
                  </a:txBody>
                  <a:tcPr/>
                </a:tc>
                <a:tc>
                  <a:txBody>
                    <a:bodyPr/>
                    <a:lstStyle/>
                    <a:p>
                      <a:pPr algn="ctr"/>
                      <a:r>
                        <a:rPr lang="en-US" dirty="0" smtClean="0">
                          <a:solidFill>
                            <a:schemeClr val="dk1"/>
                          </a:solidFill>
                        </a:rPr>
                        <a:t>2</a:t>
                      </a:r>
                      <a:endParaRPr lang="en-US" dirty="0">
                        <a:solidFill>
                          <a:schemeClr val="bg1"/>
                        </a:solidFill>
                      </a:endParaRPr>
                    </a:p>
                  </a:txBody>
                  <a:tcPr/>
                </a:tc>
                <a:tc>
                  <a:txBody>
                    <a:bodyPr/>
                    <a:lstStyle/>
                    <a:p>
                      <a:pPr algn="ctr"/>
                      <a:r>
                        <a:rPr lang="en-US" dirty="0" smtClean="0"/>
                        <a:t>7</a:t>
                      </a:r>
                      <a:endParaRPr lang="en-US" dirty="0">
                        <a:solidFill>
                          <a:schemeClr val="bg1"/>
                        </a:solidFill>
                      </a:endParaRPr>
                    </a:p>
                  </a:txBody>
                  <a:tcPr/>
                </a:tc>
                <a:tc>
                  <a:txBody>
                    <a:bodyPr/>
                    <a:lstStyle/>
                    <a:p>
                      <a:pPr algn="ctr"/>
                      <a:r>
                        <a:rPr lang="en-US" dirty="0" smtClean="0">
                          <a:solidFill>
                            <a:schemeClr val="dk1"/>
                          </a:solidFill>
                        </a:rPr>
                        <a:t>5</a:t>
                      </a:r>
                      <a:endParaRPr lang="en-US" dirty="0">
                        <a:solidFill>
                          <a:schemeClr val="bg1"/>
                        </a:solidFill>
                      </a:endParaRPr>
                    </a:p>
                  </a:txBody>
                  <a:tcPr/>
                </a:tc>
              </a:tr>
              <a:tr h="379283">
                <a:tc>
                  <a:txBody>
                    <a:bodyPr/>
                    <a:lstStyle/>
                    <a:p>
                      <a:pPr algn="ctr"/>
                      <a:r>
                        <a:rPr lang="en-US" dirty="0" smtClean="0">
                          <a:solidFill>
                            <a:schemeClr val="dk1"/>
                          </a:solidFill>
                        </a:rPr>
                        <a:t>7</a:t>
                      </a:r>
                      <a:endParaRPr lang="en-US" dirty="0">
                        <a:solidFill>
                          <a:schemeClr val="bg1"/>
                        </a:solidFill>
                      </a:endParaRPr>
                    </a:p>
                  </a:txBody>
                  <a:tcPr/>
                </a:tc>
                <a:tc>
                  <a:txBody>
                    <a:bodyPr/>
                    <a:lstStyle/>
                    <a:p>
                      <a:pPr algn="ctr"/>
                      <a:r>
                        <a:rPr lang="en-US" dirty="0" smtClean="0">
                          <a:solidFill>
                            <a:schemeClr val="dk1"/>
                          </a:solidFill>
                        </a:rPr>
                        <a:t>5</a:t>
                      </a:r>
                      <a:endParaRPr lang="en-US" dirty="0">
                        <a:solidFill>
                          <a:schemeClr val="bg1"/>
                        </a:solidFill>
                      </a:endParaRPr>
                    </a:p>
                  </a:txBody>
                  <a:tcPr/>
                </a:tc>
                <a:tc>
                  <a:txBody>
                    <a:bodyPr/>
                    <a:lstStyle/>
                    <a:p>
                      <a:pPr algn="ctr"/>
                      <a:r>
                        <a:rPr lang="en-US" dirty="0" smtClean="0">
                          <a:solidFill>
                            <a:schemeClr val="dk1"/>
                          </a:solidFill>
                        </a:rPr>
                        <a:t>9</a:t>
                      </a:r>
                      <a:endParaRPr lang="en-US" dirty="0">
                        <a:solidFill>
                          <a:schemeClr val="bg1"/>
                        </a:solidFill>
                      </a:endParaRPr>
                    </a:p>
                  </a:txBody>
                  <a:tcPr/>
                </a:tc>
                <a:tc>
                  <a:txBody>
                    <a:bodyPr/>
                    <a:lstStyle/>
                    <a:p>
                      <a:pPr algn="ctr"/>
                      <a:r>
                        <a:rPr lang="en-US" dirty="0" smtClean="0">
                          <a:solidFill>
                            <a:schemeClr val="dk1"/>
                          </a:solidFill>
                        </a:rPr>
                        <a:t>4</a:t>
                      </a:r>
                      <a:endParaRPr lang="en-US" dirty="0">
                        <a:solidFill>
                          <a:schemeClr val="bg1"/>
                        </a:solidFill>
                      </a:endParaRPr>
                    </a:p>
                  </a:txBody>
                  <a:tcPr/>
                </a:tc>
              </a:tr>
            </a:tbl>
          </a:graphicData>
        </a:graphic>
      </p:graphicFrame>
      <p:sp>
        <p:nvSpPr>
          <p:cNvPr id="6" name="Google Shape;301;p27"/>
          <p:cNvSpPr txBox="1">
            <a:spLocks noGrp="1"/>
          </p:cNvSpPr>
          <p:nvPr/>
        </p:nvSpPr>
        <p:spPr>
          <a:xfrm>
            <a:off x="583574" y="541817"/>
            <a:ext cx="4349034" cy="995200"/>
          </a:xfrm>
          <a:prstGeom prst="rect">
            <a:avLst/>
          </a:prstGeom>
          <a:noFill/>
          <a:ln>
            <a:noFill/>
          </a:ln>
          <a:effectLst>
            <a:outerShdw blurRad="42863" dist="19050" dir="5400000" algn="bl" rotWithShape="0">
              <a:srgbClr val="003290">
                <a:alpha val="20000"/>
              </a:srgbClr>
            </a:outerShdw>
          </a:effectLst>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9pPr>
          </a:lstStyle>
          <a:p>
            <a:pPr defTabSz="1219170"/>
            <a:r>
              <a:rPr lang="en-US" sz="3600" b="1" kern="0" dirty="0" smtClean="0">
                <a:solidFill>
                  <a:schemeClr val="bg1"/>
                </a:solidFill>
              </a:rPr>
              <a:t>Result Analysis</a:t>
            </a:r>
            <a:endParaRPr sz="3600" b="1" kern="0" dirty="0">
              <a:solidFill>
                <a:schemeClr val="bg1"/>
              </a:solidFill>
            </a:endParaRPr>
          </a:p>
        </p:txBody>
      </p:sp>
      <p:sp>
        <p:nvSpPr>
          <p:cNvPr id="7" name="TextBox 6"/>
          <p:cNvSpPr txBox="1"/>
          <p:nvPr/>
        </p:nvSpPr>
        <p:spPr>
          <a:xfrm>
            <a:off x="4932608" y="5217285"/>
            <a:ext cx="1905000" cy="261610"/>
          </a:xfrm>
          <a:prstGeom prst="rect">
            <a:avLst/>
          </a:prstGeom>
          <a:noFill/>
        </p:spPr>
        <p:txBody>
          <a:bodyPr wrap="square" rtlCol="0">
            <a:spAutoFit/>
          </a:bodyPr>
          <a:lstStyle/>
          <a:p>
            <a:pPr algn="ctr"/>
            <a:r>
              <a:rPr lang="en-US" sz="1100" dirty="0" smtClean="0">
                <a:solidFill>
                  <a:schemeClr val="bg1"/>
                </a:solidFill>
              </a:rPr>
              <a:t>Fig 11: Accuracy Table</a:t>
            </a:r>
            <a:endParaRPr lang="en-US" sz="1100" dirty="0">
              <a:solidFill>
                <a:schemeClr val="bg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327730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 Analysis</a:t>
            </a:r>
            <a:endParaRPr lang="en-US" b="1" dirty="0"/>
          </a:p>
        </p:txBody>
      </p:sp>
      <p:sp>
        <p:nvSpPr>
          <p:cNvPr id="3" name="Content Placeholder 2"/>
          <p:cNvSpPr>
            <a:spLocks noGrp="1"/>
          </p:cNvSpPr>
          <p:nvPr>
            <p:ph idx="1"/>
          </p:nvPr>
        </p:nvSpPr>
        <p:spPr/>
        <p:txBody>
          <a:bodyPr>
            <a:normAutofit/>
          </a:bodyPr>
          <a:lstStyle/>
          <a:p>
            <a:r>
              <a:rPr lang="en-US" sz="2400" dirty="0" smtClean="0"/>
              <a:t>Average extra count = 2.28%</a:t>
            </a:r>
          </a:p>
          <a:p>
            <a:endParaRPr lang="en-US" sz="2400" dirty="0" smtClean="0"/>
          </a:p>
          <a:p>
            <a:r>
              <a:rPr lang="en-US" sz="2400" dirty="0" smtClean="0"/>
              <a:t>Average real platelets = 5.28%</a:t>
            </a:r>
          </a:p>
          <a:p>
            <a:pPr marL="0" indent="0">
              <a:buNone/>
            </a:pPr>
            <a:endParaRPr lang="en-US" sz="2400" dirty="0" smtClean="0"/>
          </a:p>
          <a:p>
            <a:r>
              <a:rPr lang="en-US" sz="2400" dirty="0" smtClean="0"/>
              <a:t>Average error in count = 43.24%</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569565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774" y="510084"/>
            <a:ext cx="8825658" cy="981091"/>
          </a:xfrm>
        </p:spPr>
        <p:txBody>
          <a:bodyPr/>
          <a:lstStyle/>
          <a:p>
            <a:r>
              <a:rPr lang="en-US" b="1" dirty="0" smtClean="0"/>
              <a:t>   Limitations</a:t>
            </a:r>
            <a:endParaRPr lang="en-US" b="1" dirty="0"/>
          </a:p>
        </p:txBody>
      </p:sp>
      <p:sp>
        <p:nvSpPr>
          <p:cNvPr id="5" name="Rectangle 4"/>
          <p:cNvSpPr/>
          <p:nvPr/>
        </p:nvSpPr>
        <p:spPr>
          <a:xfrm>
            <a:off x="1069238" y="1959607"/>
            <a:ext cx="10091198" cy="3490186"/>
          </a:xfrm>
          <a:prstGeom prst="rect">
            <a:avLst/>
          </a:prstGeom>
        </p:spPr>
        <p:txBody>
          <a:bodyPr wrap="square">
            <a:spAutoFit/>
          </a:bodyPr>
          <a:lstStyle/>
          <a:p>
            <a:pPr marL="457200" indent="-457200" algn="just">
              <a:lnSpc>
                <a:spcPct val="115000"/>
              </a:lnSpc>
              <a:buFont typeface="+mj-lt"/>
              <a:buAutoNum type="arabicPeriod"/>
            </a:pPr>
            <a:r>
              <a:rPr lang="en-US" sz="24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Diagnostic stuffs add some solution in the blood sample to change the color of the sample image into a compatible one. Thus they can differentiate the platelets. The solution must be added in the blood sample before capturing the image which will be input of the system.</a:t>
            </a:r>
          </a:p>
          <a:p>
            <a:pPr algn="just">
              <a:lnSpc>
                <a:spcPct val="115000"/>
              </a:lnSpc>
            </a:pPr>
            <a:endParaRPr lang="en-US" sz="24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15000"/>
              </a:lnSpc>
              <a:buFont typeface="+mj-lt"/>
              <a:buAutoNum type="arabicPeriod"/>
            </a:pPr>
            <a:r>
              <a:rPr lang="en-US" sz="24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If the larger objects in the sample image  are split into tiny objects when we do the pre-processing, the tiny objects may look like real platelets. That may be one of the reasons for lessening the accuracy.</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925674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774" y="510084"/>
            <a:ext cx="8825658" cy="981091"/>
          </a:xfrm>
        </p:spPr>
        <p:txBody>
          <a:bodyPr/>
          <a:lstStyle/>
          <a:p>
            <a:r>
              <a:rPr lang="en-US" b="1" dirty="0" smtClean="0"/>
              <a:t>   Conclusion</a:t>
            </a:r>
            <a:endParaRPr lang="en-US" b="1" dirty="0"/>
          </a:p>
        </p:txBody>
      </p:sp>
      <p:sp>
        <p:nvSpPr>
          <p:cNvPr id="5" name="Rectangle 4"/>
          <p:cNvSpPr/>
          <p:nvPr/>
        </p:nvSpPr>
        <p:spPr>
          <a:xfrm>
            <a:off x="1120753" y="2719461"/>
            <a:ext cx="10091198" cy="2215991"/>
          </a:xfrm>
          <a:prstGeom prst="rect">
            <a:avLst/>
          </a:prstGeom>
        </p:spPr>
        <p:txBody>
          <a:bodyPr wrap="square">
            <a:spAutoFit/>
          </a:bodyPr>
          <a:lstStyle/>
          <a:p>
            <a:pPr algn="just">
              <a:lnSpc>
                <a:spcPct val="115000"/>
              </a:lnSpc>
            </a:pPr>
            <a:r>
              <a:rPr lang="en-US" sz="2400" dirty="0">
                <a:solidFill>
                  <a:schemeClr val="bg1"/>
                </a:solidFill>
                <a:latin typeface="Calibri" panose="020F0502020204030204" pitchFamily="34" charset="0"/>
                <a:ea typeface="Times New Roman" panose="02020603050405020304" pitchFamily="18" charset="0"/>
                <a:cs typeface="Calibri" panose="020F0502020204030204" pitchFamily="34" charset="0"/>
              </a:rPr>
              <a:t>An applicable </a:t>
            </a:r>
            <a:r>
              <a:rPr lang="en-US" sz="2400" dirty="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Platelets counting </a:t>
            </a:r>
            <a:r>
              <a:rPr lang="en-US" sz="2400" dirty="0">
                <a:solidFill>
                  <a:schemeClr val="bg1"/>
                </a:solidFill>
                <a:latin typeface="Calibri" panose="020F0502020204030204" pitchFamily="34" charset="0"/>
                <a:ea typeface="Times New Roman" panose="02020603050405020304" pitchFamily="18" charset="0"/>
                <a:cs typeface="Calibri" panose="020F0502020204030204" pitchFamily="34" charset="0"/>
              </a:rPr>
              <a:t>system has been designed for </a:t>
            </a:r>
            <a:r>
              <a:rPr lang="en-US" sz="2400" dirty="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medical or diagnostic center or related  </a:t>
            </a:r>
            <a:r>
              <a:rPr lang="en-US" sz="2400" dirty="0">
                <a:solidFill>
                  <a:schemeClr val="bg1"/>
                </a:solidFill>
                <a:latin typeface="Calibri" panose="020F0502020204030204" pitchFamily="34" charset="0"/>
                <a:ea typeface="Times New Roman" panose="02020603050405020304" pitchFamily="18" charset="0"/>
                <a:cs typeface="Calibri" panose="020F0502020204030204" pitchFamily="34" charset="0"/>
              </a:rPr>
              <a:t>organizations  in  this  project. If this project can be designed practically, it would help to reduce many </a:t>
            </a:r>
            <a:r>
              <a:rPr lang="en-US" sz="2400" dirty="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times </a:t>
            </a:r>
            <a:r>
              <a:rPr lang="en-US" sz="2400" dirty="0">
                <a:solidFill>
                  <a:schemeClr val="bg1"/>
                </a:solidFill>
                <a:latin typeface="Calibri" panose="020F0502020204030204" pitchFamily="34" charset="0"/>
                <a:ea typeface="Times New Roman" panose="02020603050405020304" pitchFamily="18" charset="0"/>
                <a:cs typeface="Calibri" panose="020F0502020204030204" pitchFamily="34" charset="0"/>
              </a:rPr>
              <a:t>such as </a:t>
            </a:r>
            <a:r>
              <a:rPr lang="en-US" sz="2400" dirty="0" smtClean="0">
                <a:solidFill>
                  <a:schemeClr val="bg1"/>
                </a:solidFill>
                <a:latin typeface="Calibri" panose="020F0502020204030204" pitchFamily="34" charset="0"/>
                <a:ea typeface="Times New Roman" panose="02020603050405020304" pitchFamily="18" charset="0"/>
                <a:cs typeface="Calibri" panose="020F0502020204030204" pitchFamily="34" charset="0"/>
              </a:rPr>
              <a:t>providing the blood test report, taking real time action according to the given result. It will be a revolutionary work if it can be implemented properly in the application field. </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905800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827606" y="2574387"/>
            <a:ext cx="6302326" cy="1899138"/>
          </a:xfrm>
        </p:spPr>
        <p:txBody>
          <a:bodyPr/>
          <a:lstStyle/>
          <a:p>
            <a:r>
              <a:rPr lang="en-US" sz="8800" dirty="0" smtClean="0"/>
              <a:t> </a:t>
            </a:r>
            <a:r>
              <a:rPr lang="en-US" sz="8800" b="1" dirty="0" smtClean="0"/>
              <a:t>Thanks All!</a:t>
            </a:r>
            <a:endParaRPr lang="en-US" sz="8800" b="1"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10047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4" name="Title 3"/>
          <p:cNvSpPr>
            <a:spLocks noGrp="1"/>
          </p:cNvSpPr>
          <p:nvPr>
            <p:ph type="ctrTitle"/>
          </p:nvPr>
        </p:nvSpPr>
        <p:spPr/>
        <p:txBody>
          <a:bodyPr/>
          <a:lstStyle/>
          <a:p>
            <a:r>
              <a:rPr lang="en-US" sz="2667" dirty="0" smtClean="0">
                <a:solidFill>
                  <a:srgbClr val="FF0000"/>
                </a:solidFill>
                <a:latin typeface="Algerian" pitchFamily="82" charset="0"/>
              </a:rPr>
              <a:t>.</a:t>
            </a:r>
            <a:endParaRPr lang="en-US" sz="2667" dirty="0">
              <a:solidFill>
                <a:srgbClr val="FF0000"/>
              </a:solidFill>
              <a:latin typeface="Algerian" pitchFamily="82" charset="0"/>
            </a:endParaRPr>
          </a:p>
        </p:txBody>
      </p:sp>
      <p:sp>
        <p:nvSpPr>
          <p:cNvPr id="31" name="Google Shape;304;p27"/>
          <p:cNvSpPr txBox="1"/>
          <p:nvPr/>
        </p:nvSpPr>
        <p:spPr>
          <a:xfrm>
            <a:off x="536232" y="3124789"/>
            <a:ext cx="2832000" cy="1186564"/>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defTabSz="1219170"/>
            <a:r>
              <a:rPr lang="en-US" sz="1867" b="1" kern="0" dirty="0" smtClean="0">
                <a:solidFill>
                  <a:schemeClr val="bg1"/>
                </a:solidFill>
                <a:latin typeface="Abel"/>
                <a:ea typeface="Abel"/>
                <a:cs typeface="Abel"/>
                <a:sym typeface="Abel"/>
              </a:rPr>
              <a:t>Image source</a:t>
            </a:r>
            <a:endParaRPr sz="1867" b="1" kern="0" dirty="0">
              <a:solidFill>
                <a:schemeClr val="bg1"/>
              </a:solidFill>
              <a:latin typeface="Abel"/>
              <a:ea typeface="Abel"/>
              <a:cs typeface="Abel"/>
              <a:sym typeface="Abel"/>
            </a:endParaRPr>
          </a:p>
          <a:p>
            <a:pPr algn="r" defTabSz="1219170"/>
            <a:r>
              <a:rPr lang="en-US" sz="1333" b="1" kern="0" dirty="0" smtClean="0">
                <a:solidFill>
                  <a:schemeClr val="bg1"/>
                </a:solidFill>
                <a:latin typeface="Abel"/>
                <a:ea typeface="Abel"/>
                <a:cs typeface="Abel"/>
                <a:sym typeface="Abel"/>
              </a:rPr>
              <a:t>Provide an image to the system</a:t>
            </a:r>
            <a:endParaRPr sz="1333" b="1" kern="0" dirty="0">
              <a:solidFill>
                <a:schemeClr val="bg1"/>
              </a:solidFill>
              <a:latin typeface="Abel"/>
              <a:ea typeface="Abel"/>
              <a:cs typeface="Abel"/>
              <a:sym typeface="Abel"/>
            </a:endParaRPr>
          </a:p>
        </p:txBody>
      </p:sp>
      <p:grpSp>
        <p:nvGrpSpPr>
          <p:cNvPr id="11" name="Google Shape;312;p27"/>
          <p:cNvGrpSpPr/>
          <p:nvPr/>
        </p:nvGrpSpPr>
        <p:grpSpPr>
          <a:xfrm rot="171905">
            <a:off x="3556851" y="1470801"/>
            <a:ext cx="4211003" cy="4128043"/>
            <a:chOff x="3127922" y="781352"/>
            <a:chExt cx="3007841" cy="2991705"/>
          </a:xfrm>
        </p:grpSpPr>
        <p:sp>
          <p:nvSpPr>
            <p:cNvPr id="12" name="Google Shape;313;p27"/>
            <p:cNvSpPr/>
            <p:nvPr/>
          </p:nvSpPr>
          <p:spPr>
            <a:xfrm rot="2642728">
              <a:off x="3638533" y="945528"/>
              <a:ext cx="2497230" cy="2081025"/>
            </a:xfrm>
            <a:prstGeom prst="blockArc">
              <a:avLst>
                <a:gd name="adj1" fmla="val 12622480"/>
                <a:gd name="adj2" fmla="val 19781569"/>
                <a:gd name="adj3" fmla="val 20773"/>
              </a:avLst>
            </a:prstGeom>
            <a:solidFill>
              <a:schemeClr val="accent3">
                <a:lumMod val="40000"/>
                <a:lumOff val="60000"/>
              </a:scheme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endParaRPr sz="1867" kern="0"/>
            </a:p>
          </p:txBody>
        </p:sp>
        <p:sp>
          <p:nvSpPr>
            <p:cNvPr id="13" name="Google Shape;314;p27"/>
            <p:cNvSpPr/>
            <p:nvPr/>
          </p:nvSpPr>
          <p:spPr>
            <a:xfrm rot="12973010">
              <a:off x="3127922" y="1692032"/>
              <a:ext cx="2497230" cy="2081025"/>
            </a:xfrm>
            <a:prstGeom prst="blockArc">
              <a:avLst>
                <a:gd name="adj1" fmla="val 12622480"/>
                <a:gd name="adj2" fmla="val 19662822"/>
                <a:gd name="adj3" fmla="val 20729"/>
              </a:avLst>
            </a:prstGeom>
            <a:solidFill>
              <a:schemeClr val="accent3">
                <a:lumMod val="75000"/>
              </a:scheme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endParaRPr sz="1867" kern="0"/>
            </a:p>
          </p:txBody>
        </p:sp>
        <p:sp>
          <p:nvSpPr>
            <p:cNvPr id="14" name="Google Shape;315;p27"/>
            <p:cNvSpPr/>
            <p:nvPr/>
          </p:nvSpPr>
          <p:spPr>
            <a:xfrm rot="18248282">
              <a:off x="3119703" y="1017354"/>
              <a:ext cx="2497193" cy="2080994"/>
            </a:xfrm>
            <a:prstGeom prst="blockArc">
              <a:avLst>
                <a:gd name="adj1" fmla="val 12622480"/>
                <a:gd name="adj2" fmla="val 19703271"/>
                <a:gd name="adj3" fmla="val 20851"/>
              </a:avLst>
            </a:prstGeom>
            <a:solidFill>
              <a:schemeClr val="accent3">
                <a:lumMod val="50000"/>
              </a:scheme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endParaRPr sz="1867" kern="0"/>
            </a:p>
          </p:txBody>
        </p:sp>
        <p:sp>
          <p:nvSpPr>
            <p:cNvPr id="22" name="Google Shape;324;p27"/>
            <p:cNvSpPr/>
            <p:nvPr/>
          </p:nvSpPr>
          <p:spPr>
            <a:xfrm rot="18000165">
              <a:off x="4238348" y="781093"/>
              <a:ext cx="578445" cy="578964"/>
            </a:xfrm>
            <a:prstGeom prst="pie">
              <a:avLst>
                <a:gd name="adj1" fmla="val 4028252"/>
                <a:gd name="adj2" fmla="val 17183677"/>
              </a:avLst>
            </a:prstGeom>
            <a:solidFill>
              <a:srgbClr val="0D7FD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endParaRPr sz="1867" kern="0"/>
            </a:p>
          </p:txBody>
        </p:sp>
      </p:grpSp>
      <p:sp>
        <p:nvSpPr>
          <p:cNvPr id="33" name="Google Shape;313;p27"/>
          <p:cNvSpPr/>
          <p:nvPr/>
        </p:nvSpPr>
        <p:spPr>
          <a:xfrm rot="7792185">
            <a:off x="4419239" y="2720688"/>
            <a:ext cx="3329640" cy="2774700"/>
          </a:xfrm>
          <a:prstGeom prst="blockArc">
            <a:avLst>
              <a:gd name="adj1" fmla="val 12622480"/>
              <a:gd name="adj2" fmla="val 19781569"/>
              <a:gd name="adj3" fmla="val 20773"/>
            </a:avLst>
          </a:prstGeom>
          <a:solidFill>
            <a:schemeClr val="accent3">
              <a:lumMod val="20000"/>
              <a:lumOff val="80000"/>
            </a:scheme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endParaRPr sz="1867" kern="0"/>
          </a:p>
        </p:txBody>
      </p:sp>
      <p:sp>
        <p:nvSpPr>
          <p:cNvPr id="34" name="Google Shape;324;p27"/>
          <p:cNvSpPr/>
          <p:nvPr/>
        </p:nvSpPr>
        <p:spPr>
          <a:xfrm rot="18202214">
            <a:off x="5505195" y="4946709"/>
            <a:ext cx="771259" cy="771953"/>
          </a:xfrm>
          <a:prstGeom prst="pie">
            <a:avLst>
              <a:gd name="adj1" fmla="val 4028252"/>
              <a:gd name="adj2" fmla="val 17183677"/>
            </a:avLst>
          </a:prstGeom>
          <a:solidFill>
            <a:srgbClr val="0D7FD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endParaRPr sz="1867" kern="0"/>
          </a:p>
        </p:txBody>
      </p:sp>
      <p:sp>
        <p:nvSpPr>
          <p:cNvPr id="36" name="Google Shape;324;p27"/>
          <p:cNvSpPr/>
          <p:nvPr/>
        </p:nvSpPr>
        <p:spPr>
          <a:xfrm rot="18202214">
            <a:off x="6877665" y="3262873"/>
            <a:ext cx="771259" cy="771953"/>
          </a:xfrm>
          <a:prstGeom prst="pie">
            <a:avLst>
              <a:gd name="adj1" fmla="val 4028252"/>
              <a:gd name="adj2" fmla="val 17183677"/>
            </a:avLst>
          </a:prstGeom>
          <a:solidFill>
            <a:srgbClr val="0D7FD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endParaRPr sz="1867" kern="0"/>
          </a:p>
        </p:txBody>
      </p:sp>
      <p:sp>
        <p:nvSpPr>
          <p:cNvPr id="39" name="Google Shape;323;p27"/>
          <p:cNvSpPr/>
          <p:nvPr/>
        </p:nvSpPr>
        <p:spPr>
          <a:xfrm rot="7441237">
            <a:off x="5233124" y="1471928"/>
            <a:ext cx="771309" cy="772001"/>
          </a:xfrm>
          <a:prstGeom prst="pie">
            <a:avLst>
              <a:gd name="adj1" fmla="val 6190354"/>
              <a:gd name="adj2" fmla="val 14996165"/>
            </a:avLst>
          </a:prstGeom>
          <a:solidFill>
            <a:srgbClr val="0D7FD1"/>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endParaRPr sz="1867" kern="0"/>
          </a:p>
        </p:txBody>
      </p:sp>
      <p:sp>
        <p:nvSpPr>
          <p:cNvPr id="52" name="Google Shape;323;p27"/>
          <p:cNvSpPr/>
          <p:nvPr/>
        </p:nvSpPr>
        <p:spPr>
          <a:xfrm rot="7441237">
            <a:off x="6874064" y="3269444"/>
            <a:ext cx="771309" cy="772001"/>
          </a:xfrm>
          <a:prstGeom prst="pie">
            <a:avLst>
              <a:gd name="adj1" fmla="val 6190354"/>
              <a:gd name="adj2" fmla="val 14996165"/>
            </a:avLst>
          </a:prstGeom>
          <a:solidFill>
            <a:srgbClr val="0D7FD1"/>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endParaRPr sz="1867" kern="0"/>
          </a:p>
        </p:txBody>
      </p:sp>
      <p:sp>
        <p:nvSpPr>
          <p:cNvPr id="53" name="Google Shape;323;p27"/>
          <p:cNvSpPr/>
          <p:nvPr/>
        </p:nvSpPr>
        <p:spPr>
          <a:xfrm rot="7441237">
            <a:off x="5506415" y="4940920"/>
            <a:ext cx="771309" cy="772001"/>
          </a:xfrm>
          <a:prstGeom prst="pie">
            <a:avLst>
              <a:gd name="adj1" fmla="val 6190354"/>
              <a:gd name="adj2" fmla="val 14996165"/>
            </a:avLst>
          </a:prstGeom>
          <a:solidFill>
            <a:srgbClr val="0D7FD1"/>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endParaRPr sz="1867" kern="0"/>
          </a:p>
        </p:txBody>
      </p:sp>
      <p:sp>
        <p:nvSpPr>
          <p:cNvPr id="54" name="Google Shape;324;p27"/>
          <p:cNvSpPr/>
          <p:nvPr/>
        </p:nvSpPr>
        <p:spPr>
          <a:xfrm rot="18172070">
            <a:off x="3662898" y="3392007"/>
            <a:ext cx="771260" cy="771951"/>
          </a:xfrm>
          <a:prstGeom prst="pie">
            <a:avLst>
              <a:gd name="adj1" fmla="val 4028252"/>
              <a:gd name="adj2" fmla="val 17183677"/>
            </a:avLst>
          </a:prstGeom>
          <a:solidFill>
            <a:srgbClr val="0D7FD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endParaRPr sz="1867" kern="0"/>
          </a:p>
        </p:txBody>
      </p:sp>
      <p:sp>
        <p:nvSpPr>
          <p:cNvPr id="55" name="Google Shape;323;p27"/>
          <p:cNvSpPr/>
          <p:nvPr/>
        </p:nvSpPr>
        <p:spPr>
          <a:xfrm rot="7441237">
            <a:off x="3666231" y="3374774"/>
            <a:ext cx="771309" cy="772001"/>
          </a:xfrm>
          <a:prstGeom prst="pie">
            <a:avLst>
              <a:gd name="adj1" fmla="val 6190354"/>
              <a:gd name="adj2" fmla="val 14996165"/>
            </a:avLst>
          </a:prstGeom>
          <a:solidFill>
            <a:srgbClr val="0D7FD1"/>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endParaRPr sz="1867" kern="0"/>
          </a:p>
        </p:txBody>
      </p:sp>
      <p:sp>
        <p:nvSpPr>
          <p:cNvPr id="56" name="Google Shape;327;p27"/>
          <p:cNvSpPr txBox="1"/>
          <p:nvPr/>
        </p:nvSpPr>
        <p:spPr>
          <a:xfrm rot="202049">
            <a:off x="5546328" y="5022380"/>
            <a:ext cx="678800" cy="356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 sz="2133" kern="0" dirty="0">
                <a:solidFill>
                  <a:srgbClr val="FFFFFF"/>
                </a:solidFill>
                <a:latin typeface="Roboto Slab"/>
                <a:ea typeface="Roboto Slab"/>
                <a:cs typeface="Roboto Slab"/>
                <a:sym typeface="Roboto Slab"/>
              </a:rPr>
              <a:t>02 </a:t>
            </a:r>
            <a:endParaRPr sz="2133" kern="0" dirty="0">
              <a:solidFill>
                <a:srgbClr val="FFFFFF"/>
              </a:solidFill>
              <a:latin typeface="Roboto Slab"/>
              <a:ea typeface="Roboto Slab"/>
              <a:cs typeface="Roboto Slab"/>
              <a:sym typeface="Roboto Slab"/>
            </a:endParaRPr>
          </a:p>
        </p:txBody>
      </p:sp>
      <p:sp>
        <p:nvSpPr>
          <p:cNvPr id="57" name="Google Shape;327;p27"/>
          <p:cNvSpPr txBox="1"/>
          <p:nvPr/>
        </p:nvSpPr>
        <p:spPr>
          <a:xfrm rot="202049">
            <a:off x="6974724" y="3279815"/>
            <a:ext cx="678800" cy="356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 sz="2133" kern="0" dirty="0" smtClean="0">
                <a:solidFill>
                  <a:srgbClr val="FFFFFF"/>
                </a:solidFill>
                <a:latin typeface="Roboto Slab"/>
                <a:ea typeface="Roboto Slab"/>
                <a:cs typeface="Roboto Slab"/>
                <a:sym typeface="Roboto Slab"/>
              </a:rPr>
              <a:t>03 </a:t>
            </a:r>
            <a:endParaRPr sz="2133" kern="0" dirty="0">
              <a:solidFill>
                <a:srgbClr val="FFFFFF"/>
              </a:solidFill>
              <a:latin typeface="Roboto Slab"/>
              <a:ea typeface="Roboto Slab"/>
              <a:cs typeface="Roboto Slab"/>
              <a:sym typeface="Roboto Slab"/>
            </a:endParaRPr>
          </a:p>
        </p:txBody>
      </p:sp>
      <p:sp>
        <p:nvSpPr>
          <p:cNvPr id="58" name="Google Shape;327;p27"/>
          <p:cNvSpPr txBox="1"/>
          <p:nvPr/>
        </p:nvSpPr>
        <p:spPr>
          <a:xfrm rot="202049">
            <a:off x="5270056" y="1474575"/>
            <a:ext cx="678800" cy="356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 sz="2133" kern="0" dirty="0" smtClean="0">
                <a:solidFill>
                  <a:srgbClr val="FFFFFF"/>
                </a:solidFill>
                <a:latin typeface="Roboto Slab"/>
                <a:ea typeface="Roboto Slab"/>
                <a:cs typeface="Roboto Slab"/>
                <a:sym typeface="Roboto Slab"/>
              </a:rPr>
              <a:t>04</a:t>
            </a:r>
            <a:endParaRPr sz="2133" kern="0" dirty="0">
              <a:solidFill>
                <a:srgbClr val="FFFFFF"/>
              </a:solidFill>
              <a:latin typeface="Roboto Slab"/>
              <a:ea typeface="Roboto Slab"/>
              <a:cs typeface="Roboto Slab"/>
              <a:sym typeface="Roboto Slab"/>
            </a:endParaRPr>
          </a:p>
        </p:txBody>
      </p:sp>
      <p:sp>
        <p:nvSpPr>
          <p:cNvPr id="59" name="Google Shape;327;p27"/>
          <p:cNvSpPr txBox="1"/>
          <p:nvPr/>
        </p:nvSpPr>
        <p:spPr>
          <a:xfrm rot="202049">
            <a:off x="3709127" y="3470848"/>
            <a:ext cx="678800" cy="356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 sz="2133" kern="0" dirty="0" smtClean="0">
                <a:solidFill>
                  <a:srgbClr val="FFFFFF"/>
                </a:solidFill>
                <a:latin typeface="Roboto Slab"/>
                <a:ea typeface="Roboto Slab"/>
                <a:cs typeface="Roboto Slab"/>
                <a:sym typeface="Roboto Slab"/>
              </a:rPr>
              <a:t>01 </a:t>
            </a:r>
            <a:endParaRPr sz="2133" kern="0" dirty="0">
              <a:solidFill>
                <a:srgbClr val="FFFFFF"/>
              </a:solidFill>
              <a:latin typeface="Roboto Slab"/>
              <a:ea typeface="Roboto Slab"/>
              <a:cs typeface="Roboto Slab"/>
              <a:sym typeface="Roboto Slab"/>
            </a:endParaRPr>
          </a:p>
        </p:txBody>
      </p:sp>
      <p:sp>
        <p:nvSpPr>
          <p:cNvPr id="60" name="Google Shape;304;p27"/>
          <p:cNvSpPr txBox="1"/>
          <p:nvPr/>
        </p:nvSpPr>
        <p:spPr>
          <a:xfrm>
            <a:off x="4162193" y="5708472"/>
            <a:ext cx="2832000" cy="675208"/>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defTabSz="1219170"/>
            <a:r>
              <a:rPr lang="en-US" sz="1867" b="1" kern="0" dirty="0" smtClean="0">
                <a:solidFill>
                  <a:schemeClr val="bg1"/>
                </a:solidFill>
                <a:latin typeface="Abel"/>
                <a:ea typeface="Abel"/>
                <a:cs typeface="Abel"/>
                <a:sym typeface="Abel"/>
              </a:rPr>
              <a:t>Image processing</a:t>
            </a:r>
            <a:endParaRPr sz="1867" b="1" kern="0" dirty="0">
              <a:solidFill>
                <a:schemeClr val="bg1"/>
              </a:solidFill>
              <a:latin typeface="Abel"/>
              <a:ea typeface="Abel"/>
              <a:cs typeface="Abel"/>
              <a:sym typeface="Abel"/>
            </a:endParaRPr>
          </a:p>
          <a:p>
            <a:pPr algn="r" defTabSz="1219170"/>
            <a:r>
              <a:rPr lang="en-US" sz="1333" b="1" kern="0" dirty="0" smtClean="0">
                <a:solidFill>
                  <a:schemeClr val="bg1"/>
                </a:solidFill>
                <a:latin typeface="Abel"/>
                <a:ea typeface="Abel"/>
                <a:cs typeface="Abel"/>
                <a:sym typeface="Abel"/>
              </a:rPr>
              <a:t>Process the image through system requirement</a:t>
            </a:r>
            <a:endParaRPr sz="1333" b="1" kern="0" dirty="0">
              <a:solidFill>
                <a:schemeClr val="bg1"/>
              </a:solidFill>
              <a:latin typeface="Abel"/>
              <a:ea typeface="Abel"/>
              <a:cs typeface="Abel"/>
              <a:sym typeface="Abel"/>
            </a:endParaRPr>
          </a:p>
        </p:txBody>
      </p:sp>
      <p:sp>
        <p:nvSpPr>
          <p:cNvPr id="61" name="Google Shape;304;p27"/>
          <p:cNvSpPr txBox="1"/>
          <p:nvPr/>
        </p:nvSpPr>
        <p:spPr>
          <a:xfrm>
            <a:off x="7336246" y="2993997"/>
            <a:ext cx="2832000" cy="1186564"/>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defTabSz="1219170"/>
            <a:r>
              <a:rPr lang="en-US" sz="1867" b="1" kern="0" dirty="0" smtClean="0">
                <a:solidFill>
                  <a:schemeClr val="bg1"/>
                </a:solidFill>
                <a:latin typeface="Abel"/>
                <a:ea typeface="Abel"/>
                <a:cs typeface="Abel"/>
                <a:sym typeface="Abel"/>
              </a:rPr>
              <a:t>Counting platelets</a:t>
            </a:r>
            <a:endParaRPr sz="1867" b="1" kern="0" dirty="0">
              <a:solidFill>
                <a:schemeClr val="bg1"/>
              </a:solidFill>
              <a:latin typeface="Abel"/>
              <a:ea typeface="Abel"/>
              <a:cs typeface="Abel"/>
              <a:sym typeface="Abel"/>
            </a:endParaRPr>
          </a:p>
          <a:p>
            <a:pPr algn="r" defTabSz="1219170"/>
            <a:r>
              <a:rPr lang="en-US" sz="1333" b="1" kern="0" dirty="0" smtClean="0">
                <a:solidFill>
                  <a:schemeClr val="bg1"/>
                </a:solidFill>
                <a:latin typeface="Abel"/>
                <a:ea typeface="Abel"/>
                <a:cs typeface="Abel"/>
                <a:sym typeface="Abel"/>
              </a:rPr>
              <a:t>Apply sort of  algorithms</a:t>
            </a:r>
            <a:endParaRPr sz="1333" b="1" kern="0" dirty="0">
              <a:solidFill>
                <a:schemeClr val="bg1"/>
              </a:solidFill>
              <a:latin typeface="Abel"/>
              <a:ea typeface="Abel"/>
              <a:cs typeface="Abel"/>
              <a:sym typeface="Abel"/>
            </a:endParaRPr>
          </a:p>
        </p:txBody>
      </p:sp>
      <p:sp>
        <p:nvSpPr>
          <p:cNvPr id="62" name="Google Shape;304;p27"/>
          <p:cNvSpPr txBox="1"/>
          <p:nvPr/>
        </p:nvSpPr>
        <p:spPr>
          <a:xfrm>
            <a:off x="3815745" y="258570"/>
            <a:ext cx="2832000" cy="1186564"/>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defTabSz="1219170"/>
            <a:r>
              <a:rPr lang="en-US" sz="1867" b="1" kern="0" dirty="0" smtClean="0">
                <a:solidFill>
                  <a:schemeClr val="bg1"/>
                </a:solidFill>
                <a:latin typeface="Abel"/>
                <a:ea typeface="Abel"/>
                <a:cs typeface="Abel"/>
                <a:sym typeface="Abel"/>
              </a:rPr>
              <a:t>Showing result</a:t>
            </a:r>
            <a:endParaRPr sz="1867" b="1" kern="0" dirty="0">
              <a:solidFill>
                <a:schemeClr val="bg1"/>
              </a:solidFill>
              <a:latin typeface="Abel"/>
              <a:ea typeface="Abel"/>
              <a:cs typeface="Abel"/>
              <a:sym typeface="Abel"/>
            </a:endParaRPr>
          </a:p>
          <a:p>
            <a:pPr algn="r" defTabSz="1219170"/>
            <a:r>
              <a:rPr lang="en-US" sz="1333" b="1" kern="0" dirty="0" smtClean="0">
                <a:solidFill>
                  <a:schemeClr val="bg1"/>
                </a:solidFill>
                <a:latin typeface="Abel"/>
                <a:ea typeface="Abel"/>
                <a:cs typeface="Abel"/>
                <a:sym typeface="Abel"/>
              </a:rPr>
              <a:t>Display the count</a:t>
            </a:r>
            <a:endParaRPr sz="1333" b="1" kern="0" dirty="0">
              <a:solidFill>
                <a:schemeClr val="bg1"/>
              </a:solidFill>
              <a:latin typeface="Abel"/>
              <a:ea typeface="Abel"/>
              <a:cs typeface="Abel"/>
              <a:sym typeface="Abel"/>
            </a:endParaRPr>
          </a:p>
        </p:txBody>
      </p:sp>
      <p:sp>
        <p:nvSpPr>
          <p:cNvPr id="63" name="Google Shape;301;p27"/>
          <p:cNvSpPr txBox="1">
            <a:spLocks noGrp="1"/>
          </p:cNvSpPr>
          <p:nvPr/>
        </p:nvSpPr>
        <p:spPr>
          <a:xfrm>
            <a:off x="583574" y="541817"/>
            <a:ext cx="3578619" cy="995200"/>
          </a:xfrm>
          <a:prstGeom prst="rect">
            <a:avLst/>
          </a:prstGeom>
          <a:noFill/>
          <a:ln>
            <a:noFill/>
          </a:ln>
          <a:effectLst>
            <a:outerShdw blurRad="42863" dist="19050" dir="5400000" algn="bl" rotWithShape="0">
              <a:srgbClr val="003290">
                <a:alpha val="20000"/>
              </a:srgbClr>
            </a:outerShdw>
          </a:effectLst>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1800"/>
              <a:buFont typeface="Roboto Slab"/>
              <a:buNone/>
              <a:defRPr sz="1800" b="0" i="0" u="none" strike="noStrike" cap="none">
                <a:solidFill>
                  <a:srgbClr val="FFFFFF"/>
                </a:solidFill>
                <a:latin typeface="Roboto Slab"/>
                <a:ea typeface="Roboto Slab"/>
                <a:cs typeface="Roboto Slab"/>
                <a:sym typeface="Roboto Slab"/>
              </a:defRPr>
            </a:lvl9pPr>
          </a:lstStyle>
          <a:p>
            <a:pPr defTabSz="1219170"/>
            <a:r>
              <a:rPr lang="en-US" sz="3600" b="1" kern="0" dirty="0" smtClean="0">
                <a:solidFill>
                  <a:schemeClr val="bg1"/>
                </a:solidFill>
              </a:rPr>
              <a:t>Features</a:t>
            </a:r>
            <a:endParaRPr sz="3600" b="1" kern="0" dirty="0">
              <a:solidFill>
                <a:schemeClr val="bg1"/>
              </a:solidFill>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844766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56289" y="3008330"/>
            <a:ext cx="7337584" cy="707886"/>
          </a:xfrm>
          <a:prstGeom prst="rect">
            <a:avLst/>
          </a:prstGeom>
        </p:spPr>
        <p:txBody>
          <a:bodyPr wrap="square">
            <a:spAutoFit/>
          </a:bodyPr>
          <a:lstStyle/>
          <a:p>
            <a:pPr marL="76200" indent="0" algn="ctr">
              <a:buNone/>
            </a:pPr>
            <a:r>
              <a:rPr lang="en-US" sz="4000" dirty="0" smtClean="0">
                <a:solidFill>
                  <a:schemeClr val="bg1"/>
                </a:solidFill>
                <a:latin typeface="Algerian" pitchFamily="82" charset="0"/>
              </a:rPr>
              <a:t>Input image</a:t>
            </a:r>
            <a:endParaRPr lang="en-US" sz="4000" dirty="0">
              <a:solidFill>
                <a:schemeClr val="bg1"/>
              </a:solidFill>
              <a:latin typeface="Algerian" pitchFamily="82"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45692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 Image</a:t>
            </a:r>
            <a:endParaRPr lang="en-US" b="1" dirty="0"/>
          </a:p>
        </p:txBody>
      </p:sp>
      <p:sp>
        <p:nvSpPr>
          <p:cNvPr id="4" name="Text Placeholder 2"/>
          <p:cNvSpPr txBox="1">
            <a:spLocks/>
          </p:cNvSpPr>
          <p:nvPr/>
        </p:nvSpPr>
        <p:spPr>
          <a:xfrm>
            <a:off x="976918" y="3051557"/>
            <a:ext cx="7494900" cy="3534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itchFamily="2" charset="2"/>
              <a:buChar char="Ø"/>
            </a:pPr>
            <a:r>
              <a:rPr lang="en-US" sz="2400" b="1" dirty="0" smtClean="0">
                <a:solidFill>
                  <a:schemeClr val="accent2"/>
                </a:solidFill>
              </a:rPr>
              <a:t>To press the Load Image button</a:t>
            </a:r>
          </a:p>
          <a:p>
            <a:pPr marL="0" indent="0">
              <a:buNone/>
            </a:pPr>
            <a:endParaRPr lang="en-US" sz="2400" b="1" dirty="0" smtClean="0">
              <a:solidFill>
                <a:schemeClr val="accent2"/>
              </a:solidFill>
            </a:endParaRPr>
          </a:p>
          <a:p>
            <a:pPr>
              <a:buFont typeface="Wingdings" pitchFamily="2" charset="2"/>
              <a:buChar char="Ø"/>
            </a:pPr>
            <a:r>
              <a:rPr lang="en-US" sz="2400" b="1" dirty="0" smtClean="0">
                <a:solidFill>
                  <a:schemeClr val="accent2"/>
                </a:solidFill>
              </a:rPr>
              <a:t>To select an expected image from computer source</a:t>
            </a:r>
          </a:p>
          <a:p>
            <a:pPr marL="0" indent="0">
              <a:buNone/>
            </a:pPr>
            <a:endParaRPr lang="en-US" sz="2400" b="1" dirty="0" smtClean="0">
              <a:solidFill>
                <a:schemeClr val="accent2"/>
              </a:solidFill>
            </a:endParaRPr>
          </a:p>
          <a:p>
            <a:pPr>
              <a:buFont typeface="Wingdings" pitchFamily="2" charset="2"/>
              <a:buChar char="Ø"/>
            </a:pPr>
            <a:r>
              <a:rPr lang="en-US" sz="2400" b="1" dirty="0" smtClean="0">
                <a:solidFill>
                  <a:schemeClr val="accent2"/>
                </a:solidFill>
              </a:rPr>
              <a:t>To send that for pre-processing</a:t>
            </a:r>
          </a:p>
          <a:p>
            <a:pPr marL="76200" indent="0">
              <a:buFont typeface="Wingdings 3" charset="2"/>
              <a:buNone/>
            </a:pPr>
            <a:endParaRPr lang="en-US" sz="2400" b="1" dirty="0">
              <a:solidFill>
                <a:schemeClr val="accent2"/>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59707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For Input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611" y="2794715"/>
            <a:ext cx="5061397" cy="34901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467" y="2794715"/>
            <a:ext cx="5357611" cy="3490174"/>
          </a:xfrm>
          <a:prstGeom prst="rect">
            <a:avLst/>
          </a:prstGeom>
        </p:spPr>
      </p:pic>
      <p:sp>
        <p:nvSpPr>
          <p:cNvPr id="7" name="TextBox 6"/>
          <p:cNvSpPr txBox="1"/>
          <p:nvPr/>
        </p:nvSpPr>
        <p:spPr>
          <a:xfrm>
            <a:off x="7662931" y="6385637"/>
            <a:ext cx="2923504" cy="369332"/>
          </a:xfrm>
          <a:prstGeom prst="rect">
            <a:avLst/>
          </a:prstGeom>
          <a:noFill/>
        </p:spPr>
        <p:txBody>
          <a:bodyPr wrap="square" rtlCol="0">
            <a:spAutoFit/>
          </a:bodyPr>
          <a:lstStyle/>
          <a:p>
            <a:r>
              <a:rPr lang="en-US" dirty="0" smtClean="0"/>
              <a:t>Fig 2: UI_2</a:t>
            </a:r>
            <a:endParaRPr lang="en-US" dirty="0"/>
          </a:p>
        </p:txBody>
      </p:sp>
      <p:sp>
        <p:nvSpPr>
          <p:cNvPr id="8" name="TextBox 7"/>
          <p:cNvSpPr txBox="1"/>
          <p:nvPr/>
        </p:nvSpPr>
        <p:spPr>
          <a:xfrm>
            <a:off x="1543320" y="6385637"/>
            <a:ext cx="2923504" cy="369332"/>
          </a:xfrm>
          <a:prstGeom prst="rect">
            <a:avLst/>
          </a:prstGeom>
          <a:noFill/>
        </p:spPr>
        <p:txBody>
          <a:bodyPr wrap="square" rtlCol="0">
            <a:spAutoFit/>
          </a:bodyPr>
          <a:lstStyle/>
          <a:p>
            <a:r>
              <a:rPr lang="en-US" dirty="0" smtClean="0"/>
              <a:t>Fig 1: UI_1</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71334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For Input Contd..</a:t>
            </a:r>
            <a:endParaRPr lang="en-US" dirty="0"/>
          </a:p>
        </p:txBody>
      </p:sp>
      <p:sp>
        <p:nvSpPr>
          <p:cNvPr id="8" name="TextBox 7"/>
          <p:cNvSpPr txBox="1"/>
          <p:nvPr/>
        </p:nvSpPr>
        <p:spPr>
          <a:xfrm>
            <a:off x="4389551" y="6269727"/>
            <a:ext cx="2923504" cy="369332"/>
          </a:xfrm>
          <a:prstGeom prst="rect">
            <a:avLst/>
          </a:prstGeom>
          <a:noFill/>
        </p:spPr>
        <p:txBody>
          <a:bodyPr wrap="square" rtlCol="0">
            <a:spAutoFit/>
          </a:bodyPr>
          <a:lstStyle/>
          <a:p>
            <a:r>
              <a:rPr lang="en-US" dirty="0" smtClean="0"/>
              <a:t>       Fig 3: Loading Input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279" y="2382591"/>
            <a:ext cx="10032642" cy="3598572"/>
          </a:xfrm>
        </p:spPr>
      </p:pic>
      <p:sp>
        <p:nvSpPr>
          <p:cNvPr id="9" name="Slide Number Placeholder 8"/>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24981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Pre-processing</a:t>
            </a:r>
            <a:endParaRPr lang="en-US" b="1" dirty="0"/>
          </a:p>
        </p:txBody>
      </p:sp>
      <p:sp>
        <p:nvSpPr>
          <p:cNvPr id="3" name="Content Placeholder 2"/>
          <p:cNvSpPr>
            <a:spLocks noGrp="1"/>
          </p:cNvSpPr>
          <p:nvPr>
            <p:ph idx="1"/>
          </p:nvPr>
        </p:nvSpPr>
        <p:spPr>
          <a:xfrm>
            <a:off x="1154954" y="2603499"/>
            <a:ext cx="8761413" cy="4016241"/>
          </a:xfrm>
        </p:spPr>
        <p:txBody>
          <a:bodyPr>
            <a:normAutofit fontScale="92500" lnSpcReduction="10000"/>
          </a:bodyPr>
          <a:lstStyle/>
          <a:p>
            <a:pPr>
              <a:buFont typeface="+mj-lt"/>
              <a:buAutoNum type="arabicPeriod"/>
            </a:pPr>
            <a:r>
              <a:rPr lang="en-US" sz="2600" b="1" dirty="0" smtClean="0">
                <a:solidFill>
                  <a:schemeClr val="tx2"/>
                </a:solidFill>
              </a:rPr>
              <a:t>Contrast Adjustment </a:t>
            </a:r>
            <a:r>
              <a:rPr lang="en-US" sz="2400" b="1" dirty="0" smtClean="0">
                <a:solidFill>
                  <a:schemeClr val="tx2"/>
                </a:solidFill>
              </a:rPr>
              <a:t>: </a:t>
            </a:r>
            <a:r>
              <a:rPr lang="en-US" sz="2400" b="1" dirty="0" smtClean="0">
                <a:solidFill>
                  <a:schemeClr val="tx1"/>
                </a:solidFill>
              </a:rPr>
              <a:t>To make the image system compatible.</a:t>
            </a:r>
            <a:endParaRPr lang="en-US" sz="2400" b="1" dirty="0" smtClean="0">
              <a:solidFill>
                <a:schemeClr val="tx2"/>
              </a:solidFill>
            </a:endParaRPr>
          </a:p>
          <a:p>
            <a:pPr>
              <a:buFont typeface="+mj-lt"/>
              <a:buAutoNum type="arabicPeriod"/>
            </a:pPr>
            <a:endParaRPr lang="en-US" sz="2400" b="1" dirty="0" smtClean="0">
              <a:solidFill>
                <a:schemeClr val="tx2"/>
              </a:solidFill>
            </a:endParaRPr>
          </a:p>
          <a:p>
            <a:pPr>
              <a:buFont typeface="+mj-lt"/>
              <a:buAutoNum type="arabicPeriod"/>
            </a:pPr>
            <a:r>
              <a:rPr lang="en-US" sz="2600" b="1" dirty="0" smtClean="0">
                <a:solidFill>
                  <a:schemeClr val="tx2"/>
                </a:solidFill>
              </a:rPr>
              <a:t>Transformation of gray scale</a:t>
            </a:r>
            <a:r>
              <a:rPr lang="en-US" sz="2400" b="1" dirty="0" smtClean="0">
                <a:solidFill>
                  <a:schemeClr val="tx2"/>
                </a:solidFill>
              </a:rPr>
              <a:t>: </a:t>
            </a:r>
            <a:r>
              <a:rPr lang="en-US" sz="2400" b="1" dirty="0" smtClean="0">
                <a:solidFill>
                  <a:schemeClr val="tx1"/>
                </a:solidFill>
              </a:rPr>
              <a:t>Instead of multiple color channel , to work with only two channels (0,1)</a:t>
            </a:r>
            <a:endParaRPr lang="en-US" sz="2400" b="1" dirty="0" smtClean="0">
              <a:solidFill>
                <a:schemeClr val="tx2"/>
              </a:solidFill>
            </a:endParaRPr>
          </a:p>
          <a:p>
            <a:pPr>
              <a:buFont typeface="+mj-lt"/>
              <a:buAutoNum type="arabicPeriod"/>
            </a:pPr>
            <a:endParaRPr lang="en-US" sz="2400" b="1" dirty="0" smtClean="0">
              <a:solidFill>
                <a:schemeClr val="tx2"/>
              </a:solidFill>
            </a:endParaRPr>
          </a:p>
          <a:p>
            <a:pPr>
              <a:buFont typeface="+mj-lt"/>
              <a:buAutoNum type="arabicPeriod"/>
            </a:pPr>
            <a:r>
              <a:rPr lang="en-US" sz="2600" b="1" dirty="0" smtClean="0">
                <a:solidFill>
                  <a:schemeClr val="tx2"/>
                </a:solidFill>
              </a:rPr>
              <a:t>Image </a:t>
            </a:r>
            <a:r>
              <a:rPr lang="en-US" sz="2600" b="1" dirty="0" err="1" smtClean="0">
                <a:solidFill>
                  <a:schemeClr val="tx2"/>
                </a:solidFill>
              </a:rPr>
              <a:t>binarization</a:t>
            </a:r>
            <a:r>
              <a:rPr lang="en-US" sz="2400" b="1" dirty="0" smtClean="0">
                <a:solidFill>
                  <a:schemeClr val="tx2"/>
                </a:solidFill>
              </a:rPr>
              <a:t>: </a:t>
            </a:r>
            <a:r>
              <a:rPr lang="en-US" sz="2400" b="1" dirty="0" smtClean="0">
                <a:solidFill>
                  <a:schemeClr val="tx1"/>
                </a:solidFill>
              </a:rPr>
              <a:t>White background,  black objects</a:t>
            </a:r>
            <a:endParaRPr lang="en-US" sz="2400" b="1" dirty="0" smtClean="0">
              <a:solidFill>
                <a:schemeClr val="tx2"/>
              </a:solidFill>
            </a:endParaRPr>
          </a:p>
          <a:p>
            <a:pPr>
              <a:buFont typeface="+mj-lt"/>
              <a:buAutoNum type="arabicPeriod"/>
            </a:pPr>
            <a:endParaRPr lang="en-US" sz="2400" b="1" dirty="0" smtClean="0">
              <a:solidFill>
                <a:schemeClr val="tx2"/>
              </a:solidFill>
            </a:endParaRPr>
          </a:p>
          <a:p>
            <a:pPr>
              <a:buFont typeface="+mj-lt"/>
              <a:buAutoNum type="arabicPeriod"/>
            </a:pPr>
            <a:r>
              <a:rPr lang="en-US" sz="2600" b="1" dirty="0" smtClean="0">
                <a:solidFill>
                  <a:schemeClr val="tx2"/>
                </a:solidFill>
              </a:rPr>
              <a:t>Infilling Image</a:t>
            </a:r>
            <a:r>
              <a:rPr lang="en-US" sz="2400" b="1" dirty="0" smtClean="0">
                <a:solidFill>
                  <a:schemeClr val="tx2"/>
                </a:solidFill>
              </a:rPr>
              <a:t>: </a:t>
            </a:r>
            <a:r>
              <a:rPr lang="en-US" sz="2400" b="1" dirty="0" smtClean="0">
                <a:solidFill>
                  <a:schemeClr val="tx1"/>
                </a:solidFill>
              </a:rPr>
              <a:t>After inversion of the </a:t>
            </a:r>
            <a:r>
              <a:rPr lang="en-US" sz="2400" b="1" dirty="0" err="1" smtClean="0">
                <a:solidFill>
                  <a:schemeClr val="tx1"/>
                </a:solidFill>
              </a:rPr>
              <a:t>binarized</a:t>
            </a:r>
            <a:r>
              <a:rPr lang="en-US" sz="2400" b="1" dirty="0" smtClean="0">
                <a:solidFill>
                  <a:schemeClr val="tx1"/>
                </a:solidFill>
              </a:rPr>
              <a:t> image, some holes may be created. They should be filled</a:t>
            </a:r>
            <a:endParaRPr lang="en-US" sz="2400" b="1" dirty="0" smtClean="0">
              <a:solidFill>
                <a:schemeClr val="tx2"/>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74737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After pre-processing</a:t>
            </a:r>
            <a:endParaRPr lang="en-US" b="1" dirty="0"/>
          </a:p>
        </p:txBody>
      </p:sp>
      <p:sp>
        <p:nvSpPr>
          <p:cNvPr id="8" name="TextBox 7"/>
          <p:cNvSpPr txBox="1"/>
          <p:nvPr/>
        </p:nvSpPr>
        <p:spPr>
          <a:xfrm>
            <a:off x="4389551" y="6269727"/>
            <a:ext cx="2923504" cy="646331"/>
          </a:xfrm>
          <a:prstGeom prst="rect">
            <a:avLst/>
          </a:prstGeom>
          <a:noFill/>
        </p:spPr>
        <p:txBody>
          <a:bodyPr wrap="square" rtlCol="0">
            <a:spAutoFit/>
          </a:bodyPr>
          <a:lstStyle/>
          <a:p>
            <a:r>
              <a:rPr lang="en-US" dirty="0" smtClean="0"/>
              <a:t>       Fig 4: Pre-processing  </a:t>
            </a:r>
          </a:p>
          <a:p>
            <a:r>
              <a:rPr lang="en-US" dirty="0" smtClean="0"/>
              <a:t>                  finished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369" y="2511380"/>
            <a:ext cx="10805375" cy="3508420"/>
          </a:xfrm>
        </p:spPr>
      </p:pic>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51921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709</TotalTime>
  <Words>745</Words>
  <Application>Microsoft Office PowerPoint</Application>
  <PresentationFormat>Widescreen</PresentationFormat>
  <Paragraphs>172</Paragraphs>
  <Slides>24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Abel</vt:lpstr>
      <vt:lpstr>Algerian</vt:lpstr>
      <vt:lpstr>Arial</vt:lpstr>
      <vt:lpstr>Calibri</vt:lpstr>
      <vt:lpstr>Century Gothic</vt:lpstr>
      <vt:lpstr>Homemade Apple</vt:lpstr>
      <vt:lpstr>Roboto Slab</vt:lpstr>
      <vt:lpstr>Times New Roman</vt:lpstr>
      <vt:lpstr>Wingdings</vt:lpstr>
      <vt:lpstr>Wingdings 3</vt:lpstr>
      <vt:lpstr>Ion Boardroom</vt:lpstr>
      <vt:lpstr>Platelet Count from Microscopic Blood Image through Image Processing Techniques</vt:lpstr>
      <vt:lpstr>Introduction to our system</vt:lpstr>
      <vt:lpstr>.</vt:lpstr>
      <vt:lpstr>PowerPoint Presentation</vt:lpstr>
      <vt:lpstr>Input Image</vt:lpstr>
      <vt:lpstr>UI For Input</vt:lpstr>
      <vt:lpstr>UI For Input Contd..</vt:lpstr>
      <vt:lpstr>Pre-processing</vt:lpstr>
      <vt:lpstr>After pre-processing</vt:lpstr>
      <vt:lpstr>Segmentation</vt:lpstr>
      <vt:lpstr>Segmentation Contd..</vt:lpstr>
      <vt:lpstr>Region Based Segmentation</vt:lpstr>
      <vt:lpstr>Edge Detection Segmentation</vt:lpstr>
      <vt:lpstr>After using Sobel method</vt:lpstr>
      <vt:lpstr>After using Canny method</vt:lpstr>
      <vt:lpstr>Why we can’t use Edge detection ? </vt:lpstr>
      <vt:lpstr>Erosion Technique</vt:lpstr>
      <vt:lpstr>After applying Erosion</vt:lpstr>
      <vt:lpstr>          Result Analysis</vt:lpstr>
      <vt:lpstr>PowerPoint Presentation</vt:lpstr>
      <vt:lpstr>Result Analysis</vt:lpstr>
      <vt:lpstr>   Limitations</vt:lpstr>
      <vt:lpstr>   Conclusion</vt:lpstr>
      <vt:lpstr> Thanks All!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Platelet Count from Microscopic Blood Image through Image Processing Techniques</dc:title>
  <dc:creator>Kazi Zia</dc:creator>
  <cp:lastModifiedBy>Kazi Zia</cp:lastModifiedBy>
  <cp:revision>46</cp:revision>
  <dcterms:created xsi:type="dcterms:W3CDTF">2019-12-25T11:21:00Z</dcterms:created>
  <dcterms:modified xsi:type="dcterms:W3CDTF">2019-12-26T00:09:25Z</dcterms:modified>
</cp:coreProperties>
</file>