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60" r:id="rId5"/>
    <p:sldId id="261" r:id="rId6"/>
    <p:sldId id="262" r:id="rId7"/>
    <p:sldId id="25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Lato Black" panose="020B0604020202020204" charset="0"/>
      <p:bold r:id="rId14"/>
      <p:boldItalic r:id="rId15"/>
    </p:embeddedFont>
    <p:embeddedFont>
      <p:font typeface="Libre Baskerville" panose="020B0604020202020204"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wLVJ7yr9XDIieb3S0zbUcTb0Q7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yash-shirsath-cr4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yashashokshirsath.netlify.app/" TargetMode="External"/><Relationship Id="rId4" Type="http://schemas.openxmlformats.org/officeDocument/2006/relationships/hyperlink" Target="https://github.com/Yash2222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8852"/>
            <a:ext cx="12190815" cy="6193409"/>
          </a:xfrm>
          <a:prstGeom prst="rect">
            <a:avLst/>
          </a:prstGeom>
          <a:noFill/>
          <a:ln>
            <a:noFill/>
          </a:ln>
        </p:spPr>
      </p:pic>
      <p:sp>
        <p:nvSpPr>
          <p:cNvPr id="99" name="Google Shape;99;p1"/>
          <p:cNvSpPr txBox="1"/>
          <p:nvPr/>
        </p:nvSpPr>
        <p:spPr>
          <a:xfrm>
            <a:off x="892403" y="4097153"/>
            <a:ext cx="10407192" cy="1477287"/>
          </a:xfrm>
          <a:prstGeom prst="rect">
            <a:avLst/>
          </a:prstGeom>
          <a:noFill/>
          <a:ln w="9525" cap="flat" cmpd="sng">
            <a:solidFill>
              <a:schemeClr val="bg1"/>
            </a:solidFill>
            <a:prstDash val="solid"/>
            <a:round/>
            <a:headEnd type="none" w="sm" len="sm"/>
            <a:tailEnd type="none" w="sm" len="sm"/>
          </a:ln>
        </p:spPr>
        <p:txBody>
          <a:bodyPr spcFirstLastPara="1" wrap="square" lIns="91425" tIns="45700" rIns="91425" bIns="45700" anchor="t" anchorCtr="0">
            <a:spAutoFit/>
          </a:bodyPr>
          <a:lstStyle/>
          <a:p>
            <a:pPr lvl="0" algn="ctr">
              <a:buSzPts val="1800"/>
            </a:pPr>
            <a:r>
              <a:rPr lang="en-IN" sz="3000" b="1" dirty="0">
                <a:solidFill>
                  <a:srgbClr val="C00000"/>
                </a:solidFill>
                <a:highlight>
                  <a:srgbClr val="FFFFFF"/>
                </a:highlight>
                <a:latin typeface="Lato Black" panose="020B0604020202020204" charset="0"/>
              </a:rPr>
              <a:t>ENGINEERING GRADUATES EMPLOYMENT ANALYSIS</a:t>
            </a:r>
          </a:p>
          <a:p>
            <a:pPr lvl="0" algn="ctr">
              <a:buSzPts val="1800"/>
            </a:pPr>
            <a:endParaRPr lang="en-IN" sz="3000" b="1" dirty="0">
              <a:solidFill>
                <a:srgbClr val="C00000"/>
              </a:solidFill>
              <a:latin typeface="Lato Black" panose="020B0604020202020204" charset="0"/>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lang="en-IN" sz="3000" b="1" dirty="0">
              <a:solidFill>
                <a:srgbClr val="C00000"/>
              </a:solidFill>
              <a:latin typeface="Lato Black" panose="020B0604020202020204" charset="0"/>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96409" y="1091782"/>
            <a:ext cx="10923145" cy="50167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pitchFamily="34" charset="0"/>
              <a:buChar char="•"/>
            </a:pPr>
            <a:r>
              <a:rPr lang="en-IN" sz="2000" b="1" i="0" u="none" strike="noStrike" cap="none" dirty="0">
                <a:solidFill>
                  <a:schemeClr val="dk1"/>
                </a:solidFill>
                <a:latin typeface="Lato Black" panose="020B0604020202020204" charset="0"/>
                <a:ea typeface="Calibri"/>
                <a:cs typeface="Calibri"/>
                <a:sym typeface="Calibri"/>
              </a:rPr>
              <a:t>Hello My Name is Yash Ashok Shirsath</a:t>
            </a:r>
          </a:p>
          <a:p>
            <a:pPr marL="285750" lvl="0" indent="-285750">
              <a:buClr>
                <a:schemeClr val="dk1"/>
              </a:buClr>
              <a:buSzPts val="1800"/>
              <a:buFont typeface="Arial" panose="020B0604020202020204" pitchFamily="34" charset="0"/>
              <a:buChar char="•"/>
            </a:pPr>
            <a:r>
              <a:rPr lang="en-IN" sz="2000" dirty="0">
                <a:latin typeface="Lato Black" panose="020B0604020202020204" charset="0"/>
              </a:rPr>
              <a:t>I am Motivated and Detail-Oriented Entry-level </a:t>
            </a:r>
            <a:r>
              <a:rPr lang="en-IN" sz="2000" b="1" dirty="0">
                <a:latin typeface="Lato Black" panose="020B0604020202020204" charset="0"/>
              </a:rPr>
              <a:t>Data Analyst </a:t>
            </a:r>
            <a:r>
              <a:rPr lang="en-IN" sz="2000" dirty="0">
                <a:latin typeface="Lato Black" panose="020B0604020202020204" charset="0"/>
              </a:rPr>
              <a:t>with a solid foundation in Data Analysis Techniques and Tools.</a:t>
            </a:r>
          </a:p>
          <a:p>
            <a:pPr marL="285750" lvl="0" indent="-285750">
              <a:buClr>
                <a:schemeClr val="dk1"/>
              </a:buClr>
              <a:buSzPts val="1800"/>
              <a:buFont typeface="Arial" panose="020B0604020202020204" pitchFamily="34" charset="0"/>
              <a:buChar char="•"/>
            </a:pPr>
            <a:r>
              <a:rPr lang="en-IN" sz="2000" dirty="0">
                <a:latin typeface="Lato Black" panose="020B0604020202020204" charset="0"/>
              </a:rPr>
              <a:t>I am pursuing my graduation in University of Mumbai</a:t>
            </a:r>
          </a:p>
          <a:p>
            <a:pPr marL="285750" lvl="0" indent="-285750">
              <a:buClr>
                <a:schemeClr val="dk1"/>
              </a:buClr>
              <a:buSzPts val="1800"/>
              <a:buFont typeface="Arial" panose="020B0604020202020204" pitchFamily="34" charset="0"/>
              <a:buChar char="•"/>
            </a:pPr>
            <a:r>
              <a:rPr lang="en-IN" sz="2000" dirty="0">
                <a:latin typeface="Lato Black" panose="020B0604020202020204" charset="0"/>
              </a:rPr>
              <a:t>As a passionate and dedicated data analyst, I thrive on transforming complex datasets into actionable insights that drive informed business decisions. With a strong foundation in data analysis and a keen eye for detail, </a:t>
            </a:r>
          </a:p>
          <a:p>
            <a:pPr marL="285750" lvl="0" indent="-285750">
              <a:buClr>
                <a:schemeClr val="dk1"/>
              </a:buClr>
              <a:buSzPts val="1800"/>
              <a:buFont typeface="Arial" panose="020B0604020202020204" pitchFamily="34" charset="0"/>
              <a:buChar char="•"/>
            </a:pPr>
            <a:r>
              <a:rPr lang="en-IN" sz="2000" dirty="0">
                <a:latin typeface="Lato Black" panose="020B0604020202020204" charset="0"/>
              </a:rPr>
              <a:t>I specialize in extracting valuable information from raw data and presenting it in a clear and concise manner.</a:t>
            </a:r>
          </a:p>
          <a:p>
            <a:pPr marL="285750" lvl="0" indent="-285750">
              <a:buClr>
                <a:schemeClr val="dk1"/>
              </a:buClr>
              <a:buSzPts val="1800"/>
              <a:buFont typeface="Arial" panose="020B0604020202020204" pitchFamily="34" charset="0"/>
              <a:buChar char="•"/>
            </a:pPr>
            <a:r>
              <a:rPr lang="en-IN" sz="2000" dirty="0">
                <a:latin typeface="Lato Black" panose="020B0604020202020204" charset="0"/>
              </a:rPr>
              <a:t>Throughout my career, I have honed my skills in data cleaning, data visualization, statistical analysis, and predictive modelling. </a:t>
            </a:r>
          </a:p>
          <a:p>
            <a:pPr marL="285750" lvl="0" indent="-285750">
              <a:buClr>
                <a:schemeClr val="dk1"/>
              </a:buClr>
              <a:buSzPts val="1800"/>
              <a:buFont typeface="Arial" panose="020B0604020202020204" pitchFamily="34" charset="0"/>
              <a:buChar char="•"/>
            </a:pPr>
            <a:r>
              <a:rPr lang="en-IN" sz="2000" dirty="0">
                <a:latin typeface="Lato Black" panose="020B0604020202020204" charset="0"/>
              </a:rPr>
              <a:t>I am proficient in various programming languages such as Python and R, and have experience working with SQL databases.</a:t>
            </a:r>
          </a:p>
          <a:p>
            <a:pPr marL="285750" lvl="0" indent="-285750">
              <a:buClr>
                <a:schemeClr val="dk1"/>
              </a:buClr>
              <a:buSzPts val="1800"/>
              <a:buFont typeface="Arial" panose="020B0604020202020204" pitchFamily="34" charset="0"/>
              <a:buChar char="•"/>
            </a:pPr>
            <a:r>
              <a:rPr lang="en-IN" sz="2000" b="1" i="0" u="none" strike="noStrike" cap="none" dirty="0">
                <a:solidFill>
                  <a:schemeClr val="dk1"/>
                </a:solidFill>
                <a:latin typeface="Lato Black" panose="020B0604020202020204" charset="0"/>
                <a:ea typeface="Calibri"/>
                <a:cs typeface="Calibri"/>
                <a:sym typeface="Calibri"/>
              </a:rPr>
              <a:t>Follow Me on LinkedIn - </a:t>
            </a:r>
            <a:r>
              <a:rPr lang="en-IN" sz="2000" b="1" dirty="0">
                <a:latin typeface="Lato Black" panose="020B0604020202020204" charset="0"/>
                <a:hlinkClick r:id="rId3"/>
              </a:rPr>
              <a:t>www.linkedin.com/in/yash-shirsath-cr49</a:t>
            </a:r>
            <a:endParaRPr lang="en-IN" sz="2000" b="1" dirty="0">
              <a:latin typeface="Lato Black" panose="020B0604020202020204" charset="0"/>
            </a:endParaRPr>
          </a:p>
          <a:p>
            <a:pPr marL="285750" lvl="0" indent="-285750">
              <a:buClr>
                <a:schemeClr val="dk1"/>
              </a:buClr>
              <a:buSzPts val="1800"/>
              <a:buFont typeface="Arial" panose="020B0604020202020204" pitchFamily="34" charset="0"/>
              <a:buChar char="•"/>
            </a:pPr>
            <a:r>
              <a:rPr lang="en-IN" sz="2000" b="1" dirty="0">
                <a:solidFill>
                  <a:schemeClr val="dk1"/>
                </a:solidFill>
                <a:latin typeface="Lato Black" panose="020B0604020202020204" charset="0"/>
                <a:ea typeface="Calibri"/>
                <a:cs typeface="Calibri"/>
                <a:sym typeface="Calibri"/>
              </a:rPr>
              <a:t>Follow &amp; Visit My GitHub - </a:t>
            </a:r>
            <a:r>
              <a:rPr lang="en-IN" sz="2000" b="1" dirty="0">
                <a:solidFill>
                  <a:schemeClr val="dk1"/>
                </a:solidFill>
                <a:latin typeface="Lato Black" panose="020B0604020202020204" charset="0"/>
                <a:ea typeface="Calibri"/>
                <a:cs typeface="Calibri"/>
                <a:sym typeface="Calibri"/>
                <a:hlinkClick r:id="rId4"/>
              </a:rPr>
              <a:t>https://github.com/Yash22222</a:t>
            </a:r>
            <a:endParaRPr lang="en-IN" sz="2000" b="1" dirty="0">
              <a:solidFill>
                <a:schemeClr val="dk1"/>
              </a:solidFill>
              <a:latin typeface="Lato Black" panose="020B0604020202020204" charset="0"/>
              <a:ea typeface="Calibri"/>
              <a:cs typeface="Calibri"/>
              <a:sym typeface="Calibri"/>
            </a:endParaRPr>
          </a:p>
          <a:p>
            <a:pPr marL="285750" lvl="0" indent="-285750">
              <a:buClr>
                <a:schemeClr val="dk1"/>
              </a:buClr>
              <a:buSzPts val="1800"/>
              <a:buFont typeface="Arial" panose="020B0604020202020204" pitchFamily="34" charset="0"/>
              <a:buChar char="•"/>
            </a:pPr>
            <a:r>
              <a:rPr lang="en-IN" sz="2000" b="1" i="0" u="none" strike="noStrike" cap="none" dirty="0">
                <a:solidFill>
                  <a:schemeClr val="dk1"/>
                </a:solidFill>
                <a:latin typeface="Lato Black" panose="020B0604020202020204" charset="0"/>
                <a:ea typeface="Calibri"/>
                <a:cs typeface="Calibri"/>
                <a:sym typeface="Calibri"/>
              </a:rPr>
              <a:t>Visit My </a:t>
            </a:r>
            <a:r>
              <a:rPr lang="en-IN" sz="2000" b="1" dirty="0">
                <a:solidFill>
                  <a:schemeClr val="dk1"/>
                </a:solidFill>
                <a:latin typeface="Lato Black" panose="020B0604020202020204" charset="0"/>
                <a:ea typeface="Calibri"/>
                <a:cs typeface="Calibri"/>
                <a:sym typeface="Calibri"/>
              </a:rPr>
              <a:t>Portfolio - </a:t>
            </a:r>
            <a:r>
              <a:rPr lang="en-IN" sz="2000" b="1" dirty="0">
                <a:solidFill>
                  <a:schemeClr val="dk1"/>
                </a:solidFill>
                <a:latin typeface="Lato Black" panose="020B0604020202020204" charset="0"/>
                <a:ea typeface="Calibri"/>
                <a:cs typeface="Calibri"/>
                <a:sym typeface="Calibri"/>
                <a:hlinkClick r:id="rId5"/>
              </a:rPr>
              <a:t>https://yashashokshirsath.netlify.app/</a:t>
            </a:r>
            <a:endParaRPr lang="en-IN" sz="2000" b="1" dirty="0">
              <a:solidFill>
                <a:schemeClr val="dk1"/>
              </a:solidFill>
              <a:latin typeface="Lato Black" panose="020B0604020202020204" charset="0"/>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lang="en-IN" sz="1800" b="0" i="0" u="none" strike="noStrike" cap="none" dirty="0">
              <a:solidFill>
                <a:srgbClr val="FF0000"/>
              </a:solidFill>
              <a:latin typeface="Calibri"/>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640237" y="0"/>
            <a:ext cx="10935878" cy="6674177"/>
          </a:xfrm>
          <a:prstGeom prst="rect">
            <a:avLst/>
          </a:prstGeom>
          <a:noFill/>
          <a:ln>
            <a:noFill/>
          </a:ln>
        </p:spPr>
        <p:txBody>
          <a:bodyPr spcFirstLastPara="1" wrap="square" lIns="91425" tIns="45700" rIns="91425" bIns="45700" anchor="t" anchorCtr="0">
            <a:normAutofit fontScale="25000" lnSpcReduction="20000"/>
          </a:bodyPr>
          <a:lstStyle/>
          <a:p>
            <a:pPr marL="114300" indent="0">
              <a:lnSpc>
                <a:spcPct val="170000"/>
              </a:lnSpc>
              <a:buNone/>
            </a:pPr>
            <a:r>
              <a:rPr lang="en-IN" sz="12800" b="1" dirty="0">
                <a:solidFill>
                  <a:srgbClr val="FF0000"/>
                </a:solidFill>
                <a:latin typeface="Lato Black" panose="020B0604020202020204" charset="0"/>
              </a:rPr>
              <a:t>BUSINESS PROBLEM</a:t>
            </a:r>
          </a:p>
          <a:p>
            <a:pPr algn="just">
              <a:lnSpc>
                <a:spcPct val="120000"/>
              </a:lnSpc>
            </a:pPr>
            <a:r>
              <a:rPr lang="en-IN" sz="8000" dirty="0">
                <a:latin typeface="Lato Black" panose="020B0604020202020204" charset="0"/>
              </a:rPr>
              <a:t>The business problem revolves around understanding the employment outcomes of engineering graduates to inform decision-making processes in the engineering industry. Specifically, the project aims to analyse salary trends, gender-based disparities in specialization preferences, and other relevant factors affecting employment outcomes.</a:t>
            </a:r>
          </a:p>
          <a:p>
            <a:pPr marL="114300" indent="0">
              <a:lnSpc>
                <a:spcPct val="120000"/>
              </a:lnSpc>
              <a:buNone/>
            </a:pPr>
            <a:r>
              <a:rPr lang="en-IN" sz="12800" b="1" dirty="0">
                <a:solidFill>
                  <a:srgbClr val="FF0000"/>
                </a:solidFill>
                <a:latin typeface="Lato Black" panose="020B0604020202020204" charset="0"/>
              </a:rPr>
              <a:t>USE CASE DOMAIN UNDERSTANDING</a:t>
            </a:r>
          </a:p>
          <a:p>
            <a:pPr algn="just">
              <a:lnSpc>
                <a:spcPct val="120000"/>
              </a:lnSpc>
            </a:pPr>
            <a:r>
              <a:rPr lang="en-IN" sz="8000" dirty="0">
                <a:latin typeface="Lato Black" panose="020B0604020202020204" charset="0"/>
              </a:rPr>
              <a:t>Understanding the employment landscape for engineering graduates is crucial for various stakeholders, including educational institutions, recruiters, and policymakers. Analysing employment data can help identify trends, disparities, and areas for improvement in the engineering workforce.</a:t>
            </a:r>
          </a:p>
          <a:p>
            <a:pPr marL="114300" indent="0">
              <a:lnSpc>
                <a:spcPct val="120000"/>
              </a:lnSpc>
              <a:buNone/>
            </a:pPr>
            <a:r>
              <a:rPr lang="en-IN" sz="12800" b="1" dirty="0">
                <a:solidFill>
                  <a:srgbClr val="FF0000"/>
                </a:solidFill>
                <a:latin typeface="Lato Black" panose="020B0604020202020204" charset="0"/>
              </a:rPr>
              <a:t>OBJECTIVE OF THE PROJECT</a:t>
            </a:r>
          </a:p>
          <a:p>
            <a:pPr algn="just">
              <a:lnSpc>
                <a:spcPct val="120000"/>
              </a:lnSpc>
            </a:pPr>
            <a:r>
              <a:rPr lang="en-IN" sz="8000" dirty="0">
                <a:latin typeface="Lato Black" panose="020B0604020202020204" charset="0"/>
              </a:rPr>
              <a:t>The objective of the project is to analyse a dataset containing employment outcomes of engineering graduates. This includes verifying claims regarding salary ranges for specific engineering roles, investigating relationships between gender and specialization preferences, and gaining insights into factors influencing employment outcomes.</a:t>
            </a:r>
          </a:p>
          <a:p>
            <a:pPr marL="114300" indent="0" algn="just">
              <a:buNone/>
            </a:pPr>
            <a:endParaRPr lang="en-IN" sz="2000" dirty="0">
              <a:latin typeface="Lato Black" panose="020B060402020202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2A153E-133B-43B0-BE15-734054136FF3}"/>
              </a:ext>
            </a:extLst>
          </p:cNvPr>
          <p:cNvSpPr>
            <a:spLocks noGrp="1"/>
          </p:cNvSpPr>
          <p:nvPr>
            <p:ph type="body" idx="1"/>
          </p:nvPr>
        </p:nvSpPr>
        <p:spPr>
          <a:xfrm>
            <a:off x="650449" y="603315"/>
            <a:ext cx="10703351" cy="5573648"/>
          </a:xfrm>
        </p:spPr>
        <p:txBody>
          <a:bodyPr/>
          <a:lstStyle/>
          <a:p>
            <a:pPr marL="114300" indent="0">
              <a:buNone/>
            </a:pPr>
            <a:r>
              <a:rPr lang="en-IN" sz="3200" b="1" dirty="0">
                <a:solidFill>
                  <a:srgbClr val="FF0000"/>
                </a:solidFill>
                <a:latin typeface="Lato Black" panose="020B0604020202020204" charset="0"/>
              </a:rPr>
              <a:t>WEB SCRAPING DETAILS</a:t>
            </a:r>
          </a:p>
          <a:p>
            <a:pPr algn="just"/>
            <a:r>
              <a:rPr lang="en-IN" sz="2000" dirty="0">
                <a:latin typeface="Lato Black" panose="020B0604020202020204" charset="0"/>
              </a:rPr>
              <a:t>Web scraping was not required for this project as the dataset was sourced from the Aspiring Minds Employment Outcome 2015 (AMEO).</a:t>
            </a:r>
          </a:p>
          <a:p>
            <a:pPr marL="114300" indent="0" algn="just">
              <a:buNone/>
            </a:pPr>
            <a:r>
              <a:rPr lang="en-IN" sz="3200" b="1" dirty="0">
                <a:solidFill>
                  <a:srgbClr val="FF0000"/>
                </a:solidFill>
                <a:latin typeface="Lato Black" panose="020B0604020202020204" charset="0"/>
              </a:rPr>
              <a:t>SUMMARY OF THE DATA</a:t>
            </a:r>
          </a:p>
          <a:p>
            <a:pPr algn="just"/>
            <a:r>
              <a:rPr lang="en-IN" sz="2000" dirty="0">
                <a:latin typeface="Lato Black" panose="020B0604020202020204" charset="0"/>
              </a:rPr>
              <a:t>The dataset contains around 40 independent variables and 4000 data points, primarily focusing on engineering graduates. It includes information such as salary, job titles, gender, specialization, college GPA, and more.</a:t>
            </a:r>
          </a:p>
          <a:p>
            <a:pPr marL="114300" indent="0">
              <a:buNone/>
            </a:pPr>
            <a:endParaRPr lang="en-IN" dirty="0"/>
          </a:p>
        </p:txBody>
      </p:sp>
    </p:spTree>
    <p:extLst>
      <p:ext uri="{BB962C8B-B14F-4D97-AF65-F5344CB8AC3E}">
        <p14:creationId xmlns:p14="http://schemas.microsoft.com/office/powerpoint/2010/main" val="17010635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7832B2-1881-4211-AB22-D45F3EDBBED8}"/>
              </a:ext>
            </a:extLst>
          </p:cNvPr>
          <p:cNvSpPr>
            <a:spLocks noGrp="1"/>
          </p:cNvSpPr>
          <p:nvPr>
            <p:ph type="body" idx="1"/>
          </p:nvPr>
        </p:nvSpPr>
        <p:spPr>
          <a:xfrm>
            <a:off x="838200" y="301658"/>
            <a:ext cx="10515600" cy="5875305"/>
          </a:xfrm>
        </p:spPr>
        <p:txBody>
          <a:bodyPr>
            <a:normAutofit/>
          </a:bodyPr>
          <a:lstStyle/>
          <a:p>
            <a:pPr marL="114300" indent="0">
              <a:buNone/>
            </a:pPr>
            <a:r>
              <a:rPr lang="en-IN" sz="3200" b="1" dirty="0">
                <a:solidFill>
                  <a:srgbClr val="FF0000"/>
                </a:solidFill>
                <a:latin typeface="Lato Black" panose="020B0604020202020204" charset="0"/>
              </a:rPr>
              <a:t>EXPLORATORY DATA ANALYSIS</a:t>
            </a:r>
          </a:p>
          <a:p>
            <a:r>
              <a:rPr lang="en-IN" sz="2000" b="1" dirty="0">
                <a:solidFill>
                  <a:srgbClr val="FF0000"/>
                </a:solidFill>
                <a:latin typeface="Lato Black" panose="020B0604020202020204" charset="0"/>
              </a:rPr>
              <a:t>DATA CLEANING STEPS</a:t>
            </a:r>
          </a:p>
          <a:p>
            <a:pPr marL="571500" indent="-457200">
              <a:buFont typeface="+mj-lt"/>
              <a:buAutoNum type="arabicPeriod"/>
            </a:pPr>
            <a:r>
              <a:rPr lang="en-IN" sz="2000" dirty="0">
                <a:latin typeface="Lato Black" panose="020B0604020202020204" charset="0"/>
              </a:rPr>
              <a:t>Handling missing values</a:t>
            </a:r>
          </a:p>
          <a:p>
            <a:pPr marL="571500" indent="-457200">
              <a:buFont typeface="+mj-lt"/>
              <a:buAutoNum type="arabicPeriod"/>
            </a:pPr>
            <a:r>
              <a:rPr lang="en-IN" sz="2000" dirty="0">
                <a:latin typeface="Lato Black" panose="020B0604020202020204" charset="0"/>
              </a:rPr>
              <a:t>Removing duplicates</a:t>
            </a:r>
          </a:p>
          <a:p>
            <a:pPr marL="571500" indent="-457200">
              <a:buFont typeface="+mj-lt"/>
              <a:buAutoNum type="arabicPeriod"/>
            </a:pPr>
            <a:r>
              <a:rPr lang="en-IN" sz="2000" dirty="0">
                <a:latin typeface="Lato Black" panose="020B0604020202020204" charset="0"/>
              </a:rPr>
              <a:t>Converting data types as needed</a:t>
            </a:r>
          </a:p>
          <a:p>
            <a:r>
              <a:rPr lang="en-IN" sz="2000" b="1" dirty="0">
                <a:solidFill>
                  <a:srgbClr val="FF0000"/>
                </a:solidFill>
                <a:latin typeface="Lato Black" panose="020B0604020202020204" charset="0"/>
              </a:rPr>
              <a:t>DATA MANIPULATION STEPS</a:t>
            </a:r>
          </a:p>
          <a:p>
            <a:pPr marL="571500" indent="-457200">
              <a:buFont typeface="+mj-lt"/>
              <a:buAutoNum type="arabicPeriod"/>
            </a:pPr>
            <a:r>
              <a:rPr lang="en-IN" sz="2000" dirty="0">
                <a:latin typeface="Lato Black" panose="020B0604020202020204" charset="0"/>
              </a:rPr>
              <a:t>Filtering data based on specific criteria (e.g., job titles, degree)</a:t>
            </a:r>
          </a:p>
          <a:p>
            <a:pPr marL="571500" indent="-457200">
              <a:buFont typeface="+mj-lt"/>
              <a:buAutoNum type="arabicPeriod"/>
            </a:pPr>
            <a:r>
              <a:rPr lang="en-IN" sz="2000" dirty="0">
                <a:latin typeface="Lato Black" panose="020B0604020202020204" charset="0"/>
              </a:rPr>
              <a:t>Creating new features or aggregating existing ones</a:t>
            </a:r>
          </a:p>
          <a:p>
            <a:r>
              <a:rPr lang="en-IN" sz="2000" b="1" dirty="0">
                <a:solidFill>
                  <a:srgbClr val="FF0000"/>
                </a:solidFill>
                <a:latin typeface="Lato Black" panose="020B0604020202020204" charset="0"/>
              </a:rPr>
              <a:t>UNIVARIATE ANALYSIS STEPS</a:t>
            </a:r>
          </a:p>
          <a:p>
            <a:pPr marL="571500" indent="-457200">
              <a:buFont typeface="+mj-lt"/>
              <a:buAutoNum type="arabicPeriod"/>
            </a:pPr>
            <a:r>
              <a:rPr lang="en-IN" sz="2000" dirty="0">
                <a:latin typeface="Lato Black" panose="020B0604020202020204" charset="0"/>
              </a:rPr>
              <a:t>Visualizing distributions of individual variables (e.g., histograms, boxplots)</a:t>
            </a:r>
          </a:p>
          <a:p>
            <a:pPr marL="571500" indent="-457200">
              <a:buFont typeface="+mj-lt"/>
              <a:buAutoNum type="arabicPeriod"/>
            </a:pPr>
            <a:r>
              <a:rPr lang="en-IN" sz="2000" dirty="0">
                <a:latin typeface="Lato Black" panose="020B0604020202020204" charset="0"/>
              </a:rPr>
              <a:t>Identifying outliers and handling them as necessary</a:t>
            </a:r>
          </a:p>
          <a:p>
            <a:r>
              <a:rPr lang="en-IN" sz="2000" b="1" dirty="0">
                <a:solidFill>
                  <a:srgbClr val="FF0000"/>
                </a:solidFill>
                <a:latin typeface="Lato Black" panose="020B0604020202020204" charset="0"/>
              </a:rPr>
              <a:t>BIVARIATE ANALYSIS STEPS</a:t>
            </a:r>
          </a:p>
          <a:p>
            <a:pPr marL="571500" indent="-457200">
              <a:buFont typeface="+mj-lt"/>
              <a:buAutoNum type="arabicPeriod"/>
            </a:pPr>
            <a:r>
              <a:rPr lang="en-IN" sz="2000" dirty="0">
                <a:latin typeface="Lato Black" panose="020B0604020202020204" charset="0"/>
              </a:rPr>
              <a:t>Exploring relationships between variables (e.g., scatter plots, bar plots)</a:t>
            </a:r>
          </a:p>
          <a:p>
            <a:pPr marL="571500" indent="-457200">
              <a:buFont typeface="+mj-lt"/>
              <a:buAutoNum type="arabicPeriod"/>
            </a:pPr>
            <a:r>
              <a:rPr lang="en-IN" sz="2000" dirty="0">
                <a:latin typeface="Lato Black" panose="020B0604020202020204" charset="0"/>
              </a:rPr>
              <a:t>Analysing correlations and associations between variables</a:t>
            </a:r>
          </a:p>
          <a:p>
            <a:endParaRPr lang="en-IN" dirty="0"/>
          </a:p>
        </p:txBody>
      </p:sp>
    </p:spTree>
    <p:extLst>
      <p:ext uri="{BB962C8B-B14F-4D97-AF65-F5344CB8AC3E}">
        <p14:creationId xmlns:p14="http://schemas.microsoft.com/office/powerpoint/2010/main" val="19824520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1A4BAC-A234-4675-918B-84193F0CE111}"/>
              </a:ext>
            </a:extLst>
          </p:cNvPr>
          <p:cNvSpPr>
            <a:spLocks noGrp="1"/>
          </p:cNvSpPr>
          <p:nvPr>
            <p:ph type="body" idx="1"/>
          </p:nvPr>
        </p:nvSpPr>
        <p:spPr>
          <a:xfrm>
            <a:off x="584462" y="443060"/>
            <a:ext cx="10859678" cy="5995447"/>
          </a:xfrm>
        </p:spPr>
        <p:txBody>
          <a:bodyPr>
            <a:normAutofit/>
          </a:bodyPr>
          <a:lstStyle/>
          <a:p>
            <a:pPr marL="114300" indent="0">
              <a:buNone/>
            </a:pPr>
            <a:r>
              <a:rPr lang="en-IN" sz="3200" b="1" dirty="0">
                <a:solidFill>
                  <a:srgbClr val="FF0000"/>
                </a:solidFill>
                <a:latin typeface="Lato Black" panose="020B0604020202020204" charset="0"/>
              </a:rPr>
              <a:t>KEY BUSINESS QUESTION</a:t>
            </a:r>
          </a:p>
          <a:p>
            <a:pPr algn="just"/>
            <a:r>
              <a:rPr lang="en-IN" sz="2000" dirty="0">
                <a:latin typeface="Lato Black" panose="020B0604020202020204" charset="0"/>
              </a:rPr>
              <a:t>The key business question revolves around understanding the factors influencing employment outcomes for engineering graduates, including salary trends, gender disparities, and specialization preferences.</a:t>
            </a:r>
          </a:p>
          <a:p>
            <a:pPr marL="114300" indent="0" algn="just">
              <a:buNone/>
            </a:pPr>
            <a:r>
              <a:rPr lang="en-IN" sz="3200" b="1" dirty="0">
                <a:solidFill>
                  <a:srgbClr val="FF0000"/>
                </a:solidFill>
                <a:latin typeface="Lato Black" panose="020B0604020202020204" charset="0"/>
              </a:rPr>
              <a:t>CONCLUSION</a:t>
            </a:r>
          </a:p>
          <a:p>
            <a:pPr algn="just"/>
            <a:r>
              <a:rPr lang="en-IN" sz="2000" dirty="0">
                <a:latin typeface="Lato Black" panose="020B0604020202020204" charset="0"/>
              </a:rPr>
              <a:t>The analysis provided insights into employment outcomes for engineering graduates, highlighting salary trends, gender-based disparities, and other relevant factors. Further research and analysis can inform decision-making processes in the engineering industry.</a:t>
            </a:r>
          </a:p>
          <a:p>
            <a:pPr algn="just"/>
            <a:r>
              <a:rPr lang="en-IN" sz="2000" dirty="0">
                <a:latin typeface="Lato Black" panose="020B0604020202020204" charset="0"/>
              </a:rPr>
              <a:t>The analysis found an average salary of 4,60,000 LPA for Computer Science Engineering fresh graduates in specific roles. Initial insights suggest gender-based differences in specialization choices, prompting further investigation. Key research areas include examining specialization's impact on salary and regional employment disparities. Additionally, exploring gender gaps in salary negotiation and long-term career growth trajectories can inform efforts to promote diversity in engineering. Overall, the analysis provides insights into employment outcomes for engineering graduates and avenues for future research.</a:t>
            </a:r>
          </a:p>
        </p:txBody>
      </p:sp>
    </p:spTree>
    <p:extLst>
      <p:ext uri="{BB962C8B-B14F-4D97-AF65-F5344CB8AC3E}">
        <p14:creationId xmlns:p14="http://schemas.microsoft.com/office/powerpoint/2010/main" val="31396407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635</Words>
  <Application>Microsoft Office PowerPoint</Application>
  <PresentationFormat>Widescreen</PresentationFormat>
  <Paragraphs>42</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Lato Black</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Shirsath</dc:creator>
  <cp:lastModifiedBy>Yash Shirsath</cp:lastModifiedBy>
  <cp:revision>5</cp:revision>
  <dcterms:created xsi:type="dcterms:W3CDTF">2021-02-16T05:19:01Z</dcterms:created>
  <dcterms:modified xsi:type="dcterms:W3CDTF">2024-02-18T17:55:56Z</dcterms:modified>
</cp:coreProperties>
</file>