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5" r:id="rId5"/>
    <p:sldId id="340" r:id="rId6"/>
    <p:sldId id="326" r:id="rId7"/>
    <p:sldId id="327" r:id="rId8"/>
    <p:sldId id="328" r:id="rId9"/>
    <p:sldId id="329" r:id="rId10"/>
    <p:sldId id="330" r:id="rId11"/>
    <p:sldId id="341" r:id="rId12"/>
    <p:sldId id="3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82" d="100"/>
          <a:sy n="82" d="100"/>
        </p:scale>
        <p:origin x="720" y="9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9/4/2023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Germany_players_celebrate_winning_the_2014_FIFA_World_Cup.jpg"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xboxygen.com/News/27041-FIFA-18-accueille-la-Coupe-du-Monde-Russia-2018-avec-une-mise-a-jour" TargetMode="External"/><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sk.hellobi.com/blog/shujuzhimei/6540"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YASHRAJ RAI</a:t>
            </a:r>
          </a:p>
        </p:txBody>
      </p:sp>
      <p:pic>
        <p:nvPicPr>
          <p:cNvPr id="8" name="Picture Placeholder 7">
            <a:extLst>
              <a:ext uri="{FF2B5EF4-FFF2-40B4-BE49-F238E27FC236}">
                <a16:creationId xmlns:a16="http://schemas.microsoft.com/office/drawing/2014/main" id="{685D1643-AFDE-6DE1-CF47-234BA89A07EC}"/>
              </a:ext>
            </a:extLst>
          </p:cNvPr>
          <p:cNvPicPr>
            <a:picLocks noGrp="1" noChangeAspect="1"/>
          </p:cNvPicPr>
          <p:nvPr>
            <p:ph type="pic" sz="quarter" idx="10"/>
          </p:nvPr>
        </p:nvPicPr>
        <p:blipFill>
          <a:blip r:embed="rId2"/>
          <a:srcRect t="3315" b="3315"/>
          <a:stretch>
            <a:fillRect/>
          </a:stretch>
        </p:blipFill>
        <p:spPr>
          <a:xfrm>
            <a:off x="305035" y="949712"/>
            <a:ext cx="11581930" cy="4958575"/>
          </a:xfrm>
        </p:spPr>
      </p:pic>
      <p:sp>
        <p:nvSpPr>
          <p:cNvPr id="9" name="TextBox 8">
            <a:extLst>
              <a:ext uri="{FF2B5EF4-FFF2-40B4-BE49-F238E27FC236}">
                <a16:creationId xmlns:a16="http://schemas.microsoft.com/office/drawing/2014/main" id="{AC5D6099-D40E-3531-F9CB-7BCE8BCAF77D}"/>
              </a:ext>
            </a:extLst>
          </p:cNvPr>
          <p:cNvSpPr txBox="1"/>
          <p:nvPr/>
        </p:nvSpPr>
        <p:spPr>
          <a:xfrm>
            <a:off x="305035" y="317241"/>
            <a:ext cx="11581930" cy="707886"/>
          </a:xfrm>
          <a:prstGeom prst="rect">
            <a:avLst/>
          </a:prstGeom>
          <a:noFill/>
        </p:spPr>
        <p:txBody>
          <a:bodyPr wrap="square" rtlCol="0">
            <a:spAutoFit/>
          </a:bodyPr>
          <a:lstStyle/>
          <a:p>
            <a:pPr algn="ctr"/>
            <a:r>
              <a:rPr lang="en-US" sz="4000" dirty="0"/>
              <a:t>FIFA WORLD CUP ANALYSIS</a:t>
            </a:r>
            <a:endParaRPr lang="en-IN" sz="4000" dirty="0"/>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FE28-DD49-CCAE-D633-FC913684B9E1}"/>
              </a:ext>
            </a:extLst>
          </p:cNvPr>
          <p:cNvSpPr>
            <a:spLocks noGrp="1"/>
          </p:cNvSpPr>
          <p:nvPr>
            <p:ph type="title"/>
          </p:nvPr>
        </p:nvSpPr>
        <p:spPr>
          <a:xfrm>
            <a:off x="1295399" y="1124712"/>
            <a:ext cx="7736633" cy="548640"/>
          </a:xfrm>
        </p:spPr>
        <p:txBody>
          <a:bodyPr/>
          <a:lstStyle/>
          <a:p>
            <a:r>
              <a:rPr lang="en-US" dirty="0"/>
              <a:t>PROJECT DETAILS</a:t>
            </a:r>
            <a:endParaRPr lang="en-IN" dirty="0"/>
          </a:p>
        </p:txBody>
      </p:sp>
      <p:sp>
        <p:nvSpPr>
          <p:cNvPr id="3" name="Content Placeholder 2">
            <a:extLst>
              <a:ext uri="{FF2B5EF4-FFF2-40B4-BE49-F238E27FC236}">
                <a16:creationId xmlns:a16="http://schemas.microsoft.com/office/drawing/2014/main" id="{5AE0E9CC-816A-343C-1561-FC59E53CEA5A}"/>
              </a:ext>
            </a:extLst>
          </p:cNvPr>
          <p:cNvSpPr>
            <a:spLocks noGrp="1"/>
          </p:cNvSpPr>
          <p:nvPr>
            <p:ph idx="1"/>
          </p:nvPr>
        </p:nvSpPr>
        <p:spPr>
          <a:xfrm>
            <a:off x="743953" y="2227292"/>
            <a:ext cx="5665238" cy="3884584"/>
          </a:xfrm>
        </p:spPr>
        <p:txBody>
          <a:bodyPr/>
          <a:lstStyle/>
          <a:p>
            <a:r>
              <a:rPr lang="en-US" dirty="0">
                <a:latin typeface="Bell MT" panose="02020503060305020303" pitchFamily="18" charset="0"/>
              </a:rPr>
              <a:t>Technology - Business Intelligence </a:t>
            </a:r>
          </a:p>
          <a:p>
            <a:r>
              <a:rPr lang="en-US" dirty="0">
                <a:latin typeface="Bell MT" panose="02020503060305020303" pitchFamily="18" charset="0"/>
              </a:rPr>
              <a:t>Domain - Sports </a:t>
            </a:r>
          </a:p>
          <a:p>
            <a:r>
              <a:rPr lang="en-US" dirty="0">
                <a:latin typeface="Bell MT" panose="02020503060305020303" pitchFamily="18" charset="0"/>
              </a:rPr>
              <a:t>Difficulty - Advance Language – </a:t>
            </a:r>
          </a:p>
          <a:p>
            <a:r>
              <a:rPr lang="en-US" dirty="0">
                <a:latin typeface="Bell MT" panose="02020503060305020303" pitchFamily="18" charset="0"/>
              </a:rPr>
              <a:t>Exploratory Data Analysis using Python</a:t>
            </a:r>
          </a:p>
          <a:p>
            <a:r>
              <a:rPr lang="en-US" dirty="0">
                <a:latin typeface="Bell MT" panose="02020503060305020303" pitchFamily="18" charset="0"/>
              </a:rPr>
              <a:t>Solution – GitHub Link and POWER BI Public Link</a:t>
            </a:r>
            <a:endParaRPr lang="en-IN" dirty="0">
              <a:latin typeface="Bell MT" panose="02020503060305020303" pitchFamily="18" charset="0"/>
            </a:endParaRPr>
          </a:p>
        </p:txBody>
      </p:sp>
      <p:sp>
        <p:nvSpPr>
          <p:cNvPr id="4" name="Slide Number Placeholder 3">
            <a:extLst>
              <a:ext uri="{FF2B5EF4-FFF2-40B4-BE49-F238E27FC236}">
                <a16:creationId xmlns:a16="http://schemas.microsoft.com/office/drawing/2014/main" id="{4F7DC547-8D10-765F-D2E0-9A6FB9652614}"/>
              </a:ext>
            </a:extLst>
          </p:cNvPr>
          <p:cNvSpPr>
            <a:spLocks noGrp="1"/>
          </p:cNvSpPr>
          <p:nvPr>
            <p:ph type="sldNum" sz="quarter" idx="11"/>
          </p:nvPr>
        </p:nvSpPr>
        <p:spPr/>
        <p:txBody>
          <a:bodyPr/>
          <a:lstStyle/>
          <a:p>
            <a:fld id="{75DF2D63-3FF5-D547-96B9-BE9CCD1ABA58}" type="slidenum">
              <a:rPr lang="en-US" smtClean="0"/>
              <a:t>2</a:t>
            </a:fld>
            <a:endParaRPr lang="en-US" dirty="0"/>
          </a:p>
        </p:txBody>
      </p:sp>
      <p:pic>
        <p:nvPicPr>
          <p:cNvPr id="8" name="Picture 7">
            <a:extLst>
              <a:ext uri="{FF2B5EF4-FFF2-40B4-BE49-F238E27FC236}">
                <a16:creationId xmlns:a16="http://schemas.microsoft.com/office/drawing/2014/main" id="{EF3AB3DA-DEA0-2440-A752-EF43A72C826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45991" y="2358992"/>
            <a:ext cx="5822349" cy="3621184"/>
          </a:xfrm>
          <a:prstGeom prst="rect">
            <a:avLst/>
          </a:prstGeom>
        </p:spPr>
      </p:pic>
      <p:sp>
        <p:nvSpPr>
          <p:cNvPr id="9" name="TextBox 8">
            <a:extLst>
              <a:ext uri="{FF2B5EF4-FFF2-40B4-BE49-F238E27FC236}">
                <a16:creationId xmlns:a16="http://schemas.microsoft.com/office/drawing/2014/main" id="{A303BC63-1C04-76C7-A4D8-38A673CF04C1}"/>
              </a:ext>
            </a:extLst>
          </p:cNvPr>
          <p:cNvSpPr txBox="1"/>
          <p:nvPr/>
        </p:nvSpPr>
        <p:spPr>
          <a:xfrm>
            <a:off x="9722498" y="6291574"/>
            <a:ext cx="3948912" cy="230832"/>
          </a:xfrm>
          <a:prstGeom prst="rect">
            <a:avLst/>
          </a:prstGeom>
          <a:noFill/>
        </p:spPr>
        <p:txBody>
          <a:bodyPr wrap="square" rtlCol="0">
            <a:spAutoFit/>
          </a:bodyPr>
          <a:lstStyle/>
          <a:p>
            <a:r>
              <a:rPr lang="en-IN" sz="900">
                <a:hlinkClick r:id="rId3" tooltip="https://commons.wikimedia.org/wiki/File:Germany_players_celebrate_winning_the_2014_FIFA_World_Cup.jpg"/>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31093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649224" y="1405125"/>
            <a:ext cx="7298094" cy="548640"/>
          </a:xfrm>
        </p:spPr>
        <p:txBody>
          <a:bodyPr/>
          <a:lstStyle/>
          <a:p>
            <a:r>
              <a:rPr lang="en-US" dirty="0"/>
              <a:t>PROBLEM STATEMENT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783771" y="2192694"/>
            <a:ext cx="10814180" cy="4011257"/>
          </a:xfrm>
        </p:spPr>
        <p:txBody>
          <a:bodyPr/>
          <a:lstStyle/>
          <a:p>
            <a:pPr marL="342900" indent="-342900">
              <a:buFont typeface="Arial" panose="020B0604020202020204" pitchFamily="34" charset="0"/>
              <a:buChar char="•"/>
            </a:pPr>
            <a:r>
              <a:rPr lang="en-US" sz="1600" dirty="0">
                <a:latin typeface="Bell MT" panose="02020503060305020303" pitchFamily="18" charset="0"/>
              </a:rPr>
              <a:t>With FIFA being in the blood as many people of the world. You are tasked to tell the story of unsung analysts who put great efforts to provide accurate data to answer every question of fans.</a:t>
            </a:r>
          </a:p>
          <a:p>
            <a:pPr marL="342900" indent="-342900">
              <a:buFont typeface="Arial" panose="020B0604020202020204" pitchFamily="34" charset="0"/>
              <a:buChar char="•"/>
            </a:pPr>
            <a:r>
              <a:rPr lang="en-US" sz="1600" dirty="0">
                <a:latin typeface="Bell MT" panose="02020503060305020303" pitchFamily="18" charset="0"/>
              </a:rPr>
              <a:t>The FIFA World Cup is a global football competition contested by the various football-playing nations of the world. It is contested every four years and is the most prestigious and important trophy in the sport of football.</a:t>
            </a:r>
          </a:p>
          <a:p>
            <a:pPr marL="342900" indent="-342900">
              <a:buFont typeface="Arial" panose="020B0604020202020204" pitchFamily="34" charset="0"/>
              <a:buChar char="•"/>
            </a:pPr>
            <a:r>
              <a:rPr lang="en-US" sz="1600" dirty="0">
                <a:latin typeface="Bell MT" panose="02020503060305020303" pitchFamily="18" charset="0"/>
              </a:rPr>
              <a:t>The World Cups dataset show all information about all the World Cups in the history, while the World Cup Matches dataset shows all the results from the matches contested as part of the cups.</a:t>
            </a:r>
            <a:endParaRPr lang="en-IN" sz="1600" dirty="0">
              <a:latin typeface="Bell MT" panose="02020503060305020303" pitchFamily="18" charset="0"/>
            </a:endParaRPr>
          </a:p>
          <a:p>
            <a:pPr marL="342900" indent="-342900">
              <a:buFont typeface="Arial" panose="020B0604020202020204" pitchFamily="34" charset="0"/>
              <a:buChar char="•"/>
            </a:pPr>
            <a:r>
              <a:rPr lang="en-US" sz="1600" dirty="0">
                <a:latin typeface="Bell MT" panose="02020503060305020303" pitchFamily="18" charset="0"/>
              </a:rPr>
              <a:t>Find key metrics and factors that influence the World Cup win.</a:t>
            </a:r>
          </a:p>
          <a:p>
            <a:pPr marL="342900" indent="-342900">
              <a:buFont typeface="Arial" panose="020B0604020202020204" pitchFamily="34" charset="0"/>
              <a:buChar char="•"/>
            </a:pPr>
            <a:endParaRPr lang="en-US" sz="1600" dirty="0">
              <a:latin typeface="Bell MT" panose="02020503060305020303" pitchFamily="18" charset="0"/>
            </a:endParaRPr>
          </a:p>
          <a:p>
            <a:endParaRPr lang="en-US" dirty="0"/>
          </a:p>
        </p:txBody>
      </p:sp>
    </p:spTree>
    <p:extLst>
      <p:ext uri="{BB962C8B-B14F-4D97-AF65-F5344CB8AC3E}">
        <p14:creationId xmlns:p14="http://schemas.microsoft.com/office/powerpoint/2010/main" val="29108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OBJECTIVE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356518" y="2189708"/>
            <a:ext cx="5760720" cy="2391624"/>
          </a:xfrm>
        </p:spPr>
        <p:txBody>
          <a:bodyPr/>
          <a:lstStyle/>
          <a:p>
            <a:pPr marL="342900" indent="-342900">
              <a:lnSpc>
                <a:spcPts val="2400"/>
              </a:lnSpc>
              <a:buFont typeface="Arial" panose="020B0604020202020204" pitchFamily="34" charset="0"/>
              <a:buChar char="•"/>
            </a:pPr>
            <a:r>
              <a:rPr lang="en-US" dirty="0">
                <a:latin typeface="Bell MT" panose="02020503060305020303" pitchFamily="18" charset="0"/>
                <a:ea typeface="+mn-lt"/>
                <a:cs typeface="+mn-lt"/>
              </a:rPr>
              <a:t>T</a:t>
            </a:r>
            <a:r>
              <a:rPr lang="en-US" spc="0" dirty="0">
                <a:latin typeface="Bell MT" panose="02020503060305020303" pitchFamily="18" charset="0"/>
                <a:ea typeface="+mn-lt"/>
                <a:cs typeface="+mn-lt"/>
              </a:rPr>
              <a:t>o gain insightful knowledge from the FIFA WORLD CUP dataset and to visually present some fascinating figures for football enthusiasts</a:t>
            </a:r>
          </a:p>
          <a:p>
            <a:pPr marL="342900" indent="-342900">
              <a:lnSpc>
                <a:spcPts val="2400"/>
              </a:lnSpc>
              <a:buFont typeface="Arial" panose="020B0604020202020204" pitchFamily="34" charset="0"/>
              <a:buChar char="•"/>
            </a:pPr>
            <a:r>
              <a:rPr lang="en-US" spc="0" dirty="0">
                <a:latin typeface="Bell MT" panose="02020503060305020303" pitchFamily="18" charset="0"/>
                <a:ea typeface="+mn-lt"/>
                <a:cs typeface="+mn-lt"/>
              </a:rPr>
              <a:t>This research is centered on an analysis of the FIFA World Cup to learn more about the matches, player patterns, cupholder trends, home field advantage, and many other factors.</a:t>
            </a:r>
          </a:p>
          <a:p>
            <a:pPr marL="342900" indent="-342900">
              <a:lnSpc>
                <a:spcPts val="2400"/>
              </a:lnSpc>
              <a:buFont typeface="Arial" panose="020B0604020202020204" pitchFamily="34" charset="0"/>
              <a:buChar char="•"/>
            </a:pPr>
            <a:endParaRPr lang="en-US" sz="1600" spc="0" dirty="0">
              <a:latin typeface="Bell MT" panose="02020503060305020303" pitchFamily="18" charset="0"/>
              <a:ea typeface="+mn-lt"/>
              <a:cs typeface="+mn-lt"/>
            </a:endParaRPr>
          </a:p>
        </p:txBody>
      </p:sp>
      <p:pic>
        <p:nvPicPr>
          <p:cNvPr id="10" name="Picture Placeholder 9">
            <a:extLst>
              <a:ext uri="{FF2B5EF4-FFF2-40B4-BE49-F238E27FC236}">
                <a16:creationId xmlns:a16="http://schemas.microsoft.com/office/drawing/2014/main" id="{93E07B6A-1898-5D7B-ABC4-197DFC66FA98}"/>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1875" r="21875"/>
          <a:stretch>
            <a:fillRect/>
          </a:stretch>
        </p:blipFill>
        <p:spPr>
          <a:xfrm>
            <a:off x="981456" y="1597968"/>
            <a:ext cx="3200400" cy="3200400"/>
          </a:xfrm>
        </p:spPr>
      </p:pic>
      <p:sp>
        <p:nvSpPr>
          <p:cNvPr id="11" name="TextBox 10">
            <a:extLst>
              <a:ext uri="{FF2B5EF4-FFF2-40B4-BE49-F238E27FC236}">
                <a16:creationId xmlns:a16="http://schemas.microsoft.com/office/drawing/2014/main" id="{A94D3226-ACE7-E5BA-07E0-A3BAA858D407}"/>
              </a:ext>
            </a:extLst>
          </p:cNvPr>
          <p:cNvSpPr txBox="1"/>
          <p:nvPr/>
        </p:nvSpPr>
        <p:spPr>
          <a:xfrm>
            <a:off x="1298448" y="5029200"/>
            <a:ext cx="3200400" cy="230832"/>
          </a:xfrm>
          <a:prstGeom prst="rect">
            <a:avLst/>
          </a:prstGeom>
          <a:noFill/>
        </p:spPr>
        <p:txBody>
          <a:bodyPr wrap="square" rtlCol="0">
            <a:spAutoFit/>
          </a:bodyPr>
          <a:lstStyle/>
          <a:p>
            <a:r>
              <a:rPr lang="en-IN" sz="900">
                <a:hlinkClick r:id="rId3" tooltip="https://www.xboxygen.com/News/27041-FIFA-18-accueille-la-Coupe-du-Monde-Russia-2018-avec-une-mise-a-jour"/>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826031" y="445443"/>
            <a:ext cx="8110728" cy="457200"/>
          </a:xfrm>
        </p:spPr>
        <p:txBody>
          <a:bodyPr/>
          <a:lstStyle/>
          <a:p>
            <a:r>
              <a:rPr lang="en-US" dirty="0"/>
              <a:t>ARCHITECTURE</a:t>
            </a:r>
          </a:p>
        </p:txBody>
      </p:sp>
      <p:pic>
        <p:nvPicPr>
          <p:cNvPr id="7" name="Picture 6">
            <a:extLst>
              <a:ext uri="{FF2B5EF4-FFF2-40B4-BE49-F238E27FC236}">
                <a16:creationId xmlns:a16="http://schemas.microsoft.com/office/drawing/2014/main" id="{C11BEB5F-A746-A990-F3B8-25706154917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592355" y="1014611"/>
            <a:ext cx="6858000" cy="5505450"/>
          </a:xfrm>
          <a:prstGeom prst="rect">
            <a:avLst/>
          </a:prstGeom>
        </p:spPr>
      </p:pic>
      <p:sp>
        <p:nvSpPr>
          <p:cNvPr id="8" name="TextBox 7">
            <a:extLst>
              <a:ext uri="{FF2B5EF4-FFF2-40B4-BE49-F238E27FC236}">
                <a16:creationId xmlns:a16="http://schemas.microsoft.com/office/drawing/2014/main" id="{DF8F0783-B536-0AA4-C696-1EB983F42C75}"/>
              </a:ext>
            </a:extLst>
          </p:cNvPr>
          <p:cNvSpPr txBox="1"/>
          <p:nvPr/>
        </p:nvSpPr>
        <p:spPr>
          <a:xfrm>
            <a:off x="2667000" y="6181725"/>
            <a:ext cx="6858000" cy="230832"/>
          </a:xfrm>
          <a:prstGeom prst="rect">
            <a:avLst/>
          </a:prstGeom>
          <a:noFill/>
        </p:spPr>
        <p:txBody>
          <a:bodyPr wrap="square" rtlCol="0">
            <a:spAutoFit/>
          </a:bodyPr>
          <a:lstStyle/>
          <a:p>
            <a:r>
              <a:rPr lang="en-IN" sz="900">
                <a:hlinkClick r:id="rId3" tooltip="https://ask.hellobi.com/blog/shujuzhimei/6540"/>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92441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OUTCOMES</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6">
            <a:extLst>
              <a:ext uri="{FF2B5EF4-FFF2-40B4-BE49-F238E27FC236}">
                <a16:creationId xmlns:a16="http://schemas.microsoft.com/office/drawing/2014/main" id="{D219F845-4788-D5D2-F37B-13FBB75D1046}"/>
              </a:ext>
            </a:extLst>
          </p:cNvPr>
          <p:cNvSpPr>
            <a:spLocks noGrp="1"/>
          </p:cNvSpPr>
          <p:nvPr>
            <p:ph idx="1"/>
          </p:nvPr>
        </p:nvSpPr>
        <p:spPr>
          <a:xfrm>
            <a:off x="906531" y="1427584"/>
            <a:ext cx="10378938" cy="4492949"/>
          </a:xfrm>
        </p:spPr>
        <p:txBody>
          <a:bodyPr/>
          <a:lstStyle/>
          <a:p>
            <a:r>
              <a:rPr lang="en-US" dirty="0">
                <a:latin typeface="Bell MT" panose="02020503060305020303" pitchFamily="18" charset="0"/>
              </a:rPr>
              <a:t>Most World Cup championships won</a:t>
            </a:r>
          </a:p>
          <a:p>
            <a:r>
              <a:rPr lang="en-US" dirty="0">
                <a:latin typeface="Bell MT" panose="02020503060305020303" pitchFamily="18" charset="0"/>
              </a:rPr>
              <a:t>Number of Goal Per Country</a:t>
            </a:r>
          </a:p>
          <a:p>
            <a:r>
              <a:rPr lang="en-US" dirty="0">
                <a:latin typeface="Bell MT" panose="02020503060305020303" pitchFamily="18" charset="0"/>
              </a:rPr>
              <a:t>Attendance, Number of Teams, Goals, and Matches per World Cup</a:t>
            </a:r>
          </a:p>
          <a:p>
            <a:r>
              <a:rPr lang="en-US" dirty="0">
                <a:latin typeface="Bell MT" panose="02020503060305020303" pitchFamily="18" charset="0"/>
              </a:rPr>
              <a:t>Goals Per Team Per World Cup</a:t>
            </a:r>
          </a:p>
          <a:p>
            <a:r>
              <a:rPr lang="en-US" dirty="0">
                <a:latin typeface="Bell MT" panose="02020503060305020303" pitchFamily="18" charset="0"/>
              </a:rPr>
              <a:t>Matches With Highest Number Of Attendance</a:t>
            </a:r>
          </a:p>
          <a:p>
            <a:r>
              <a:rPr lang="en-US" dirty="0">
                <a:latin typeface="Bell MT" panose="02020503060305020303" pitchFamily="18" charset="0"/>
              </a:rPr>
              <a:t>Stadium with Highest Average Attendance</a:t>
            </a:r>
          </a:p>
          <a:p>
            <a:r>
              <a:rPr lang="en-US" dirty="0">
                <a:latin typeface="Bell MT" panose="02020503060305020303" pitchFamily="18" charset="0"/>
              </a:rPr>
              <a:t>Which countries had won the cup ?</a:t>
            </a:r>
          </a:p>
          <a:p>
            <a:r>
              <a:rPr lang="en-US" dirty="0">
                <a:latin typeface="Bell MT" panose="02020503060305020303" pitchFamily="18" charset="0"/>
              </a:rPr>
              <a:t>Which countries had won the cup most no of times ?</a:t>
            </a:r>
          </a:p>
          <a:p>
            <a:r>
              <a:rPr lang="en-US" dirty="0">
                <a:latin typeface="Bell MT" panose="02020503060305020303" pitchFamily="18" charset="0"/>
              </a:rPr>
              <a:t>Number of goal per country</a:t>
            </a:r>
          </a:p>
          <a:p>
            <a:r>
              <a:rPr lang="en-US" dirty="0">
                <a:latin typeface="Bell MT" panose="02020503060305020303" pitchFamily="18" charset="0"/>
              </a:rPr>
              <a:t>Match outcome by home and away teams</a:t>
            </a:r>
            <a:endParaRPr lang="en-IN" dirty="0">
              <a:latin typeface="Bell MT" panose="02020503060305020303" pitchFamily="18" charset="0"/>
            </a:endParaRPr>
          </a:p>
        </p:txBody>
      </p:sp>
    </p:spTree>
    <p:extLst>
      <p:ext uri="{BB962C8B-B14F-4D97-AF65-F5344CB8AC3E}">
        <p14:creationId xmlns:p14="http://schemas.microsoft.com/office/powerpoint/2010/main" val="126387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dirty="0"/>
              <a:t>VISUALIZATION PROCESS 1</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7" name="Content Placeholder 6">
            <a:extLst>
              <a:ext uri="{FF2B5EF4-FFF2-40B4-BE49-F238E27FC236}">
                <a16:creationId xmlns:a16="http://schemas.microsoft.com/office/drawing/2014/main" id="{769490BC-0518-2EB8-FD37-EEC2F75E2409}"/>
              </a:ext>
            </a:extLst>
          </p:cNvPr>
          <p:cNvSpPr>
            <a:spLocks noGrp="1"/>
          </p:cNvSpPr>
          <p:nvPr>
            <p:ph idx="1"/>
          </p:nvPr>
        </p:nvSpPr>
        <p:spPr>
          <a:xfrm>
            <a:off x="877824" y="1746504"/>
            <a:ext cx="10140696" cy="4457447"/>
          </a:xfrm>
        </p:spPr>
        <p:txBody>
          <a:bodyPr/>
          <a:lstStyle/>
          <a:p>
            <a:pPr marL="0" indent="0">
              <a:buNone/>
            </a:pPr>
            <a:r>
              <a:rPr lang="en-IN" dirty="0">
                <a:latin typeface="Bell MT" panose="02020503060305020303" pitchFamily="18" charset="0"/>
              </a:rPr>
              <a:t>Collecting Data</a:t>
            </a:r>
          </a:p>
          <a:p>
            <a:r>
              <a:rPr lang="en-US" dirty="0">
                <a:latin typeface="Bell MT" panose="02020503060305020303" pitchFamily="18" charset="0"/>
              </a:rPr>
              <a:t>The collecting of enormous volumes of data is the first and most crucial stage in data visualization. Data visualization techniques can only be applied to the data acquired in order to gain some useful insights.</a:t>
            </a:r>
            <a:endParaRPr lang="en-IN" dirty="0">
              <a:latin typeface="Bell MT" panose="02020503060305020303" pitchFamily="18" charset="0"/>
            </a:endParaRPr>
          </a:p>
          <a:p>
            <a:pPr marL="0" indent="0">
              <a:buNone/>
            </a:pPr>
            <a:r>
              <a:rPr lang="en-IN" dirty="0">
                <a:latin typeface="Bell MT" panose="02020503060305020303" pitchFamily="18" charset="0"/>
              </a:rPr>
              <a:t>Clean Your Data</a:t>
            </a:r>
          </a:p>
          <a:p>
            <a:r>
              <a:rPr lang="en-US" dirty="0">
                <a:latin typeface="Bell MT" panose="02020503060305020303" pitchFamily="18" charset="0"/>
              </a:rPr>
              <a:t>Data cleaning is an essential step to perform before creating a visualization. A bunch of data out of a large dataset that has in appropriate, empty, or false values may lead to add in visuals with anomalies in it.</a:t>
            </a:r>
          </a:p>
          <a:p>
            <a:r>
              <a:rPr lang="en-US" dirty="0">
                <a:latin typeface="Bell MT" panose="02020503060305020303" pitchFamily="18" charset="0"/>
              </a:rPr>
              <a:t>The output received from a data cleaning process is usually a dataset that is free of errors and anomalies etc. which gives much more accuracy when data is processed. Data cleaning is pretty much dependent on the dataset domain that you’re working with.</a:t>
            </a:r>
            <a:endParaRPr lang="en-IN" dirty="0">
              <a:latin typeface="Bell MT" panose="02020503060305020303" pitchFamily="18" charset="0"/>
            </a:endParaRPr>
          </a:p>
          <a:p>
            <a:endParaRPr lang="en-IN" dirty="0">
              <a:latin typeface="Bell MT" panose="02020503060305020303"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123935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04744" y="74646"/>
            <a:ext cx="9829800" cy="914400"/>
          </a:xfrm>
        </p:spPr>
        <p:txBody>
          <a:bodyPr/>
          <a:lstStyle/>
          <a:p>
            <a:r>
              <a:rPr lang="en-US" dirty="0"/>
              <a:t>VISUALIZATION PROCESS 2</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7" name="Content Placeholder 6">
            <a:extLst>
              <a:ext uri="{FF2B5EF4-FFF2-40B4-BE49-F238E27FC236}">
                <a16:creationId xmlns:a16="http://schemas.microsoft.com/office/drawing/2014/main" id="{769490BC-0518-2EB8-FD37-EEC2F75E2409}"/>
              </a:ext>
            </a:extLst>
          </p:cNvPr>
          <p:cNvSpPr>
            <a:spLocks noGrp="1"/>
          </p:cNvSpPr>
          <p:nvPr>
            <p:ph idx="1"/>
          </p:nvPr>
        </p:nvSpPr>
        <p:spPr>
          <a:xfrm>
            <a:off x="649224" y="654049"/>
            <a:ext cx="11392678" cy="6203951"/>
          </a:xfrm>
        </p:spPr>
        <p:txBody>
          <a:bodyPr/>
          <a:lstStyle/>
          <a:p>
            <a:pPr marL="0" indent="0">
              <a:buNone/>
            </a:pPr>
            <a:r>
              <a:rPr lang="en-IN" sz="2200" dirty="0">
                <a:latin typeface="Bell MT" panose="02020503060305020303" pitchFamily="18" charset="0"/>
              </a:rPr>
              <a:t>Prepare Data</a:t>
            </a:r>
          </a:p>
          <a:p>
            <a:r>
              <a:rPr lang="en-US" sz="2200" dirty="0">
                <a:latin typeface="Bell MT" panose="02020503060305020303" pitchFamily="18" charset="0"/>
              </a:rPr>
              <a:t>To prepare the data before sending it further for visualization is to determine the type of graph, chart, or any other visualizations you need to create and the supporting library you will be integrating for it. After the chart is finalized it may be necessary to transform the data as per requirements.</a:t>
            </a:r>
          </a:p>
          <a:p>
            <a:r>
              <a:rPr lang="en-IN" sz="2200" dirty="0">
                <a:latin typeface="Bell MT" panose="02020503060305020303" pitchFamily="18" charset="0"/>
              </a:rPr>
              <a:t>Data preparation tasks include finding data columns that help make some decisions out of it, giving some meaningful insights about data, grouping data, creating aggregate values for groups, combining variables to create new columns, etc</a:t>
            </a:r>
          </a:p>
          <a:p>
            <a:pPr marL="0" indent="0">
              <a:buNone/>
            </a:pPr>
            <a:r>
              <a:rPr lang="en-IN" sz="2200" dirty="0">
                <a:latin typeface="Bell MT" panose="02020503060305020303" pitchFamily="18" charset="0"/>
              </a:rPr>
              <a:t>Choose a chart type</a:t>
            </a:r>
          </a:p>
          <a:p>
            <a:r>
              <a:rPr lang="en-US" sz="2200" dirty="0">
                <a:latin typeface="Bell MT" panose="02020503060305020303" pitchFamily="18" charset="0"/>
              </a:rPr>
              <a:t>Understanding your audience before selecting a visual chart or graph can help you select the one that will effectively convey your message.</a:t>
            </a:r>
          </a:p>
          <a:p>
            <a:r>
              <a:rPr lang="en-US" sz="2200" dirty="0">
                <a:latin typeface="Bell MT" panose="02020503060305020303" pitchFamily="18" charset="0"/>
              </a:rPr>
              <a:t>Choosing a chart totally depends on what findings you need to convey to your audience</a:t>
            </a:r>
            <a:r>
              <a:rPr lang="en-US" sz="2200" dirty="0"/>
              <a:t>.</a:t>
            </a:r>
            <a:r>
              <a:rPr lang="en-IN" sz="2200" dirty="0">
                <a:latin typeface="Bell MT" panose="02020503060305020303" pitchFamily="18" charset="0"/>
              </a:rPr>
              <a:t> </a:t>
            </a:r>
          </a:p>
          <a:p>
            <a:pPr marL="0" indent="0">
              <a:buNone/>
            </a:pPr>
            <a:r>
              <a:rPr lang="en-IN" sz="2200" dirty="0">
                <a:latin typeface="Bell MT" panose="02020503060305020303" pitchFamily="18" charset="0"/>
              </a:rPr>
              <a:t>Visualize Data</a:t>
            </a:r>
          </a:p>
          <a:p>
            <a:r>
              <a:rPr lang="en-US" sz="2200" dirty="0">
                <a:latin typeface="Bell MT" panose="02020503060305020303" pitchFamily="18" charset="0"/>
              </a:rPr>
              <a:t>In the final step, you ’ll have the required data we need to create visualizations. Now we can apply all our visualizations skills on the prepared data and  represent the data in charts or graphs with meaningful insights.</a:t>
            </a:r>
            <a:endParaRPr lang="en-IN" sz="2200" dirty="0">
              <a:latin typeface="Bell MT" panose="02020503060305020303"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194972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0" y="-279917"/>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a:xfrm>
            <a:off x="1539717" y="5592954"/>
            <a:ext cx="9116568" cy="1106423"/>
          </a:xfrm>
        </p:spPr>
        <p:txBody>
          <a:bodyPr/>
          <a:lstStyle/>
          <a:p>
            <a:pPr marL="0" indent="0" algn="ctr">
              <a:lnSpc>
                <a:spcPts val="2660"/>
              </a:lnSpc>
              <a:spcBef>
                <a:spcPts val="0"/>
              </a:spcBef>
              <a:buNone/>
            </a:pPr>
            <a:r>
              <a:rPr lang="en-US" sz="2000" cap="all" spc="0" dirty="0"/>
              <a:t>YASHRAJ RAI</a:t>
            </a:r>
          </a:p>
          <a:p>
            <a:pPr marL="0" indent="0" algn="ctr">
              <a:lnSpc>
                <a:spcPts val="2660"/>
              </a:lnSpc>
              <a:spcBef>
                <a:spcPts val="0"/>
              </a:spcBef>
              <a:buNone/>
            </a:pPr>
            <a:r>
              <a:rPr lang="en-US" sz="2000" cap="all" spc="0" dirty="0"/>
              <a:t>YASHRAJ.RAI18@GMAIL.com |https://github.com/Yash2412000/FIFA-WORLD-CUP-INTERNSHIP</a:t>
            </a:r>
          </a:p>
        </p:txBody>
      </p:sp>
      <p:pic>
        <p:nvPicPr>
          <p:cNvPr id="5" name="Picture Placeholder 4">
            <a:extLst>
              <a:ext uri="{FF2B5EF4-FFF2-40B4-BE49-F238E27FC236}">
                <a16:creationId xmlns:a16="http://schemas.microsoft.com/office/drawing/2014/main" id="{52F47119-B8EB-CB1A-BC99-1429A69E6D67}"/>
              </a:ext>
            </a:extLst>
          </p:cNvPr>
          <p:cNvPicPr>
            <a:picLocks noGrp="1" noChangeAspect="1"/>
          </p:cNvPicPr>
          <p:nvPr>
            <p:ph type="pic" sz="quarter" idx="13"/>
          </p:nvPr>
        </p:nvPicPr>
        <p:blipFill>
          <a:blip r:embed="rId3"/>
          <a:srcRect l="14300" r="14300"/>
          <a:stretch>
            <a:fillRect/>
          </a:stretch>
        </p:blipFill>
        <p:spPr>
          <a:xfrm>
            <a:off x="4794380" y="589789"/>
            <a:ext cx="2286000" cy="2286000"/>
          </a:xfrm>
        </p:spPr>
      </p:pic>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{5D580D39-BA3E-445C-9482-509957D0F321}tf67061901_win32</Template>
  <TotalTime>250</TotalTime>
  <Words>666</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Bell MT</vt:lpstr>
      <vt:lpstr>Calibri</vt:lpstr>
      <vt:lpstr>Daytona Condensed Light</vt:lpstr>
      <vt:lpstr>Posterama</vt:lpstr>
      <vt:lpstr>Office Theme</vt:lpstr>
      <vt:lpstr>PowerPoint Presentation</vt:lpstr>
      <vt:lpstr>PROJECT DETAILS</vt:lpstr>
      <vt:lpstr>PROBLEM STATEMENT</vt:lpstr>
      <vt:lpstr>OBJECTIVE</vt:lpstr>
      <vt:lpstr>ARCHITECTURE</vt:lpstr>
      <vt:lpstr>OUTCOMES</vt:lpstr>
      <vt:lpstr>VISUALIZATION PROCESS 1</vt:lpstr>
      <vt:lpstr>VISUALIZATION PROCESS 2</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rai</dc:creator>
  <cp:lastModifiedBy>yash rai</cp:lastModifiedBy>
  <cp:revision>1</cp:revision>
  <dcterms:created xsi:type="dcterms:W3CDTF">2023-09-04T04:41:50Z</dcterms:created>
  <dcterms:modified xsi:type="dcterms:W3CDTF">2023-09-04T08:52:34Z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