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316" r:id="rId3"/>
    <p:sldId id="257" r:id="rId4"/>
    <p:sldId id="315" r:id="rId5"/>
    <p:sldId id="314" r:id="rId6"/>
    <p:sldId id="313" r:id="rId7"/>
    <p:sldId id="261" r:id="rId8"/>
    <p:sldId id="258" r:id="rId9"/>
    <p:sldId id="311" r:id="rId10"/>
    <p:sldId id="318" r:id="rId11"/>
    <p:sldId id="321" r:id="rId12"/>
    <p:sldId id="323" r:id="rId13"/>
    <p:sldId id="322" r:id="rId14"/>
    <p:sldId id="320" r:id="rId15"/>
    <p:sldId id="317" r:id="rId16"/>
    <p:sldId id="319" r:id="rId17"/>
    <p:sldId id="312" r:id="rId18"/>
    <p:sldId id="259" r:id="rId19"/>
    <p:sldId id="264" r:id="rId20"/>
    <p:sldId id="262" r:id="rId21"/>
  </p:sldIdLst>
  <p:sldSz cx="9144000" cy="5143500" type="screen16x9"/>
  <p:notesSz cx="6858000" cy="9144000"/>
  <p:embeddedFontLst>
    <p:embeddedFont>
      <p:font typeface="Montserrat" panose="020B0604020202020204" charset="0"/>
      <p:regular r:id="rId23"/>
      <p:bold r:id="rId24"/>
      <p:italic r:id="rId25"/>
      <p:boldItalic r:id="rId26"/>
    </p:embeddedFont>
    <p:embeddedFont>
      <p:font typeface="12" panose="020B7200000000000000" pitchFamily="34" charset="0"/>
      <p:regular r:id="rId27"/>
    </p:embeddedFont>
    <p:embeddedFont>
      <p:font typeface="Lato" panose="020B0604020202020204" charset="0"/>
      <p:regular r:id="rId28"/>
      <p:bold r:id="rId29"/>
      <p:italic r:id="rId30"/>
      <p:boldItalic r:id="rId31"/>
    </p:embeddedFont>
    <p:embeddedFont>
      <p:font typeface="Vidaloka" panose="020B060402020202020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CA8947-5FC3-4A94-B5C5-D73EF127E32D}">
  <a:tblStyle styleId="{24CA8947-5FC3-4A94-B5C5-D73EF127E3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7" autoAdjust="0"/>
  </p:normalViewPr>
  <p:slideViewPr>
    <p:cSldViewPr snapToGrid="0">
      <p:cViewPr varScale="1">
        <p:scale>
          <a:sx n="111" d="100"/>
          <a:sy n="111" d="100"/>
        </p:scale>
        <p:origin x="643" y="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976071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866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35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4963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893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5450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397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564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231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543963"/>
            <a:ext cx="3714900" cy="64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478925"/>
            <a:ext cx="1650900" cy="97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279625"/>
            <a:ext cx="4561200" cy="3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6490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2410500" y="2932775"/>
            <a:ext cx="43230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91" name="Google Shape;91;p14"/>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92" name="Google Shape;92;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3" name="Google Shape;93;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1" r:id="rId8"/>
    <p:sldLayoutId id="2147483677" r:id="rId9"/>
    <p:sldLayoutId id="2147483678" r:id="rId10"/>
    <p:sldLayoutId id="214748367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ctrTitle"/>
          </p:nvPr>
        </p:nvSpPr>
        <p:spPr>
          <a:xfrm>
            <a:off x="964348" y="-1164318"/>
            <a:ext cx="7064100" cy="2052600"/>
          </a:xfrm>
          <a:prstGeom prst="rect">
            <a:avLst/>
          </a:prstGeom>
        </p:spPr>
        <p:txBody>
          <a:bodyPr spcFirstLastPara="1" wrap="square" lIns="91425" tIns="91425" rIns="91425" bIns="91425" anchor="b" anchorCtr="0">
            <a:noAutofit/>
          </a:bodyPr>
          <a:lstStyle/>
          <a:p>
            <a:pPr lvl="0"/>
            <a:r>
              <a:rPr lang="en-US" sz="3600" b="1" dirty="0"/>
              <a:t/>
            </a:r>
            <a:br>
              <a:rPr lang="en-US" sz="3600" b="1" dirty="0"/>
            </a:br>
            <a:r>
              <a:rPr lang="en-US" sz="3600" b="1" i="1" dirty="0"/>
              <a:t>VIT BHOPAL UNIVERSITY</a:t>
            </a:r>
            <a:endParaRPr sz="3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030" y="755349"/>
            <a:ext cx="3240735" cy="123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79382" y="2124498"/>
            <a:ext cx="7603330" cy="880241"/>
          </a:xfrm>
          <a:prstGeom prst="rect">
            <a:avLst/>
          </a:prstGeom>
        </p:spPr>
        <p:txBody>
          <a:bodyPr wrap="square">
            <a:spAutoFit/>
          </a:bodyPr>
          <a:lstStyle/>
          <a:p>
            <a:pPr eaLnBrk="1" hangingPunct="1">
              <a:lnSpc>
                <a:spcPct val="80000"/>
              </a:lnSpc>
            </a:pPr>
            <a:endParaRPr lang="en-US" sz="1600" dirty="0"/>
          </a:p>
          <a:p>
            <a:pPr eaLnBrk="1" hangingPunct="1">
              <a:lnSpc>
                <a:spcPct val="80000"/>
              </a:lnSpc>
            </a:pPr>
            <a:r>
              <a:rPr lang="en-US" sz="1600" b="1" dirty="0" smtClean="0"/>
              <a:t>                    SCHOOL </a:t>
            </a:r>
            <a:r>
              <a:rPr lang="en-US" sz="1600" b="1" dirty="0"/>
              <a:t>OF ELECTRICAL &amp; ELECTRONICS ENGINEERING</a:t>
            </a:r>
          </a:p>
          <a:p>
            <a:pPr eaLnBrk="1" hangingPunct="1">
              <a:lnSpc>
                <a:spcPct val="80000"/>
              </a:lnSpc>
            </a:pPr>
            <a:endParaRPr lang="en-US" sz="1600" b="1" dirty="0" smtClean="0"/>
          </a:p>
          <a:p>
            <a:pPr eaLnBrk="1" hangingPunct="1">
              <a:lnSpc>
                <a:spcPct val="80000"/>
              </a:lnSpc>
            </a:pPr>
            <a:r>
              <a:rPr lang="en-US" sz="1600" b="1" dirty="0"/>
              <a:t> </a:t>
            </a:r>
            <a:r>
              <a:rPr lang="en-US" sz="1600" b="1" dirty="0" smtClean="0"/>
              <a:t>                            B .Tech</a:t>
            </a:r>
            <a:r>
              <a:rPr lang="en-US" sz="1600" b="1" dirty="0"/>
              <a:t>. Topic-Approval &amp; Progress  </a:t>
            </a:r>
            <a:r>
              <a:rPr lang="en-US" sz="1600" b="1" dirty="0" smtClean="0"/>
              <a:t>Presentation</a:t>
            </a:r>
            <a:r>
              <a:rPr lang="en-US" sz="1600" b="1" dirty="0"/>
              <a:t> On </a:t>
            </a:r>
            <a:r>
              <a:rPr lang="en-US" sz="1600" b="1" dirty="0" smtClean="0"/>
              <a:t> </a:t>
            </a:r>
            <a:endParaRPr lang="en-US" sz="1600" b="1" dirty="0">
              <a:solidFill>
                <a:srgbClr val="FF0066"/>
              </a:solidFill>
            </a:endParaRPr>
          </a:p>
        </p:txBody>
      </p:sp>
      <p:sp>
        <p:nvSpPr>
          <p:cNvPr id="5" name="Rectangle 4"/>
          <p:cNvSpPr/>
          <p:nvPr/>
        </p:nvSpPr>
        <p:spPr>
          <a:xfrm>
            <a:off x="1286288" y="3274694"/>
            <a:ext cx="8393977" cy="338554"/>
          </a:xfrm>
          <a:prstGeom prst="rect">
            <a:avLst/>
          </a:prstGeom>
        </p:spPr>
        <p:txBody>
          <a:bodyPr wrap="square">
            <a:spAutoFit/>
          </a:bodyPr>
          <a:lstStyle/>
          <a:p>
            <a:r>
              <a:rPr lang="en-US" sz="1600" b="1" u="sng" dirty="0"/>
              <a:t>AC POWER CONTROLLER WITH PROGRAMMABLE </a:t>
            </a:r>
            <a:r>
              <a:rPr lang="en-US" sz="1600" b="1" u="sng" dirty="0" smtClean="0"/>
              <a:t>INTERFACE</a:t>
            </a:r>
          </a:p>
        </p:txBody>
      </p:sp>
      <p:sp>
        <p:nvSpPr>
          <p:cNvPr id="3" name="Rectangle 2"/>
          <p:cNvSpPr/>
          <p:nvPr/>
        </p:nvSpPr>
        <p:spPr>
          <a:xfrm>
            <a:off x="7382127" y="739008"/>
            <a:ext cx="1667444" cy="307777"/>
          </a:xfrm>
          <a:prstGeom prst="rect">
            <a:avLst/>
          </a:prstGeom>
        </p:spPr>
        <p:txBody>
          <a:bodyPr wrap="none">
            <a:spAutoFit/>
          </a:bodyPr>
          <a:lstStyle/>
          <a:p>
            <a:r>
              <a:rPr lang="en-US" b="1" u="sng" dirty="0"/>
              <a:t>DATE – 8/12/2021</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1390" y="135642"/>
            <a:ext cx="5605073" cy="572700"/>
          </a:xfrm>
        </p:spPr>
        <p:txBody>
          <a:bodyPr/>
          <a:lstStyle/>
          <a:p>
            <a:r>
              <a:rPr lang="en-US" dirty="0" smtClean="0"/>
              <a:t>Progress post review 1:</a:t>
            </a:r>
            <a:endParaRPr lang="en-US" dirty="0"/>
          </a:p>
        </p:txBody>
      </p:sp>
      <p:sp>
        <p:nvSpPr>
          <p:cNvPr id="5" name="Rectangle 4"/>
          <p:cNvSpPr/>
          <p:nvPr/>
        </p:nvSpPr>
        <p:spPr>
          <a:xfrm>
            <a:off x="285320" y="1001542"/>
            <a:ext cx="7078005" cy="1015663"/>
          </a:xfrm>
          <a:prstGeom prst="rect">
            <a:avLst/>
          </a:prstGeom>
        </p:spPr>
        <p:txBody>
          <a:bodyPr wrap="square">
            <a:spAutoFit/>
          </a:bodyPr>
          <a:lstStyle/>
          <a:p>
            <a:pPr marL="342900" indent="-342900">
              <a:buFont typeface="Wingdings" panose="05000000000000000000" pitchFamily="2" charset="2"/>
              <a:buChar char="§"/>
            </a:pPr>
            <a:r>
              <a:rPr lang="en-US" sz="2000" dirty="0"/>
              <a:t>From the progress we have made in the project till now, we believe </a:t>
            </a:r>
            <a:r>
              <a:rPr lang="en-US" sz="2000" dirty="0" smtClean="0"/>
              <a:t>that the model can </a:t>
            </a:r>
            <a:r>
              <a:rPr lang="en-US" sz="2000" dirty="0"/>
              <a:t>accurately recognize </a:t>
            </a:r>
            <a:r>
              <a:rPr lang="en-US" sz="2000" dirty="0" smtClean="0"/>
              <a:t>intensity of lamp to a given power.</a:t>
            </a:r>
            <a:endParaRPr lang="en-US" sz="2000" dirty="0"/>
          </a:p>
        </p:txBody>
      </p:sp>
    </p:spTree>
    <p:extLst>
      <p:ext uri="{BB962C8B-B14F-4D97-AF65-F5344CB8AC3E}">
        <p14:creationId xmlns:p14="http://schemas.microsoft.com/office/powerpoint/2010/main" val="3133103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sp>
        <p:nvSpPr>
          <p:cNvPr id="7" name="Subtitle 6"/>
          <p:cNvSpPr>
            <a:spLocks noGrp="1"/>
          </p:cNvSpPr>
          <p:nvPr>
            <p:ph type="subTitle" idx="5"/>
          </p:nvPr>
        </p:nvSpPr>
        <p:spPr/>
        <p:txBody>
          <a:bodyPr/>
          <a:lstStyle/>
          <a:p>
            <a:endParaRPr lang="en-US"/>
          </a:p>
        </p:txBody>
      </p:sp>
      <p:sp>
        <p:nvSpPr>
          <p:cNvPr id="8" name="Subtitle 7"/>
          <p:cNvSpPr>
            <a:spLocks noGrp="1"/>
          </p:cNvSpPr>
          <p:nvPr>
            <p:ph type="subTitle" idx="6"/>
          </p:nvPr>
        </p:nvSpPr>
        <p:spPr>
          <a:xfrm>
            <a:off x="4141300" y="3004653"/>
            <a:ext cx="2486100" cy="618600"/>
          </a:xfrm>
        </p:spPr>
        <p:txBody>
          <a:bodyPr/>
          <a:lstStyle/>
          <a:p>
            <a:endParaRPr lang="en-US" dirty="0"/>
          </a:p>
        </p:txBody>
      </p:sp>
      <p:sp>
        <p:nvSpPr>
          <p:cNvPr id="9" name="Subtitle 8"/>
          <p:cNvSpPr>
            <a:spLocks noGrp="1"/>
          </p:cNvSpPr>
          <p:nvPr>
            <p:ph type="subTitle" idx="7"/>
          </p:nvPr>
        </p:nvSpPr>
        <p:spPr/>
        <p:txBody>
          <a:bodyPr/>
          <a:lstStyle/>
          <a:p>
            <a:endParaRPr lang="en-US"/>
          </a:p>
        </p:txBody>
      </p:sp>
      <p:sp>
        <p:nvSpPr>
          <p:cNvPr id="10" name="Subtitle 9"/>
          <p:cNvSpPr>
            <a:spLocks noGrp="1"/>
          </p:cNvSpPr>
          <p:nvPr>
            <p:ph type="subTitle" idx="8"/>
          </p:nvPr>
        </p:nvSpPr>
        <p:spPr>
          <a:xfrm>
            <a:off x="-107451" y="4141591"/>
            <a:ext cx="7903914" cy="618600"/>
          </a:xfrm>
        </p:spPr>
        <p:txBody>
          <a:bodyPr/>
          <a:lstStyle/>
          <a:p>
            <a:pPr marL="400050" indent="-285750">
              <a:buFont typeface="Arial" panose="020B0604020202020204" pitchFamily="34" charset="0"/>
              <a:buChar char="•"/>
            </a:pPr>
            <a:r>
              <a:rPr lang="en-US" dirty="0" smtClean="0"/>
              <a:t>Here are the images of the model we have been working on.</a:t>
            </a:r>
          </a:p>
          <a:p>
            <a:pPr marL="400050" indent="-285750">
              <a:buFont typeface="Wingdings" panose="05000000000000000000" pitchFamily="2" charset="2"/>
              <a:buChar char="§"/>
            </a:pPr>
            <a:r>
              <a:rPr lang="en-US" dirty="0" smtClean="0"/>
              <a:t>Lets put on the switch and press * </a:t>
            </a:r>
            <a:endParaRPr lang="en-US" dirty="0"/>
          </a:p>
        </p:txBody>
      </p:sp>
      <p:sp>
        <p:nvSpPr>
          <p:cNvPr id="11" name="Title 10"/>
          <p:cNvSpPr>
            <a:spLocks noGrp="1"/>
          </p:cNvSpPr>
          <p:nvPr>
            <p:ph type="title" idx="9"/>
          </p:nvPr>
        </p:nvSpPr>
        <p:spPr/>
        <p:txBody>
          <a:bodyPr/>
          <a:lstStyle/>
          <a:p>
            <a:endParaRPr lang="en-US"/>
          </a:p>
        </p:txBody>
      </p:sp>
      <p:sp>
        <p:nvSpPr>
          <p:cNvPr id="12" name="Title 11"/>
          <p:cNvSpPr>
            <a:spLocks noGrp="1"/>
          </p:cNvSpPr>
          <p:nvPr>
            <p:ph type="title" idx="13"/>
          </p:nvPr>
        </p:nvSpPr>
        <p:spPr/>
        <p:txBody>
          <a:bodyPr/>
          <a:lstStyle/>
          <a:p>
            <a:endParaRPr lang="en-US"/>
          </a:p>
        </p:txBody>
      </p:sp>
      <p:sp>
        <p:nvSpPr>
          <p:cNvPr id="13" name="Title 12"/>
          <p:cNvSpPr>
            <a:spLocks noGrp="1"/>
          </p:cNvSpPr>
          <p:nvPr>
            <p:ph type="title" idx="14"/>
          </p:nvPr>
        </p:nvSpPr>
        <p:spPr/>
        <p:txBody>
          <a:bodyPr/>
          <a:lstStyle/>
          <a:p>
            <a:endParaRPr lang="en-US"/>
          </a:p>
        </p:txBody>
      </p:sp>
      <p:sp>
        <p:nvSpPr>
          <p:cNvPr id="14" name="Title 13"/>
          <p:cNvSpPr>
            <a:spLocks noGrp="1"/>
          </p:cNvSpPr>
          <p:nvPr>
            <p:ph type="title" idx="15"/>
          </p:nvPr>
        </p:nvSpPr>
        <p:spPr/>
        <p:txBody>
          <a:bodyPr/>
          <a:lstStyle/>
          <a:p>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22" y="330613"/>
            <a:ext cx="7359877" cy="3911240"/>
          </a:xfrm>
          <a:prstGeom prst="rect">
            <a:avLst/>
          </a:prstGeom>
        </p:spPr>
      </p:pic>
    </p:spTree>
    <p:extLst>
      <p:ext uri="{BB962C8B-B14F-4D97-AF65-F5344CB8AC3E}">
        <p14:creationId xmlns:p14="http://schemas.microsoft.com/office/powerpoint/2010/main" val="1650412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dirty="0"/>
          </a:p>
        </p:txBody>
      </p:sp>
      <p:sp>
        <p:nvSpPr>
          <p:cNvPr id="7" name="Subtitle 6"/>
          <p:cNvSpPr>
            <a:spLocks noGrp="1"/>
          </p:cNvSpPr>
          <p:nvPr>
            <p:ph type="subTitle" idx="5"/>
          </p:nvPr>
        </p:nvSpPr>
        <p:spPr/>
        <p:txBody>
          <a:bodyPr/>
          <a:lstStyle/>
          <a:p>
            <a:endParaRPr lang="en-US"/>
          </a:p>
        </p:txBody>
      </p:sp>
      <p:sp>
        <p:nvSpPr>
          <p:cNvPr id="8" name="Subtitle 7"/>
          <p:cNvSpPr>
            <a:spLocks noGrp="1"/>
          </p:cNvSpPr>
          <p:nvPr>
            <p:ph type="subTitle" idx="6"/>
          </p:nvPr>
        </p:nvSpPr>
        <p:spPr>
          <a:xfrm>
            <a:off x="4952873" y="3390266"/>
            <a:ext cx="2486100" cy="618600"/>
          </a:xfrm>
        </p:spPr>
        <p:txBody>
          <a:bodyPr/>
          <a:lstStyle/>
          <a:p>
            <a:endParaRPr lang="en-US" dirty="0"/>
          </a:p>
        </p:txBody>
      </p:sp>
      <p:sp>
        <p:nvSpPr>
          <p:cNvPr id="9" name="Subtitle 8"/>
          <p:cNvSpPr>
            <a:spLocks noGrp="1"/>
          </p:cNvSpPr>
          <p:nvPr>
            <p:ph type="subTitle" idx="7"/>
          </p:nvPr>
        </p:nvSpPr>
        <p:spPr/>
        <p:txBody>
          <a:bodyPr/>
          <a:lstStyle/>
          <a:p>
            <a:endParaRPr lang="en-US"/>
          </a:p>
        </p:txBody>
      </p:sp>
      <p:sp>
        <p:nvSpPr>
          <p:cNvPr id="10" name="Subtitle 9"/>
          <p:cNvSpPr>
            <a:spLocks noGrp="1"/>
          </p:cNvSpPr>
          <p:nvPr>
            <p:ph type="subTitle" idx="8"/>
          </p:nvPr>
        </p:nvSpPr>
        <p:spPr>
          <a:xfrm>
            <a:off x="848875" y="4339240"/>
            <a:ext cx="6390698" cy="618600"/>
          </a:xfrm>
        </p:spPr>
        <p:txBody>
          <a:bodyPr/>
          <a:lstStyle/>
          <a:p>
            <a:r>
              <a:rPr lang="en-US" dirty="0" smtClean="0"/>
              <a:t>Lets put 99% of the intensity and see the intensity of light </a:t>
            </a:r>
            <a:endParaRPr lang="en-US" dirty="0"/>
          </a:p>
        </p:txBody>
      </p:sp>
      <p:sp>
        <p:nvSpPr>
          <p:cNvPr id="11" name="Title 10"/>
          <p:cNvSpPr>
            <a:spLocks noGrp="1"/>
          </p:cNvSpPr>
          <p:nvPr>
            <p:ph type="title" idx="9"/>
          </p:nvPr>
        </p:nvSpPr>
        <p:spPr/>
        <p:txBody>
          <a:bodyPr/>
          <a:lstStyle/>
          <a:p>
            <a:endParaRPr lang="en-US"/>
          </a:p>
        </p:txBody>
      </p:sp>
      <p:sp>
        <p:nvSpPr>
          <p:cNvPr id="12" name="Title 11"/>
          <p:cNvSpPr>
            <a:spLocks noGrp="1"/>
          </p:cNvSpPr>
          <p:nvPr>
            <p:ph type="title" idx="13"/>
          </p:nvPr>
        </p:nvSpPr>
        <p:spPr/>
        <p:txBody>
          <a:bodyPr/>
          <a:lstStyle/>
          <a:p>
            <a:endParaRPr lang="en-US"/>
          </a:p>
        </p:txBody>
      </p:sp>
      <p:sp>
        <p:nvSpPr>
          <p:cNvPr id="13" name="Title 12"/>
          <p:cNvSpPr>
            <a:spLocks noGrp="1"/>
          </p:cNvSpPr>
          <p:nvPr>
            <p:ph type="title" idx="14"/>
          </p:nvPr>
        </p:nvSpPr>
        <p:spPr/>
        <p:txBody>
          <a:bodyPr/>
          <a:lstStyle/>
          <a:p>
            <a:endParaRPr lang="en-US"/>
          </a:p>
        </p:txBody>
      </p:sp>
      <p:sp>
        <p:nvSpPr>
          <p:cNvPr id="14" name="Title 13"/>
          <p:cNvSpPr>
            <a:spLocks noGrp="1"/>
          </p:cNvSpPr>
          <p:nvPr>
            <p:ph type="title" idx="15"/>
          </p:nvPr>
        </p:nvSpPr>
        <p:spPr/>
        <p:txBody>
          <a:bodyPr/>
          <a:lstStyle/>
          <a:p>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79" y="68751"/>
            <a:ext cx="8518358" cy="4213647"/>
          </a:xfrm>
          <a:prstGeom prst="rect">
            <a:avLst/>
          </a:prstGeom>
        </p:spPr>
      </p:pic>
    </p:spTree>
    <p:extLst>
      <p:ext uri="{BB962C8B-B14F-4D97-AF65-F5344CB8AC3E}">
        <p14:creationId xmlns:p14="http://schemas.microsoft.com/office/powerpoint/2010/main" val="932247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sp>
        <p:nvSpPr>
          <p:cNvPr id="7" name="Subtitle 6"/>
          <p:cNvSpPr>
            <a:spLocks noGrp="1"/>
          </p:cNvSpPr>
          <p:nvPr>
            <p:ph type="subTitle" idx="5"/>
          </p:nvPr>
        </p:nvSpPr>
        <p:spPr>
          <a:xfrm>
            <a:off x="5001000" y="3082738"/>
            <a:ext cx="2486100" cy="998212"/>
          </a:xfrm>
        </p:spPr>
        <p:txBody>
          <a:bodyPr/>
          <a:lstStyle/>
          <a:p>
            <a:endParaRPr lang="en-US" dirty="0"/>
          </a:p>
        </p:txBody>
      </p:sp>
      <p:sp>
        <p:nvSpPr>
          <p:cNvPr id="8" name="Subtitle 7"/>
          <p:cNvSpPr>
            <a:spLocks noGrp="1"/>
          </p:cNvSpPr>
          <p:nvPr>
            <p:ph type="subTitle" idx="6"/>
          </p:nvPr>
        </p:nvSpPr>
        <p:spPr>
          <a:xfrm>
            <a:off x="4864800" y="3030282"/>
            <a:ext cx="2486100" cy="618600"/>
          </a:xfrm>
        </p:spPr>
        <p:txBody>
          <a:bodyPr/>
          <a:lstStyle/>
          <a:p>
            <a:endParaRPr lang="en-US" dirty="0"/>
          </a:p>
        </p:txBody>
      </p:sp>
      <p:sp>
        <p:nvSpPr>
          <p:cNvPr id="9" name="Subtitle 8"/>
          <p:cNvSpPr>
            <a:spLocks noGrp="1"/>
          </p:cNvSpPr>
          <p:nvPr>
            <p:ph type="subTitle" idx="7"/>
          </p:nvPr>
        </p:nvSpPr>
        <p:spPr>
          <a:xfrm>
            <a:off x="1810925" y="2919412"/>
            <a:ext cx="2486100" cy="357000"/>
          </a:xfrm>
        </p:spPr>
        <p:txBody>
          <a:bodyPr/>
          <a:lstStyle/>
          <a:p>
            <a:endParaRPr lang="en-US" dirty="0"/>
          </a:p>
        </p:txBody>
      </p:sp>
      <p:sp>
        <p:nvSpPr>
          <p:cNvPr id="10" name="Subtitle 9"/>
          <p:cNvSpPr>
            <a:spLocks noGrp="1"/>
          </p:cNvSpPr>
          <p:nvPr>
            <p:ph type="subTitle" idx="8"/>
          </p:nvPr>
        </p:nvSpPr>
        <p:spPr>
          <a:xfrm>
            <a:off x="-158129" y="4156787"/>
            <a:ext cx="8813991" cy="618600"/>
          </a:xfrm>
        </p:spPr>
        <p:txBody>
          <a:bodyPr/>
          <a:lstStyle/>
          <a:p>
            <a:r>
              <a:rPr lang="en-US" dirty="0" smtClean="0"/>
              <a:t>First we have to press * to enter the required percentage of intensity of light.</a:t>
            </a:r>
            <a:endParaRPr lang="en-US" dirty="0"/>
          </a:p>
        </p:txBody>
      </p:sp>
      <p:sp>
        <p:nvSpPr>
          <p:cNvPr id="11" name="Title 10"/>
          <p:cNvSpPr>
            <a:spLocks noGrp="1"/>
          </p:cNvSpPr>
          <p:nvPr>
            <p:ph type="title" idx="9"/>
          </p:nvPr>
        </p:nvSpPr>
        <p:spPr/>
        <p:txBody>
          <a:bodyPr/>
          <a:lstStyle/>
          <a:p>
            <a:endParaRPr lang="en-US" dirty="0"/>
          </a:p>
        </p:txBody>
      </p:sp>
      <p:sp>
        <p:nvSpPr>
          <p:cNvPr id="12" name="Title 11"/>
          <p:cNvSpPr>
            <a:spLocks noGrp="1"/>
          </p:cNvSpPr>
          <p:nvPr>
            <p:ph type="title" idx="13"/>
          </p:nvPr>
        </p:nvSpPr>
        <p:spPr/>
        <p:txBody>
          <a:bodyPr/>
          <a:lstStyle/>
          <a:p>
            <a:endParaRPr lang="en-US"/>
          </a:p>
        </p:txBody>
      </p:sp>
      <p:sp>
        <p:nvSpPr>
          <p:cNvPr id="13" name="Title 12"/>
          <p:cNvSpPr>
            <a:spLocks noGrp="1"/>
          </p:cNvSpPr>
          <p:nvPr>
            <p:ph type="title" idx="14"/>
          </p:nvPr>
        </p:nvSpPr>
        <p:spPr/>
        <p:txBody>
          <a:bodyPr/>
          <a:lstStyle/>
          <a:p>
            <a:endParaRPr lang="en-US"/>
          </a:p>
        </p:txBody>
      </p:sp>
      <p:sp>
        <p:nvSpPr>
          <p:cNvPr id="14" name="Title 13"/>
          <p:cNvSpPr>
            <a:spLocks noGrp="1"/>
          </p:cNvSpPr>
          <p:nvPr>
            <p:ph type="title" idx="15"/>
          </p:nvPr>
        </p:nvSpPr>
        <p:spPr/>
        <p:txBody>
          <a:bodyPr/>
          <a:lstStyle/>
          <a:p>
            <a:endParaRPr lang="en-US"/>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28" y="294540"/>
            <a:ext cx="8642111" cy="3741584"/>
          </a:xfrm>
          <a:prstGeom prst="rect">
            <a:avLst/>
          </a:prstGeom>
        </p:spPr>
      </p:pic>
    </p:spTree>
    <p:extLst>
      <p:ext uri="{BB962C8B-B14F-4D97-AF65-F5344CB8AC3E}">
        <p14:creationId xmlns:p14="http://schemas.microsoft.com/office/powerpoint/2010/main" val="3079352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ubtitle 3"/>
          <p:cNvSpPr>
            <a:spLocks noGrp="1"/>
          </p:cNvSpPr>
          <p:nvPr>
            <p:ph type="subTitle" idx="2"/>
          </p:nvPr>
        </p:nvSpPr>
        <p:spPr/>
        <p:txBody>
          <a:bodyPr/>
          <a:lstStyle/>
          <a:p>
            <a:endParaRPr lang="en-US"/>
          </a:p>
        </p:txBody>
      </p:sp>
      <p:sp>
        <p:nvSpPr>
          <p:cNvPr id="5" name="Subtitle 4"/>
          <p:cNvSpPr>
            <a:spLocks noGrp="1"/>
          </p:cNvSpPr>
          <p:nvPr>
            <p:ph type="subTitle" idx="3"/>
          </p:nvPr>
        </p:nvSpPr>
        <p:spPr/>
        <p:txBody>
          <a:bodyPr/>
          <a:lstStyle/>
          <a:p>
            <a:endParaRPr lang="en-US"/>
          </a:p>
        </p:txBody>
      </p:sp>
      <p:sp>
        <p:nvSpPr>
          <p:cNvPr id="6" name="Subtitle 5"/>
          <p:cNvSpPr>
            <a:spLocks noGrp="1"/>
          </p:cNvSpPr>
          <p:nvPr>
            <p:ph type="subTitle" idx="4"/>
          </p:nvPr>
        </p:nvSpPr>
        <p:spPr/>
        <p:txBody>
          <a:bodyPr/>
          <a:lstStyle/>
          <a:p>
            <a:endParaRPr lang="en-US"/>
          </a:p>
        </p:txBody>
      </p:sp>
      <p:sp>
        <p:nvSpPr>
          <p:cNvPr id="7" name="Subtitle 6"/>
          <p:cNvSpPr>
            <a:spLocks noGrp="1"/>
          </p:cNvSpPr>
          <p:nvPr>
            <p:ph type="subTitle" idx="5"/>
          </p:nvPr>
        </p:nvSpPr>
        <p:spPr>
          <a:xfrm>
            <a:off x="4808494" y="2695200"/>
            <a:ext cx="2486100" cy="357000"/>
          </a:xfrm>
        </p:spPr>
        <p:txBody>
          <a:bodyPr/>
          <a:lstStyle/>
          <a:p>
            <a:endParaRPr lang="en-US" dirty="0"/>
          </a:p>
        </p:txBody>
      </p:sp>
      <p:sp>
        <p:nvSpPr>
          <p:cNvPr id="8" name="Subtitle 7"/>
          <p:cNvSpPr>
            <a:spLocks noGrp="1"/>
          </p:cNvSpPr>
          <p:nvPr>
            <p:ph type="subTitle" idx="6"/>
          </p:nvPr>
        </p:nvSpPr>
        <p:spPr>
          <a:xfrm>
            <a:off x="5010373" y="2647164"/>
            <a:ext cx="2486100" cy="618600"/>
          </a:xfrm>
        </p:spPr>
        <p:txBody>
          <a:bodyPr/>
          <a:lstStyle/>
          <a:p>
            <a:endParaRPr lang="en-US" dirty="0"/>
          </a:p>
        </p:txBody>
      </p:sp>
      <p:sp>
        <p:nvSpPr>
          <p:cNvPr id="9" name="Subtitle 8"/>
          <p:cNvSpPr>
            <a:spLocks noGrp="1"/>
          </p:cNvSpPr>
          <p:nvPr>
            <p:ph type="subTitle" idx="7"/>
          </p:nvPr>
        </p:nvSpPr>
        <p:spPr>
          <a:xfrm>
            <a:off x="1633575" y="3096659"/>
            <a:ext cx="2486100" cy="357000"/>
          </a:xfrm>
        </p:spPr>
        <p:txBody>
          <a:bodyPr/>
          <a:lstStyle/>
          <a:p>
            <a:endParaRPr lang="en-US" dirty="0"/>
          </a:p>
        </p:txBody>
      </p:sp>
      <p:sp>
        <p:nvSpPr>
          <p:cNvPr id="10" name="Subtitle 9"/>
          <p:cNvSpPr>
            <a:spLocks noGrp="1"/>
          </p:cNvSpPr>
          <p:nvPr>
            <p:ph type="subTitle" idx="8"/>
          </p:nvPr>
        </p:nvSpPr>
        <p:spPr>
          <a:xfrm>
            <a:off x="332248" y="3697599"/>
            <a:ext cx="7257959" cy="618600"/>
          </a:xfrm>
        </p:spPr>
        <p:txBody>
          <a:bodyPr/>
          <a:lstStyle/>
          <a:p>
            <a:pPr>
              <a:buFont typeface="Arial" panose="020B0604020202020204" pitchFamily="34" charset="0"/>
              <a:buChar char="•"/>
            </a:pPr>
            <a:r>
              <a:rPr lang="en-US" sz="1600" dirty="0" smtClean="0"/>
              <a:t>Lets say we input * and change the required percentage.</a:t>
            </a:r>
          </a:p>
          <a:p>
            <a:pPr>
              <a:buFont typeface="Arial" panose="020B0604020202020204" pitchFamily="34" charset="0"/>
              <a:buChar char="•"/>
            </a:pPr>
            <a:r>
              <a:rPr lang="en-US" sz="1600" dirty="0" smtClean="0"/>
              <a:t>Lets say 50 % power.</a:t>
            </a:r>
            <a:endParaRPr lang="en-US" sz="1600" dirty="0"/>
          </a:p>
        </p:txBody>
      </p:sp>
      <p:sp>
        <p:nvSpPr>
          <p:cNvPr id="11" name="Title 10"/>
          <p:cNvSpPr>
            <a:spLocks noGrp="1"/>
          </p:cNvSpPr>
          <p:nvPr>
            <p:ph type="title" idx="9"/>
          </p:nvPr>
        </p:nvSpPr>
        <p:spPr/>
        <p:txBody>
          <a:bodyPr/>
          <a:lstStyle/>
          <a:p>
            <a:endParaRPr lang="en-US"/>
          </a:p>
        </p:txBody>
      </p:sp>
      <p:sp>
        <p:nvSpPr>
          <p:cNvPr id="12" name="Title 11"/>
          <p:cNvSpPr>
            <a:spLocks noGrp="1"/>
          </p:cNvSpPr>
          <p:nvPr>
            <p:ph type="title" idx="13"/>
          </p:nvPr>
        </p:nvSpPr>
        <p:spPr/>
        <p:txBody>
          <a:bodyPr/>
          <a:lstStyle/>
          <a:p>
            <a:endParaRPr lang="en-US"/>
          </a:p>
        </p:txBody>
      </p:sp>
      <p:sp>
        <p:nvSpPr>
          <p:cNvPr id="13" name="Title 12"/>
          <p:cNvSpPr>
            <a:spLocks noGrp="1"/>
          </p:cNvSpPr>
          <p:nvPr>
            <p:ph type="title" idx="14"/>
          </p:nvPr>
        </p:nvSpPr>
        <p:spPr>
          <a:xfrm>
            <a:off x="2378650" y="2661920"/>
            <a:ext cx="1039200" cy="667500"/>
          </a:xfrm>
        </p:spPr>
        <p:txBody>
          <a:bodyPr/>
          <a:lstStyle/>
          <a:p>
            <a:endParaRPr lang="en-US"/>
          </a:p>
        </p:txBody>
      </p:sp>
      <p:sp>
        <p:nvSpPr>
          <p:cNvPr id="14" name="Title 13"/>
          <p:cNvSpPr>
            <a:spLocks noGrp="1"/>
          </p:cNvSpPr>
          <p:nvPr>
            <p:ph type="title" idx="15"/>
          </p:nvPr>
        </p:nvSpPr>
        <p:spPr>
          <a:xfrm>
            <a:off x="5479667" y="2629200"/>
            <a:ext cx="1039200" cy="667500"/>
          </a:xfrm>
        </p:spPr>
        <p:txBody>
          <a:bodyPr/>
          <a:lstStyle/>
          <a:p>
            <a:endParaRPr lang="en-US"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6414"/>
            <a:ext cx="9088997" cy="3453021"/>
          </a:xfrm>
          <a:prstGeom prst="rect">
            <a:avLst/>
          </a:prstGeom>
        </p:spPr>
      </p:pic>
    </p:spTree>
    <p:extLst>
      <p:ext uri="{BB962C8B-B14F-4D97-AF65-F5344CB8AC3E}">
        <p14:creationId xmlns:p14="http://schemas.microsoft.com/office/powerpoint/2010/main" val="1028756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371" y="190643"/>
            <a:ext cx="7667629" cy="572700"/>
          </a:xfrm>
        </p:spPr>
        <p:txBody>
          <a:bodyPr/>
          <a:lstStyle/>
          <a:p>
            <a:r>
              <a:rPr lang="en-US" sz="2400" b="1" dirty="0" smtClean="0"/>
              <a:t>Gant chart representation of the work plan</a:t>
            </a:r>
            <a:endParaRPr lang="en-US" sz="2400" b="1" dirty="0"/>
          </a:p>
        </p:txBody>
      </p:sp>
      <p:pic>
        <p:nvPicPr>
          <p:cNvPr id="15" name="Picture 14"/>
          <p:cNvPicPr/>
          <p:nvPr/>
        </p:nvPicPr>
        <p:blipFill>
          <a:blip r:embed="rId2"/>
          <a:stretch>
            <a:fillRect/>
          </a:stretch>
        </p:blipFill>
        <p:spPr>
          <a:xfrm>
            <a:off x="471841" y="649729"/>
            <a:ext cx="8076565" cy="4146550"/>
          </a:xfrm>
          <a:prstGeom prst="rect">
            <a:avLst/>
          </a:prstGeom>
        </p:spPr>
      </p:pic>
      <p:sp>
        <p:nvSpPr>
          <p:cNvPr id="16" name="Shape 384"/>
          <p:cNvSpPr/>
          <p:nvPr/>
        </p:nvSpPr>
        <p:spPr>
          <a:xfrm>
            <a:off x="3321351" y="566035"/>
            <a:ext cx="872490" cy="652780"/>
          </a:xfrm>
          <a:custGeom>
            <a:avLst/>
            <a:gdLst/>
            <a:ahLst/>
            <a:cxnLst/>
            <a:rect l="0" t="0" r="0" b="0"/>
            <a:pathLst>
              <a:path w="872700" h="652901">
                <a:moveTo>
                  <a:pt x="87050" y="0"/>
                </a:moveTo>
                <a:lnTo>
                  <a:pt x="145450" y="0"/>
                </a:lnTo>
                <a:lnTo>
                  <a:pt x="363625" y="0"/>
                </a:lnTo>
                <a:lnTo>
                  <a:pt x="785650" y="0"/>
                </a:lnTo>
                <a:cubicBezTo>
                  <a:pt x="808737" y="0"/>
                  <a:pt x="830879" y="9171"/>
                  <a:pt x="847204" y="25496"/>
                </a:cubicBezTo>
                <a:cubicBezTo>
                  <a:pt x="863529" y="41821"/>
                  <a:pt x="872700" y="63963"/>
                  <a:pt x="872700" y="87050"/>
                </a:cubicBezTo>
                <a:lnTo>
                  <a:pt x="872700" y="304675"/>
                </a:lnTo>
                <a:lnTo>
                  <a:pt x="872700" y="435250"/>
                </a:lnTo>
                <a:cubicBezTo>
                  <a:pt x="872700" y="483326"/>
                  <a:pt x="833727" y="522300"/>
                  <a:pt x="785650" y="522300"/>
                </a:cubicBezTo>
                <a:lnTo>
                  <a:pt x="363625" y="522300"/>
                </a:lnTo>
                <a:lnTo>
                  <a:pt x="273644" y="652901"/>
                </a:lnTo>
                <a:lnTo>
                  <a:pt x="145450" y="522300"/>
                </a:lnTo>
                <a:lnTo>
                  <a:pt x="87050" y="522300"/>
                </a:lnTo>
                <a:cubicBezTo>
                  <a:pt x="38974" y="522300"/>
                  <a:pt x="0" y="483326"/>
                  <a:pt x="0" y="435250"/>
                </a:cubicBezTo>
                <a:lnTo>
                  <a:pt x="0" y="304675"/>
                </a:lnTo>
                <a:lnTo>
                  <a:pt x="0" y="87050"/>
                </a:lnTo>
                <a:cubicBezTo>
                  <a:pt x="0" y="38974"/>
                  <a:pt x="38974" y="0"/>
                  <a:pt x="87050" y="0"/>
                </a:cubicBezTo>
                <a:close/>
              </a:path>
            </a:pathLst>
          </a:custGeom>
          <a:ln w="0" cap="flat">
            <a:miter lim="127000"/>
          </a:ln>
        </p:spPr>
        <p:style>
          <a:lnRef idx="0">
            <a:srgbClr val="000000"/>
          </a:lnRef>
          <a:fillRef idx="1">
            <a:srgbClr val="E9EDEE"/>
          </a:fillRef>
          <a:effectRef idx="0">
            <a:scrgbClr r="0" g="0" b="0"/>
          </a:effectRef>
          <a:fontRef idx="none"/>
        </p:style>
        <p:txBody>
          <a:bodyPr/>
          <a:lstStyle/>
          <a:p>
            <a:endParaRPr lang="en-US"/>
          </a:p>
        </p:txBody>
      </p:sp>
      <p:sp>
        <p:nvSpPr>
          <p:cNvPr id="17" name="Shape 384"/>
          <p:cNvSpPr/>
          <p:nvPr/>
        </p:nvSpPr>
        <p:spPr>
          <a:xfrm>
            <a:off x="6713975" y="649729"/>
            <a:ext cx="872490" cy="652780"/>
          </a:xfrm>
          <a:custGeom>
            <a:avLst/>
            <a:gdLst/>
            <a:ahLst/>
            <a:cxnLst/>
            <a:rect l="0" t="0" r="0" b="0"/>
            <a:pathLst>
              <a:path w="872700" h="652901">
                <a:moveTo>
                  <a:pt x="87050" y="0"/>
                </a:moveTo>
                <a:lnTo>
                  <a:pt x="145450" y="0"/>
                </a:lnTo>
                <a:lnTo>
                  <a:pt x="363625" y="0"/>
                </a:lnTo>
                <a:lnTo>
                  <a:pt x="785650" y="0"/>
                </a:lnTo>
                <a:cubicBezTo>
                  <a:pt x="808737" y="0"/>
                  <a:pt x="830879" y="9171"/>
                  <a:pt x="847204" y="25496"/>
                </a:cubicBezTo>
                <a:cubicBezTo>
                  <a:pt x="863529" y="41821"/>
                  <a:pt x="872700" y="63963"/>
                  <a:pt x="872700" y="87050"/>
                </a:cubicBezTo>
                <a:lnTo>
                  <a:pt x="872700" y="304675"/>
                </a:lnTo>
                <a:lnTo>
                  <a:pt x="872700" y="435250"/>
                </a:lnTo>
                <a:cubicBezTo>
                  <a:pt x="872700" y="483326"/>
                  <a:pt x="833727" y="522300"/>
                  <a:pt x="785650" y="522300"/>
                </a:cubicBezTo>
                <a:lnTo>
                  <a:pt x="363625" y="522300"/>
                </a:lnTo>
                <a:lnTo>
                  <a:pt x="273644" y="652901"/>
                </a:lnTo>
                <a:lnTo>
                  <a:pt x="145450" y="522300"/>
                </a:lnTo>
                <a:lnTo>
                  <a:pt x="87050" y="522300"/>
                </a:lnTo>
                <a:cubicBezTo>
                  <a:pt x="38974" y="522300"/>
                  <a:pt x="0" y="483326"/>
                  <a:pt x="0" y="435250"/>
                </a:cubicBezTo>
                <a:lnTo>
                  <a:pt x="0" y="304675"/>
                </a:lnTo>
                <a:lnTo>
                  <a:pt x="0" y="87050"/>
                </a:lnTo>
                <a:cubicBezTo>
                  <a:pt x="0" y="38974"/>
                  <a:pt x="38974" y="0"/>
                  <a:pt x="87050" y="0"/>
                </a:cubicBezTo>
                <a:close/>
              </a:path>
            </a:pathLst>
          </a:custGeom>
          <a:ln w="0" cap="flat">
            <a:miter lim="127000"/>
          </a:ln>
        </p:spPr>
        <p:style>
          <a:lnRef idx="0">
            <a:srgbClr val="000000"/>
          </a:lnRef>
          <a:fillRef idx="1">
            <a:srgbClr val="E9EDEE"/>
          </a:fillRef>
          <a:effectRef idx="0">
            <a:scrgbClr r="0" g="0" b="0"/>
          </a:effectRef>
          <a:fontRef idx="none"/>
        </p:style>
        <p:txBody>
          <a:bodyPr/>
          <a:lstStyle/>
          <a:p>
            <a:endParaRPr lang="en-US"/>
          </a:p>
        </p:txBody>
      </p:sp>
      <p:sp>
        <p:nvSpPr>
          <p:cNvPr id="18" name="TextBox 17"/>
          <p:cNvSpPr txBox="1"/>
          <p:nvPr/>
        </p:nvSpPr>
        <p:spPr>
          <a:xfrm>
            <a:off x="3321351" y="699194"/>
            <a:ext cx="721284" cy="230832"/>
          </a:xfrm>
          <a:prstGeom prst="rect">
            <a:avLst/>
          </a:prstGeom>
          <a:noFill/>
        </p:spPr>
        <p:txBody>
          <a:bodyPr wrap="square" rtlCol="0">
            <a:spAutoFit/>
          </a:bodyPr>
          <a:lstStyle/>
          <a:p>
            <a:r>
              <a:rPr lang="en-US" sz="900" b="1" dirty="0" smtClean="0"/>
              <a:t>Review 1</a:t>
            </a:r>
            <a:endParaRPr lang="en-US" sz="900" b="1" dirty="0"/>
          </a:p>
        </p:txBody>
      </p:sp>
      <p:sp>
        <p:nvSpPr>
          <p:cNvPr id="19" name="TextBox 18"/>
          <p:cNvSpPr txBox="1"/>
          <p:nvPr/>
        </p:nvSpPr>
        <p:spPr>
          <a:xfrm>
            <a:off x="6713975" y="738536"/>
            <a:ext cx="1010652" cy="307777"/>
          </a:xfrm>
          <a:prstGeom prst="rect">
            <a:avLst/>
          </a:prstGeom>
          <a:noFill/>
        </p:spPr>
        <p:txBody>
          <a:bodyPr wrap="square" rtlCol="0">
            <a:spAutoFit/>
          </a:bodyPr>
          <a:lstStyle/>
          <a:p>
            <a:r>
              <a:rPr lang="en-US" dirty="0" smtClean="0"/>
              <a:t>Review 2</a:t>
            </a:r>
            <a:endParaRPr lang="en-US" dirty="0"/>
          </a:p>
        </p:txBody>
      </p:sp>
    </p:spTree>
    <p:extLst>
      <p:ext uri="{BB962C8B-B14F-4D97-AF65-F5344CB8AC3E}">
        <p14:creationId xmlns:p14="http://schemas.microsoft.com/office/powerpoint/2010/main" val="14485988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79" y="797522"/>
            <a:ext cx="8360227" cy="3437594"/>
          </a:xfrm>
        </p:spPr>
        <p:txBody>
          <a:bodyPr/>
          <a:lstStyle/>
          <a:p>
            <a:pPr marL="285750" indent="-285750" algn="r">
              <a:buFont typeface="Arial" panose="020B0604020202020204" pitchFamily="34" charset="0"/>
              <a:buChar char="•"/>
            </a:pPr>
            <a:r>
              <a:rPr lang="en-US" sz="1800" b="1" dirty="0"/>
              <a:t>As mentioned earlier, our trained model is ready and is working successfully.</a:t>
            </a:r>
            <a:br>
              <a:rPr lang="en-US" sz="1800" b="1" dirty="0"/>
            </a:br>
            <a:r>
              <a:rPr lang="en-US" sz="1800" b="1" dirty="0"/>
              <a:t>As for what's next,  We are figuring out a plan to input a video and the model must be able to detect all the traffic signs and give relevant output with respect to that. </a:t>
            </a:r>
            <a:br>
              <a:rPr lang="en-US" sz="1800" b="1" dirty="0"/>
            </a:br>
            <a:r>
              <a:rPr lang="en-US" sz="1800" b="1" dirty="0" smtClean="0"/>
              <a:t>The </a:t>
            </a:r>
            <a:r>
              <a:rPr lang="en-US" sz="1800" b="1" dirty="0"/>
              <a:t>work done till now has all been a smooth sail right from downloading the data set to training the </a:t>
            </a:r>
            <a:r>
              <a:rPr lang="en-US" sz="1800" b="1" dirty="0" smtClean="0"/>
              <a:t>mode, however we were successfully able to eradicate the errors and bugs </a:t>
            </a:r>
            <a:r>
              <a:rPr lang="en-US" sz="1800" b="1" dirty="0"/>
              <a:t>in the </a:t>
            </a:r>
            <a:r>
              <a:rPr lang="en-US" sz="1800" b="1" dirty="0" smtClean="0"/>
              <a:t>project </a:t>
            </a:r>
            <a:r>
              <a:rPr lang="en-US" sz="1800" b="1" dirty="0"/>
              <a:t>that we had written till now. </a:t>
            </a:r>
            <a:r>
              <a:rPr lang="en-US" sz="1800" dirty="0"/>
              <a:t/>
            </a:r>
            <a:br>
              <a:rPr lang="en-US" sz="1800" dirty="0"/>
            </a:br>
            <a:endParaRPr lang="en-US" sz="1800" dirty="0"/>
          </a:p>
        </p:txBody>
      </p:sp>
      <p:sp>
        <p:nvSpPr>
          <p:cNvPr id="3" name="Subtitle 2"/>
          <p:cNvSpPr>
            <a:spLocks noGrp="1"/>
          </p:cNvSpPr>
          <p:nvPr>
            <p:ph type="subTitle" idx="1"/>
          </p:nvPr>
        </p:nvSpPr>
        <p:spPr>
          <a:xfrm>
            <a:off x="96602" y="348802"/>
            <a:ext cx="8380504" cy="510596"/>
          </a:xfrm>
        </p:spPr>
        <p:txBody>
          <a:bodyPr/>
          <a:lstStyle/>
          <a:p>
            <a:r>
              <a:rPr lang="en-US" sz="2400" b="1" dirty="0" smtClean="0"/>
              <a:t>Our next plan and work till now:</a:t>
            </a:r>
            <a:endParaRPr lang="en-US" sz="2400" b="1" dirty="0"/>
          </a:p>
        </p:txBody>
      </p:sp>
    </p:spTree>
    <p:extLst>
      <p:ext uri="{BB962C8B-B14F-4D97-AF65-F5344CB8AC3E}">
        <p14:creationId xmlns:p14="http://schemas.microsoft.com/office/powerpoint/2010/main" val="4067653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11922" y="336884"/>
            <a:ext cx="4554065" cy="542897"/>
          </a:xfrm>
        </p:spPr>
        <p:txBody>
          <a:bodyPr/>
          <a:lstStyle/>
          <a:p>
            <a:r>
              <a:rPr lang="en-US" dirty="0" smtClean="0"/>
              <a:t>EXPECTED OUTCOME</a:t>
            </a:r>
            <a:endParaRPr lang="en-US" dirty="0"/>
          </a:p>
        </p:txBody>
      </p:sp>
      <p:sp>
        <p:nvSpPr>
          <p:cNvPr id="5" name="TextBox 4"/>
          <p:cNvSpPr txBox="1"/>
          <p:nvPr/>
        </p:nvSpPr>
        <p:spPr>
          <a:xfrm>
            <a:off x="192505" y="879782"/>
            <a:ext cx="8820865"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The work is on </a:t>
            </a:r>
            <a:r>
              <a:rPr lang="en-US" sz="2000" b="1" dirty="0" err="1" smtClean="0"/>
              <a:t>contolling</a:t>
            </a:r>
            <a:r>
              <a:rPr lang="en-US" sz="2000" b="1" dirty="0" smtClean="0"/>
              <a:t> the AC power by using the concept of firing angle control of  </a:t>
            </a:r>
            <a:r>
              <a:rPr lang="en-US" sz="2000" b="1" dirty="0" err="1" smtClean="0"/>
              <a:t>thyristors</a:t>
            </a:r>
            <a:r>
              <a:rPr lang="en-US" sz="2000" b="1" dirty="0" smtClean="0"/>
              <a:t> . </a:t>
            </a:r>
          </a:p>
          <a:p>
            <a:pPr marL="342900" indent="-342900">
              <a:buFont typeface="Arial" panose="020B0604020202020204" pitchFamily="34" charset="0"/>
              <a:buChar char="•"/>
            </a:pPr>
            <a:r>
              <a:rPr lang="en-US" sz="2000" b="1" dirty="0" smtClean="0"/>
              <a:t>One can enter the required percentage of power supply through a keypad . </a:t>
            </a:r>
          </a:p>
          <a:p>
            <a:pPr marL="342900" indent="-342900">
              <a:buFont typeface="Arial" panose="020B0604020202020204" pitchFamily="34" charset="0"/>
              <a:buChar char="•"/>
            </a:pPr>
            <a:r>
              <a:rPr lang="en-US" sz="2000" b="1" dirty="0" smtClean="0"/>
              <a:t>The input is provided to a </a:t>
            </a:r>
            <a:r>
              <a:rPr lang="en-US" sz="2000" b="1" dirty="0" err="1" smtClean="0"/>
              <a:t>miocrocontroller</a:t>
            </a:r>
            <a:r>
              <a:rPr lang="en-US" sz="2000" b="1" dirty="0" smtClean="0"/>
              <a:t> of 8051 family that initiate the firing angle to adjust the load power .</a:t>
            </a:r>
          </a:p>
          <a:p>
            <a:pPr marL="342900" indent="-342900">
              <a:buFont typeface="Arial" panose="020B0604020202020204" pitchFamily="34" charset="0"/>
              <a:buChar char="•"/>
            </a:pPr>
            <a:r>
              <a:rPr lang="en-US" sz="2000" b="1" dirty="0" smtClean="0"/>
              <a:t> For matching the power to the required one, </a:t>
            </a:r>
            <a:r>
              <a:rPr lang="en-US" sz="2000" b="1" dirty="0" err="1" smtClean="0"/>
              <a:t>aTRIAC</a:t>
            </a:r>
            <a:r>
              <a:rPr lang="en-US" sz="2000" b="1" dirty="0" smtClean="0"/>
              <a:t> is used in series with the AC load .</a:t>
            </a:r>
          </a:p>
          <a:p>
            <a:pPr marL="342900" indent="-342900">
              <a:buFont typeface="Arial" panose="020B0604020202020204" pitchFamily="34" charset="0"/>
              <a:buChar char="•"/>
            </a:pPr>
            <a:r>
              <a:rPr lang="en-US" sz="2000" b="1" dirty="0" smtClean="0"/>
              <a:t>A LCD screen is used to display the power percentage that is provided by the user</a:t>
            </a:r>
            <a:endParaRPr lang="en-US" sz="2000" b="1" dirty="0"/>
          </a:p>
        </p:txBody>
      </p:sp>
    </p:spTree>
    <p:extLst>
      <p:ext uri="{BB962C8B-B14F-4D97-AF65-F5344CB8AC3E}">
        <p14:creationId xmlns:p14="http://schemas.microsoft.com/office/powerpoint/2010/main" val="1616362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6" name="Google Shape;291;p41"/>
          <p:cNvSpPr txBox="1">
            <a:spLocks noGrp="1"/>
          </p:cNvSpPr>
          <p:nvPr>
            <p:ph type="title"/>
          </p:nvPr>
        </p:nvSpPr>
        <p:spPr>
          <a:xfrm>
            <a:off x="1431084" y="0"/>
            <a:ext cx="5154300" cy="112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CONCLUTION:</a:t>
            </a:r>
            <a:endParaRPr dirty="0"/>
          </a:p>
        </p:txBody>
      </p:sp>
      <p:sp>
        <p:nvSpPr>
          <p:cNvPr id="4" name="Rectangle 3"/>
          <p:cNvSpPr/>
          <p:nvPr/>
        </p:nvSpPr>
        <p:spPr>
          <a:xfrm>
            <a:off x="285319" y="1420929"/>
            <a:ext cx="8116160" cy="1323439"/>
          </a:xfrm>
          <a:prstGeom prst="rect">
            <a:avLst/>
          </a:prstGeom>
        </p:spPr>
        <p:txBody>
          <a:bodyPr wrap="square">
            <a:spAutoFit/>
          </a:bodyPr>
          <a:lstStyle/>
          <a:p>
            <a:pPr marL="342900" indent="-342900">
              <a:buFont typeface="Arial" panose="020B0604020202020204" pitchFamily="34" charset="0"/>
              <a:buChar char="•"/>
            </a:pPr>
            <a:r>
              <a:rPr lang="en-US" sz="2000" dirty="0"/>
              <a:t>This work is used at controlling the AC power by using the concept of firing angle control of </a:t>
            </a:r>
            <a:r>
              <a:rPr lang="en-US" sz="2000" dirty="0" err="1"/>
              <a:t>thyristors</a:t>
            </a:r>
            <a:r>
              <a:rPr lang="en-US" sz="2000" dirty="0"/>
              <a:t>. </a:t>
            </a:r>
            <a:endParaRPr lang="en-US" sz="2000" dirty="0" smtClean="0"/>
          </a:p>
          <a:p>
            <a:pPr marL="342900" indent="-342900">
              <a:buFont typeface="Arial" panose="020B0604020202020204" pitchFamily="34" charset="0"/>
              <a:buChar char="•"/>
            </a:pPr>
            <a:r>
              <a:rPr lang="en-US" sz="2000" dirty="0" smtClean="0"/>
              <a:t>With </a:t>
            </a:r>
            <a:r>
              <a:rPr lang="en-US" sz="2000" dirty="0"/>
              <a:t>this device one can enter the required percentage of power supply through a keypad.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20" name="Google Shape;297;p42"/>
          <p:cNvSpPr txBox="1">
            <a:spLocks noGrp="1"/>
          </p:cNvSpPr>
          <p:nvPr>
            <p:ph type="title"/>
          </p:nvPr>
        </p:nvSpPr>
        <p:spPr>
          <a:xfrm>
            <a:off x="2597672" y="240943"/>
            <a:ext cx="3714900"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u="sng" dirty="0" smtClean="0"/>
              <a:t>REFERENCE</a:t>
            </a:r>
            <a:endParaRPr b="1" u="sng" dirty="0"/>
          </a:p>
        </p:txBody>
      </p:sp>
      <p:sp>
        <p:nvSpPr>
          <p:cNvPr id="6" name="Rectangle 5"/>
          <p:cNvSpPr/>
          <p:nvPr/>
        </p:nvSpPr>
        <p:spPr>
          <a:xfrm>
            <a:off x="415948" y="889843"/>
            <a:ext cx="7332387" cy="3785652"/>
          </a:xfrm>
          <a:prstGeom prst="rect">
            <a:avLst/>
          </a:prstGeom>
        </p:spPr>
        <p:txBody>
          <a:bodyPr wrap="square">
            <a:spAutoFit/>
          </a:bodyPr>
          <a:lstStyle/>
          <a:p>
            <a:pPr marL="400050" indent="-400050">
              <a:buAutoNum type="romanUcPeriod"/>
            </a:pPr>
            <a:r>
              <a:rPr lang="en-US" sz="1600" b="1" dirty="0" smtClean="0"/>
              <a:t>Lee </a:t>
            </a:r>
            <a:r>
              <a:rPr lang="en-US" sz="1600" b="1" dirty="0"/>
              <a:t>Siang Tat, </a:t>
            </a:r>
            <a:r>
              <a:rPr lang="en-US" sz="1600" b="1" dirty="0" err="1"/>
              <a:t>YiauwKahHaur</a:t>
            </a:r>
            <a:r>
              <a:rPr lang="en-US" sz="1600" b="1" dirty="0"/>
              <a:t> “AC Power Controller By Using Microcontroller”. ISSN:2180-1843 eISSN:2289-8131.Vol.8 No.12</a:t>
            </a:r>
            <a:r>
              <a:rPr lang="en-US" sz="1600" b="1" dirty="0" smtClean="0"/>
              <a:t>.</a:t>
            </a:r>
          </a:p>
          <a:p>
            <a:pPr marL="400050" indent="-400050">
              <a:buAutoNum type="romanUcPeriod"/>
            </a:pPr>
            <a:endParaRPr lang="en-US" sz="1600" b="1" dirty="0" smtClean="0"/>
          </a:p>
          <a:p>
            <a:pPr marL="400050" indent="-400050">
              <a:buAutoNum type="romanUcPeriod"/>
            </a:pPr>
            <a:r>
              <a:rPr lang="en-US" sz="1600" b="1" dirty="0" smtClean="0"/>
              <a:t>  </a:t>
            </a:r>
            <a:r>
              <a:rPr lang="en-US" sz="1600" b="1" dirty="0"/>
              <a:t>David Margulies, Clifford E. Felder, Galina </a:t>
            </a:r>
            <a:r>
              <a:rPr lang="en-US" sz="1600" b="1" dirty="0" err="1"/>
              <a:t>Melman</a:t>
            </a:r>
            <a:r>
              <a:rPr lang="en-US" sz="1600" b="1" dirty="0"/>
              <a:t> and Abraham </a:t>
            </a:r>
            <a:r>
              <a:rPr lang="en-US" sz="1600" b="1" dirty="0" err="1"/>
              <a:t>Shanzer</a:t>
            </a:r>
            <a:r>
              <a:rPr lang="en-US" sz="1600" b="1" dirty="0"/>
              <a:t> “A Molecular Keypad Lock: A Photochemical Device Capable Of Authorizing Password Entries”. Cite This:J.Am.Chem.Soc.2007,129,2 347-354 Publication date: December 19,2006.https://doi.org/10.1021/ja065317z</a:t>
            </a:r>
            <a:r>
              <a:rPr lang="en-US" sz="1600" b="1" dirty="0" smtClean="0"/>
              <a:t>.</a:t>
            </a:r>
          </a:p>
          <a:p>
            <a:pPr marL="400050" indent="-400050">
              <a:buAutoNum type="romanUcPeriod"/>
            </a:pPr>
            <a:endParaRPr lang="en-US" sz="1600" b="1" dirty="0" smtClean="0"/>
          </a:p>
          <a:p>
            <a:pPr marL="400050" indent="-400050">
              <a:buAutoNum type="romanUcPeriod"/>
            </a:pPr>
            <a:r>
              <a:rPr lang="en-US" sz="1600" b="1" dirty="0" smtClean="0"/>
              <a:t>Web </a:t>
            </a:r>
            <a:r>
              <a:rPr lang="en-US" sz="1600" b="1" dirty="0" err="1"/>
              <a:t>ProForum</a:t>
            </a:r>
            <a:r>
              <a:rPr lang="en-US" sz="1600" b="1" dirty="0"/>
              <a:t> Tutorials, “Global System for Mobile Communication (GSM)”, The International Engineering Consortium, http:// www.iec.org.com USA</a:t>
            </a:r>
            <a:r>
              <a:rPr lang="en-US" sz="1600" b="1" dirty="0" smtClean="0"/>
              <a:t>.</a:t>
            </a:r>
          </a:p>
          <a:p>
            <a:pPr marL="400050" indent="-400050">
              <a:buAutoNum type="romanUcPeriod"/>
            </a:pPr>
            <a:endParaRPr lang="en-US" sz="1600" b="1" dirty="0" smtClean="0"/>
          </a:p>
          <a:p>
            <a:pPr marL="400050" indent="-400050">
              <a:buAutoNum type="romanUcPeriod"/>
            </a:pPr>
            <a:r>
              <a:rPr lang="en-US" sz="1600" b="1" dirty="0" smtClean="0"/>
              <a:t>Gunnar </a:t>
            </a:r>
            <a:r>
              <a:rPr lang="en-US" sz="1600" b="1" dirty="0"/>
              <a:t>Heine, “GSM Networks: Protocols, Terminology, and Implementation”, British Library, ISBN:0-89006-471-7, London, 1999.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8455" y="1604246"/>
            <a:ext cx="4572000" cy="1938992"/>
          </a:xfrm>
          <a:prstGeom prst="rect">
            <a:avLst/>
          </a:prstGeom>
        </p:spPr>
        <p:txBody>
          <a:bodyPr>
            <a:spAutoFit/>
          </a:bodyPr>
          <a:lstStyle/>
          <a:p>
            <a:r>
              <a:rPr lang="en-US" sz="2000" b="1" dirty="0"/>
              <a:t>PRESENTED BY:</a:t>
            </a:r>
          </a:p>
          <a:p>
            <a:r>
              <a:rPr lang="en-US" sz="2000" b="1" dirty="0"/>
              <a:t>NAME:                           REG.NO.</a:t>
            </a:r>
          </a:p>
          <a:p>
            <a:r>
              <a:rPr lang="en-US" sz="2000" b="1" dirty="0"/>
              <a:t>YASH CHANDAK  -     20BAC10026</a:t>
            </a:r>
          </a:p>
          <a:p>
            <a:r>
              <a:rPr lang="en-US" sz="2000" b="1" dirty="0"/>
              <a:t>ANIKET VERMA   -      20BAC10042</a:t>
            </a:r>
          </a:p>
          <a:p>
            <a:r>
              <a:rPr lang="en-US" sz="2000" b="1" dirty="0"/>
              <a:t>AARTI ANJAR       -      20BAC10027</a:t>
            </a:r>
          </a:p>
          <a:p>
            <a:endParaRPr lang="en-US" sz="2000" dirty="0"/>
          </a:p>
        </p:txBody>
      </p:sp>
      <p:sp>
        <p:nvSpPr>
          <p:cNvPr id="6" name="Rectangle 5"/>
          <p:cNvSpPr/>
          <p:nvPr/>
        </p:nvSpPr>
        <p:spPr>
          <a:xfrm>
            <a:off x="216035" y="4267287"/>
            <a:ext cx="6372257" cy="523220"/>
          </a:xfrm>
          <a:prstGeom prst="rect">
            <a:avLst/>
          </a:prstGeom>
        </p:spPr>
        <p:txBody>
          <a:bodyPr wrap="none">
            <a:spAutoFit/>
          </a:bodyPr>
          <a:lstStyle/>
          <a:p>
            <a:r>
              <a:rPr lang="en-US" sz="2800" b="1" u="sng" dirty="0">
                <a:solidFill>
                  <a:schemeClr val="tx1"/>
                </a:solidFill>
              </a:rPr>
              <a:t>Guided by  -   </a:t>
            </a:r>
            <a:r>
              <a:rPr lang="en-US" sz="2800" b="1" u="sng" dirty="0" smtClean="0">
                <a:solidFill>
                  <a:schemeClr val="tx1"/>
                </a:solidFill>
              </a:rPr>
              <a:t>DR.NARENDRA </a:t>
            </a:r>
            <a:r>
              <a:rPr lang="en-US" sz="2800" b="1" u="sng" dirty="0">
                <a:solidFill>
                  <a:schemeClr val="tx1"/>
                </a:solidFill>
              </a:rPr>
              <a:t>BABU</a:t>
            </a:r>
            <a:endParaRPr lang="en-US" sz="2800" b="1" u="sng" dirty="0"/>
          </a:p>
        </p:txBody>
      </p:sp>
      <p:sp>
        <p:nvSpPr>
          <p:cNvPr id="7" name="TextBox 6"/>
          <p:cNvSpPr txBox="1"/>
          <p:nvPr/>
        </p:nvSpPr>
        <p:spPr>
          <a:xfrm>
            <a:off x="3178764" y="295422"/>
            <a:ext cx="3849701" cy="584775"/>
          </a:xfrm>
          <a:prstGeom prst="rect">
            <a:avLst/>
          </a:prstGeom>
          <a:noFill/>
        </p:spPr>
        <p:txBody>
          <a:bodyPr wrap="square" rtlCol="0">
            <a:spAutoFit/>
          </a:bodyPr>
          <a:lstStyle/>
          <a:p>
            <a:r>
              <a:rPr lang="en-US" sz="3200" b="1" dirty="0" smtClean="0"/>
              <a:t>CREDITS:</a:t>
            </a:r>
            <a:endParaRPr lang="en-US" sz="3200" b="1" dirty="0"/>
          </a:p>
        </p:txBody>
      </p:sp>
    </p:spTree>
    <p:extLst>
      <p:ext uri="{BB962C8B-B14F-4D97-AF65-F5344CB8AC3E}">
        <p14:creationId xmlns:p14="http://schemas.microsoft.com/office/powerpoint/2010/main" val="1527670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Rectangle 2"/>
          <p:cNvSpPr/>
          <p:nvPr/>
        </p:nvSpPr>
        <p:spPr>
          <a:xfrm>
            <a:off x="2508772" y="1524087"/>
            <a:ext cx="3799438" cy="1015663"/>
          </a:xfrm>
          <a:prstGeom prst="rect">
            <a:avLst/>
          </a:prstGeom>
        </p:spPr>
        <p:txBody>
          <a:bodyPr wrap="none">
            <a:spAutoFit/>
          </a:bodyPr>
          <a:lstStyle/>
          <a:p>
            <a:r>
              <a:rPr lang="en" sz="6000" b="1" u="sng" dirty="0">
                <a:latin typeface="12" panose="020B7200000000000000" pitchFamily="34" charset="0"/>
              </a:rPr>
              <a:t>Thanks</a:t>
            </a:r>
            <a:endParaRPr lang="en-US" sz="6000" b="1" u="sng" dirty="0">
              <a:latin typeface="12" panose="020B7200000000000000"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xfrm>
            <a:off x="568846" y="314397"/>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of </a:t>
            </a:r>
            <a:r>
              <a:rPr lang="en" dirty="0" smtClean="0"/>
              <a:t>this Project:</a:t>
            </a:r>
            <a:endParaRPr dirty="0"/>
          </a:p>
        </p:txBody>
      </p:sp>
      <p:sp>
        <p:nvSpPr>
          <p:cNvPr id="3" name="Rectangle 2"/>
          <p:cNvSpPr/>
          <p:nvPr/>
        </p:nvSpPr>
        <p:spPr>
          <a:xfrm>
            <a:off x="708346" y="962724"/>
            <a:ext cx="4572000" cy="2308324"/>
          </a:xfrm>
          <a:prstGeom prst="rect">
            <a:avLst/>
          </a:prstGeom>
        </p:spPr>
        <p:txBody>
          <a:bodyPr>
            <a:spAutoFit/>
          </a:bodyPr>
          <a:lstStyle/>
          <a:p>
            <a:pPr marL="342900" lvl="3" indent="-342900">
              <a:buFont typeface="Arial" panose="020B0604020202020204" pitchFamily="34" charset="0"/>
              <a:buChar char="•"/>
            </a:pPr>
            <a:r>
              <a:rPr lang="en-US" sz="1600" dirty="0">
                <a:latin typeface="Times New Roman" pitchFamily="18" charset="0"/>
                <a:cs typeface="Times New Roman" pitchFamily="18" charset="0"/>
              </a:rPr>
              <a:t>Introduction</a:t>
            </a:r>
          </a:p>
          <a:p>
            <a:pPr marL="342900" lvl="3" indent="-342900">
              <a:buFont typeface="Arial" panose="020B0604020202020204" pitchFamily="34" charset="0"/>
              <a:buChar char="•"/>
            </a:pPr>
            <a:r>
              <a:rPr lang="en-US" sz="1600" dirty="0" smtClean="0">
                <a:latin typeface="Times New Roman" pitchFamily="18" charset="0"/>
                <a:cs typeface="Times New Roman" pitchFamily="18" charset="0"/>
              </a:rPr>
              <a:t>Findings</a:t>
            </a:r>
            <a:endParaRPr lang="en-US" sz="1600" dirty="0">
              <a:latin typeface="Times New Roman" pitchFamily="18" charset="0"/>
              <a:cs typeface="Times New Roman" pitchFamily="18" charset="0"/>
            </a:endParaRPr>
          </a:p>
          <a:p>
            <a:pPr marL="342900" lvl="3" indent="-342900">
              <a:buFont typeface="Arial" panose="020B0604020202020204" pitchFamily="34" charset="0"/>
              <a:buChar char="•"/>
            </a:pPr>
            <a:r>
              <a:rPr lang="en-US" sz="1600" dirty="0">
                <a:latin typeface="Times New Roman" pitchFamily="18" charset="0"/>
                <a:cs typeface="Times New Roman" pitchFamily="18" charset="0"/>
              </a:rPr>
              <a:t>Objective </a:t>
            </a:r>
            <a:endParaRPr lang="en-US" sz="1600" dirty="0" smtClean="0">
              <a:latin typeface="Times New Roman" pitchFamily="18" charset="0"/>
              <a:cs typeface="Times New Roman" pitchFamily="18" charset="0"/>
            </a:endParaRPr>
          </a:p>
          <a:p>
            <a:pPr marL="342900" lvl="3" indent="-342900">
              <a:buFont typeface="Arial" panose="020B0604020202020204" pitchFamily="34" charset="0"/>
              <a:buChar char="•"/>
            </a:pPr>
            <a:r>
              <a:rPr lang="en-US" sz="1600" dirty="0" smtClean="0">
                <a:latin typeface="Times New Roman" pitchFamily="18" charset="0"/>
                <a:cs typeface="Times New Roman" pitchFamily="18" charset="0"/>
              </a:rPr>
              <a:t>Proposed </a:t>
            </a:r>
            <a:r>
              <a:rPr lang="en-US" sz="1600" dirty="0">
                <a:latin typeface="Times New Roman" pitchFamily="18" charset="0"/>
                <a:cs typeface="Times New Roman" pitchFamily="18" charset="0"/>
              </a:rPr>
              <a:t>Methodology</a:t>
            </a:r>
          </a:p>
          <a:p>
            <a:pPr marL="342900" lvl="3" indent="-342900">
              <a:buFont typeface="Arial" panose="020B0604020202020204" pitchFamily="34" charset="0"/>
              <a:buChar char="•"/>
            </a:pPr>
            <a:r>
              <a:rPr lang="en-US" sz="1600" dirty="0">
                <a:latin typeface="Times New Roman" pitchFamily="18" charset="0"/>
                <a:cs typeface="Times New Roman" pitchFamily="18" charset="0"/>
              </a:rPr>
              <a:t>Circuit </a:t>
            </a:r>
            <a:r>
              <a:rPr lang="en-US" sz="1600" dirty="0" smtClean="0">
                <a:latin typeface="Times New Roman" pitchFamily="18" charset="0"/>
                <a:cs typeface="Times New Roman" pitchFamily="18" charset="0"/>
              </a:rPr>
              <a:t>Diagram</a:t>
            </a:r>
            <a:endParaRPr lang="en-US" sz="1600" dirty="0">
              <a:latin typeface="Times New Roman" pitchFamily="18" charset="0"/>
              <a:cs typeface="Times New Roman" pitchFamily="18" charset="0"/>
            </a:endParaRPr>
          </a:p>
          <a:p>
            <a:pPr marL="342900" lvl="3" indent="-342900">
              <a:buFont typeface="Arial" panose="020B0604020202020204" pitchFamily="34" charset="0"/>
              <a:buChar char="•"/>
            </a:pPr>
            <a:r>
              <a:rPr lang="en-US" sz="1600" dirty="0" smtClean="0">
                <a:latin typeface="Times New Roman" pitchFamily="18" charset="0"/>
                <a:cs typeface="Times New Roman" pitchFamily="18" charset="0"/>
              </a:rPr>
              <a:t>List </a:t>
            </a:r>
            <a:r>
              <a:rPr lang="en-US" sz="1600" dirty="0">
                <a:latin typeface="Times New Roman" pitchFamily="18" charset="0"/>
                <a:cs typeface="Times New Roman" pitchFamily="18" charset="0"/>
              </a:rPr>
              <a:t>of Components /Software /Tools used</a:t>
            </a:r>
          </a:p>
          <a:p>
            <a:pPr marL="342900" lvl="3" indent="-342900">
              <a:buFont typeface="Arial" panose="020B0604020202020204" pitchFamily="34" charset="0"/>
              <a:buChar char="•"/>
            </a:pPr>
            <a:r>
              <a:rPr lang="en-US" sz="1600" dirty="0">
                <a:latin typeface="Times New Roman" pitchFamily="18" charset="0"/>
                <a:cs typeface="Times New Roman" pitchFamily="18" charset="0"/>
              </a:rPr>
              <a:t>Expected Outcomes</a:t>
            </a:r>
          </a:p>
          <a:p>
            <a:pPr marL="342900" lvl="3" indent="-342900">
              <a:buFont typeface="Arial" panose="020B0604020202020204" pitchFamily="34" charset="0"/>
              <a:buChar char="•"/>
            </a:pPr>
            <a:r>
              <a:rPr lang="en-US" sz="1600" dirty="0">
                <a:latin typeface="Times New Roman" pitchFamily="18" charset="0"/>
                <a:cs typeface="Times New Roman" pitchFamily="18" charset="0"/>
              </a:rPr>
              <a:t>Conclusion</a:t>
            </a:r>
          </a:p>
          <a:p>
            <a:pPr marL="342900" lvl="3" indent="-342900">
              <a:buFont typeface="Arial" panose="020B0604020202020204" pitchFamily="34" charset="0"/>
              <a:buChar char="•"/>
            </a:pPr>
            <a:r>
              <a:rPr lang="en-US" sz="1600" dirty="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770" y="149392"/>
            <a:ext cx="4711500" cy="572700"/>
          </a:xfrm>
        </p:spPr>
        <p:txBody>
          <a:bodyPr/>
          <a:lstStyle/>
          <a:p>
            <a:r>
              <a:rPr lang="en-US" dirty="0" smtClean="0"/>
              <a:t>INTRODUCTION:</a:t>
            </a:r>
            <a:endParaRPr lang="en-US" dirty="0"/>
          </a:p>
        </p:txBody>
      </p:sp>
      <p:sp>
        <p:nvSpPr>
          <p:cNvPr id="3" name="Text Placeholder 2"/>
          <p:cNvSpPr>
            <a:spLocks noGrp="1"/>
          </p:cNvSpPr>
          <p:nvPr>
            <p:ph type="body" idx="1"/>
          </p:nvPr>
        </p:nvSpPr>
        <p:spPr>
          <a:xfrm>
            <a:off x="0" y="621371"/>
            <a:ext cx="8306996" cy="4274185"/>
          </a:xfrm>
        </p:spPr>
        <p:txBody>
          <a:bodyPr/>
          <a:lstStyle/>
          <a:p>
            <a:pPr marL="114300" indent="0">
              <a:buNone/>
            </a:pPr>
            <a:endParaRPr lang="en-US" dirty="0"/>
          </a:p>
          <a:p>
            <a:r>
              <a:rPr lang="en-US" sz="1400" dirty="0" smtClean="0"/>
              <a:t>One can </a:t>
            </a:r>
            <a:r>
              <a:rPr lang="en-US" sz="1400" dirty="0"/>
              <a:t>enter the required percentage of power supply through a keypad. The input is provided to a microcontroller</a:t>
            </a:r>
          </a:p>
          <a:p>
            <a:r>
              <a:rPr lang="en-US" sz="1400" dirty="0"/>
              <a:t>of 8051 family that initiate the firing angle to adjust the load power. For matching the power to the required one,</a:t>
            </a:r>
          </a:p>
          <a:p>
            <a:r>
              <a:rPr lang="en-US" sz="1400" dirty="0" smtClean="0"/>
              <a:t>mechanism </a:t>
            </a:r>
            <a:r>
              <a:rPr lang="en-US" sz="1400" dirty="0"/>
              <a:t>of the lamp</a:t>
            </a:r>
            <a:r>
              <a:rPr lang="en-US" sz="1400" dirty="0"/>
              <a:t>. This system overcomes the faults in the present system and provides a solution for light illumination control</a:t>
            </a:r>
          </a:p>
          <a:p>
            <a:endParaRPr lang="en-US" sz="1400" dirty="0"/>
          </a:p>
          <a:p>
            <a:r>
              <a:rPr lang="en-US" sz="1400" dirty="0"/>
              <a:t>This system is built by using an 8051 microcontroller and based on the principle of firing angle control of</a:t>
            </a:r>
          </a:p>
          <a:p>
            <a:r>
              <a:rPr lang="en-US" sz="1400" dirty="0" err="1"/>
              <a:t>thyristors</a:t>
            </a:r>
            <a:r>
              <a:rPr lang="en-US" sz="1400" dirty="0"/>
              <a:t>, which in turn can control the illumination of lamp. An LCD display unit is used, which </a:t>
            </a:r>
            <a:r>
              <a:rPr lang="en-US" sz="1400" dirty="0" smtClean="0"/>
              <a:t>displays  entered </a:t>
            </a:r>
            <a:r>
              <a:rPr lang="en-US" sz="1400" dirty="0"/>
              <a:t>percentage of the illumination through a matrix keypad.</a:t>
            </a:r>
          </a:p>
          <a:p>
            <a:r>
              <a:rPr lang="en-US" sz="1400" dirty="0"/>
              <a:t>The firing angle control of </a:t>
            </a:r>
            <a:r>
              <a:rPr lang="en-US" sz="1400" dirty="0" err="1"/>
              <a:t>thyristors</a:t>
            </a:r>
            <a:r>
              <a:rPr lang="en-US" sz="1400" dirty="0"/>
              <a:t> is done by the microcontroller, according to the desired percentage</a:t>
            </a:r>
          </a:p>
          <a:p>
            <a:r>
              <a:rPr lang="en-US" sz="1400" dirty="0"/>
              <a:t>entered by the user. Based on this input the microcontroller will automatically adjust the power delivered to </a:t>
            </a:r>
            <a:r>
              <a:rPr lang="en-US" sz="1400" dirty="0" smtClean="0"/>
              <a:t>the lamp </a:t>
            </a:r>
            <a:r>
              <a:rPr lang="en-US" sz="1400" dirty="0"/>
              <a:t>through a solid state switching mechanism.</a:t>
            </a:r>
          </a:p>
        </p:txBody>
      </p:sp>
    </p:spTree>
    <p:extLst>
      <p:ext uri="{BB962C8B-B14F-4D97-AF65-F5344CB8AC3E}">
        <p14:creationId xmlns:p14="http://schemas.microsoft.com/office/powerpoint/2010/main" val="2429497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079" y="0"/>
            <a:ext cx="5154300" cy="1125000"/>
          </a:xfrm>
        </p:spPr>
        <p:txBody>
          <a:bodyPr/>
          <a:lstStyle/>
          <a:p>
            <a:r>
              <a:rPr lang="en-US" sz="3200" dirty="0"/>
              <a:t>	</a:t>
            </a:r>
            <a:r>
              <a:rPr lang="en-US" sz="3200" dirty="0" smtClean="0"/>
              <a:t>FINDINGS</a:t>
            </a:r>
            <a:endParaRPr lang="en-US" sz="3200" dirty="0"/>
          </a:p>
        </p:txBody>
      </p:sp>
      <p:sp>
        <p:nvSpPr>
          <p:cNvPr id="4" name="AutoShape 2" descr="AC Power Strength Controller with Programmable Interface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C Power Strength Controller with Programmable Interface - YouTube"/>
          <p:cNvSpPr>
            <a:spLocks noChangeAspect="1" noChangeArrowheads="1"/>
          </p:cNvSpPr>
          <p:nvPr/>
        </p:nvSpPr>
        <p:spPr bwMode="auto">
          <a:xfrm>
            <a:off x="-1903418" y="2505167"/>
            <a:ext cx="154978" cy="1549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AC Power Strength Controller with Programmable Interface - YouTub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AC Power Strength Controller with Programmable Interface - YouTub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1" y="894000"/>
            <a:ext cx="6829866" cy="3824725"/>
          </a:xfrm>
          <a:prstGeom prst="rect">
            <a:avLst/>
          </a:prstGeom>
        </p:spPr>
      </p:pic>
    </p:spTree>
    <p:extLst>
      <p:ext uri="{BB962C8B-B14F-4D97-AF65-F5344CB8AC3E}">
        <p14:creationId xmlns:p14="http://schemas.microsoft.com/office/powerpoint/2010/main" val="2831430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5165" y="280021"/>
            <a:ext cx="3583800" cy="572700"/>
          </a:xfrm>
        </p:spPr>
        <p:txBody>
          <a:bodyPr/>
          <a:lstStyle/>
          <a:p>
            <a:r>
              <a:rPr lang="en-US" b="1" u="sng" dirty="0" smtClean="0"/>
              <a:t>OBJECTIVE:</a:t>
            </a:r>
            <a:endParaRPr lang="en-US" b="1" u="sng" dirty="0"/>
          </a:p>
        </p:txBody>
      </p:sp>
      <p:sp>
        <p:nvSpPr>
          <p:cNvPr id="3" name="TextBox 2"/>
          <p:cNvSpPr txBox="1"/>
          <p:nvPr/>
        </p:nvSpPr>
        <p:spPr>
          <a:xfrm>
            <a:off x="428137" y="1018153"/>
            <a:ext cx="6419583"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t>The main objective of this work is to vary the percentage of power supply by means of phase angle variation of the conduction period through the setting of different firing times corresponds of different firing angles. </a:t>
            </a:r>
          </a:p>
          <a:p>
            <a:pPr marL="285750" indent="-285750">
              <a:buFont typeface="Arial" panose="020B0604020202020204" pitchFamily="34" charset="0"/>
              <a:buChar char="•"/>
            </a:pPr>
            <a:endParaRPr lang="en-US" sz="1600" dirty="0" smtClean="0"/>
          </a:p>
          <a:p>
            <a:r>
              <a:rPr lang="en-US" b="1" dirty="0" smtClean="0"/>
              <a:t>            </a:t>
            </a:r>
            <a:r>
              <a:rPr lang="en-US" sz="1800" b="1" dirty="0" smtClean="0"/>
              <a:t>At the end of the work we will able to :-</a:t>
            </a:r>
          </a:p>
          <a:p>
            <a:r>
              <a:rPr lang="en-US" dirty="0" smtClean="0"/>
              <a:t>  </a:t>
            </a:r>
            <a:endParaRPr lang="en-US" dirty="0"/>
          </a:p>
          <a:p>
            <a:pPr marL="285750" indent="-285750">
              <a:buFont typeface="Arial" panose="020B0604020202020204" pitchFamily="34" charset="0"/>
              <a:buChar char="•"/>
            </a:pPr>
            <a:r>
              <a:rPr lang="en-US" sz="1600" dirty="0"/>
              <a:t> </a:t>
            </a:r>
            <a:r>
              <a:rPr lang="en-US" sz="1600" dirty="0" smtClean="0"/>
              <a:t>Have the full understanding of firing angle.</a:t>
            </a:r>
          </a:p>
          <a:p>
            <a:pPr marL="285750" indent="-285750">
              <a:buFont typeface="Arial" panose="020B0604020202020204" pitchFamily="34" charset="0"/>
              <a:buChar char="•"/>
            </a:pPr>
            <a:r>
              <a:rPr lang="en-US" sz="1600" dirty="0" smtClean="0"/>
              <a:t> Understand the application of TRIAC and SCR in power      electronics.</a:t>
            </a:r>
            <a:endParaRPr lang="en-US" sz="1600" dirty="0"/>
          </a:p>
        </p:txBody>
      </p:sp>
    </p:spTree>
    <p:extLst>
      <p:ext uri="{BB962C8B-B14F-4D97-AF65-F5344CB8AC3E}">
        <p14:creationId xmlns:p14="http://schemas.microsoft.com/office/powerpoint/2010/main" val="18151013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 name="Title 1"/>
          <p:cNvSpPr>
            <a:spLocks noGrp="1"/>
          </p:cNvSpPr>
          <p:nvPr>
            <p:ph type="title"/>
          </p:nvPr>
        </p:nvSpPr>
        <p:spPr>
          <a:xfrm>
            <a:off x="2916126" y="301825"/>
            <a:ext cx="3065289" cy="536948"/>
          </a:xfrm>
        </p:spPr>
        <p:txBody>
          <a:bodyPr/>
          <a:lstStyle/>
          <a:p>
            <a:r>
              <a:rPr lang="en-US" sz="2800" dirty="0" smtClean="0"/>
              <a:t>METHODOLOGY:</a:t>
            </a:r>
            <a:endParaRPr lang="en-US" sz="2800" dirty="0"/>
          </a:p>
        </p:txBody>
      </p:sp>
      <p:sp>
        <p:nvSpPr>
          <p:cNvPr id="8" name="TextBox 7"/>
          <p:cNvSpPr txBox="1"/>
          <p:nvPr/>
        </p:nvSpPr>
        <p:spPr>
          <a:xfrm>
            <a:off x="474388" y="838773"/>
            <a:ext cx="7335826" cy="7109639"/>
          </a:xfrm>
          <a:prstGeom prst="rect">
            <a:avLst/>
          </a:prstGeom>
          <a:noFill/>
        </p:spPr>
        <p:txBody>
          <a:bodyPr wrap="square" rtlCol="0">
            <a:spAutoFit/>
          </a:bodyPr>
          <a:lstStyle/>
          <a:p>
            <a:pPr marL="285750" indent="-285750">
              <a:buFont typeface="Arial" panose="020B0604020202020204" pitchFamily="34" charset="0"/>
              <a:buChar char="•"/>
            </a:pPr>
            <a:r>
              <a:rPr lang="en-US" sz="1800" b="1" dirty="0" smtClean="0"/>
              <a:t>Ac power control with </a:t>
            </a:r>
            <a:r>
              <a:rPr lang="en-US" sz="1800" b="1" dirty="0" err="1" smtClean="0"/>
              <a:t>thyristor</a:t>
            </a:r>
            <a:r>
              <a:rPr lang="en-US" sz="1800" b="1" dirty="0" smtClean="0"/>
              <a:t> </a:t>
            </a:r>
            <a:r>
              <a:rPr lang="en-US" sz="1800" b="1" dirty="0" err="1" smtClean="0"/>
              <a:t>usinig</a:t>
            </a:r>
            <a:r>
              <a:rPr lang="en-US" sz="1800" b="1" dirty="0" smtClean="0"/>
              <a:t> microcontroller is designed to control AC power flow across load . </a:t>
            </a:r>
          </a:p>
          <a:p>
            <a:pPr marL="285750" indent="-285750">
              <a:buFont typeface="Arial" panose="020B0604020202020204" pitchFamily="34" charset="0"/>
              <a:buChar char="•"/>
            </a:pPr>
            <a:r>
              <a:rPr lang="en-US" sz="1800" b="1" dirty="0" smtClean="0"/>
              <a:t>This project is designed using AT85s52 microcontroller and zero crossing detection circuit</a:t>
            </a:r>
          </a:p>
          <a:p>
            <a:pPr marL="285750" indent="-285750">
              <a:buFont typeface="Arial" panose="020B0604020202020204" pitchFamily="34" charset="0"/>
              <a:buChar char="•"/>
            </a:pPr>
            <a:r>
              <a:rPr lang="en-US" sz="1800" b="1" dirty="0" smtClean="0"/>
              <a:t>Phase angle control method is used for AC power control with </a:t>
            </a:r>
            <a:r>
              <a:rPr lang="en-US" sz="1800" b="1" dirty="0" err="1" smtClean="0"/>
              <a:t>thyristor</a:t>
            </a:r>
            <a:r>
              <a:rPr lang="en-US" sz="1800" b="1" dirty="0" smtClean="0"/>
              <a:t> .</a:t>
            </a:r>
          </a:p>
          <a:p>
            <a:pPr marL="285750" indent="-285750">
              <a:buFont typeface="Arial" panose="020B0604020202020204" pitchFamily="34" charset="0"/>
              <a:buChar char="•"/>
            </a:pPr>
            <a:r>
              <a:rPr lang="en-US" sz="1800" b="1" dirty="0" err="1" smtClean="0"/>
              <a:t>Thyristor</a:t>
            </a:r>
            <a:r>
              <a:rPr lang="en-US" sz="1800" b="1" dirty="0" smtClean="0"/>
              <a:t> is used as a switch to control flow of power</a:t>
            </a:r>
          </a:p>
          <a:p>
            <a:pPr marL="285750" indent="-285750">
              <a:buFont typeface="Arial" panose="020B0604020202020204" pitchFamily="34" charset="0"/>
              <a:buChar char="•"/>
            </a:pPr>
            <a:r>
              <a:rPr lang="en-US" sz="1800" b="1" dirty="0" smtClean="0"/>
              <a:t>AT85s52 microcontroller is </a:t>
            </a:r>
            <a:r>
              <a:rPr lang="en-US" sz="1800" b="1" dirty="0" err="1" smtClean="0"/>
              <a:t>usd</a:t>
            </a:r>
            <a:r>
              <a:rPr lang="en-US" sz="1800" b="1" dirty="0" smtClean="0"/>
              <a:t> to detect zero crossing and to generate pulse signals at a specific angle for </a:t>
            </a:r>
            <a:r>
              <a:rPr lang="en-US" sz="1800" b="1" dirty="0" err="1" smtClean="0"/>
              <a:t>thyristors</a:t>
            </a:r>
            <a:r>
              <a:rPr lang="en-US" sz="1800" b="1" dirty="0" smtClean="0"/>
              <a:t> .</a:t>
            </a:r>
          </a:p>
          <a:p>
            <a:pPr marL="285750" indent="-285750">
              <a:buFont typeface="Arial" panose="020B0604020202020204" pitchFamily="34" charset="0"/>
              <a:buChar char="•"/>
            </a:pPr>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4" name="Title 3"/>
          <p:cNvSpPr>
            <a:spLocks noGrp="1"/>
          </p:cNvSpPr>
          <p:nvPr>
            <p:ph type="title"/>
          </p:nvPr>
        </p:nvSpPr>
        <p:spPr>
          <a:xfrm>
            <a:off x="2610777" y="218144"/>
            <a:ext cx="3583800" cy="572700"/>
          </a:xfrm>
        </p:spPr>
        <p:txBody>
          <a:bodyPr/>
          <a:lstStyle/>
          <a:p>
            <a:r>
              <a:rPr lang="en-US" b="1" u="sng" dirty="0" smtClean="0"/>
              <a:t>BLOCK DIAGRAM:</a:t>
            </a:r>
            <a:endParaRPr lang="en-US" b="1" u="sng" dirty="0"/>
          </a:p>
        </p:txBody>
      </p:sp>
      <p:pic>
        <p:nvPicPr>
          <p:cNvPr id="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70" y="790844"/>
            <a:ext cx="7651213" cy="38923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91687" y="334680"/>
            <a:ext cx="3451586" cy="400110"/>
          </a:xfrm>
          <a:prstGeom prst="rect">
            <a:avLst/>
          </a:prstGeom>
        </p:spPr>
        <p:txBody>
          <a:bodyPr wrap="none">
            <a:spAutoFit/>
          </a:bodyPr>
          <a:lstStyle/>
          <a:p>
            <a:r>
              <a:rPr lang="en-US" sz="2000" b="1" dirty="0">
                <a:latin typeface="Times New Roman" pitchFamily="18" charset="0"/>
                <a:cs typeface="Times New Roman" pitchFamily="18" charset="0"/>
              </a:rPr>
              <a:t>List of Components /Software</a:t>
            </a:r>
            <a:endParaRPr lang="en-US" sz="2000" b="1" dirty="0"/>
          </a:p>
        </p:txBody>
      </p:sp>
      <p:sp>
        <p:nvSpPr>
          <p:cNvPr id="17" name="Rectangle 16"/>
          <p:cNvSpPr/>
          <p:nvPr/>
        </p:nvSpPr>
        <p:spPr>
          <a:xfrm>
            <a:off x="498451" y="1253901"/>
            <a:ext cx="4572000" cy="2308324"/>
          </a:xfrm>
          <a:prstGeom prst="rect">
            <a:avLst/>
          </a:prstGeom>
        </p:spPr>
        <p:txBody>
          <a:bodyPr>
            <a:spAutoFit/>
          </a:bodyPr>
          <a:lstStyle/>
          <a:p>
            <a:r>
              <a:rPr lang="en-US" sz="1600" b="1" dirty="0"/>
              <a:t>Hardware </a:t>
            </a:r>
            <a:r>
              <a:rPr lang="en-US" sz="1600" b="1" dirty="0" smtClean="0"/>
              <a:t>Specifications</a:t>
            </a:r>
          </a:p>
          <a:p>
            <a:pPr marL="285750" indent="-285750">
              <a:buFont typeface="Arial" panose="020B0604020202020204" pitchFamily="34" charset="0"/>
              <a:buChar char="•"/>
            </a:pPr>
            <a:endParaRPr lang="en-US" sz="1600" b="1" dirty="0"/>
          </a:p>
          <a:p>
            <a:pPr marL="285750" lvl="0" indent="-285750">
              <a:buFont typeface="Arial" panose="020B0604020202020204" pitchFamily="34" charset="0"/>
              <a:buChar char="•"/>
            </a:pPr>
            <a:r>
              <a:rPr lang="en-US" b="1" dirty="0">
                <a:solidFill>
                  <a:schemeClr val="accent5">
                    <a:lumMod val="25000"/>
                  </a:schemeClr>
                </a:solidFill>
              </a:rPr>
              <a:t>8051 series Microcontroller</a:t>
            </a:r>
          </a:p>
          <a:p>
            <a:pPr marL="285750" lvl="0" indent="-285750">
              <a:buFont typeface="Arial" panose="020B0604020202020204" pitchFamily="34" charset="0"/>
              <a:buChar char="•"/>
            </a:pPr>
            <a:r>
              <a:rPr lang="en-US" b="1" dirty="0">
                <a:solidFill>
                  <a:schemeClr val="accent5">
                    <a:lumMod val="25000"/>
                  </a:schemeClr>
                </a:solidFill>
              </a:rPr>
              <a:t>Transformer</a:t>
            </a:r>
          </a:p>
          <a:p>
            <a:pPr marL="285750" lvl="0" indent="-285750">
              <a:buFont typeface="Arial" panose="020B0604020202020204" pitchFamily="34" charset="0"/>
              <a:buChar char="•"/>
            </a:pPr>
            <a:r>
              <a:rPr lang="en-US" b="1" dirty="0">
                <a:solidFill>
                  <a:schemeClr val="accent5">
                    <a:lumMod val="25000"/>
                  </a:schemeClr>
                </a:solidFill>
              </a:rPr>
              <a:t>LCD	</a:t>
            </a:r>
          </a:p>
          <a:p>
            <a:pPr marL="285750" lvl="0" indent="-285750">
              <a:buFont typeface="Arial" panose="020B0604020202020204" pitchFamily="34" charset="0"/>
              <a:buChar char="•"/>
            </a:pPr>
            <a:r>
              <a:rPr lang="en-US" b="1" dirty="0">
                <a:solidFill>
                  <a:schemeClr val="accent5">
                    <a:lumMod val="25000"/>
                  </a:schemeClr>
                </a:solidFill>
              </a:rPr>
              <a:t>Diodes</a:t>
            </a:r>
          </a:p>
          <a:p>
            <a:pPr marL="285750" lvl="0" indent="-285750">
              <a:buFont typeface="Arial" panose="020B0604020202020204" pitchFamily="34" charset="0"/>
              <a:buChar char="•"/>
            </a:pPr>
            <a:r>
              <a:rPr lang="en-US" b="1" dirty="0">
                <a:solidFill>
                  <a:schemeClr val="accent5">
                    <a:lumMod val="25000"/>
                  </a:schemeClr>
                </a:solidFill>
              </a:rPr>
              <a:t>keypad</a:t>
            </a:r>
          </a:p>
          <a:p>
            <a:pPr marL="285750" lvl="0" indent="-285750">
              <a:buFont typeface="Arial" panose="020B0604020202020204" pitchFamily="34" charset="0"/>
              <a:buChar char="•"/>
            </a:pPr>
            <a:r>
              <a:rPr lang="en-US" b="1" dirty="0">
                <a:solidFill>
                  <a:schemeClr val="accent5">
                    <a:lumMod val="25000"/>
                  </a:schemeClr>
                </a:solidFill>
              </a:rPr>
              <a:t>TRIAC</a:t>
            </a:r>
          </a:p>
          <a:p>
            <a:pPr marL="285750" lvl="0" indent="-285750">
              <a:buFont typeface="Arial" panose="020B0604020202020204" pitchFamily="34" charset="0"/>
              <a:buChar char="•"/>
            </a:pPr>
            <a:r>
              <a:rPr lang="en-US" b="1" dirty="0" err="1">
                <a:solidFill>
                  <a:schemeClr val="accent5">
                    <a:lumMod val="25000"/>
                  </a:schemeClr>
                </a:solidFill>
              </a:rPr>
              <a:t>Opto</a:t>
            </a:r>
            <a:r>
              <a:rPr lang="en-US" b="1" dirty="0">
                <a:solidFill>
                  <a:schemeClr val="accent5">
                    <a:lumMod val="25000"/>
                  </a:schemeClr>
                </a:solidFill>
              </a:rPr>
              <a:t> Isolator</a:t>
            </a:r>
          </a:p>
          <a:p>
            <a:pPr marL="285750" lvl="0" indent="-285750">
              <a:buFont typeface="Arial" panose="020B0604020202020204" pitchFamily="34" charset="0"/>
              <a:buChar char="•"/>
            </a:pPr>
            <a:r>
              <a:rPr lang="en-US" b="1" dirty="0">
                <a:solidFill>
                  <a:schemeClr val="accent5">
                    <a:lumMod val="25000"/>
                  </a:schemeClr>
                </a:solidFill>
              </a:rPr>
              <a:t>Lamp</a:t>
            </a:r>
          </a:p>
        </p:txBody>
      </p:sp>
      <p:sp>
        <p:nvSpPr>
          <p:cNvPr id="18" name="Rectangle 17"/>
          <p:cNvSpPr/>
          <p:nvPr/>
        </p:nvSpPr>
        <p:spPr>
          <a:xfrm>
            <a:off x="4712941" y="1086937"/>
            <a:ext cx="4572000" cy="1569660"/>
          </a:xfrm>
          <a:prstGeom prst="rect">
            <a:avLst/>
          </a:prstGeom>
        </p:spPr>
        <p:txBody>
          <a:bodyPr>
            <a:spAutoFit/>
          </a:bodyPr>
          <a:lstStyle/>
          <a:p>
            <a:r>
              <a:rPr lang="en-US" sz="2000" b="1" u="sng" dirty="0">
                <a:solidFill>
                  <a:schemeClr val="accent4">
                    <a:lumMod val="50000"/>
                  </a:schemeClr>
                </a:solidFill>
              </a:rPr>
              <a:t>Software </a:t>
            </a:r>
            <a:r>
              <a:rPr lang="en-US" sz="2000" b="1" u="sng" dirty="0" smtClean="0">
                <a:solidFill>
                  <a:schemeClr val="accent4">
                    <a:lumMod val="50000"/>
                  </a:schemeClr>
                </a:solidFill>
              </a:rPr>
              <a:t>Specifications</a:t>
            </a:r>
          </a:p>
          <a:p>
            <a:pPr marL="342900" indent="-342900">
              <a:buFont typeface="Arial" panose="020B0604020202020204" pitchFamily="34" charset="0"/>
              <a:buChar char="•"/>
            </a:pPr>
            <a:endParaRPr lang="en-US" sz="2000" b="1" u="sng" dirty="0">
              <a:solidFill>
                <a:schemeClr val="accent4">
                  <a:lumMod val="50000"/>
                </a:schemeClr>
              </a:solidFill>
            </a:endParaRPr>
          </a:p>
          <a:p>
            <a:pPr marL="285750" lvl="0" indent="-285750">
              <a:buFont typeface="Arial" panose="020B0604020202020204" pitchFamily="34" charset="0"/>
              <a:buChar char="•"/>
            </a:pPr>
            <a:r>
              <a:rPr lang="en-US" b="1" dirty="0" err="1">
                <a:solidFill>
                  <a:schemeClr val="accent5">
                    <a:lumMod val="25000"/>
                  </a:schemeClr>
                </a:solidFill>
              </a:rPr>
              <a:t>Keil</a:t>
            </a:r>
            <a:r>
              <a:rPr lang="en-US" b="1" dirty="0">
                <a:solidFill>
                  <a:schemeClr val="accent5">
                    <a:lumMod val="25000"/>
                  </a:schemeClr>
                </a:solidFill>
              </a:rPr>
              <a:t> µVision IDE</a:t>
            </a:r>
          </a:p>
          <a:p>
            <a:pPr marL="285750" lvl="0" indent="-285750">
              <a:buFont typeface="Arial" panose="020B0604020202020204" pitchFamily="34" charset="0"/>
              <a:buChar char="•"/>
            </a:pPr>
            <a:r>
              <a:rPr lang="en-US" b="1" dirty="0">
                <a:solidFill>
                  <a:schemeClr val="accent5">
                    <a:lumMod val="25000"/>
                  </a:schemeClr>
                </a:solidFill>
              </a:rPr>
              <a:t>MC Programming Language</a:t>
            </a:r>
            <a:r>
              <a:rPr lang="en-US" b="1" dirty="0" smtClean="0">
                <a:solidFill>
                  <a:schemeClr val="accent5">
                    <a:lumMod val="25000"/>
                  </a:schemeClr>
                </a:solidFill>
              </a:rPr>
              <a:t>:</a:t>
            </a:r>
          </a:p>
          <a:p>
            <a:pPr marL="285750" lvl="0" indent="-285750">
              <a:buFont typeface="Arial" panose="020B0604020202020204" pitchFamily="34" charset="0"/>
              <a:buChar char="•"/>
            </a:pPr>
            <a:r>
              <a:rPr lang="en-US" b="1" dirty="0" smtClean="0">
                <a:solidFill>
                  <a:schemeClr val="accent5">
                    <a:lumMod val="25000"/>
                  </a:schemeClr>
                </a:solidFill>
              </a:rPr>
              <a:t> </a:t>
            </a:r>
            <a:r>
              <a:rPr lang="en-US" b="1" dirty="0">
                <a:solidFill>
                  <a:schemeClr val="accent5">
                    <a:lumMod val="25000"/>
                  </a:schemeClr>
                </a:solidFill>
              </a:rPr>
              <a:t>Embedded C</a:t>
            </a:r>
          </a:p>
          <a:p>
            <a:r>
              <a:rPr lang="en-US" dirty="0"/>
              <a:t> </a:t>
            </a:r>
            <a:endParaRPr lang="en-US" b="1" dirty="0"/>
          </a:p>
        </p:txBody>
      </p:sp>
    </p:spTree>
    <p:extLst>
      <p:ext uri="{BB962C8B-B14F-4D97-AF65-F5344CB8AC3E}">
        <p14:creationId xmlns:p14="http://schemas.microsoft.com/office/powerpoint/2010/main" val="3088396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1617</TotalTime>
  <Words>779</Words>
  <Application>Microsoft Office PowerPoint</Application>
  <PresentationFormat>On-screen Show (16:9)</PresentationFormat>
  <Paragraphs>116</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Times New Roman</vt:lpstr>
      <vt:lpstr>Crimson Text</vt:lpstr>
      <vt:lpstr>Arial</vt:lpstr>
      <vt:lpstr>Wingdings</vt:lpstr>
      <vt:lpstr>Montserrat</vt:lpstr>
      <vt:lpstr>12</vt:lpstr>
      <vt:lpstr>Lato</vt:lpstr>
      <vt:lpstr>Vidaloka</vt:lpstr>
      <vt:lpstr>Minimalist Business Slides by Slidesgo</vt:lpstr>
      <vt:lpstr> VIT BHOPAL UNIVERSITY</vt:lpstr>
      <vt:lpstr>PowerPoint Presentation</vt:lpstr>
      <vt:lpstr>Content of this Project:</vt:lpstr>
      <vt:lpstr>INTRODUCTION:</vt:lpstr>
      <vt:lpstr> FINDINGS</vt:lpstr>
      <vt:lpstr>OBJECTIVE:</vt:lpstr>
      <vt:lpstr>METHODOLOGY:</vt:lpstr>
      <vt:lpstr>BLOCK DIAGRAM:</vt:lpstr>
      <vt:lpstr>PowerPoint Presentation</vt:lpstr>
      <vt:lpstr>Progress post review 1:</vt:lpstr>
      <vt:lpstr>PowerPoint Presentation</vt:lpstr>
      <vt:lpstr>PowerPoint Presentation</vt:lpstr>
      <vt:lpstr>PowerPoint Presentation</vt:lpstr>
      <vt:lpstr>PowerPoint Presentation</vt:lpstr>
      <vt:lpstr>Gant chart representation of the work plan</vt:lpstr>
      <vt:lpstr>As mentioned earlier, our trained model is ready and is working successfully. As for what's next,  We are figuring out a plan to input a video and the model must be able to detect all the traffic signs and give relevant output with respect to that.  The work done till now has all been a smooth sail right from downloading the data set to training the mode, however we were successfully able to eradicate the errors and bugs in the project that we had written till now.  </vt:lpstr>
      <vt:lpstr>EXPECTED OUTCOME</vt:lpstr>
      <vt:lpstr>CONCLUTION:</vt:lpstr>
      <vt:lpstr>REFERENCE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VIT BHOPAL UNIVERSITY</dc:title>
  <dc:creator>HP</dc:creator>
  <cp:lastModifiedBy>Microsoft account</cp:lastModifiedBy>
  <cp:revision>27</cp:revision>
  <dcterms:modified xsi:type="dcterms:W3CDTF">2021-12-23T03:30:57Z</dcterms:modified>
</cp:coreProperties>
</file>