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57" r:id="rId3"/>
    <p:sldId id="259" r:id="rId4"/>
    <p:sldId id="295" r:id="rId5"/>
    <p:sldId id="281" r:id="rId6"/>
    <p:sldId id="298" r:id="rId7"/>
    <p:sldId id="309" r:id="rId8"/>
    <p:sldId id="311" r:id="rId9"/>
    <p:sldId id="297" r:id="rId10"/>
    <p:sldId id="300" r:id="rId11"/>
    <p:sldId id="301" r:id="rId12"/>
    <p:sldId id="302" r:id="rId13"/>
    <p:sldId id="303" r:id="rId14"/>
    <p:sldId id="304" r:id="rId15"/>
    <p:sldId id="306" r:id="rId16"/>
    <p:sldId id="307" r:id="rId17"/>
    <p:sldId id="299" r:id="rId18"/>
  </p:sldIdLst>
  <p:sldSz cx="9144000" cy="5143500" type="screen16x9"/>
  <p:notesSz cx="6858000" cy="9144000"/>
  <p:embeddedFontLst>
    <p:embeddedFont>
      <p:font typeface="Arial Black" panose="020B0A04020102020204" pitchFamily="34" charset="0"/>
      <p:bold r:id="rId20"/>
    </p:embeddedFont>
    <p:embeddedFont>
      <p:font typeface="Nixie One" panose="020B0604020202020204" charset="0"/>
      <p:regular r:id="rId21"/>
    </p:embeddedFont>
    <p:embeddedFont>
      <p:font typeface="Roboto Slab"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CEBAF2-A0B9-41F5-855D-340B4F70AB4A}">
  <a:tblStyle styleId="{98CEBAF2-A0B9-41F5-855D-340B4F70AB4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ED7BB8-C791-43B9-B544-FB8657F4FD4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110" d="100"/>
          <a:sy n="110" d="100"/>
        </p:scale>
        <p:origin x="6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525098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5419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3968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55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e2d5601ac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e2d5601ac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6897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0" y="4288500"/>
            <a:ext cx="9144000" cy="24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0"/>
            <a:ext cx="91440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12" name="Google Shape;12;p2"/>
          <p:cNvSpPr/>
          <p:nvPr/>
        </p:nvSpPr>
        <p:spPr>
          <a:xfrm>
            <a:off x="0" y="4493605"/>
            <a:ext cx="9144000" cy="1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584075"/>
            <a:ext cx="9144000" cy="559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685800" y="2601425"/>
            <a:ext cx="58104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4113600" y="2878750"/>
            <a:ext cx="45057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endParaRPr/>
          </a:p>
        </p:txBody>
      </p:sp>
      <p:sp>
        <p:nvSpPr>
          <p:cNvPr id="17" name="Google Shape;17;p3"/>
          <p:cNvSpPr txBox="1">
            <a:spLocks noGrp="1"/>
          </p:cNvSpPr>
          <p:nvPr>
            <p:ph type="subTitle" idx="1"/>
          </p:nvPr>
        </p:nvSpPr>
        <p:spPr>
          <a:xfrm>
            <a:off x="4113600" y="3983050"/>
            <a:ext cx="45057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6"/>
              </a:buClr>
              <a:buSzPts val="1800"/>
              <a:buNone/>
              <a:defRPr sz="1800" b="1">
                <a:solidFill>
                  <a:schemeClr val="accent6"/>
                </a:solidFill>
              </a:defRPr>
            </a:lvl1pPr>
            <a:lvl2pPr lvl="1" rtl="0">
              <a:spcBef>
                <a:spcPts val="0"/>
              </a:spcBef>
              <a:spcAft>
                <a:spcPts val="0"/>
              </a:spcAft>
              <a:buClr>
                <a:schemeClr val="accent6"/>
              </a:buClr>
              <a:buSzPts val="1800"/>
              <a:buNone/>
              <a:defRPr sz="1800" b="1">
                <a:solidFill>
                  <a:schemeClr val="accent6"/>
                </a:solidFill>
              </a:defRPr>
            </a:lvl2pPr>
            <a:lvl3pPr lvl="2" rtl="0">
              <a:spcBef>
                <a:spcPts val="0"/>
              </a:spcBef>
              <a:spcAft>
                <a:spcPts val="0"/>
              </a:spcAft>
              <a:buClr>
                <a:schemeClr val="accent6"/>
              </a:buClr>
              <a:buSzPts val="1800"/>
              <a:buNone/>
              <a:defRPr sz="1800" b="1">
                <a:solidFill>
                  <a:schemeClr val="accent6"/>
                </a:solidFill>
              </a:defRPr>
            </a:lvl3pPr>
            <a:lvl4pPr lvl="3" rtl="0">
              <a:spcBef>
                <a:spcPts val="0"/>
              </a:spcBef>
              <a:spcAft>
                <a:spcPts val="0"/>
              </a:spcAft>
              <a:buClr>
                <a:schemeClr val="accent6"/>
              </a:buClr>
              <a:buSzPts val="1800"/>
              <a:buNone/>
              <a:defRPr b="1">
                <a:solidFill>
                  <a:schemeClr val="accent6"/>
                </a:solidFill>
              </a:defRPr>
            </a:lvl4pPr>
            <a:lvl5pPr lvl="4" rtl="0">
              <a:spcBef>
                <a:spcPts val="0"/>
              </a:spcBef>
              <a:spcAft>
                <a:spcPts val="0"/>
              </a:spcAft>
              <a:buClr>
                <a:schemeClr val="accent6"/>
              </a:buClr>
              <a:buSzPts val="1800"/>
              <a:buNone/>
              <a:defRPr b="1">
                <a:solidFill>
                  <a:schemeClr val="accent6"/>
                </a:solidFill>
              </a:defRPr>
            </a:lvl5pPr>
            <a:lvl6pPr lvl="5" rtl="0">
              <a:spcBef>
                <a:spcPts val="0"/>
              </a:spcBef>
              <a:spcAft>
                <a:spcPts val="0"/>
              </a:spcAft>
              <a:buClr>
                <a:schemeClr val="accent6"/>
              </a:buClr>
              <a:buSzPts val="1800"/>
              <a:buNone/>
              <a:defRPr b="1">
                <a:solidFill>
                  <a:schemeClr val="accent6"/>
                </a:solidFill>
              </a:defRPr>
            </a:lvl6pPr>
            <a:lvl7pPr lvl="6" rtl="0">
              <a:spcBef>
                <a:spcPts val="0"/>
              </a:spcBef>
              <a:spcAft>
                <a:spcPts val="0"/>
              </a:spcAft>
              <a:buClr>
                <a:schemeClr val="accent6"/>
              </a:buClr>
              <a:buSzPts val="1800"/>
              <a:buNone/>
              <a:defRPr b="1">
                <a:solidFill>
                  <a:schemeClr val="accent6"/>
                </a:solidFill>
              </a:defRPr>
            </a:lvl7pPr>
            <a:lvl8pPr lvl="7" rtl="0">
              <a:spcBef>
                <a:spcPts val="0"/>
              </a:spcBef>
              <a:spcAft>
                <a:spcPts val="0"/>
              </a:spcAft>
              <a:buClr>
                <a:schemeClr val="accent6"/>
              </a:buClr>
              <a:buSzPts val="1800"/>
              <a:buNone/>
              <a:defRPr b="1">
                <a:solidFill>
                  <a:schemeClr val="accent6"/>
                </a:solidFill>
              </a:defRPr>
            </a:lvl8pPr>
            <a:lvl9pPr lvl="8" rtl="0">
              <a:spcBef>
                <a:spcPts val="0"/>
              </a:spcBef>
              <a:spcAft>
                <a:spcPts val="0"/>
              </a:spcAft>
              <a:buClr>
                <a:schemeClr val="accent6"/>
              </a:buClr>
              <a:buSzPts val="1800"/>
              <a:buNone/>
              <a:defRPr b="1">
                <a:solidFill>
                  <a:schemeClr val="accent6"/>
                </a:solidFill>
              </a:defRPr>
            </a:lvl9pPr>
          </a:lstStyle>
          <a:p>
            <a:endParaRPr/>
          </a:p>
        </p:txBody>
      </p:sp>
      <p:sp>
        <p:nvSpPr>
          <p:cNvPr id="18" name="Google Shape;18;p3"/>
          <p:cNvSpPr/>
          <p:nvPr/>
        </p:nvSpPr>
        <p:spPr>
          <a:xfrm>
            <a:off x="0" y="4288499"/>
            <a:ext cx="3474300" cy="24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0" y="0"/>
            <a:ext cx="34743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20" name="Google Shape;20;p3"/>
          <p:cNvSpPr/>
          <p:nvPr/>
        </p:nvSpPr>
        <p:spPr>
          <a:xfrm>
            <a:off x="0" y="500626"/>
            <a:ext cx="3474300" cy="3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0" y="4493604"/>
            <a:ext cx="3474300" cy="1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0" y="4584075"/>
            <a:ext cx="3474300" cy="559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44" name="Google Shape;44;p6"/>
          <p:cNvSpPr/>
          <p:nvPr/>
        </p:nvSpPr>
        <p:spPr>
          <a:xfrm>
            <a:off x="0" y="500625"/>
            <a:ext cx="45720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6"/>
          <p:cNvCxnSpPr/>
          <p:nvPr/>
        </p:nvCxnSpPr>
        <p:spPr>
          <a:xfrm>
            <a:off x="1037450" y="809725"/>
            <a:ext cx="0" cy="470700"/>
          </a:xfrm>
          <a:prstGeom prst="straightConnector1">
            <a:avLst/>
          </a:prstGeom>
          <a:noFill/>
          <a:ln w="9525" cap="flat" cmpd="sng">
            <a:solidFill>
              <a:schemeClr val="accent2"/>
            </a:solidFill>
            <a:prstDash val="solid"/>
            <a:round/>
            <a:headEnd type="none" w="med" len="med"/>
            <a:tailEnd type="none" w="med" len="med"/>
          </a:ln>
        </p:spPr>
      </p:cxnSp>
      <p:sp>
        <p:nvSpPr>
          <p:cNvPr id="49" name="Google Shape;49;p6"/>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50" name="Google Shape;50;p6"/>
          <p:cNvSpPr txBox="1">
            <a:spLocks noGrp="1"/>
          </p:cNvSpPr>
          <p:nvPr>
            <p:ph type="body" idx="1"/>
          </p:nvPr>
        </p:nvSpPr>
        <p:spPr>
          <a:xfrm>
            <a:off x="1146025" y="1767275"/>
            <a:ext cx="3660300" cy="3158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1" name="Google Shape;51;p6"/>
          <p:cNvSpPr txBox="1">
            <a:spLocks noGrp="1"/>
          </p:cNvSpPr>
          <p:nvPr>
            <p:ph type="body" idx="2"/>
          </p:nvPr>
        </p:nvSpPr>
        <p:spPr>
          <a:xfrm>
            <a:off x="5026623" y="1767275"/>
            <a:ext cx="3660300" cy="3158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2" name="Google Shape;52;p6"/>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8"/>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67" name="Google Shape;67;p8"/>
          <p:cNvSpPr/>
          <p:nvPr/>
        </p:nvSpPr>
        <p:spPr>
          <a:xfrm>
            <a:off x="0" y="500625"/>
            <a:ext cx="45720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 name="Google Shape;71;p8"/>
          <p:cNvCxnSpPr/>
          <p:nvPr/>
        </p:nvCxnSpPr>
        <p:spPr>
          <a:xfrm>
            <a:off x="1037450" y="809725"/>
            <a:ext cx="0" cy="470700"/>
          </a:xfrm>
          <a:prstGeom prst="straightConnector1">
            <a:avLst/>
          </a:prstGeom>
          <a:noFill/>
          <a:ln w="9525" cap="flat" cmpd="sng">
            <a:solidFill>
              <a:schemeClr val="accent2"/>
            </a:solidFill>
            <a:prstDash val="solid"/>
            <a:round/>
            <a:headEnd type="none" w="med" len="med"/>
            <a:tailEnd type="none" w="med" len="med"/>
          </a:ln>
        </p:spPr>
      </p:cxnSp>
      <p:sp>
        <p:nvSpPr>
          <p:cNvPr id="72" name="Google Shape;72;p8"/>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73" name="Google Shape;73;p8"/>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2"/>
        <p:cNvGrpSpPr/>
        <p:nvPr/>
      </p:nvGrpSpPr>
      <p:grpSpPr>
        <a:xfrm>
          <a:off x="0" y="0"/>
          <a:ext cx="0" cy="0"/>
          <a:chOff x="0" y="0"/>
          <a:chExt cx="0" cy="0"/>
        </a:xfrm>
      </p:grpSpPr>
      <p:sp>
        <p:nvSpPr>
          <p:cNvPr id="83" name="Google Shape;83;p10"/>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84" name="Google Shape;84;p10"/>
          <p:cNvSpPr/>
          <p:nvPr/>
        </p:nvSpPr>
        <p:spPr>
          <a:xfrm>
            <a:off x="0" y="500625"/>
            <a:ext cx="2472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0"/>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46025" y="530725"/>
            <a:ext cx="3208800" cy="1028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1pPr>
            <a:lvl2pPr lvl="1">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2pPr>
            <a:lvl3pPr lvl="2">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3pPr>
            <a:lvl4pPr lvl="3">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4pPr>
            <a:lvl5pPr lvl="4">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5pPr>
            <a:lvl6pPr lvl="5">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6pPr>
            <a:lvl7pPr lvl="6">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7pPr>
            <a:lvl8pPr lvl="7">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8pPr>
            <a:lvl9pPr lvl="8">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146025" y="1767275"/>
            <a:ext cx="7540800" cy="3158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2"/>
              </a:buClr>
              <a:buSzPts val="3000"/>
              <a:buFont typeface="Nixie One"/>
              <a:buChar char="▪"/>
              <a:defRPr sz="3000">
                <a:solidFill>
                  <a:schemeClr val="accent1"/>
                </a:solidFill>
                <a:latin typeface="Nixie One"/>
                <a:ea typeface="Nixie One"/>
                <a:cs typeface="Nixie One"/>
                <a:sym typeface="Nixie One"/>
              </a:defRPr>
            </a:lvl1pPr>
            <a:lvl2pPr marL="914400" lvl="1" indent="-3810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2pPr>
            <a:lvl3pPr marL="1371600" lvl="2" indent="-3810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3pPr>
            <a:lvl4pPr marL="1828800" lvl="3"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4pPr>
            <a:lvl5pPr marL="2286000" lvl="4"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5pPr>
            <a:lvl6pPr marL="2743200" lvl="5"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6pPr>
            <a:lvl7pPr marL="3200400" lvl="6"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7pPr>
            <a:lvl8pPr marL="3657600" lvl="7"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8pPr>
            <a:lvl9pPr marL="4114800" lvl="8"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9pPr>
          </a:lstStyle>
          <a:p>
            <a:endParaRPr/>
          </a:p>
        </p:txBody>
      </p:sp>
      <p:sp>
        <p:nvSpPr>
          <p:cNvPr id="8" name="Google Shape;8;p1"/>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lvl1pPr lvl="0" algn="ctr">
              <a:buNone/>
              <a:defRPr sz="800">
                <a:solidFill>
                  <a:schemeClr val="lt1"/>
                </a:solidFill>
                <a:latin typeface="Roboto Slab"/>
                <a:ea typeface="Roboto Slab"/>
                <a:cs typeface="Roboto Slab"/>
                <a:sym typeface="Roboto Slab"/>
              </a:defRPr>
            </a:lvl1pPr>
            <a:lvl2pPr lvl="1" algn="ctr">
              <a:buNone/>
              <a:defRPr sz="800">
                <a:solidFill>
                  <a:schemeClr val="lt1"/>
                </a:solidFill>
                <a:latin typeface="Roboto Slab"/>
                <a:ea typeface="Roboto Slab"/>
                <a:cs typeface="Roboto Slab"/>
                <a:sym typeface="Roboto Slab"/>
              </a:defRPr>
            </a:lvl2pPr>
            <a:lvl3pPr lvl="2" algn="ctr">
              <a:buNone/>
              <a:defRPr sz="800">
                <a:solidFill>
                  <a:schemeClr val="lt1"/>
                </a:solidFill>
                <a:latin typeface="Roboto Slab"/>
                <a:ea typeface="Roboto Slab"/>
                <a:cs typeface="Roboto Slab"/>
                <a:sym typeface="Roboto Slab"/>
              </a:defRPr>
            </a:lvl3pPr>
            <a:lvl4pPr lvl="3" algn="ctr">
              <a:buNone/>
              <a:defRPr sz="800">
                <a:solidFill>
                  <a:schemeClr val="lt1"/>
                </a:solidFill>
                <a:latin typeface="Roboto Slab"/>
                <a:ea typeface="Roboto Slab"/>
                <a:cs typeface="Roboto Slab"/>
                <a:sym typeface="Roboto Slab"/>
              </a:defRPr>
            </a:lvl4pPr>
            <a:lvl5pPr lvl="4" algn="ctr">
              <a:buNone/>
              <a:defRPr sz="800">
                <a:solidFill>
                  <a:schemeClr val="lt1"/>
                </a:solidFill>
                <a:latin typeface="Roboto Slab"/>
                <a:ea typeface="Roboto Slab"/>
                <a:cs typeface="Roboto Slab"/>
                <a:sym typeface="Roboto Slab"/>
              </a:defRPr>
            </a:lvl5pPr>
            <a:lvl6pPr lvl="5" algn="ctr">
              <a:buNone/>
              <a:defRPr sz="800">
                <a:solidFill>
                  <a:schemeClr val="lt1"/>
                </a:solidFill>
                <a:latin typeface="Roboto Slab"/>
                <a:ea typeface="Roboto Slab"/>
                <a:cs typeface="Roboto Slab"/>
                <a:sym typeface="Roboto Slab"/>
              </a:defRPr>
            </a:lvl6pPr>
            <a:lvl7pPr lvl="6" algn="ctr">
              <a:buNone/>
              <a:defRPr sz="800">
                <a:solidFill>
                  <a:schemeClr val="lt1"/>
                </a:solidFill>
                <a:latin typeface="Roboto Slab"/>
                <a:ea typeface="Roboto Slab"/>
                <a:cs typeface="Roboto Slab"/>
                <a:sym typeface="Roboto Slab"/>
              </a:defRPr>
            </a:lvl7pPr>
            <a:lvl8pPr lvl="7" algn="ctr">
              <a:buNone/>
              <a:defRPr sz="800">
                <a:solidFill>
                  <a:schemeClr val="lt1"/>
                </a:solidFill>
                <a:latin typeface="Roboto Slab"/>
                <a:ea typeface="Roboto Slab"/>
                <a:cs typeface="Roboto Slab"/>
                <a:sym typeface="Roboto Slab"/>
              </a:defRPr>
            </a:lvl8pPr>
            <a:lvl9pPr lvl="8" algn="ctr">
              <a:buNone/>
              <a:defRPr sz="800">
                <a:solidFill>
                  <a:schemeClr val="lt1"/>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110185" y="2588429"/>
            <a:ext cx="6440633" cy="1159800"/>
          </a:xfrm>
          <a:prstGeom prst="rect">
            <a:avLst/>
          </a:prstGeom>
        </p:spPr>
        <p:txBody>
          <a:bodyPr spcFirstLastPara="1" wrap="square" lIns="91425" tIns="91425" rIns="91425" bIns="91425" anchor="b" anchorCtr="0">
            <a:noAutofit/>
          </a:bodyPr>
          <a:lstStyle/>
          <a:p>
            <a:r>
              <a:rPr lang="en-US" sz="2000" b="0" dirty="0">
                <a:solidFill>
                  <a:schemeClr val="bg1"/>
                </a:solidFill>
              </a:rPr>
              <a:t>Home Appliance Control Using Android </a:t>
            </a:r>
            <a:r>
              <a:rPr lang="en-US" sz="2000" b="0" dirty="0" smtClean="0">
                <a:solidFill>
                  <a:schemeClr val="bg1"/>
                </a:solidFill>
              </a:rPr>
              <a:t>Application</a:t>
            </a:r>
            <a:r>
              <a:rPr lang="en-US" sz="2000" b="0" dirty="0"/>
              <a:t/>
            </a:r>
            <a:br>
              <a:rPr lang="en-US" sz="2000" b="0" dirty="0"/>
            </a:br>
            <a:r>
              <a:rPr lang="en-US" sz="2000" b="0" dirty="0" smtClean="0"/>
              <a:t>                                      review </a:t>
            </a:r>
            <a:r>
              <a:rPr lang="en-US" sz="2000" b="0" dirty="0" smtClean="0"/>
              <a:t>2:</a:t>
            </a:r>
            <a:endParaRPr sz="2000" dirty="0"/>
          </a:p>
        </p:txBody>
      </p:sp>
      <p:grpSp>
        <p:nvGrpSpPr>
          <p:cNvPr id="106" name="Google Shape;106;p13"/>
          <p:cNvGrpSpPr/>
          <p:nvPr/>
        </p:nvGrpSpPr>
        <p:grpSpPr>
          <a:xfrm>
            <a:off x="753267" y="1029785"/>
            <a:ext cx="964541" cy="1011307"/>
            <a:chOff x="5961125" y="1623900"/>
            <a:chExt cx="427450" cy="448175"/>
          </a:xfrm>
        </p:grpSpPr>
        <p:sp>
          <p:nvSpPr>
            <p:cNvPr id="107" name="Google Shape;107;p13"/>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4269" y="586585"/>
            <a:ext cx="3240735" cy="1234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479962" y="-308369"/>
            <a:ext cx="4177145" cy="830997"/>
          </a:xfrm>
          <a:prstGeom prst="rect">
            <a:avLst/>
          </a:prstGeom>
        </p:spPr>
        <p:txBody>
          <a:bodyPr wrap="square">
            <a:spAutoFit/>
          </a:bodyPr>
          <a:lstStyle/>
          <a:p>
            <a:r>
              <a:rPr lang="en-US" sz="2400" b="1" u="sng" dirty="0">
                <a:solidFill>
                  <a:schemeClr val="bg1"/>
                </a:solidFill>
              </a:rPr>
              <a:t/>
            </a:r>
            <a:br>
              <a:rPr lang="en-US" sz="2400" b="1" u="sng" dirty="0">
                <a:solidFill>
                  <a:schemeClr val="bg1"/>
                </a:solidFill>
              </a:rPr>
            </a:br>
            <a:r>
              <a:rPr lang="en-US" sz="2400" b="1" i="1" u="sng" dirty="0">
                <a:solidFill>
                  <a:schemeClr val="bg1"/>
                </a:solidFill>
              </a:rPr>
              <a:t>VIT BHOPAL UNIVERSITY</a:t>
            </a:r>
            <a:endParaRPr lang="en-US" sz="2400" b="1" u="sng" dirty="0">
              <a:solidFill>
                <a:schemeClr val="bg1"/>
              </a:solidFill>
            </a:endParaRPr>
          </a:p>
        </p:txBody>
      </p:sp>
      <p:sp>
        <p:nvSpPr>
          <p:cNvPr id="4" name="Rectangle 3"/>
          <p:cNvSpPr/>
          <p:nvPr/>
        </p:nvSpPr>
        <p:spPr>
          <a:xfrm>
            <a:off x="-1214438" y="2085426"/>
            <a:ext cx="7993857" cy="929485"/>
          </a:xfrm>
          <a:prstGeom prst="rect">
            <a:avLst/>
          </a:prstGeom>
        </p:spPr>
        <p:txBody>
          <a:bodyPr wrap="square">
            <a:spAutoFit/>
          </a:bodyPr>
          <a:lstStyle/>
          <a:p>
            <a:pPr eaLnBrk="1" hangingPunct="1">
              <a:lnSpc>
                <a:spcPct val="80000"/>
              </a:lnSpc>
            </a:pPr>
            <a:endParaRPr lang="en-US" dirty="0"/>
          </a:p>
          <a:p>
            <a:pPr eaLnBrk="1" hangingPunct="1">
              <a:lnSpc>
                <a:spcPct val="80000"/>
              </a:lnSpc>
            </a:pPr>
            <a:r>
              <a:rPr lang="en-US" sz="1800" b="1" dirty="0">
                <a:solidFill>
                  <a:schemeClr val="bg1"/>
                </a:solidFill>
              </a:rPr>
              <a:t>                    SCHOOL OF ELECTRICAL &amp; ELECTRONICS ENGINEERING</a:t>
            </a:r>
          </a:p>
          <a:p>
            <a:pPr eaLnBrk="1" hangingPunct="1">
              <a:lnSpc>
                <a:spcPct val="80000"/>
              </a:lnSpc>
            </a:pPr>
            <a:endParaRPr lang="en-US" sz="1800" b="1" dirty="0">
              <a:solidFill>
                <a:schemeClr val="bg1"/>
              </a:solidFill>
            </a:endParaRPr>
          </a:p>
          <a:p>
            <a:pPr eaLnBrk="1" hangingPunct="1">
              <a:lnSpc>
                <a:spcPct val="80000"/>
              </a:lnSpc>
            </a:pPr>
            <a:r>
              <a:rPr lang="en-US" sz="1800" b="1" dirty="0">
                <a:solidFill>
                  <a:schemeClr val="bg1"/>
                </a:solidFill>
              </a:rPr>
              <a:t>                             B .Tech. Topic-Approval &amp; Progress  Presentation On  </a:t>
            </a:r>
          </a:p>
        </p:txBody>
      </p:sp>
      <p:sp>
        <p:nvSpPr>
          <p:cNvPr id="5" name="AutoShape 2" descr="Imgur Post - Imgur | Welcome gif, Welcome logo, Gif for powerpoint"/>
          <p:cNvSpPr>
            <a:spLocks noChangeAspect="1" noChangeArrowheads="1"/>
          </p:cNvSpPr>
          <p:nvPr/>
        </p:nvSpPr>
        <p:spPr bwMode="auto">
          <a:xfrm>
            <a:off x="448467" y="106848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Imgur Post - Imgur | Welcome gif, Welcome logo, Gif for powerpoint"/>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088097" y="-1529072"/>
            <a:ext cx="1718819" cy="128814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857625" y="3383555"/>
            <a:ext cx="5286375" cy="1600438"/>
          </a:xfrm>
          <a:prstGeom prst="rect">
            <a:avLst/>
          </a:prstGeom>
        </p:spPr>
        <p:txBody>
          <a:bodyPr wrap="square">
            <a:spAutoFit/>
          </a:bodyPr>
          <a:lstStyle/>
          <a:p>
            <a:r>
              <a:rPr lang="en-US" dirty="0" smtClean="0"/>
              <a:t>                                               </a:t>
            </a:r>
            <a:r>
              <a:rPr lang="en-US" dirty="0" smtClean="0">
                <a:solidFill>
                  <a:schemeClr val="bg1"/>
                </a:solidFill>
              </a:rPr>
              <a:t>NAME                              </a:t>
            </a:r>
            <a:r>
              <a:rPr lang="en-US" dirty="0">
                <a:solidFill>
                  <a:schemeClr val="bg1"/>
                </a:solidFill>
              </a:rPr>
              <a:t>REG.NO.</a:t>
            </a:r>
          </a:p>
          <a:p>
            <a:r>
              <a:rPr lang="en-US" dirty="0" smtClean="0">
                <a:solidFill>
                  <a:schemeClr val="bg1"/>
                </a:solidFill>
              </a:rPr>
              <a:t>                                             YASH </a:t>
            </a:r>
            <a:r>
              <a:rPr lang="en-US" dirty="0">
                <a:solidFill>
                  <a:schemeClr val="bg1"/>
                </a:solidFill>
              </a:rPr>
              <a:t>CHANDAK  -     20BAC10026</a:t>
            </a:r>
          </a:p>
          <a:p>
            <a:r>
              <a:rPr lang="en-US" dirty="0" smtClean="0">
                <a:solidFill>
                  <a:schemeClr val="bg1"/>
                </a:solidFill>
              </a:rPr>
              <a:t>                                             ANIKET </a:t>
            </a:r>
            <a:r>
              <a:rPr lang="en-US" dirty="0">
                <a:solidFill>
                  <a:schemeClr val="bg1"/>
                </a:solidFill>
              </a:rPr>
              <a:t>VERMA    -    20BAC10042</a:t>
            </a:r>
          </a:p>
          <a:p>
            <a:r>
              <a:rPr lang="en-US" dirty="0" smtClean="0">
                <a:solidFill>
                  <a:schemeClr val="bg1"/>
                </a:solidFill>
              </a:rPr>
              <a:t>                                             SHIVAM </a:t>
            </a:r>
            <a:r>
              <a:rPr lang="en-US" dirty="0">
                <a:solidFill>
                  <a:schemeClr val="bg1"/>
                </a:solidFill>
              </a:rPr>
              <a:t>LANDGE  -    20BAC10046     </a:t>
            </a:r>
          </a:p>
          <a:p>
            <a:endParaRPr lang="en-US" dirty="0" smtClean="0">
              <a:solidFill>
                <a:schemeClr val="bg1"/>
              </a:solidFill>
            </a:endParaRPr>
          </a:p>
          <a:p>
            <a:endParaRPr lang="en-US" dirty="0">
              <a:solidFill>
                <a:schemeClr val="bg1"/>
              </a:solidFill>
            </a:endParaRPr>
          </a:p>
          <a:p>
            <a:r>
              <a:rPr lang="en-US" dirty="0">
                <a:solidFill>
                  <a:schemeClr val="bg1"/>
                </a:solidFill>
              </a:rPr>
              <a:t>                                      GUIDED BY - DR.CHANDAN KUMAR </a:t>
            </a:r>
            <a:endParaRPr lang="en-US" dirty="0">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3" name="Rectangle 2"/>
          <p:cNvSpPr/>
          <p:nvPr/>
        </p:nvSpPr>
        <p:spPr>
          <a:xfrm>
            <a:off x="298150" y="896183"/>
            <a:ext cx="8845850" cy="4524315"/>
          </a:xfrm>
          <a:prstGeom prst="rect">
            <a:avLst/>
          </a:prstGeom>
        </p:spPr>
        <p:txBody>
          <a:bodyPr wrap="square">
            <a:spAutoFit/>
          </a:bodyPr>
          <a:lstStyle/>
          <a:p>
            <a:pPr marL="457200" indent="-457200">
              <a:buFont typeface="+mj-lt"/>
              <a:buAutoNum type="arabicPeriod"/>
            </a:pPr>
            <a:r>
              <a:rPr lang="en-US" sz="1800" b="1" dirty="0"/>
              <a:t>Firstly, </a:t>
            </a:r>
            <a:r>
              <a:rPr lang="en-US" sz="1800" b="1" dirty="0" err="1" smtClean="0"/>
              <a:t>Arduino</a:t>
            </a:r>
            <a:r>
              <a:rPr lang="en-US" sz="1800" b="1" dirty="0" smtClean="0"/>
              <a:t> </a:t>
            </a:r>
            <a:r>
              <a:rPr lang="en-US" sz="1800" b="1" dirty="0" err="1" smtClean="0"/>
              <a:t>nano</a:t>
            </a:r>
            <a:r>
              <a:rPr lang="en-US" sz="1800" b="1" dirty="0" smtClean="0"/>
              <a:t>  </a:t>
            </a:r>
            <a:r>
              <a:rPr lang="en-US" sz="1800" b="1" dirty="0"/>
              <a:t>is powered through a 5V supply(or a laptop</a:t>
            </a:r>
            <a:r>
              <a:rPr lang="en-US" sz="1800" b="1" dirty="0" smtClean="0"/>
              <a:t>).</a:t>
            </a:r>
          </a:p>
          <a:p>
            <a:pPr marL="457200" indent="-457200">
              <a:buFont typeface="+mj-lt"/>
              <a:buAutoNum type="arabicPeriod"/>
            </a:pPr>
            <a:endParaRPr lang="en-US" sz="1800" b="1" dirty="0"/>
          </a:p>
          <a:p>
            <a:pPr marL="457200" indent="-457200">
              <a:buFont typeface="+mj-lt"/>
              <a:buAutoNum type="arabicPeriod"/>
            </a:pPr>
            <a:r>
              <a:rPr lang="en-US" sz="1800" b="1" dirty="0" err="1" smtClean="0"/>
              <a:t>Arduino</a:t>
            </a:r>
            <a:r>
              <a:rPr lang="en-US" sz="1800" b="1" dirty="0" smtClean="0"/>
              <a:t> </a:t>
            </a:r>
            <a:r>
              <a:rPr lang="en-US" sz="1800" b="1" dirty="0" err="1" smtClean="0"/>
              <a:t>nano</a:t>
            </a:r>
            <a:r>
              <a:rPr lang="en-US" sz="1800" b="1" dirty="0" smtClean="0"/>
              <a:t>  </a:t>
            </a:r>
            <a:r>
              <a:rPr lang="en-US" sz="1800" b="1" dirty="0"/>
              <a:t>is programmed via </a:t>
            </a:r>
            <a:r>
              <a:rPr lang="en-US" sz="1800" b="1" dirty="0" smtClean="0"/>
              <a:t>ARDUINANO </a:t>
            </a:r>
            <a:r>
              <a:rPr lang="en-US" sz="1800" b="1" dirty="0"/>
              <a:t>IDE software on the laptop</a:t>
            </a:r>
            <a:r>
              <a:rPr lang="en-US" sz="1800" b="1" dirty="0" smtClean="0"/>
              <a:t>.</a:t>
            </a:r>
          </a:p>
          <a:p>
            <a:pPr marL="457200" indent="-457200">
              <a:buFont typeface="+mj-lt"/>
              <a:buAutoNum type="arabicPeriod"/>
            </a:pPr>
            <a:endParaRPr lang="en-US" sz="1800" b="1" dirty="0"/>
          </a:p>
          <a:p>
            <a:pPr marL="457200" indent="-457200">
              <a:buFont typeface="+mj-lt"/>
              <a:buAutoNum type="arabicPeriod"/>
            </a:pPr>
            <a:r>
              <a:rPr lang="en-US" sz="1800" b="1" dirty="0"/>
              <a:t>HC-05 </a:t>
            </a:r>
            <a:r>
              <a:rPr lang="en-US" sz="1800" b="1" dirty="0" err="1"/>
              <a:t>bluetooth</a:t>
            </a:r>
            <a:r>
              <a:rPr lang="en-US" sz="1800" b="1" dirty="0"/>
              <a:t> module is connected to </a:t>
            </a:r>
            <a:r>
              <a:rPr lang="en-US" sz="1800" b="1" dirty="0" err="1" smtClean="0"/>
              <a:t>Arduino</a:t>
            </a:r>
            <a:r>
              <a:rPr lang="en-US" sz="1800" b="1" dirty="0" smtClean="0"/>
              <a:t> </a:t>
            </a:r>
            <a:r>
              <a:rPr lang="en-US" sz="1800" b="1" dirty="0" err="1" smtClean="0"/>
              <a:t>nano</a:t>
            </a:r>
            <a:r>
              <a:rPr lang="en-US" sz="1800" b="1" dirty="0" smtClean="0"/>
              <a:t> </a:t>
            </a:r>
            <a:r>
              <a:rPr lang="en-US" sz="1800" b="1" dirty="0"/>
              <a:t>board via jumper wires</a:t>
            </a:r>
            <a:r>
              <a:rPr lang="en-US" sz="1800" b="1" dirty="0" smtClean="0"/>
              <a:t>.</a:t>
            </a:r>
          </a:p>
          <a:p>
            <a:pPr marL="457200" indent="-457200">
              <a:buFont typeface="+mj-lt"/>
              <a:buAutoNum type="arabicPeriod"/>
            </a:pPr>
            <a:endParaRPr lang="en-US" sz="1800" b="1" dirty="0"/>
          </a:p>
          <a:p>
            <a:pPr marL="457200" indent="-457200">
              <a:buFont typeface="+mj-lt"/>
              <a:buAutoNum type="arabicPeriod"/>
            </a:pPr>
            <a:r>
              <a:rPr lang="en-US" sz="1800" b="1" dirty="0"/>
              <a:t>Further, </a:t>
            </a:r>
            <a:r>
              <a:rPr lang="en-US" sz="1800" b="1" dirty="0" err="1" smtClean="0"/>
              <a:t>arduino</a:t>
            </a:r>
            <a:r>
              <a:rPr lang="en-US" sz="1800" b="1" dirty="0" smtClean="0"/>
              <a:t> </a:t>
            </a:r>
            <a:r>
              <a:rPr lang="en-US" sz="1800" b="1" dirty="0" err="1" smtClean="0"/>
              <a:t>nano</a:t>
            </a:r>
            <a:r>
              <a:rPr lang="en-US" sz="1800" b="1" dirty="0" smtClean="0"/>
              <a:t> </a:t>
            </a:r>
            <a:r>
              <a:rPr lang="en-US" sz="1800" b="1" dirty="0"/>
              <a:t>is connected to the relay board via jumper wires</a:t>
            </a:r>
            <a:r>
              <a:rPr lang="en-US" sz="1800" b="1" dirty="0" smtClean="0"/>
              <a:t>.</a:t>
            </a:r>
          </a:p>
          <a:p>
            <a:pPr marL="457200" indent="-457200">
              <a:buFont typeface="+mj-lt"/>
              <a:buAutoNum type="arabicPeriod"/>
            </a:pPr>
            <a:endParaRPr lang="en-US" sz="1800" b="1" dirty="0"/>
          </a:p>
          <a:p>
            <a:pPr marL="457200" indent="-457200">
              <a:buFont typeface="+mj-lt"/>
              <a:buAutoNum type="arabicPeriod"/>
            </a:pPr>
            <a:r>
              <a:rPr lang="en-US" sz="1800" b="1" dirty="0"/>
              <a:t>Now, one of the wire of the home appliance(LED Bulb) is connected to the relay board whereas the other wire is connected to power supply</a:t>
            </a:r>
            <a:r>
              <a:rPr lang="en-US" sz="1800" b="1" dirty="0" smtClean="0"/>
              <a:t>.</a:t>
            </a:r>
          </a:p>
          <a:p>
            <a:pPr marL="457200" indent="-457200">
              <a:buFont typeface="+mj-lt"/>
              <a:buAutoNum type="arabicPeriod"/>
            </a:pPr>
            <a:endParaRPr lang="en-US" sz="1800" b="1" dirty="0"/>
          </a:p>
          <a:p>
            <a:pPr marL="457200" indent="-457200">
              <a:buFont typeface="+mj-lt"/>
              <a:buAutoNum type="arabicPeriod"/>
            </a:pPr>
            <a:r>
              <a:rPr lang="en-US" sz="1800" b="1" dirty="0"/>
              <a:t>A single piece of wire is connected from relay board to the power supply.</a:t>
            </a:r>
          </a:p>
          <a:p>
            <a:pPr marL="342900" indent="-342900">
              <a:buFont typeface="+mj-lt"/>
              <a:buAutoNum type="arabicPeriod"/>
            </a:pPr>
            <a:endParaRPr lang="en-US" sz="1800" dirty="0"/>
          </a:p>
          <a:p>
            <a:pPr marL="342900" indent="-342900">
              <a:buFont typeface="+mj-lt"/>
              <a:buAutoNum type="arabicPeriod"/>
            </a:pPr>
            <a:endParaRPr lang="en-US" sz="1800" dirty="0"/>
          </a:p>
          <a:p>
            <a:pPr marL="342900" indent="-342900">
              <a:buFont typeface="+mj-lt"/>
              <a:buAutoNum type="arabicPeriod"/>
            </a:pPr>
            <a:endParaRPr lang="en-US" sz="1800" dirty="0"/>
          </a:p>
        </p:txBody>
      </p:sp>
      <p:sp>
        <p:nvSpPr>
          <p:cNvPr id="4" name="TextBox 3"/>
          <p:cNvSpPr txBox="1"/>
          <p:nvPr/>
        </p:nvSpPr>
        <p:spPr>
          <a:xfrm>
            <a:off x="464128" y="235528"/>
            <a:ext cx="3463636" cy="523220"/>
          </a:xfrm>
          <a:prstGeom prst="rect">
            <a:avLst/>
          </a:prstGeom>
          <a:noFill/>
        </p:spPr>
        <p:txBody>
          <a:bodyPr wrap="square" rtlCol="0">
            <a:spAutoFit/>
          </a:bodyPr>
          <a:lstStyle/>
          <a:p>
            <a:r>
              <a:rPr lang="en-US" sz="2800" b="1" dirty="0" smtClean="0"/>
              <a:t>METHODOLOGY</a:t>
            </a:r>
            <a:endParaRPr lang="en-US" sz="2800" b="1" dirty="0"/>
          </a:p>
        </p:txBody>
      </p:sp>
    </p:spTree>
    <p:extLst>
      <p:ext uri="{BB962C8B-B14F-4D97-AF65-F5344CB8AC3E}">
        <p14:creationId xmlns:p14="http://schemas.microsoft.com/office/powerpoint/2010/main" val="4503765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30177" y="1812057"/>
            <a:ext cx="5472545" cy="1159800"/>
          </a:xfrm>
        </p:spPr>
        <p:txBody>
          <a:bodyPr/>
          <a:lstStyle/>
          <a:p>
            <a:r>
              <a:rPr lang="en-US" dirty="0" smtClean="0"/>
              <a:t>PROGRESS WORK TILL NOW</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5" name="TextBox 4"/>
          <p:cNvSpPr txBox="1"/>
          <p:nvPr/>
        </p:nvSpPr>
        <p:spPr>
          <a:xfrm>
            <a:off x="1080654" y="1607127"/>
            <a:ext cx="2694710" cy="1569660"/>
          </a:xfrm>
          <a:prstGeom prst="rect">
            <a:avLst/>
          </a:prstGeom>
          <a:noFill/>
        </p:spPr>
        <p:txBody>
          <a:bodyPr wrap="square" rtlCol="0">
            <a:spAutoFit/>
          </a:bodyPr>
          <a:lstStyle/>
          <a:p>
            <a:r>
              <a:rPr lang="en-US" sz="9600" b="1" dirty="0"/>
              <a:t>5</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6575" y="2952575"/>
            <a:ext cx="2257425" cy="2028825"/>
          </a:xfrm>
          <a:prstGeom prst="rect">
            <a:avLst/>
          </a:prstGeom>
        </p:spPr>
      </p:pic>
      <p:pic>
        <p:nvPicPr>
          <p:cNvPr id="7" name="Picture 2" descr="Bhopal (V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6017" y="62346"/>
            <a:ext cx="2778021" cy="1389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84262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WORK:</a:t>
            </a:r>
            <a:endParaRPr lang="en-US" dirty="0"/>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3" name="TextBox 2"/>
          <p:cNvSpPr txBox="1"/>
          <p:nvPr/>
        </p:nvSpPr>
        <p:spPr>
          <a:xfrm>
            <a:off x="561109" y="1559425"/>
            <a:ext cx="8839200" cy="3970318"/>
          </a:xfrm>
          <a:prstGeom prst="rect">
            <a:avLst/>
          </a:prstGeom>
          <a:noFill/>
        </p:spPr>
        <p:txBody>
          <a:bodyPr wrap="square" rtlCol="0">
            <a:spAutoFit/>
          </a:bodyPr>
          <a:lstStyle/>
          <a:p>
            <a:pPr marL="342900" indent="-342900">
              <a:buFont typeface="Wingdings" panose="05000000000000000000" pitchFamily="2" charset="2"/>
              <a:buChar char="§"/>
            </a:pPr>
            <a:r>
              <a:rPr lang="en-US" sz="1800" b="1" dirty="0" smtClean="0"/>
              <a:t>We are working on the project since the semester started and we have seen many papers and references to go with the  </a:t>
            </a:r>
            <a:r>
              <a:rPr lang="en-US" sz="1800" b="1" dirty="0" smtClean="0"/>
              <a:t>model.</a:t>
            </a:r>
          </a:p>
          <a:p>
            <a:endParaRPr lang="en-US" sz="1800" b="1" dirty="0" smtClean="0"/>
          </a:p>
          <a:p>
            <a:pPr marL="342900" indent="-342900">
              <a:buFont typeface="Wingdings" panose="05000000000000000000" pitchFamily="2" charset="2"/>
              <a:buChar char="§"/>
            </a:pPr>
            <a:r>
              <a:rPr lang="en-US" sz="1800" b="1" dirty="0"/>
              <a:t>Basic to intermediate information has been researched about the </a:t>
            </a:r>
            <a:r>
              <a:rPr lang="en-US" sz="1800" b="1" dirty="0" err="1" smtClean="0"/>
              <a:t>Arduino</a:t>
            </a:r>
            <a:r>
              <a:rPr lang="en-US" sz="1800" b="1" dirty="0" smtClean="0"/>
              <a:t> NANO board.</a:t>
            </a:r>
          </a:p>
          <a:p>
            <a:endParaRPr lang="en-US" sz="1800" b="1" dirty="0" smtClean="0"/>
          </a:p>
          <a:p>
            <a:pPr marL="342900" indent="-342900">
              <a:buFont typeface="Wingdings" panose="05000000000000000000" pitchFamily="2" charset="2"/>
              <a:buChar char="§"/>
            </a:pPr>
            <a:r>
              <a:rPr lang="en-US" sz="1800" b="1" dirty="0" smtClean="0"/>
              <a:t> It work on the software as well as on hardware to go with the android application to get outcome .</a:t>
            </a:r>
          </a:p>
          <a:p>
            <a:pPr marL="342900" indent="-342900">
              <a:buFont typeface="Wingdings" panose="05000000000000000000" pitchFamily="2" charset="2"/>
              <a:buChar char="§"/>
            </a:pPr>
            <a:endParaRPr lang="en-US" sz="1800" b="1" dirty="0" smtClean="0"/>
          </a:p>
          <a:p>
            <a:pPr marL="342900" indent="-342900">
              <a:buFont typeface="Wingdings" panose="05000000000000000000" pitchFamily="2" charset="2"/>
              <a:buChar char="§"/>
            </a:pPr>
            <a:r>
              <a:rPr lang="en-US" sz="1800" b="1" dirty="0" smtClean="0"/>
              <a:t> </a:t>
            </a:r>
            <a:r>
              <a:rPr lang="en-US" sz="1800" b="1" dirty="0"/>
              <a:t>Code for the working of the circuit simulation has been written </a:t>
            </a:r>
            <a:r>
              <a:rPr lang="en-US" sz="1800" b="1" dirty="0" smtClean="0"/>
              <a:t>successfully.</a:t>
            </a:r>
          </a:p>
          <a:p>
            <a:pPr marL="342900" indent="-342900">
              <a:buFont typeface="Wingdings" panose="05000000000000000000" pitchFamily="2" charset="2"/>
              <a:buChar char="§"/>
            </a:pPr>
            <a:endParaRPr lang="en-US" sz="1800" b="1" dirty="0" smtClean="0"/>
          </a:p>
          <a:p>
            <a:pPr marL="342900" indent="-342900">
              <a:buFont typeface="Wingdings" panose="05000000000000000000" pitchFamily="2" charset="2"/>
              <a:buChar char="§"/>
            </a:pPr>
            <a:r>
              <a:rPr lang="en-US" sz="1800" b="1" dirty="0" smtClean="0"/>
              <a:t>We have been done with the mobile application in phone.</a:t>
            </a:r>
          </a:p>
          <a:p>
            <a:pPr marL="342900" indent="-342900">
              <a:buFont typeface="Wingdings" panose="05000000000000000000" pitchFamily="2" charset="2"/>
              <a:buChar char="§"/>
            </a:pPr>
            <a:endParaRPr lang="en-US" sz="1800" b="1" dirty="0"/>
          </a:p>
        </p:txBody>
      </p:sp>
    </p:spTree>
    <p:extLst>
      <p:ext uri="{BB962C8B-B14F-4D97-AF65-F5344CB8AC3E}">
        <p14:creationId xmlns:p14="http://schemas.microsoft.com/office/powerpoint/2010/main" val="300502241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28691" y="1313187"/>
            <a:ext cx="4505700" cy="1159800"/>
          </a:xfrm>
        </p:spPr>
        <p:txBody>
          <a:bodyPr/>
          <a:lstStyle/>
          <a:p>
            <a:r>
              <a:rPr lang="en-US" dirty="0" smtClean="0"/>
              <a:t>CONCLUTION</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5" name="TextBox 4"/>
          <p:cNvSpPr txBox="1"/>
          <p:nvPr/>
        </p:nvSpPr>
        <p:spPr>
          <a:xfrm>
            <a:off x="1224927" y="0"/>
            <a:ext cx="2819400" cy="3046988"/>
          </a:xfrm>
          <a:prstGeom prst="rect">
            <a:avLst/>
          </a:prstGeom>
          <a:noFill/>
        </p:spPr>
        <p:txBody>
          <a:bodyPr wrap="square" rtlCol="0">
            <a:spAutoFit/>
          </a:bodyPr>
          <a:lstStyle/>
          <a:p>
            <a:endParaRPr lang="en-US" sz="9600" b="1" dirty="0"/>
          </a:p>
          <a:p>
            <a:r>
              <a:rPr lang="en-US" sz="9600" b="1" dirty="0">
                <a:solidFill>
                  <a:schemeClr val="tx2">
                    <a:lumMod val="75000"/>
                  </a:schemeClr>
                </a:solidFill>
              </a:rPr>
              <a:t>6</a:t>
            </a:r>
          </a:p>
        </p:txBody>
      </p:sp>
      <p:sp>
        <p:nvSpPr>
          <p:cNvPr id="6" name="AutoShape 2" descr="Format for Anim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Format for Animation"/>
          <p:cNvSpPr>
            <a:spLocks noChangeAspect="1" noChangeArrowheads="1"/>
          </p:cNvSpPr>
          <p:nvPr/>
        </p:nvSpPr>
        <p:spPr bwMode="auto">
          <a:xfrm>
            <a:off x="4505902" y="5027888"/>
            <a:ext cx="140806" cy="1408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Conclusion: A Decision is Not a Problem — Swash Lab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556866" y="2796994"/>
            <a:ext cx="4400185" cy="230129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hopal (V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5089" y="62346"/>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17161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CONCLUTION</a:t>
            </a:r>
            <a:endParaRPr lang="en-US" dirty="0"/>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6" name="Rectangle 5"/>
          <p:cNvSpPr/>
          <p:nvPr/>
        </p:nvSpPr>
        <p:spPr>
          <a:xfrm>
            <a:off x="727364" y="1688191"/>
            <a:ext cx="7446818" cy="3293209"/>
          </a:xfrm>
          <a:prstGeom prst="rect">
            <a:avLst/>
          </a:prstGeom>
        </p:spPr>
        <p:txBody>
          <a:bodyPr wrap="square">
            <a:spAutoFit/>
          </a:bodyPr>
          <a:lstStyle/>
          <a:p>
            <a:pPr marL="285750" indent="-285750">
              <a:buFont typeface="Arial" panose="020B0604020202020204" pitchFamily="34" charset="0"/>
              <a:buChar char="•"/>
            </a:pPr>
            <a:r>
              <a:rPr lang="en-US" sz="1600" b="1" dirty="0">
                <a:latin typeface="Arial Black" pitchFamily="34" charset="0"/>
              </a:rPr>
              <a:t>The system as the name indicates, ‘Home automation’ makes the system more flexible and provides attractive user interface compared to other home automation systems</a:t>
            </a:r>
            <a:r>
              <a:rPr lang="en-US" sz="1600" b="1" dirty="0" smtClean="0">
                <a:latin typeface="Arial Black" pitchFamily="34" charset="0"/>
              </a:rPr>
              <a:t>.</a:t>
            </a:r>
          </a:p>
          <a:p>
            <a:pPr marL="285750" indent="-285750">
              <a:buFont typeface="Arial" panose="020B0604020202020204" pitchFamily="34" charset="0"/>
              <a:buChar char="•"/>
            </a:pPr>
            <a:endParaRPr lang="en-US" sz="1600" b="1" dirty="0">
              <a:latin typeface="Arial Black" pitchFamily="34" charset="0"/>
            </a:endParaRPr>
          </a:p>
          <a:p>
            <a:pPr marL="285750" indent="-285750">
              <a:buFont typeface="Arial" panose="020B0604020202020204" pitchFamily="34" charset="0"/>
              <a:buChar char="•"/>
            </a:pPr>
            <a:r>
              <a:rPr lang="en-US" sz="1600" b="1" dirty="0">
                <a:latin typeface="Arial Black" pitchFamily="34" charset="0"/>
              </a:rPr>
              <a:t>The system consists of mainly three components is a BLUETOOTH module, </a:t>
            </a:r>
            <a:r>
              <a:rPr lang="en-US" sz="1600" b="1" dirty="0" err="1" smtClean="0">
                <a:latin typeface="Arial Black" pitchFamily="34" charset="0"/>
              </a:rPr>
              <a:t>Arduinano</a:t>
            </a:r>
            <a:r>
              <a:rPr lang="en-US" sz="1600" b="1" dirty="0" smtClean="0">
                <a:latin typeface="Arial Black" pitchFamily="34" charset="0"/>
              </a:rPr>
              <a:t> </a:t>
            </a:r>
            <a:r>
              <a:rPr lang="en-US" sz="1600" b="1" dirty="0">
                <a:latin typeface="Arial Black" pitchFamily="34" charset="0"/>
              </a:rPr>
              <a:t>microcontroller and relay circuits. </a:t>
            </a:r>
            <a:endParaRPr lang="en-US" sz="1600" b="1" dirty="0" smtClean="0">
              <a:latin typeface="Arial Black" pitchFamily="34" charset="0"/>
            </a:endParaRPr>
          </a:p>
          <a:p>
            <a:pPr marL="285750" indent="-285750">
              <a:buFont typeface="Arial" panose="020B0604020202020204" pitchFamily="34" charset="0"/>
              <a:buChar char="•"/>
            </a:pPr>
            <a:endParaRPr lang="en-US" sz="1600" b="1" dirty="0">
              <a:latin typeface="Arial Black" pitchFamily="34" charset="0"/>
            </a:endParaRPr>
          </a:p>
          <a:p>
            <a:pPr marL="285750" indent="-285750">
              <a:buFont typeface="Arial" panose="020B0604020202020204" pitchFamily="34" charset="0"/>
              <a:buChar char="•"/>
            </a:pPr>
            <a:r>
              <a:rPr lang="en-US" sz="1600" b="1" dirty="0">
                <a:latin typeface="Arial Black" pitchFamily="34" charset="0"/>
              </a:rPr>
              <a:t>This proposes a low cost, secure, </a:t>
            </a:r>
            <a:r>
              <a:rPr lang="en-US" sz="1600" b="1" dirty="0" smtClean="0">
                <a:latin typeface="Arial Black" pitchFamily="34" charset="0"/>
              </a:rPr>
              <a:t>easily </a:t>
            </a:r>
            <a:r>
              <a:rPr lang="en-US" sz="1600" b="1" dirty="0">
                <a:latin typeface="Arial Black" pitchFamily="34" charset="0"/>
              </a:rPr>
              <a:t>accessible, auto-configurable, remotely controlled solution</a:t>
            </a:r>
            <a:r>
              <a:rPr lang="en-US" sz="1600" b="1" dirty="0" smtClean="0">
                <a:latin typeface="Arial Black" pitchFamily="34" charset="0"/>
              </a:rPr>
              <a:t>.</a:t>
            </a:r>
          </a:p>
          <a:p>
            <a:pPr marL="285750" indent="-285750">
              <a:buFont typeface="Arial" panose="020B0604020202020204" pitchFamily="34" charset="0"/>
              <a:buChar char="•"/>
            </a:pPr>
            <a:endParaRPr lang="en-US" sz="1600" b="1" dirty="0">
              <a:latin typeface="Arial Black" pitchFamily="34" charset="0"/>
            </a:endParaRPr>
          </a:p>
          <a:p>
            <a:pPr marL="285750" indent="-285750">
              <a:buFont typeface="Arial" panose="020B0604020202020204" pitchFamily="34" charset="0"/>
              <a:buChar char="•"/>
            </a:pPr>
            <a:r>
              <a:rPr lang="en-US" sz="1600" b="1" dirty="0">
                <a:latin typeface="Arial Black" pitchFamily="34" charset="0"/>
              </a:rPr>
              <a:t>Hence we can conclude that the required goals and objectives of home automation system have been achieved. </a:t>
            </a:r>
          </a:p>
        </p:txBody>
      </p:sp>
    </p:spTree>
    <p:extLst>
      <p:ext uri="{BB962C8B-B14F-4D97-AF65-F5344CB8AC3E}">
        <p14:creationId xmlns:p14="http://schemas.microsoft.com/office/powerpoint/2010/main" val="288248052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3" name="Picture 2" descr="Thank You Very Much GIFs - Get the best GIF on GIPHY"/>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32163" y="103330"/>
            <a:ext cx="7010399" cy="4878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38452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3" name="Picture 2" descr="Bhopal (V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913" y="339437"/>
            <a:ext cx="7592290" cy="3796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4049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552" y="2702425"/>
            <a:ext cx="3846306" cy="1028700"/>
          </a:xfrm>
        </p:spPr>
        <p:txBody>
          <a:bodyPr/>
          <a:lstStyle/>
          <a:p>
            <a:endParaRPr lang="en-US"/>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pic>
        <p:nvPicPr>
          <p:cNvPr id="2050" name="Picture 2" descr="Cool Gif - Ice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102" y="-571500"/>
            <a:ext cx="9133898"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2373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4"/>
          <p:cNvSpPr txBox="1">
            <a:spLocks noGrp="1"/>
          </p:cNvSpPr>
          <p:nvPr>
            <p:ph type="title"/>
          </p:nvPr>
        </p:nvSpPr>
        <p:spPr>
          <a:xfrm>
            <a:off x="-6231" y="493909"/>
            <a:ext cx="4612756"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smtClean="0"/>
              <a:t>OVERVIEW OF THE PRESENTATION:</a:t>
            </a:r>
            <a:endParaRPr sz="2000" dirty="0"/>
          </a:p>
        </p:txBody>
      </p:sp>
      <p:sp>
        <p:nvSpPr>
          <p:cNvPr id="126" name="Google Shape;126;p14"/>
          <p:cNvSpPr txBox="1"/>
          <p:nvPr/>
        </p:nvSpPr>
        <p:spPr>
          <a:xfrm>
            <a:off x="1146025" y="1926668"/>
            <a:ext cx="3460500" cy="19137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b="1" dirty="0">
              <a:solidFill>
                <a:srgbClr val="114454"/>
              </a:solidFill>
              <a:latin typeface="Nixie One"/>
              <a:ea typeface="Nixie One"/>
              <a:cs typeface="Nixie One"/>
              <a:sym typeface="Nixie One"/>
            </a:endParaRPr>
          </a:p>
        </p:txBody>
      </p:sp>
      <p:sp>
        <p:nvSpPr>
          <p:cNvPr id="127" name="Google Shape;127;p14"/>
          <p:cNvSpPr txBox="1"/>
          <p:nvPr/>
        </p:nvSpPr>
        <p:spPr>
          <a:xfrm>
            <a:off x="5074909" y="1926668"/>
            <a:ext cx="3611700" cy="19137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b="1" dirty="0">
              <a:solidFill>
                <a:srgbClr val="114454"/>
              </a:solidFill>
              <a:latin typeface="Nixie One"/>
              <a:ea typeface="Nixie One"/>
              <a:cs typeface="Nixie One"/>
              <a:sym typeface="Nixie One"/>
            </a:endParaRPr>
          </a:p>
        </p:txBody>
      </p:sp>
      <p:sp>
        <p:nvSpPr>
          <p:cNvPr id="128" name="Google Shape;128;p14"/>
          <p:cNvSpPr txBox="1"/>
          <p:nvPr/>
        </p:nvSpPr>
        <p:spPr>
          <a:xfrm>
            <a:off x="1146025" y="4244427"/>
            <a:ext cx="7540800" cy="7167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1000"/>
              </a:spcAft>
              <a:buNone/>
            </a:pPr>
            <a:endParaRPr sz="900" b="1" dirty="0">
              <a:solidFill>
                <a:srgbClr val="114454"/>
              </a:solidFill>
              <a:latin typeface="Nixie One"/>
              <a:ea typeface="Nixie One"/>
              <a:cs typeface="Nixie One"/>
              <a:sym typeface="Nixie One"/>
            </a:endParaRPr>
          </a:p>
        </p:txBody>
      </p:sp>
      <p:sp>
        <p:nvSpPr>
          <p:cNvPr id="129" name="Google Shape;129;p14"/>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
        <p:nvSpPr>
          <p:cNvPr id="2" name="TextBox 1"/>
          <p:cNvSpPr txBox="1"/>
          <p:nvPr/>
        </p:nvSpPr>
        <p:spPr>
          <a:xfrm>
            <a:off x="2877800" y="2090172"/>
            <a:ext cx="7133581" cy="2677656"/>
          </a:xfrm>
          <a:prstGeom prst="rect">
            <a:avLst/>
          </a:prstGeom>
          <a:noFill/>
        </p:spPr>
        <p:txBody>
          <a:bodyPr wrap="square" rtlCol="0">
            <a:spAutoFit/>
          </a:bodyPr>
          <a:lstStyle/>
          <a:p>
            <a:pPr marL="342900" indent="-342900">
              <a:buAutoNum type="arabicPeriod"/>
            </a:pPr>
            <a:r>
              <a:rPr lang="en-US" sz="2800" b="1" dirty="0" smtClean="0"/>
              <a:t>OBJECTIVE.</a:t>
            </a:r>
          </a:p>
          <a:p>
            <a:pPr marL="342900" indent="-342900">
              <a:buAutoNum type="arabicPeriod"/>
            </a:pPr>
            <a:r>
              <a:rPr lang="en-US" sz="2800" b="1" dirty="0" smtClean="0"/>
              <a:t>LITERATURE REVIEW.</a:t>
            </a:r>
          </a:p>
          <a:p>
            <a:pPr marL="342900" indent="-342900">
              <a:buAutoNum type="arabicPeriod"/>
            </a:pPr>
            <a:r>
              <a:rPr lang="en-US" sz="2800" b="1" dirty="0" smtClean="0"/>
              <a:t>COMPONENTS USED</a:t>
            </a:r>
          </a:p>
          <a:p>
            <a:pPr marL="342900" indent="-342900">
              <a:buAutoNum type="arabicPeriod"/>
            </a:pPr>
            <a:r>
              <a:rPr lang="en-US" sz="2800" b="1" dirty="0" smtClean="0"/>
              <a:t>METHODOLOGIES.</a:t>
            </a:r>
          </a:p>
          <a:p>
            <a:pPr marL="342900" indent="-342900">
              <a:buAutoNum type="arabicPeriod"/>
            </a:pPr>
            <a:r>
              <a:rPr lang="en-US" sz="2800" b="1" dirty="0" smtClean="0"/>
              <a:t>PROGRESS OF WORK TILL NOW.</a:t>
            </a:r>
          </a:p>
          <a:p>
            <a:pPr marL="342900" indent="-342900">
              <a:buAutoNum type="arabicPeriod"/>
            </a:pPr>
            <a:r>
              <a:rPr lang="en-US" sz="2800" b="1" dirty="0" smtClean="0"/>
              <a:t>CONCLUTION.</a:t>
            </a:r>
            <a:endParaRPr lang="en-US" sz="2800" b="1" dirty="0"/>
          </a:p>
        </p:txBody>
      </p:sp>
      <p:pic>
        <p:nvPicPr>
          <p:cNvPr id="2050" name="Picture 2" descr="Downsign Overview GIF - Downsign Overview Eye - Discover &amp; Share GIF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618810" y="-355587"/>
            <a:ext cx="2254521" cy="29162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922" y="3205163"/>
            <a:ext cx="2466975" cy="1847850"/>
          </a:xfrm>
          <a:prstGeom prst="rect">
            <a:avLst/>
          </a:prstGeom>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txBox="1">
            <a:spLocks noGrp="1"/>
          </p:cNvSpPr>
          <p:nvPr>
            <p:ph type="ctrTitle"/>
          </p:nvPr>
        </p:nvSpPr>
        <p:spPr>
          <a:xfrm>
            <a:off x="3732600" y="1500223"/>
            <a:ext cx="5148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OBJECTIVE </a:t>
            </a:r>
            <a:endParaRPr dirty="0"/>
          </a:p>
        </p:txBody>
      </p:sp>
      <p:sp>
        <p:nvSpPr>
          <p:cNvPr id="143" name="Google Shape;143;p16"/>
          <p:cNvSpPr txBox="1">
            <a:spLocks noGrp="1"/>
          </p:cNvSpPr>
          <p:nvPr>
            <p:ph type="subTitle" idx="1"/>
          </p:nvPr>
        </p:nvSpPr>
        <p:spPr>
          <a:xfrm>
            <a:off x="4799400" y="4682705"/>
            <a:ext cx="45057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start with the first set of slides</a:t>
            </a:r>
            <a:endParaRPr dirty="0"/>
          </a:p>
        </p:txBody>
      </p:sp>
      <p:sp>
        <p:nvSpPr>
          <p:cNvPr id="144" name="Google Shape;144;p16"/>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dirty="0">
                <a:solidFill>
                  <a:schemeClr val="accent2"/>
                </a:solidFill>
                <a:latin typeface="Roboto Slab"/>
                <a:ea typeface="Roboto Slab"/>
                <a:cs typeface="Roboto Slab"/>
                <a:sym typeface="Roboto Slab"/>
              </a:rPr>
              <a:t>1</a:t>
            </a:r>
            <a:endParaRPr sz="20000" dirty="0">
              <a:solidFill>
                <a:schemeClr val="accent2"/>
              </a:solidFill>
              <a:latin typeface="Roboto Slab"/>
              <a:ea typeface="Roboto Slab"/>
              <a:cs typeface="Roboto Slab"/>
              <a:sym typeface="Roboto Slab"/>
            </a:endParaRPr>
          </a:p>
        </p:txBody>
      </p:sp>
      <p:sp>
        <p:nvSpPr>
          <p:cNvPr id="145" name="Google Shape;145;p16"/>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pic>
        <p:nvPicPr>
          <p:cNvPr id="6" name="Picture 2" descr="Bhopal (V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5089" y="62346"/>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3" name="Rectangle 2"/>
          <p:cNvSpPr/>
          <p:nvPr/>
        </p:nvSpPr>
        <p:spPr>
          <a:xfrm>
            <a:off x="298151" y="0"/>
            <a:ext cx="8160050" cy="4955203"/>
          </a:xfrm>
          <a:prstGeom prst="rect">
            <a:avLst/>
          </a:prstGeom>
        </p:spPr>
        <p:txBody>
          <a:bodyPr wrap="square">
            <a:spAutoFit/>
          </a:bodyPr>
          <a:lstStyle/>
          <a:p>
            <a:r>
              <a:rPr lang="en-US" sz="3200" b="1" dirty="0">
                <a:solidFill>
                  <a:srgbClr val="444444"/>
                </a:solidFill>
                <a:latin typeface="Oswald"/>
              </a:rPr>
              <a:t>Description of the </a:t>
            </a:r>
            <a:r>
              <a:rPr lang="en-US" sz="3200" b="1" dirty="0" smtClean="0">
                <a:solidFill>
                  <a:srgbClr val="444444"/>
                </a:solidFill>
                <a:latin typeface="Oswald"/>
              </a:rPr>
              <a:t>project</a:t>
            </a:r>
          </a:p>
          <a:p>
            <a:endParaRPr lang="en-US" sz="3200" b="1" dirty="0" smtClean="0">
              <a:solidFill>
                <a:srgbClr val="444444"/>
              </a:solidFill>
              <a:latin typeface="Oswald"/>
            </a:endParaRPr>
          </a:p>
          <a:p>
            <a:pPr marL="285750" indent="-285750">
              <a:buFont typeface="Courier New" panose="02070309020205020404" pitchFamily="49" charset="0"/>
              <a:buChar char="o"/>
            </a:pPr>
            <a:r>
              <a:rPr lang="en-US" b="1" dirty="0" smtClean="0">
                <a:solidFill>
                  <a:srgbClr val="444444"/>
                </a:solidFill>
                <a:latin typeface="Poppins"/>
              </a:rPr>
              <a:t>Home </a:t>
            </a:r>
            <a:r>
              <a:rPr lang="en-US" b="1" dirty="0">
                <a:solidFill>
                  <a:srgbClr val="444444"/>
                </a:solidFill>
                <a:latin typeface="Poppins"/>
              </a:rPr>
              <a:t>Appliances Controlling using Bluetooth project is a fine combination of Android mobile technology and embedded system. </a:t>
            </a:r>
            <a:endParaRPr lang="en-US" b="1" dirty="0" smtClean="0">
              <a:solidFill>
                <a:srgbClr val="444444"/>
              </a:solidFill>
              <a:latin typeface="Poppins"/>
            </a:endParaRPr>
          </a:p>
          <a:p>
            <a:pPr marL="285750" indent="-285750">
              <a:buFont typeface="Courier New" panose="02070309020205020404" pitchFamily="49" charset="0"/>
              <a:buChar char="o"/>
            </a:pPr>
            <a:endParaRPr lang="en-US" b="1" dirty="0" smtClean="0">
              <a:solidFill>
                <a:srgbClr val="444444"/>
              </a:solidFill>
              <a:latin typeface="Poppins"/>
            </a:endParaRPr>
          </a:p>
          <a:p>
            <a:pPr marL="285750" indent="-285750">
              <a:buFont typeface="Courier New" panose="02070309020205020404" pitchFamily="49" charset="0"/>
              <a:buChar char="o"/>
            </a:pPr>
            <a:r>
              <a:rPr lang="en-US" b="1" dirty="0" smtClean="0">
                <a:solidFill>
                  <a:srgbClr val="444444"/>
                </a:solidFill>
                <a:latin typeface="Poppins"/>
              </a:rPr>
              <a:t>The </a:t>
            </a:r>
            <a:r>
              <a:rPr lang="en-US" b="1" dirty="0">
                <a:solidFill>
                  <a:srgbClr val="444444"/>
                </a:solidFill>
                <a:latin typeface="Poppins"/>
              </a:rPr>
              <a:t>user can control Home appliances using Android mobile. An Android application should be installed on his/her Android mobile handset to control various home appliances. </a:t>
            </a:r>
            <a:endParaRPr lang="en-US" b="1" dirty="0" smtClean="0">
              <a:solidFill>
                <a:srgbClr val="444444"/>
              </a:solidFill>
              <a:latin typeface="Poppins"/>
            </a:endParaRPr>
          </a:p>
          <a:p>
            <a:pPr marL="285750" indent="-285750">
              <a:buFont typeface="Courier New" panose="02070309020205020404" pitchFamily="49" charset="0"/>
              <a:buChar char="o"/>
            </a:pPr>
            <a:endParaRPr lang="en-US" b="1" dirty="0" smtClean="0">
              <a:solidFill>
                <a:srgbClr val="444444"/>
              </a:solidFill>
              <a:latin typeface="Poppins"/>
            </a:endParaRPr>
          </a:p>
          <a:p>
            <a:pPr marL="285750" indent="-285750">
              <a:buFont typeface="Courier New" panose="02070309020205020404" pitchFamily="49" charset="0"/>
              <a:buChar char="o"/>
            </a:pPr>
            <a:r>
              <a:rPr lang="en-US" b="1" dirty="0" smtClean="0">
                <a:solidFill>
                  <a:srgbClr val="444444"/>
                </a:solidFill>
                <a:latin typeface="Poppins"/>
              </a:rPr>
              <a:t>The </a:t>
            </a:r>
            <a:r>
              <a:rPr lang="en-US" b="1" dirty="0">
                <a:solidFill>
                  <a:srgbClr val="444444"/>
                </a:solidFill>
                <a:latin typeface="Poppins"/>
              </a:rPr>
              <a:t>user can send commands using that application</a:t>
            </a:r>
            <a:r>
              <a:rPr lang="en-US" b="1" dirty="0" smtClean="0">
                <a:solidFill>
                  <a:srgbClr val="444444"/>
                </a:solidFill>
                <a:latin typeface="Poppins"/>
              </a:rPr>
              <a:t>.</a:t>
            </a:r>
          </a:p>
          <a:p>
            <a:pPr marL="285750" indent="-285750">
              <a:buFont typeface="Courier New" panose="02070309020205020404" pitchFamily="49" charset="0"/>
              <a:buChar char="o"/>
            </a:pPr>
            <a:endParaRPr lang="en-US" b="1" dirty="0" smtClean="0">
              <a:solidFill>
                <a:srgbClr val="444444"/>
              </a:solidFill>
              <a:latin typeface="Poppins"/>
            </a:endParaRPr>
          </a:p>
          <a:p>
            <a:pPr marL="285750" indent="-285750">
              <a:buFont typeface="Courier New" panose="02070309020205020404" pitchFamily="49" charset="0"/>
              <a:buChar char="o"/>
            </a:pPr>
            <a:r>
              <a:rPr lang="en-US" b="1" dirty="0" smtClean="0">
                <a:solidFill>
                  <a:srgbClr val="444444"/>
                </a:solidFill>
                <a:latin typeface="Poppins"/>
              </a:rPr>
              <a:t> </a:t>
            </a:r>
            <a:r>
              <a:rPr lang="en-US" b="1" dirty="0">
                <a:solidFill>
                  <a:srgbClr val="444444"/>
                </a:solidFill>
                <a:latin typeface="Poppins"/>
              </a:rPr>
              <a:t>This project consists of a Bluetooth receiver. </a:t>
            </a:r>
            <a:endParaRPr lang="en-US" b="1" dirty="0" smtClean="0">
              <a:solidFill>
                <a:srgbClr val="444444"/>
              </a:solidFill>
              <a:latin typeface="Poppins"/>
            </a:endParaRPr>
          </a:p>
          <a:p>
            <a:pPr marL="285750" indent="-285750">
              <a:buFont typeface="Courier New" panose="02070309020205020404" pitchFamily="49" charset="0"/>
              <a:buChar char="o"/>
            </a:pPr>
            <a:endParaRPr lang="en-US" b="1" dirty="0" smtClean="0">
              <a:solidFill>
                <a:srgbClr val="444444"/>
              </a:solidFill>
              <a:latin typeface="Poppins"/>
            </a:endParaRPr>
          </a:p>
          <a:p>
            <a:pPr marL="285750" indent="-285750">
              <a:buFont typeface="Courier New" panose="02070309020205020404" pitchFamily="49" charset="0"/>
              <a:buChar char="o"/>
            </a:pPr>
            <a:r>
              <a:rPr lang="en-US" b="1" dirty="0" smtClean="0">
                <a:solidFill>
                  <a:srgbClr val="444444"/>
                </a:solidFill>
                <a:latin typeface="Poppins"/>
              </a:rPr>
              <a:t>This </a:t>
            </a:r>
            <a:r>
              <a:rPr lang="en-US" b="1" dirty="0">
                <a:solidFill>
                  <a:srgbClr val="444444"/>
                </a:solidFill>
                <a:latin typeface="Poppins"/>
              </a:rPr>
              <a:t>Bluetooth device is connected to the circuit which has a decoder</a:t>
            </a:r>
            <a:r>
              <a:rPr lang="en-US" b="1" dirty="0" smtClean="0">
                <a:solidFill>
                  <a:srgbClr val="444444"/>
                </a:solidFill>
                <a:latin typeface="Poppins"/>
              </a:rPr>
              <a:t>.</a:t>
            </a:r>
          </a:p>
          <a:p>
            <a:pPr marL="285750" indent="-285750">
              <a:buFont typeface="Courier New" panose="02070309020205020404" pitchFamily="49" charset="0"/>
              <a:buChar char="o"/>
            </a:pPr>
            <a:endParaRPr lang="en-US" b="1" dirty="0" smtClean="0">
              <a:solidFill>
                <a:srgbClr val="444444"/>
              </a:solidFill>
              <a:latin typeface="Poppins"/>
            </a:endParaRPr>
          </a:p>
          <a:p>
            <a:pPr marL="285750" indent="-285750">
              <a:buFont typeface="Courier New" panose="02070309020205020404" pitchFamily="49" charset="0"/>
              <a:buChar char="o"/>
            </a:pPr>
            <a:r>
              <a:rPr lang="en-US" b="1" dirty="0" smtClean="0">
                <a:solidFill>
                  <a:srgbClr val="444444"/>
                </a:solidFill>
                <a:latin typeface="Poppins"/>
              </a:rPr>
              <a:t> </a:t>
            </a:r>
            <a:r>
              <a:rPr lang="en-US" b="1" dirty="0">
                <a:solidFill>
                  <a:srgbClr val="444444"/>
                </a:solidFill>
                <a:latin typeface="Poppins"/>
              </a:rPr>
              <a:t>This decoder sends a code for the respective command sent by the user. </a:t>
            </a:r>
            <a:r>
              <a:rPr lang="en-US" b="1" dirty="0" smtClean="0">
                <a:solidFill>
                  <a:srgbClr val="444444"/>
                </a:solidFill>
                <a:latin typeface="Poppins"/>
              </a:rPr>
              <a:t>Then </a:t>
            </a:r>
            <a:r>
              <a:rPr lang="en-US" b="1" dirty="0">
                <a:solidFill>
                  <a:srgbClr val="444444"/>
                </a:solidFill>
                <a:latin typeface="Poppins"/>
              </a:rPr>
              <a:t>the respective device connected to the circuit will be turned on or off depending on the command given</a:t>
            </a:r>
            <a:r>
              <a:rPr lang="en-US" b="1" dirty="0" smtClean="0">
                <a:solidFill>
                  <a:srgbClr val="444444"/>
                </a:solidFill>
                <a:latin typeface="Poppins"/>
              </a:rPr>
              <a:t>.</a:t>
            </a:r>
          </a:p>
          <a:p>
            <a:pPr marL="285750" indent="-285750">
              <a:buFont typeface="Courier New" panose="02070309020205020404" pitchFamily="49" charset="0"/>
              <a:buChar char="o"/>
            </a:pPr>
            <a:r>
              <a:rPr lang="en-US" b="1" dirty="0">
                <a:solidFill>
                  <a:srgbClr val="444444"/>
                </a:solidFill>
                <a:latin typeface="Poppins"/>
              </a:rPr>
              <a:t/>
            </a:r>
            <a:br>
              <a:rPr lang="en-US" b="1" dirty="0">
                <a:solidFill>
                  <a:srgbClr val="444444"/>
                </a:solidFill>
                <a:latin typeface="Poppins"/>
              </a:rPr>
            </a:br>
            <a:r>
              <a:rPr lang="en-US" b="1" dirty="0">
                <a:solidFill>
                  <a:srgbClr val="444444"/>
                </a:solidFill>
                <a:latin typeface="Poppins"/>
              </a:rPr>
              <a:t>At the output side of Home Appliances Controlling using Android Mobile via Bluetooth, we have connected </a:t>
            </a:r>
            <a:r>
              <a:rPr lang="en-US" b="1" dirty="0" smtClean="0">
                <a:solidFill>
                  <a:srgbClr val="444444"/>
                </a:solidFill>
                <a:latin typeface="Poppins"/>
              </a:rPr>
              <a:t>4 relays.</a:t>
            </a:r>
            <a:endParaRPr lang="en-US" b="1" dirty="0">
              <a:solidFill>
                <a:srgbClr val="444444"/>
              </a:solidFill>
              <a:latin typeface="Poppins"/>
            </a:endParaRPr>
          </a:p>
        </p:txBody>
      </p:sp>
    </p:spTree>
    <p:extLst>
      <p:ext uri="{BB962C8B-B14F-4D97-AF65-F5344CB8AC3E}">
        <p14:creationId xmlns:p14="http://schemas.microsoft.com/office/powerpoint/2010/main" val="160467453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8"/>
          <p:cNvSpPr txBox="1">
            <a:spLocks noGrp="1"/>
          </p:cNvSpPr>
          <p:nvPr>
            <p:ph type="ctrTitle"/>
          </p:nvPr>
        </p:nvSpPr>
        <p:spPr>
          <a:xfrm>
            <a:off x="3926565" y="2511605"/>
            <a:ext cx="4505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LITERATURE REVIEW</a:t>
            </a:r>
            <a:endParaRPr dirty="0"/>
          </a:p>
        </p:txBody>
      </p:sp>
      <p:sp>
        <p:nvSpPr>
          <p:cNvPr id="429" name="Google Shape;429;p38"/>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a:solidFill>
                  <a:schemeClr val="accent2"/>
                </a:solidFill>
                <a:latin typeface="Roboto Slab"/>
                <a:ea typeface="Roboto Slab"/>
                <a:cs typeface="Roboto Slab"/>
                <a:sym typeface="Roboto Slab"/>
              </a:rPr>
              <a:t>2</a:t>
            </a:r>
            <a:endParaRPr sz="20000">
              <a:solidFill>
                <a:schemeClr val="accent2"/>
              </a:solidFill>
              <a:latin typeface="Roboto Slab"/>
              <a:ea typeface="Roboto Slab"/>
              <a:cs typeface="Roboto Slab"/>
              <a:sym typeface="Roboto Slab"/>
            </a:endParaRPr>
          </a:p>
        </p:txBody>
      </p:sp>
      <p:pic>
        <p:nvPicPr>
          <p:cNvPr id="5" name="Picture 2" descr="Bhopal (V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5089" y="62346"/>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3" name="Rectangle 2"/>
          <p:cNvSpPr/>
          <p:nvPr/>
        </p:nvSpPr>
        <p:spPr>
          <a:xfrm>
            <a:off x="374074" y="637310"/>
            <a:ext cx="7862454" cy="2062103"/>
          </a:xfrm>
          <a:prstGeom prst="rect">
            <a:avLst/>
          </a:prstGeom>
        </p:spPr>
        <p:txBody>
          <a:bodyPr wrap="square">
            <a:spAutoFit/>
          </a:bodyPr>
          <a:lstStyle/>
          <a:p>
            <a:pPr marL="342900" indent="-342900">
              <a:buFont typeface="Wingdings" panose="05000000000000000000" pitchFamily="2" charset="2"/>
              <a:buChar char="§"/>
            </a:pPr>
            <a:r>
              <a:rPr lang="en-US" sz="1600" b="1" dirty="0" smtClean="0">
                <a:solidFill>
                  <a:srgbClr val="2E2E2E"/>
                </a:solidFill>
                <a:latin typeface="NexusSerif"/>
              </a:rPr>
              <a:t>Design and Implementation of a Microcontroller Based Home Automation System Using “MIT Remote App”, explore the use of television remote to control home appliances, this is not efficient as users have to be physically present to activate the system by pointing the remote towards the appliance.</a:t>
            </a:r>
          </a:p>
          <a:p>
            <a:pPr marL="342900" indent="-342900">
              <a:buFont typeface="Wingdings" panose="05000000000000000000" pitchFamily="2" charset="2"/>
              <a:buChar char="§"/>
            </a:pPr>
            <a:endParaRPr lang="en-US" sz="1600" b="1" dirty="0">
              <a:solidFill>
                <a:srgbClr val="2E2E2E"/>
              </a:solidFill>
              <a:latin typeface="NexusSerif"/>
            </a:endParaRPr>
          </a:p>
          <a:p>
            <a:pPr marL="342900" indent="-342900">
              <a:buFont typeface="Wingdings" panose="05000000000000000000" pitchFamily="2" charset="2"/>
              <a:buChar char="§"/>
            </a:pPr>
            <a:endParaRPr lang="en-US" sz="1600" b="1" dirty="0" smtClean="0">
              <a:solidFill>
                <a:srgbClr val="2E2E2E"/>
              </a:solidFill>
              <a:latin typeface="NexusSerif"/>
            </a:endParaRPr>
          </a:p>
          <a:p>
            <a:endParaRPr lang="en-US" sz="1600" b="1" dirty="0"/>
          </a:p>
        </p:txBody>
      </p:sp>
      <p:sp>
        <p:nvSpPr>
          <p:cNvPr id="4" name="TextBox 3"/>
          <p:cNvSpPr txBox="1"/>
          <p:nvPr/>
        </p:nvSpPr>
        <p:spPr>
          <a:xfrm>
            <a:off x="637308" y="207818"/>
            <a:ext cx="3228109" cy="400110"/>
          </a:xfrm>
          <a:prstGeom prst="rect">
            <a:avLst/>
          </a:prstGeom>
          <a:noFill/>
        </p:spPr>
        <p:txBody>
          <a:bodyPr wrap="square" rtlCol="0">
            <a:spAutoFit/>
          </a:bodyPr>
          <a:lstStyle/>
          <a:p>
            <a:r>
              <a:rPr lang="en-US" sz="2000" b="1" dirty="0" smtClean="0"/>
              <a:t>LITERATURE REVIEW:</a:t>
            </a:r>
            <a:endParaRPr lang="en-US" sz="2000" b="1" dirty="0"/>
          </a:p>
        </p:txBody>
      </p:sp>
      <p:sp>
        <p:nvSpPr>
          <p:cNvPr id="5" name="Rectangle 4"/>
          <p:cNvSpPr/>
          <p:nvPr/>
        </p:nvSpPr>
        <p:spPr>
          <a:xfrm>
            <a:off x="637308" y="2156385"/>
            <a:ext cx="7675420" cy="2585323"/>
          </a:xfrm>
          <a:prstGeom prst="rect">
            <a:avLst/>
          </a:prstGeom>
        </p:spPr>
        <p:txBody>
          <a:bodyPr wrap="square">
            <a:spAutoFit/>
          </a:bodyPr>
          <a:lstStyle/>
          <a:p>
            <a:pPr lvl="1">
              <a:buFont typeface="Arial" pitchFamily="34" charset="0"/>
              <a:buChar char="•"/>
            </a:pPr>
            <a:r>
              <a:rPr lang="en-US" sz="1800" b="1" dirty="0"/>
              <a:t>This paper is written to implement a smart home automation system with enhanced </a:t>
            </a:r>
            <a:r>
              <a:rPr lang="en-US" sz="1800" b="1" dirty="0" err="1"/>
              <a:t>authorisation</a:t>
            </a:r>
            <a:r>
              <a:rPr lang="en-US" sz="1800" b="1" dirty="0"/>
              <a:t> and security practices, considering the detailed description of different technologies present </a:t>
            </a:r>
            <a:r>
              <a:rPr lang="en-US" sz="1800" b="1" dirty="0" smtClean="0"/>
              <a:t>nowadays</a:t>
            </a:r>
          </a:p>
          <a:p>
            <a:pPr lvl="1">
              <a:buFont typeface="Arial" pitchFamily="34" charset="0"/>
              <a:buChar char="•"/>
            </a:pPr>
            <a:r>
              <a:rPr lang="en-US" sz="1800" b="1" dirty="0" smtClean="0"/>
              <a:t>.</a:t>
            </a:r>
            <a:endParaRPr lang="en-US" sz="1800" b="1" dirty="0"/>
          </a:p>
          <a:p>
            <a:pPr lvl="1">
              <a:buFont typeface="Arial" pitchFamily="34" charset="0"/>
              <a:buChar char="•"/>
            </a:pPr>
            <a:r>
              <a:rPr lang="en-US" sz="1800" b="1" dirty="0"/>
              <a:t>This work is done by keeping in mind the various smart home systems like central controller-based smart home systems, Bluetooth-based smart home systems and Internet-based smart home systems. The work is concluded by giving future directions smart home Security Research</a:t>
            </a:r>
          </a:p>
        </p:txBody>
      </p:sp>
    </p:spTree>
    <p:extLst>
      <p:ext uri="{BB962C8B-B14F-4D97-AF65-F5344CB8AC3E}">
        <p14:creationId xmlns:p14="http://schemas.microsoft.com/office/powerpoint/2010/main" val="76857568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29582" y="1888150"/>
            <a:ext cx="4505700" cy="1159800"/>
          </a:xfrm>
        </p:spPr>
        <p:txBody>
          <a:bodyPr/>
          <a:lstStyle/>
          <a:p>
            <a:r>
              <a:rPr lang="en-US" dirty="0" smtClean="0"/>
              <a:t>COMPONENTS REQUIRED</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5" name="TextBox 4"/>
          <p:cNvSpPr txBox="1"/>
          <p:nvPr/>
        </p:nvSpPr>
        <p:spPr>
          <a:xfrm>
            <a:off x="1052945" y="1572490"/>
            <a:ext cx="2008910" cy="1569660"/>
          </a:xfrm>
          <a:prstGeom prst="rect">
            <a:avLst/>
          </a:prstGeom>
          <a:noFill/>
        </p:spPr>
        <p:txBody>
          <a:bodyPr wrap="square" rtlCol="0">
            <a:spAutoFit/>
          </a:bodyPr>
          <a:lstStyle/>
          <a:p>
            <a:r>
              <a:rPr lang="en-US" sz="9600" b="1" dirty="0" smtClean="0"/>
              <a:t>3</a:t>
            </a:r>
            <a:endParaRPr lang="en-US" sz="9600" b="1" dirty="0"/>
          </a:p>
        </p:txBody>
      </p:sp>
    </p:spTree>
    <p:extLst>
      <p:ext uri="{BB962C8B-B14F-4D97-AF65-F5344CB8AC3E}">
        <p14:creationId xmlns:p14="http://schemas.microsoft.com/office/powerpoint/2010/main" val="89849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50" y="477071"/>
            <a:ext cx="4509655" cy="1028700"/>
          </a:xfrm>
        </p:spPr>
        <p:txBody>
          <a:bodyPr/>
          <a:lstStyle/>
          <a:p>
            <a:r>
              <a:rPr lang="en-US" dirty="0" smtClean="0">
                <a:solidFill>
                  <a:schemeClr val="tx1">
                    <a:lumMod val="25000"/>
                    <a:lumOff val="75000"/>
                  </a:schemeClr>
                </a:solidFill>
              </a:rPr>
              <a:t>COMPONENTS WE HAVE USED IN THIS PROJECT</a:t>
            </a:r>
            <a:endParaRPr lang="en-US" dirty="0">
              <a:solidFill>
                <a:schemeClr val="tx1">
                  <a:lumMod val="25000"/>
                  <a:lumOff val="75000"/>
                </a:schemeClr>
              </a:solidFill>
            </a:endParaRPr>
          </a:p>
        </p:txBody>
      </p:sp>
      <p:sp>
        <p:nvSpPr>
          <p:cNvPr id="3" name="Text Placeholder 2"/>
          <p:cNvSpPr>
            <a:spLocks noGrp="1"/>
          </p:cNvSpPr>
          <p:nvPr>
            <p:ph type="body" idx="1"/>
          </p:nvPr>
        </p:nvSpPr>
        <p:spPr>
          <a:xfrm>
            <a:off x="421265" y="1660700"/>
            <a:ext cx="6030630" cy="3158700"/>
          </a:xfrm>
        </p:spPr>
        <p:txBody>
          <a:bodyPr/>
          <a:lstStyle/>
          <a:p>
            <a:pPr marL="342900" indent="-342900">
              <a:buAutoNum type="arabicPeriod"/>
            </a:pPr>
            <a:r>
              <a:rPr lang="en-US" b="1" dirty="0"/>
              <a:t>ARDUINO NANO</a:t>
            </a:r>
          </a:p>
          <a:p>
            <a:pPr marL="342900" indent="-342900">
              <a:buAutoNum type="arabicPeriod"/>
            </a:pPr>
            <a:r>
              <a:rPr lang="en-US" b="1" dirty="0"/>
              <a:t> 4 WAY RELAY</a:t>
            </a:r>
          </a:p>
          <a:p>
            <a:pPr marL="342900" indent="-342900">
              <a:buAutoNum type="arabicPeriod"/>
            </a:pPr>
            <a:r>
              <a:rPr lang="en-US" b="1" dirty="0"/>
              <a:t>BREAD BOARD</a:t>
            </a:r>
          </a:p>
          <a:p>
            <a:pPr marL="342900" indent="-342900">
              <a:buAutoNum type="arabicPeriod"/>
            </a:pPr>
            <a:r>
              <a:rPr lang="en-US" b="1" dirty="0"/>
              <a:t>JUMPER WIRE</a:t>
            </a:r>
          </a:p>
          <a:p>
            <a:pPr marL="342900" indent="-342900">
              <a:buAutoNum type="arabicPeriod"/>
            </a:pPr>
            <a:r>
              <a:rPr lang="en-US" b="1" dirty="0"/>
              <a:t> HC – 05 BLUETOOTH </a:t>
            </a:r>
            <a:r>
              <a:rPr lang="en-US" b="1" dirty="0" smtClean="0"/>
              <a:t>MODULE</a:t>
            </a:r>
          </a:p>
          <a:p>
            <a:pPr marL="342900" indent="-342900">
              <a:buAutoNum type="arabicPeriod"/>
            </a:pPr>
            <a:r>
              <a:rPr lang="en-US" b="1" dirty="0" smtClean="0"/>
              <a:t>5 VOLT POWER SUPPLY</a:t>
            </a:r>
            <a:endParaRPr lang="en-US" b="1" dirty="0"/>
          </a:p>
          <a:p>
            <a:pPr marL="342900" indent="-342900">
              <a:buAutoNum type="arabicPeriod"/>
            </a:pPr>
            <a:r>
              <a:rPr lang="en-US" b="1" dirty="0"/>
              <a:t>SMARTPHONE</a:t>
            </a:r>
          </a:p>
          <a:p>
            <a:endParaRPr lang="en-US" dirty="0"/>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pic>
        <p:nvPicPr>
          <p:cNvPr id="1030" name="Picture 6" descr="Robocraze Nano Board Compatible with Arduino with soldered pin : Amazon.in:  Industrial &amp; Scientif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5804" y="116396"/>
            <a:ext cx="2122148" cy="18851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5V Four-Channel Relay Module - Pin Diagram, Specifications, Applications,  Wor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7590" y="169276"/>
            <a:ext cx="2156974" cy="183224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www.electronicscomp.com/image/cache/catalog/bluetooth-module-hc-05-buy-india-800x8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5272" y="1772924"/>
            <a:ext cx="1530928" cy="15309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1363" y="2269933"/>
            <a:ext cx="2110214" cy="2873467"/>
          </a:xfrm>
          <a:prstGeom prst="rect">
            <a:avLst/>
          </a:prstGeom>
        </p:spPr>
      </p:pic>
    </p:spTree>
    <p:extLst>
      <p:ext uri="{BB962C8B-B14F-4D97-AF65-F5344CB8AC3E}">
        <p14:creationId xmlns:p14="http://schemas.microsoft.com/office/powerpoint/2010/main" val="1801783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5" name="TextBox 4"/>
          <p:cNvSpPr txBox="1"/>
          <p:nvPr/>
        </p:nvSpPr>
        <p:spPr>
          <a:xfrm>
            <a:off x="1274896" y="1600200"/>
            <a:ext cx="2445050" cy="1569660"/>
          </a:xfrm>
          <a:prstGeom prst="rect">
            <a:avLst/>
          </a:prstGeom>
          <a:noFill/>
        </p:spPr>
        <p:txBody>
          <a:bodyPr wrap="square" rtlCol="0">
            <a:spAutoFit/>
          </a:bodyPr>
          <a:lstStyle/>
          <a:p>
            <a:r>
              <a:rPr lang="en-US" sz="9600" b="1" dirty="0">
                <a:solidFill>
                  <a:schemeClr val="tx2"/>
                </a:solidFill>
              </a:rPr>
              <a:t>4</a:t>
            </a:r>
          </a:p>
        </p:txBody>
      </p:sp>
      <p:sp>
        <p:nvSpPr>
          <p:cNvPr id="6" name="AutoShape 2" descr="Cool Gif - Ice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Candidate Hub"/>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350327" y="1376074"/>
            <a:ext cx="4129832" cy="37154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hopal (V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599" y="62347"/>
            <a:ext cx="2452439" cy="1226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53201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Warwick template">
  <a:themeElements>
    <a:clrScheme name="Custom 347">
      <a:dk1>
        <a:srgbClr val="114454"/>
      </a:dk1>
      <a:lt1>
        <a:srgbClr val="FFFFFF"/>
      </a:lt1>
      <a:dk2>
        <a:srgbClr val="5F6C70"/>
      </a:dk2>
      <a:lt2>
        <a:srgbClr val="CED5D8"/>
      </a:lt2>
      <a:accent1>
        <a:srgbClr val="114454"/>
      </a:accent1>
      <a:accent2>
        <a:srgbClr val="18637B"/>
      </a:accent2>
      <a:accent3>
        <a:srgbClr val="309AAD"/>
      </a:accent3>
      <a:accent4>
        <a:srgbClr val="165751"/>
      </a:accent4>
      <a:accent5>
        <a:srgbClr val="3B8D61"/>
      </a:accent5>
      <a:accent6>
        <a:srgbClr val="94BF6E"/>
      </a:accent6>
      <a:hlink>
        <a:srgbClr val="114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2282</TotalTime>
  <Words>639</Words>
  <Application>Microsoft Office PowerPoint</Application>
  <PresentationFormat>On-screen Show (16:9)</PresentationFormat>
  <Paragraphs>107</Paragraphs>
  <Slides>17</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Wingdings</vt:lpstr>
      <vt:lpstr>Oswald</vt:lpstr>
      <vt:lpstr>Arial Black</vt:lpstr>
      <vt:lpstr>Courier New</vt:lpstr>
      <vt:lpstr>NexusSerif</vt:lpstr>
      <vt:lpstr>Nixie One</vt:lpstr>
      <vt:lpstr>Poppins</vt:lpstr>
      <vt:lpstr>Roboto Slab</vt:lpstr>
      <vt:lpstr>Warwick template</vt:lpstr>
      <vt:lpstr>Home Appliance Control Using Android Application                                       review 2:</vt:lpstr>
      <vt:lpstr>OVERVIEW OF THE PRESENTATION:</vt:lpstr>
      <vt:lpstr>OBJECTIVE </vt:lpstr>
      <vt:lpstr>PowerPoint Presentation</vt:lpstr>
      <vt:lpstr>LITERATURE REVIEW</vt:lpstr>
      <vt:lpstr>PowerPoint Presentation</vt:lpstr>
      <vt:lpstr>COMPONENTS REQUIRED</vt:lpstr>
      <vt:lpstr>COMPONENTS WE HAVE USED IN THIS PROJECT</vt:lpstr>
      <vt:lpstr>PowerPoint Presentation</vt:lpstr>
      <vt:lpstr>PowerPoint Presentation</vt:lpstr>
      <vt:lpstr>PROGRESS WORK TILL NOW</vt:lpstr>
      <vt:lpstr>PROGRESS WORK:</vt:lpstr>
      <vt:lpstr>CONCLUTION</vt:lpstr>
      <vt:lpstr>CONCLUTION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Appliance Control Using Android Application, IR Remote</dc:title>
  <dc:creator>HP</dc:creator>
  <cp:lastModifiedBy>Microsoft account</cp:lastModifiedBy>
  <cp:revision>40</cp:revision>
  <dcterms:modified xsi:type="dcterms:W3CDTF">2022-04-16T04:06:19Z</dcterms:modified>
</cp:coreProperties>
</file>