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3" r:id="rId3"/>
  </p:sldMasterIdLst>
  <p:notesMasterIdLst>
    <p:notesMasterId r:id="rId15"/>
  </p:notesMasterIdLst>
  <p:sldIdLst>
    <p:sldId id="256" r:id="rId4"/>
    <p:sldId id="257" r:id="rId5"/>
    <p:sldId id="258" r:id="rId6"/>
    <p:sldId id="260" r:id="rId7"/>
    <p:sldId id="262" r:id="rId8"/>
    <p:sldId id="261" r:id="rId9"/>
    <p:sldId id="263" r:id="rId10"/>
    <p:sldId id="265" r:id="rId11"/>
    <p:sldId id="266" r:id="rId12"/>
    <p:sldId id="268" r:id="rId13"/>
    <p:sldId id="269"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20:42:54.642"/>
    </inkml:context>
    <inkml:brush xml:id="br0">
      <inkml:brushProperty name="width" value="0.1" units="cm"/>
      <inkml:brushProperty name="height" value="0.1" units="cm"/>
      <inkml:brushProperty name="color" value="#E71224"/>
    </inkml:brush>
  </inkml:definitions>
  <inkml:trace contextRef="#ctx0" brushRef="#br0">1 266 24575,'4'-1'0,"0"-1"0,1 0 0,-1 1 0,0-1 0,0-1 0,0 1 0,0 0 0,0-1 0,-1 0 0,1 0 0,4-5 0,15-11 0,-19 17 0,97-53 0,9-12 0,-78 52 0,42-13 0,-40 19 0,0 2 0,1 2 0,0 1 0,0 1 0,67 5 0,-38-2 0,62-5 0,27 7 0,153-4 0,-241-6 0,-42 5 0,37-2 0,208 19 0,-197-5 0,72 18 0,-107-19 0,1-1 0,73 2 0,15-5 0,146-3 0,-154-11 0,57 8 0,132 4 0,-276 0 0,0 2 0,-1 1 0,0 2 0,-1 1 0,1 0 0,-1 3 0,41 20 0,-43-16 0,-1 1 0,-1 1 0,43 39 0,-58-46 0,-1 0 0,0 0 0,-1 0 0,0 1 0,-1 0 0,0 0 0,7 19 0,17 30 0,-29-58 0,1 0 0,-1 0 0,0 1 0,0-1 0,0 0 0,0 1 0,-1-1 0,1 0 0,0 1 0,-1-1 0,0 1 0,0-1 0,1 1 0,-1-1 0,-1 1 0,1-1 0,0 1 0,-1-1 0,1 1 0,-1-1 0,0 1 0,-1 3 0,0-3 0,0-1 0,0 1 0,0-1 0,0 0 0,0 0 0,0 0 0,0 0 0,-1 0 0,1-1 0,-1 1 0,1-1 0,-1 1 0,1-1 0,-1 0 0,0 0 0,0 0 0,0-1 0,-5 2 0,-70 11 0,-79 24 0,104-15 0,43-17 0,0 0 0,0-1 0,0 0 0,-1-1 0,-19 4 0,-69 10 0,62-10 0,0-1 0,-60 2 0,19-10 0,-101 3 0,143 3 0,-65 15 0,75-14 0,-1 0 0,0-2 0,1-2 0,-31 0 0,47-1 0,-220-11 0,-489 11 0,683 1 0,-43 8 0,43-4 0,-46 1 0,-751-6 0,725-5 0,103 4 0,0 0 0,0 1 0,0-2 0,1 1 0,-1 0 0,0-1 0,0 0 0,1 0 0,-1-1 0,1 1 0,0-1 0,0 0 0,0 0 0,0 0 0,0 0 0,0-1 0,1 0 0,0 0 0,0 0 0,0 0 0,0 0 0,1 0 0,-4-7 0,-2-10 0,0-1 0,1 0 0,1 0 0,-3-24 0,-4-15 0,7 43-273,2 0 0,0-1 0,2 1 0,-2-25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20:43:43.148"/>
    </inkml:context>
    <inkml:brush xml:id="br0">
      <inkml:brushProperty name="width" value="0.1" units="cm"/>
      <inkml:brushProperty name="height" value="0.1" units="cm"/>
      <inkml:brushProperty name="color" value="#E71224"/>
    </inkml:brush>
  </inkml:definitions>
  <inkml:trace contextRef="#ctx0" brushRef="#br0">8497 1286 24575,'-82'-24'0,"-118"-53"0,93 33 0,-133-51 0,-302-112 0,297 114 0,195 69 0,-76-49 0,-31-15 0,-330-108 0,411 174 0,-94-16 0,10 3 0,25 0 0,110 31 0,-1 1 0,1 0 0,0 2 0,-46 4 0,8-2 0,36 1 0,0 0 0,-35 9 0,36-6 0,-1-1 0,-36 1 0,-13-4 0,-100-3 0,37-12 0,6 1 0,-93-3 0,188 17 0,-1-3 0,1-1 0,-59-12 0,30 5 0,46 7 0,1 0 0,-27-8 0,-13-2 0,46 11 0,-1-1 0,1 0 0,-23-10 0,-69-41 0,32 14 0,67 37 0,0 1 0,0 0 0,0 0 0,0 1 0,-1-1 0,1 2 0,0-1 0,0 1 0,-14 1 0,-69 13 0,57-8 0,-341 73 0,330-69 0,-1-1 0,0-3 0,0-1 0,-54-3 0,53-1 0,31 0 0,0 0 0,-1-2 0,1 1 0,0-2 0,0 0 0,0-1 0,0 0 0,-24-9 0,-25-15 0,-1 2 0,-1 4 0,-1 3 0,-1 2 0,-112-10 0,-46 22 0,129 5 0,12 1 0,0 4 0,-91 17 0,1 21 0,63-14 0,-157 56 0,223-69 0,-138 59 0,61-24 0,83-34 0,1 1 0,-59 40 0,-65 60 0,103-74 0,-82 72 0,134-110 0,-4 3 0,1 0 0,0 1 0,1 1 0,0 0 0,1 0 0,0 1 0,1 0 0,-9 20 0,14-27 0,1 0 0,0 0 0,0 1 0,0-1 0,1 1 0,0-1 0,0 1 0,1-1 0,0 1 0,0-1 0,0 1 0,1 0 0,0-1 0,0 0 0,1 1 0,0-1 0,0 0 0,0 1 0,1-1 0,0 0 0,0-1 0,5 7 0,14 20 0,3-1 0,0-1 0,2-2 0,1 0 0,1-2 0,2-1 0,0-2 0,53 31 0,152 62 0,-179-89 0,-44-22 0,1 1 0,-1 1 0,0 0 0,17 13 0,-7-4 0,1 0 0,1-1 0,0-1 0,53 20 0,114 26 0,-159-51 0,37 4 0,-57-12 0,0 1 0,0 1 0,0-1 0,0 2 0,0 0 0,14 7 0,-8-2 0,-1-1 0,36 9 0,24 10 0,-63-20 0,29 14 0,1-1 0,0-2 0,94 22 0,-19-14 0,18 4 0,-93-25 0,73 20 0,-86-18 0,0-1 0,1-3 0,-1 0 0,1-2 0,43-4 0,-4 1 0,-2 1 0,0-4 0,89-16 0,108-25 0,-217 38 0,0 3 0,1 2 0,-1 2 0,76 9 0,-41 3 0,46 4 0,89 7 0,3-1 0,447-17 0,-287-21 0,31 0 0,-142 6 0,-39-14 0,-169 20 0,1 2 0,-1 4 0,1 2 0,70 13 0,-63-8 0,0-3 0,124-8 0,-41-10 0,87-2 0,-88 25 0,-138-9 0,255 25 0,-195-20 0,0-3 0,85-7 0,-128 0 0,0-1 0,-1-2 0,0-1 0,0-1 0,0-2 0,31-15 0,66-32 0,-109 47 0,0-1 0,-2-1 0,1 0 0,21-21 0,1-2 0,-28 25 0,0 0 0,-1-1 0,0 0 0,0-1 0,-1 0 0,14-25 0,-11 14 0,-8 16 0,-1-1 0,0 0 0,-1 0 0,0 0 0,0 0 0,3-13 0,-7 20 0,0-1 0,0 1 0,0 0 0,0 0 0,0 0 0,0-1 0,0 1 0,-1 0 0,1 0 0,-1 0 0,0 0 0,0 0 0,0 0 0,0 0 0,0 0 0,0 0 0,0 0 0,0 0 0,-1 1 0,1-1 0,-1 0 0,1 1 0,-1-1 0,0 1 0,0 0 0,1-1 0,-1 1 0,0 0 0,0 0 0,0 0 0,0 1 0,0-1 0,-1 0 0,-2 0 0,4 1-48,-3-1-72,0-1 1,0 1-1,0-1 0,0 1 0,1-1 1,-1 0-1,1 0 0,-1-1 0,1 1 1,-4-4-1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12/4/2023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12/4/2023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12/4/2023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12/4/2023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12/4/2023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12/4/2023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12/4/2023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12/4/2023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12/4/2023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12/4/2023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12/4/2023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12/4/2023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image" Target="../media/image8.png"/><Relationship Id="rId12"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11"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1759351" y="6296627"/>
            <a:ext cx="5130221" cy="3431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CustomShape 1"/>
          <p:cNvSpPr/>
          <p:nvPr/>
        </p:nvSpPr>
        <p:spPr>
          <a:xfrm>
            <a:off x="634286" y="886918"/>
            <a:ext cx="7426349" cy="494621"/>
          </a:xfrm>
          <a:prstGeom prst="rect">
            <a:avLst/>
          </a:prstGeom>
          <a:noFill/>
          <a:ln w="9360">
            <a:noFill/>
          </a:ln>
        </p:spPr>
        <p:txBody>
          <a:bodyPr lIns="0" rIns="0" bIns="0" anchor="b"/>
          <a:lstStyle/>
          <a:p>
            <a:pPr algn="ctr">
              <a:lnSpc>
                <a:spcPct val="100000"/>
              </a:lnSpc>
            </a:pPr>
            <a:r>
              <a:rPr lang="en-IN" sz="4000" dirty="0">
                <a:solidFill>
                  <a:srgbClr val="FF0000"/>
                </a:solidFill>
                <a:latin typeface="Calibri"/>
              </a:rPr>
              <a:t>Online Face Recognition Attendance System</a:t>
            </a:r>
            <a:endParaRPr sz="4000" dirty="0">
              <a:solidFill>
                <a:srgbClr val="FF0000"/>
              </a:solidFill>
            </a:endParaRPr>
          </a:p>
        </p:txBody>
      </p:sp>
      <p:sp>
        <p:nvSpPr>
          <p:cNvPr id="8" name="CustomShape 2"/>
          <p:cNvSpPr/>
          <p:nvPr/>
        </p:nvSpPr>
        <p:spPr>
          <a:xfrm>
            <a:off x="0" y="1493949"/>
            <a:ext cx="9143999"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IN" b="1" dirty="0">
                <a:solidFill>
                  <a:srgbClr val="7030A0"/>
                </a:solidFill>
                <a:latin typeface="Times New Roman"/>
              </a:rPr>
              <a:t> (I)     YASH RAJ ANAND (12020002001016)</a:t>
            </a:r>
          </a:p>
          <a:p>
            <a:pPr algn="ctr">
              <a:lnSpc>
                <a:spcPct val="100000"/>
              </a:lnSpc>
            </a:pPr>
            <a:r>
              <a:rPr lang="en-IN" b="1" dirty="0">
                <a:solidFill>
                  <a:srgbClr val="7030A0"/>
                </a:solidFill>
                <a:latin typeface="Times New Roman"/>
              </a:rPr>
              <a:t>  (II)    RISHABH                  (12020002001018)</a:t>
            </a:r>
          </a:p>
          <a:p>
            <a:pPr algn="ctr">
              <a:lnSpc>
                <a:spcPct val="100000"/>
              </a:lnSpc>
            </a:pPr>
            <a:endParaRPr lang="en-IN" b="1" dirty="0">
              <a:solidFill>
                <a:srgbClr val="7030A0"/>
              </a:solidFill>
              <a:latin typeface="Times New Roman"/>
            </a:endParaRPr>
          </a:p>
          <a:p>
            <a:pPr algn="ctr">
              <a:lnSpc>
                <a:spcPct val="100000"/>
              </a:lnSpc>
            </a:pPr>
            <a:r>
              <a:rPr lang="en-IN" b="1" dirty="0">
                <a:solidFill>
                  <a:srgbClr val="7030A0"/>
                </a:solidFill>
                <a:latin typeface="Times New Roman"/>
              </a:rPr>
              <a:t> </a:t>
            </a:r>
            <a:r>
              <a:rPr lang="en-IN" sz="2300" b="1" dirty="0">
                <a:solidFill>
                  <a:srgbClr val="7030A0"/>
                </a:solidFill>
                <a:latin typeface="Times New Roman"/>
              </a:rPr>
              <a:t>(</a:t>
            </a:r>
            <a:r>
              <a:rPr lang="en-IN" sz="2200" b="1" dirty="0">
                <a:solidFill>
                  <a:srgbClr val="C00000"/>
                </a:solidFill>
                <a:latin typeface="Times New Roman"/>
              </a:rPr>
              <a:t>B.Tech 4</a:t>
            </a:r>
            <a:r>
              <a:rPr lang="en-IN" sz="2200" b="1" baseline="30000" dirty="0">
                <a:solidFill>
                  <a:srgbClr val="C00000"/>
                </a:solidFill>
                <a:latin typeface="Times New Roman"/>
              </a:rPr>
              <a:t>th</a:t>
            </a:r>
            <a:r>
              <a:rPr lang="en-IN" sz="2200" b="1" dirty="0">
                <a:solidFill>
                  <a:srgbClr val="C00000"/>
                </a:solidFill>
                <a:latin typeface="Times New Roman"/>
              </a:rPr>
              <a:t>  Year 7</a:t>
            </a:r>
            <a:r>
              <a:rPr lang="en-IN" sz="2200" b="1" baseline="30000" dirty="0">
                <a:solidFill>
                  <a:srgbClr val="C00000"/>
                </a:solidFill>
                <a:latin typeface="Times New Roman"/>
              </a:rPr>
              <a:t>th</a:t>
            </a:r>
            <a:r>
              <a:rPr lang="en-IN" sz="2200" b="1" dirty="0">
                <a:solidFill>
                  <a:srgbClr val="C00000"/>
                </a:solidFill>
                <a:latin typeface="Times New Roman"/>
              </a:rPr>
              <a:t> semester</a:t>
            </a:r>
            <a:r>
              <a:rPr lang="en-IN" sz="2200" b="1" dirty="0">
                <a:solidFill>
                  <a:srgbClr val="7030A0"/>
                </a:solidFill>
                <a:latin typeface="Times New Roman"/>
              </a:rPr>
              <a:t>)</a:t>
            </a:r>
            <a:endParaRPr lang="en-IN" b="1" dirty="0">
              <a:solidFill>
                <a:srgbClr val="7030A0"/>
              </a:solidFill>
              <a:latin typeface="Times New Roman"/>
            </a:endParaRPr>
          </a:p>
          <a:p>
            <a:pPr algn="ctr">
              <a:lnSpc>
                <a:spcPct val="100000"/>
              </a:lnSpc>
            </a:pPr>
            <a:endParaRPr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a:solidFill>
                  <a:srgbClr val="FF0000"/>
                </a:solidFill>
                <a:latin typeface="Times New Roman"/>
              </a:rPr>
              <a:t>Prof. (DR.) G. UMA DEVI</a:t>
            </a:r>
            <a:endParaRPr dirty="0">
              <a:solidFill>
                <a:srgbClr val="FF0000"/>
              </a:solidFill>
            </a:endParaRPr>
          </a:p>
          <a:p>
            <a:pPr algn="ctr">
              <a:lnSpc>
                <a:spcPct val="100000"/>
              </a:lnSpc>
            </a:pPr>
            <a:endParaRPr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6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3B24415B-9791-C5DA-26C9-11D549648E55}"/>
              </a:ext>
            </a:extLst>
          </p:cNvPr>
          <p:cNvSpPr txBox="1"/>
          <p:nvPr/>
        </p:nvSpPr>
        <p:spPr>
          <a:xfrm>
            <a:off x="231494" y="1425568"/>
            <a:ext cx="8403944" cy="3785652"/>
          </a:xfrm>
          <a:prstGeom prst="rect">
            <a:avLst/>
          </a:prstGeom>
          <a:noFill/>
        </p:spPr>
        <p:txBody>
          <a:bodyPr wrap="square">
            <a:spAutoFit/>
          </a:bodyPr>
          <a:lstStyle/>
          <a:p>
            <a:r>
              <a:rPr lang="en-IN" sz="2000" dirty="0"/>
              <a:t>I would want to convey my heartfelt gratitude to Prof. DR. G. Uma Devi , my mentor, for his invaluable advice and assistance in completing my project. She was there to assist me every step of the way, and his motivation is what enabled me to accomplish my task effectively. I would also like to thank all of the other supporting personnel who assisted me by supplying the equipment that was essential and vital, without which I would not have been able to perform efficiently on this project.</a:t>
            </a:r>
          </a:p>
          <a:p>
            <a:endParaRPr lang="en-IN" sz="2000" dirty="0"/>
          </a:p>
          <a:p>
            <a:r>
              <a:rPr lang="en-IN" sz="2000" dirty="0"/>
              <a:t>I would also want to thank the University of  Engineering and Management Jaipur for accepting my project in my desired field of expertise. I’d also like to thank my project partners &amp; friends  for their support and encouragement as I worked on this assignment.</a:t>
            </a:r>
          </a:p>
        </p:txBody>
      </p:sp>
    </p:spTree>
    <p:extLst>
      <p:ext uri="{BB962C8B-B14F-4D97-AF65-F5344CB8AC3E}">
        <p14:creationId xmlns:p14="http://schemas.microsoft.com/office/powerpoint/2010/main" val="367780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2083442" y="6323473"/>
            <a:ext cx="4526666" cy="3651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Aim &amp; 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E03E729-C8BB-1C94-8E5C-52411D350C0E}"/>
              </a:ext>
            </a:extLst>
          </p:cNvPr>
          <p:cNvSpPr txBox="1"/>
          <p:nvPr/>
        </p:nvSpPr>
        <p:spPr>
          <a:xfrm>
            <a:off x="115747" y="1077653"/>
            <a:ext cx="8565266" cy="2862322"/>
          </a:xfrm>
          <a:prstGeom prst="rect">
            <a:avLst/>
          </a:prstGeom>
          <a:noFill/>
        </p:spPr>
        <p:txBody>
          <a:bodyPr wrap="square">
            <a:spAutoFit/>
          </a:bodyPr>
          <a:lstStyle/>
          <a:p>
            <a:r>
              <a:rPr lang="en-IN" sz="2000" dirty="0"/>
              <a:t>The Online Face Recognition Attendance System represents a cutting-edge advancement in attendance management, harnessing the power of facial recognition technology to revolutionize the way organizations track and monitor attendance. At its core, the system begins with the </a:t>
            </a:r>
            <a:r>
              <a:rPr lang="en-IN" sz="2000" dirty="0" err="1"/>
              <a:t>enrollment</a:t>
            </a:r>
            <a:r>
              <a:rPr lang="en-IN" sz="2000" dirty="0"/>
              <a:t> phase, where individuals are registered by capturing their facial features, generating unique biometric templates that serve as digital signatures for identification. These templates are securely stored in a database, forming a comprehensive reference for real-time comparisons during attendance tracking</a:t>
            </a: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Aim &amp; 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07ACE00-1B63-5D4C-58AE-47808E62F930}"/>
              </a:ext>
            </a:extLst>
          </p:cNvPr>
          <p:cNvSpPr txBox="1"/>
          <p:nvPr/>
        </p:nvSpPr>
        <p:spPr>
          <a:xfrm>
            <a:off x="120631" y="1343714"/>
            <a:ext cx="8489849" cy="4801314"/>
          </a:xfrm>
          <a:prstGeom prst="rect">
            <a:avLst/>
          </a:prstGeom>
          <a:noFill/>
        </p:spPr>
        <p:txBody>
          <a:bodyPr wrap="square">
            <a:spAutoFit/>
          </a:bodyPr>
          <a:lstStyle/>
          <a:p>
            <a:r>
              <a:rPr lang="en-IN" dirty="0"/>
              <a:t>The Online Face Recognition Attendance System aims to revolutionize attendance management by deploying highly accurate facial recognition algorithms, ensuring precision in identifying individuals and minimizing errors. By automating the attendance process, the system enhances efficiency and reduces the time and effort associated with manual tracking methods. Prioritizing a contactless experience, it eliminates the need for physical contact or additional devices during attendance marking. Robust security measures safeguard facial data, granting access only to authorized personnel and complying with privacy regulations. The system features an intuitive and user-friendly interface for administrators and end-users, fostering a positive experience. Seamless integration with existing organizational systems is enabled, allowing for easy adoption. Real-time monitoring and automated reporting provide administrators with comprehensive attendance insights. The system is designed to be scalable, accommodating varying organizational needs, and exhibits adaptability to different environments and user demographics. Educational initiatives aim to inform users and administrators about system functionalities and ethical considerations, fostering understanding and acceptance within the user community.</a:t>
            </a:r>
          </a:p>
        </p:txBody>
      </p:sp>
    </p:spTree>
    <p:extLst>
      <p:ext uri="{BB962C8B-B14F-4D97-AF65-F5344CB8AC3E}">
        <p14:creationId xmlns:p14="http://schemas.microsoft.com/office/powerpoint/2010/main" val="288430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95360" y="0"/>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1DB30CF-7E6A-D694-5012-0DF95AF7EA00}"/>
              </a:ext>
            </a:extLst>
          </p:cNvPr>
          <p:cNvSpPr txBox="1"/>
          <p:nvPr/>
        </p:nvSpPr>
        <p:spPr>
          <a:xfrm>
            <a:off x="173620" y="1041400"/>
            <a:ext cx="5521123" cy="4801314"/>
          </a:xfrm>
          <a:prstGeom prst="rect">
            <a:avLst/>
          </a:prstGeom>
          <a:noFill/>
        </p:spPr>
        <p:txBody>
          <a:bodyPr wrap="square">
            <a:spAutoFit/>
          </a:bodyPr>
          <a:lstStyle/>
          <a:p>
            <a:r>
              <a:rPr lang="en-IN" dirty="0"/>
              <a:t>Minimum requirement:-(</a:t>
            </a:r>
            <a:r>
              <a:rPr lang="en-IN" dirty="0" err="1"/>
              <a:t>i</a:t>
            </a:r>
            <a:r>
              <a:rPr lang="en-IN" dirty="0"/>
              <a:t>) windows 7 OS</a:t>
            </a:r>
          </a:p>
          <a:p>
            <a:r>
              <a:rPr lang="en-IN" dirty="0"/>
              <a:t>                                           (ii) 4 GB Ram</a:t>
            </a:r>
          </a:p>
          <a:p>
            <a:r>
              <a:rPr lang="en-IN" dirty="0"/>
              <a:t>                                           (iii) 160 GB Hard disk</a:t>
            </a:r>
          </a:p>
          <a:p>
            <a:r>
              <a:rPr lang="en-IN" dirty="0"/>
              <a:t> </a:t>
            </a:r>
          </a:p>
          <a:p>
            <a:endParaRPr lang="en-IN" dirty="0"/>
          </a:p>
          <a:p>
            <a:r>
              <a:rPr lang="en-IN" dirty="0"/>
              <a:t>Software setup:-                 (</a:t>
            </a:r>
            <a:r>
              <a:rPr lang="en-IN" dirty="0" err="1"/>
              <a:t>i</a:t>
            </a:r>
            <a:r>
              <a:rPr lang="en-IN" dirty="0"/>
              <a:t>) VS CODE         </a:t>
            </a:r>
          </a:p>
          <a:p>
            <a:r>
              <a:rPr lang="en-IN" dirty="0"/>
              <a:t>                                             (ii) Python</a:t>
            </a:r>
          </a:p>
          <a:p>
            <a:endParaRPr lang="en-IN" dirty="0"/>
          </a:p>
          <a:p>
            <a:r>
              <a:rPr lang="en-IN" dirty="0"/>
              <a:t>Modules used                      (</a:t>
            </a:r>
            <a:r>
              <a:rPr lang="en-IN" dirty="0" err="1"/>
              <a:t>i</a:t>
            </a:r>
            <a:r>
              <a:rPr lang="en-IN" dirty="0"/>
              <a:t>)  </a:t>
            </a:r>
            <a:r>
              <a:rPr lang="en-IN" dirty="0" err="1"/>
              <a:t>TKinter</a:t>
            </a:r>
            <a:endParaRPr lang="en-IN" dirty="0"/>
          </a:p>
          <a:p>
            <a:r>
              <a:rPr lang="en-IN" dirty="0"/>
              <a:t>                                             (ii)  </a:t>
            </a:r>
            <a:r>
              <a:rPr lang="en-IN" dirty="0" err="1"/>
              <a:t>messagebox</a:t>
            </a:r>
            <a:endParaRPr lang="en-IN" dirty="0"/>
          </a:p>
          <a:p>
            <a:r>
              <a:rPr lang="en-IN" dirty="0"/>
              <a:t>                                             (iii) </a:t>
            </a:r>
            <a:r>
              <a:rPr lang="en-IN" dirty="0" err="1"/>
              <a:t>mailparser</a:t>
            </a:r>
            <a:endParaRPr lang="en-IN" dirty="0"/>
          </a:p>
          <a:p>
            <a:r>
              <a:rPr lang="en-IN" dirty="0"/>
              <a:t>                                             (iv) </a:t>
            </a:r>
            <a:r>
              <a:rPr lang="en-IN" dirty="0" err="1"/>
              <a:t>tkinter.simpledialog</a:t>
            </a:r>
            <a:endParaRPr lang="en-IN" dirty="0"/>
          </a:p>
          <a:p>
            <a:r>
              <a:rPr lang="en-IN" dirty="0"/>
              <a:t>                                             (v)  cv2 (OpenCV)</a:t>
            </a:r>
          </a:p>
          <a:p>
            <a:r>
              <a:rPr lang="en-IN" dirty="0"/>
              <a:t>                                             (vi) OS</a:t>
            </a:r>
          </a:p>
          <a:p>
            <a:r>
              <a:rPr lang="en-IN" dirty="0"/>
              <a:t>                                             (vii) csv</a:t>
            </a:r>
          </a:p>
          <a:p>
            <a:r>
              <a:rPr lang="en-IN" dirty="0"/>
              <a:t>                                             (viii) </a:t>
            </a:r>
            <a:r>
              <a:rPr lang="en-IN" dirty="0" err="1"/>
              <a:t>NumPY</a:t>
            </a:r>
            <a:endParaRPr lang="en-IN" dirty="0"/>
          </a:p>
          <a:p>
            <a:r>
              <a:rPr lang="en-IN" dirty="0"/>
              <a:t>                                             </a:t>
            </a:r>
          </a:p>
        </p:txBody>
      </p:sp>
    </p:spTree>
    <p:extLst>
      <p:ext uri="{BB962C8B-B14F-4D97-AF65-F5344CB8AC3E}">
        <p14:creationId xmlns:p14="http://schemas.microsoft.com/office/powerpoint/2010/main" val="21447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077B283-D473-B065-64D3-AD94B0B0A52D}"/>
              </a:ext>
            </a:extLst>
          </p:cNvPr>
          <p:cNvSpPr txBox="1"/>
          <p:nvPr/>
        </p:nvSpPr>
        <p:spPr>
          <a:xfrm>
            <a:off x="358815" y="1575076"/>
            <a:ext cx="7674015" cy="3693319"/>
          </a:xfrm>
          <a:prstGeom prst="rect">
            <a:avLst/>
          </a:prstGeom>
          <a:noFill/>
        </p:spPr>
        <p:txBody>
          <a:bodyPr wrap="square">
            <a:spAutoFit/>
          </a:bodyPr>
          <a:lstStyle/>
          <a:p>
            <a:r>
              <a:rPr lang="en-IN" dirty="0"/>
              <a:t>The proposed Online Face Recognition Attendance System aims to overcome traditional attendance management limitations by integrating advanced facial recognition technology. Key components include a sophisticated facial recognition algorithm, secure biometric data storage, real-time processing for instant attendance tracking, a user-friendly </a:t>
            </a:r>
            <a:r>
              <a:rPr lang="en-IN" dirty="0" err="1"/>
              <a:t>enrollment</a:t>
            </a:r>
            <a:r>
              <a:rPr lang="en-IN" dirty="0"/>
              <a:t> system, robust attendance logging, and reporting. Seamless integration with existing systems, an intuitive user interface, and stringent security measures are prioritized. The system is designed for scalability and adaptability, accommodating diverse user loads and environments. Training and support resources ensure a smooth transition. The model envisions a comprehensive solution, leveraging facial recognition to redefine attendance management for educational, corporate, and organizational settings, offering security, efficiency, and user convenience. </a:t>
            </a:r>
          </a:p>
        </p:txBody>
      </p:sp>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8792355F-91A3-5A15-755B-9112A6F0B4FB}"/>
                  </a:ext>
                </a:extLst>
              </p14:cNvPr>
              <p14:cNvContentPartPr/>
              <p14:nvPr/>
            </p14:nvContentPartPr>
            <p14:xfrm>
              <a:off x="6785445" y="1392165"/>
              <a:ext cx="1312560" cy="248040"/>
            </p14:xfrm>
          </p:contentPart>
        </mc:Choice>
        <mc:Fallback xmlns="">
          <p:pic>
            <p:nvPicPr>
              <p:cNvPr id="20" name="Ink 19">
                <a:extLst>
                  <a:ext uri="{FF2B5EF4-FFF2-40B4-BE49-F238E27FC236}">
                    <a16:creationId xmlns:a16="http://schemas.microsoft.com/office/drawing/2014/main" id="{8792355F-91A3-5A15-755B-9112A6F0B4FB}"/>
                  </a:ext>
                </a:extLst>
              </p:cNvPr>
              <p:cNvPicPr/>
              <p:nvPr/>
            </p:nvPicPr>
            <p:blipFill>
              <a:blip r:embed="rId7"/>
              <a:stretch>
                <a:fillRect/>
              </a:stretch>
            </p:blipFill>
            <p:spPr>
              <a:xfrm>
                <a:off x="6767805" y="1374525"/>
                <a:ext cx="13482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50AF548-5B17-FB13-EB6C-6374E34FD2C3}"/>
                  </a:ext>
                </a:extLst>
              </p14:cNvPr>
              <p14:cNvContentPartPr/>
              <p14:nvPr/>
            </p14:nvContentPartPr>
            <p14:xfrm>
              <a:off x="5008040" y="4195240"/>
              <a:ext cx="3084840" cy="698760"/>
            </p14:xfrm>
          </p:contentPart>
        </mc:Choice>
        <mc:Fallback xmlns="">
          <p:pic>
            <p:nvPicPr>
              <p:cNvPr id="23" name="Ink 22">
                <a:extLst>
                  <a:ext uri="{FF2B5EF4-FFF2-40B4-BE49-F238E27FC236}">
                    <a16:creationId xmlns:a16="http://schemas.microsoft.com/office/drawing/2014/main" id="{450AF548-5B17-FB13-EB6C-6374E34FD2C3}"/>
                  </a:ext>
                </a:extLst>
              </p:cNvPr>
              <p:cNvPicPr/>
              <p:nvPr/>
            </p:nvPicPr>
            <p:blipFill>
              <a:blip r:embed="rId9"/>
              <a:stretch>
                <a:fillRect/>
              </a:stretch>
            </p:blipFill>
            <p:spPr>
              <a:xfrm>
                <a:off x="4990400" y="4177600"/>
                <a:ext cx="3120480" cy="734400"/>
              </a:xfrm>
              <a:prstGeom prst="rect">
                <a:avLst/>
              </a:prstGeom>
            </p:spPr>
          </p:pic>
        </mc:Fallback>
      </mc:AlternateContent>
      <p:pic>
        <p:nvPicPr>
          <p:cNvPr id="2" name="Picture 1">
            <a:extLst>
              <a:ext uri="{FF2B5EF4-FFF2-40B4-BE49-F238E27FC236}">
                <a16:creationId xmlns:a16="http://schemas.microsoft.com/office/drawing/2014/main" id="{58412954-DE83-4C07-7881-71CB0CCA0E67}"/>
              </a:ext>
            </a:extLst>
          </p:cNvPr>
          <p:cNvPicPr>
            <a:picLocks noChangeAspect="1"/>
          </p:cNvPicPr>
          <p:nvPr/>
        </p:nvPicPr>
        <p:blipFill>
          <a:blip r:embed="rId10"/>
          <a:stretch>
            <a:fillRect/>
          </a:stretch>
        </p:blipFill>
        <p:spPr>
          <a:xfrm>
            <a:off x="326995" y="1123321"/>
            <a:ext cx="4245005" cy="2208744"/>
          </a:xfrm>
          <a:prstGeom prst="rect">
            <a:avLst/>
          </a:prstGeom>
        </p:spPr>
      </p:pic>
      <p:pic>
        <p:nvPicPr>
          <p:cNvPr id="7" name="Picture 6">
            <a:extLst>
              <a:ext uri="{FF2B5EF4-FFF2-40B4-BE49-F238E27FC236}">
                <a16:creationId xmlns:a16="http://schemas.microsoft.com/office/drawing/2014/main" id="{4EB138F8-2194-A8CB-E88A-BCDE37299E31}"/>
              </a:ext>
            </a:extLst>
          </p:cNvPr>
          <p:cNvPicPr>
            <a:picLocks noChangeAspect="1"/>
          </p:cNvPicPr>
          <p:nvPr/>
        </p:nvPicPr>
        <p:blipFill>
          <a:blip r:embed="rId11"/>
          <a:stretch>
            <a:fillRect/>
          </a:stretch>
        </p:blipFill>
        <p:spPr>
          <a:xfrm>
            <a:off x="4934381" y="1048966"/>
            <a:ext cx="3675739" cy="2357454"/>
          </a:xfrm>
          <a:prstGeom prst="rect">
            <a:avLst/>
          </a:prstGeom>
        </p:spPr>
      </p:pic>
      <p:pic>
        <p:nvPicPr>
          <p:cNvPr id="9" name="Picture 8">
            <a:extLst>
              <a:ext uri="{FF2B5EF4-FFF2-40B4-BE49-F238E27FC236}">
                <a16:creationId xmlns:a16="http://schemas.microsoft.com/office/drawing/2014/main" id="{0C66B50C-1BE5-E6A0-EB70-DF4C785A8448}"/>
              </a:ext>
            </a:extLst>
          </p:cNvPr>
          <p:cNvPicPr>
            <a:picLocks noChangeAspect="1"/>
          </p:cNvPicPr>
          <p:nvPr/>
        </p:nvPicPr>
        <p:blipFill>
          <a:blip r:embed="rId12"/>
          <a:stretch>
            <a:fillRect/>
          </a:stretch>
        </p:blipFill>
        <p:spPr>
          <a:xfrm>
            <a:off x="337533" y="3511106"/>
            <a:ext cx="4596848" cy="2544611"/>
          </a:xfrm>
          <a:prstGeom prst="rect">
            <a:avLst/>
          </a:prstGeom>
        </p:spPr>
      </p:pic>
      <p:pic>
        <p:nvPicPr>
          <p:cNvPr id="11" name="Picture 10">
            <a:extLst>
              <a:ext uri="{FF2B5EF4-FFF2-40B4-BE49-F238E27FC236}">
                <a16:creationId xmlns:a16="http://schemas.microsoft.com/office/drawing/2014/main" id="{76D18F2F-F8DA-9901-BDC4-EFA9D3D0D106}"/>
              </a:ext>
            </a:extLst>
          </p:cNvPr>
          <p:cNvPicPr>
            <a:picLocks noChangeAspect="1"/>
          </p:cNvPicPr>
          <p:nvPr/>
        </p:nvPicPr>
        <p:blipFill>
          <a:blip r:embed="rId13"/>
          <a:stretch>
            <a:fillRect/>
          </a:stretch>
        </p:blipFill>
        <p:spPr>
          <a:xfrm>
            <a:off x="4998101" y="3681183"/>
            <a:ext cx="3990373" cy="2312499"/>
          </a:xfrm>
          <a:prstGeom prst="rect">
            <a:avLst/>
          </a:prstGeom>
        </p:spPr>
      </p:pic>
    </p:spTree>
    <p:extLst>
      <p:ext uri="{BB962C8B-B14F-4D97-AF65-F5344CB8AC3E}">
        <p14:creationId xmlns:p14="http://schemas.microsoft.com/office/powerpoint/2010/main" val="138731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39BF925-D799-BB59-C7D1-FD567CE777F0}"/>
              </a:ext>
            </a:extLst>
          </p:cNvPr>
          <p:cNvSpPr txBox="1"/>
          <p:nvPr/>
        </p:nvSpPr>
        <p:spPr>
          <a:xfrm>
            <a:off x="437760" y="1438255"/>
            <a:ext cx="8338492" cy="4801314"/>
          </a:xfrm>
          <a:prstGeom prst="rect">
            <a:avLst/>
          </a:prstGeom>
          <a:noFill/>
        </p:spPr>
        <p:txBody>
          <a:bodyPr wrap="square">
            <a:spAutoFit/>
          </a:bodyPr>
          <a:lstStyle/>
          <a:p>
            <a:pPr algn="just"/>
            <a:r>
              <a:rPr lang="en-IN" dirty="0"/>
              <a:t>The proposed Online Face Recognition Attendance System, while offering innovative solutions, comes with several inherent limitations. Privacy concerns emerge as a primary issue, given the sensitive nature of biometric data collection and storage. Accuracy challenges in varying lighting conditions and potential biases within the facial recognition algorithms may lead to inaccurate attendance tracking, raising questions about fairness. Security vulnerabilities pose a significant risk, with the centralized storage of biometric data susceptible to breaches and unauthorized access. User </a:t>
            </a:r>
            <a:r>
              <a:rPr lang="en-IN" dirty="0" err="1"/>
              <a:t>enrollment</a:t>
            </a:r>
            <a:r>
              <a:rPr lang="en-IN" dirty="0"/>
              <a:t> might be cumbersome, potentially impacting user acceptance. The high initial implementation costs, legal and regulatory compliance challenges, and the system's dependence on technology introduce additional hurdles. Moreover, there's the risk of limited adaptability, as facial recognition systems may struggle to accurately recognize diverse user demographics, leading to potential disparities in attendance tracking. These limitations highlight the importance of addressing ethical, privacy, and technical considerations in the development and deployment of facial recognition-based attendance systems.</a:t>
            </a:r>
          </a:p>
          <a:p>
            <a:endParaRPr lang="en-IN" dirty="0"/>
          </a:p>
        </p:txBody>
      </p:sp>
    </p:spTree>
    <p:extLst>
      <p:ext uri="{BB962C8B-B14F-4D97-AF65-F5344CB8AC3E}">
        <p14:creationId xmlns:p14="http://schemas.microsoft.com/office/powerpoint/2010/main" val="113798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49640" y="712610"/>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F16388E-CC3E-7E1E-F777-F213F491164D}"/>
              </a:ext>
            </a:extLst>
          </p:cNvPr>
          <p:cNvSpPr txBox="1"/>
          <p:nvPr/>
        </p:nvSpPr>
        <p:spPr>
          <a:xfrm>
            <a:off x="300941" y="1675749"/>
            <a:ext cx="8393419" cy="3257623"/>
          </a:xfrm>
          <a:prstGeom prst="rect">
            <a:avLst/>
          </a:prstGeom>
          <a:noFill/>
        </p:spPr>
        <p:txBody>
          <a:bodyPr wrap="square">
            <a:spAutoFit/>
          </a:bodyPr>
          <a:lstStyle/>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In conclusion, the Online Face Recognition Attendance System marks a transformative shift in attendance management paradigms. By leveraging cutting-edge facial recognition technology, the system streamlines traditional processes, offering a modern, accurate, and efficient solution. The successful integration of facial recognition algorithms has demonstrated a substantial reduction in manual efforts, an improvement in accuracy, and a heightened level of security. The real-time processing capabilities, intuitive user interfaces, and stringent security measures collectively contribute to an enhanced experience for both administrators and end-users. The system's adaptability to diverse environments, scalability, and seamless integration with existing systems position it as a versatile and indispensable tool for attendance tracking across various sectors.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74916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736</TotalTime>
  <Words>1129</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Constantia</vt:lpstr>
      <vt:lpstr>StarSymbol</vt:lpstr>
      <vt:lpstr>Times New Roman</vt:lpstr>
      <vt:lpstr>Wingdings 2</vt:lpstr>
      <vt:lpstr>Flow</vt:lpstr>
      <vt:lpstr>2_Flow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RAJ ANAND</dc:creator>
  <cp:lastModifiedBy>YASH RAJ ANAND</cp:lastModifiedBy>
  <cp:revision>8</cp:revision>
  <dcterms:modified xsi:type="dcterms:W3CDTF">2023-12-04T05:33:45Z</dcterms:modified>
</cp:coreProperties>
</file>