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5" r:id="rId6"/>
    <p:sldId id="297" r:id="rId7"/>
    <p:sldId id="298" r:id="rId8"/>
    <p:sldId id="263" r:id="rId9"/>
    <p:sldId id="295" r:id="rId10"/>
    <p:sldId id="294" r:id="rId11"/>
    <p:sldId id="305" r:id="rId12"/>
    <p:sldId id="293" r:id="rId13"/>
    <p:sldId id="306" r:id="rId14"/>
    <p:sldId id="307" r:id="rId15"/>
    <p:sldId id="292" r:id="rId16"/>
    <p:sldId id="278" r:id="rId17"/>
    <p:sldId id="299" r:id="rId18"/>
    <p:sldId id="262" r:id="rId19"/>
    <p:sldId id="302" r:id="rId20"/>
    <p:sldId id="303" r:id="rId21"/>
    <p:sldId id="304" r:id="rId22"/>
    <p:sldId id="290" r:id="rId23"/>
    <p:sldId id="309" r:id="rId24"/>
    <p:sldId id="310" r:id="rId25"/>
    <p:sldId id="311" r:id="rId26"/>
    <p:sldId id="268" r:id="rId27"/>
    <p:sldId id="284" r:id="rId28"/>
    <p:sldId id="259" r:id="rId2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 Gupta" initials="YG" lastIdx="1" clrIdx="0">
    <p:extLst>
      <p:ext uri="{19B8F6BF-5375-455C-9EA6-DF929625EA0E}">
        <p15:presenceInfo xmlns:p15="http://schemas.microsoft.com/office/powerpoint/2012/main" userId="c9bd197bc84b16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75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Gupta" userId="c9bd197bc84b169e" providerId="LiveId" clId="{2404E5B0-B0E3-4770-A267-5C6FCD498214}"/>
    <pc:docChg chg="undo custSel addSld delSld modSld">
      <pc:chgData name="Yash Gupta" userId="c9bd197bc84b169e" providerId="LiveId" clId="{2404E5B0-B0E3-4770-A267-5C6FCD498214}" dt="2021-04-13T21:04:26.555" v="628" actId="1076"/>
      <pc:docMkLst>
        <pc:docMk/>
      </pc:docMkLst>
      <pc:sldChg chg="addSp delSp modSp mod">
        <pc:chgData name="Yash Gupta" userId="c9bd197bc84b169e" providerId="LiveId" clId="{2404E5B0-B0E3-4770-A267-5C6FCD498214}" dt="2021-04-13T20:30:43.457" v="450" actId="478"/>
        <pc:sldMkLst>
          <pc:docMk/>
          <pc:sldMk cId="895574032" sldId="290"/>
        </pc:sldMkLst>
        <pc:graphicFrameChg chg="add del mod modGraphic">
          <ac:chgData name="Yash Gupta" userId="c9bd197bc84b169e" providerId="LiveId" clId="{2404E5B0-B0E3-4770-A267-5C6FCD498214}" dt="2021-04-13T20:30:43.457" v="450" actId="478"/>
          <ac:graphicFrameMkLst>
            <pc:docMk/>
            <pc:sldMk cId="895574032" sldId="290"/>
            <ac:graphicFrameMk id="13" creationId="{8E104765-6E2C-4722-A19C-CB29BE5708C9}"/>
          </ac:graphicFrameMkLst>
        </pc:graphicFrameChg>
      </pc:sldChg>
      <pc:sldChg chg="addSp delSp modSp mod">
        <pc:chgData name="Yash Gupta" userId="c9bd197bc84b169e" providerId="LiveId" clId="{2404E5B0-B0E3-4770-A267-5C6FCD498214}" dt="2021-04-13T19:09:53.918" v="148" actId="207"/>
        <pc:sldMkLst>
          <pc:docMk/>
          <pc:sldMk cId="2580890123" sldId="293"/>
        </pc:sldMkLst>
        <pc:spChg chg="mod">
          <ac:chgData name="Yash Gupta" userId="c9bd197bc84b169e" providerId="LiveId" clId="{2404E5B0-B0E3-4770-A267-5C6FCD498214}" dt="2021-04-13T19:09:45.902" v="147" actId="123"/>
          <ac:spMkLst>
            <pc:docMk/>
            <pc:sldMk cId="2580890123" sldId="293"/>
            <ac:spMk id="10" creationId="{C5945B84-8430-4978-A080-586D9BC63B52}"/>
          </ac:spMkLst>
        </pc:spChg>
        <pc:spChg chg="mod">
          <ac:chgData name="Yash Gupta" userId="c9bd197bc84b169e" providerId="LiveId" clId="{2404E5B0-B0E3-4770-A267-5C6FCD498214}" dt="2021-04-13T19:09:53.918" v="148" actId="207"/>
          <ac:spMkLst>
            <pc:docMk/>
            <pc:sldMk cId="2580890123" sldId="293"/>
            <ac:spMk id="12" creationId="{42D385C6-EB30-4716-8FE8-5DFCA1DEE5E0}"/>
          </ac:spMkLst>
        </pc:spChg>
        <pc:picChg chg="del mod">
          <ac:chgData name="Yash Gupta" userId="c9bd197bc84b169e" providerId="LiveId" clId="{2404E5B0-B0E3-4770-A267-5C6FCD498214}" dt="2021-04-13T19:07:21.984" v="100" actId="478"/>
          <ac:picMkLst>
            <pc:docMk/>
            <pc:sldMk cId="2580890123" sldId="293"/>
            <ac:picMk id="8" creationId="{483748B7-287F-4C5B-8CDE-2F98AA9AA43A}"/>
          </ac:picMkLst>
        </pc:picChg>
        <pc:picChg chg="add mod">
          <ac:chgData name="Yash Gupta" userId="c9bd197bc84b169e" providerId="LiveId" clId="{2404E5B0-B0E3-4770-A267-5C6FCD498214}" dt="2021-04-13T19:09:19.049" v="140" actId="1076"/>
          <ac:picMkLst>
            <pc:docMk/>
            <pc:sldMk cId="2580890123" sldId="293"/>
            <ac:picMk id="11" creationId="{E43222EB-2C69-4459-B75B-030D3909E9E3}"/>
          </ac:picMkLst>
        </pc:picChg>
      </pc:sldChg>
      <pc:sldChg chg="modSp mod">
        <pc:chgData name="Yash Gupta" userId="c9bd197bc84b169e" providerId="LiveId" clId="{2404E5B0-B0E3-4770-A267-5C6FCD498214}" dt="2021-04-12T21:48:42.980" v="76" actId="1076"/>
        <pc:sldMkLst>
          <pc:docMk/>
          <pc:sldMk cId="2839883322" sldId="294"/>
        </pc:sldMkLst>
        <pc:spChg chg="mod">
          <ac:chgData name="Yash Gupta" userId="c9bd197bc84b169e" providerId="LiveId" clId="{2404E5B0-B0E3-4770-A267-5C6FCD498214}" dt="2021-04-12T21:44:41.381" v="67" actId="1076"/>
          <ac:spMkLst>
            <pc:docMk/>
            <pc:sldMk cId="2839883322" sldId="294"/>
            <ac:spMk id="13" creationId="{09D43608-E3CB-4375-A2B7-77D6CAED4887}"/>
          </ac:spMkLst>
        </pc:spChg>
        <pc:spChg chg="mod">
          <ac:chgData name="Yash Gupta" userId="c9bd197bc84b169e" providerId="LiveId" clId="{2404E5B0-B0E3-4770-A267-5C6FCD498214}" dt="2021-04-12T21:48:26.500" v="74" actId="1076"/>
          <ac:spMkLst>
            <pc:docMk/>
            <pc:sldMk cId="2839883322" sldId="294"/>
            <ac:spMk id="15" creationId="{9E694E65-6153-4AEE-9E30-473AA86AF2B1}"/>
          </ac:spMkLst>
        </pc:spChg>
        <pc:grpChg chg="mod">
          <ac:chgData name="Yash Gupta" userId="c9bd197bc84b169e" providerId="LiveId" clId="{2404E5B0-B0E3-4770-A267-5C6FCD498214}" dt="2021-04-12T21:48:22.292" v="73" actId="1076"/>
          <ac:grpSpMkLst>
            <pc:docMk/>
            <pc:sldMk cId="2839883322" sldId="294"/>
            <ac:grpSpMk id="2" creationId="{00000000-0000-0000-0000-000000000000}"/>
          </ac:grpSpMkLst>
        </pc:grpChg>
        <pc:grpChg chg="mod">
          <ac:chgData name="Yash Gupta" userId="c9bd197bc84b169e" providerId="LiveId" clId="{2404E5B0-B0E3-4770-A267-5C6FCD498214}" dt="2021-04-12T21:48:09.453" v="69" actId="1076"/>
          <ac:grpSpMkLst>
            <pc:docMk/>
            <pc:sldMk cId="2839883322" sldId="294"/>
            <ac:grpSpMk id="5" creationId="{00000000-0000-0000-0000-000000000000}"/>
          </ac:grpSpMkLst>
        </pc:grpChg>
        <pc:picChg chg="mod">
          <ac:chgData name="Yash Gupta" userId="c9bd197bc84b169e" providerId="LiveId" clId="{2404E5B0-B0E3-4770-A267-5C6FCD498214}" dt="2021-04-12T21:44:17.045" v="62" actId="1076"/>
          <ac:picMkLst>
            <pc:docMk/>
            <pc:sldMk cId="2839883322" sldId="294"/>
            <ac:picMk id="8" creationId="{9027E405-EFDD-4DFC-974E-4DE2FC4CD4BA}"/>
          </ac:picMkLst>
        </pc:picChg>
        <pc:picChg chg="mod">
          <ac:chgData name="Yash Gupta" userId="c9bd197bc84b169e" providerId="LiveId" clId="{2404E5B0-B0E3-4770-A267-5C6FCD498214}" dt="2021-04-12T21:38:48.461" v="51" actId="14100"/>
          <ac:picMkLst>
            <pc:docMk/>
            <pc:sldMk cId="2839883322" sldId="294"/>
            <ac:picMk id="9" creationId="{4BBB36C2-EBED-432B-AF7F-A8BA7AC1F17B}"/>
          </ac:picMkLst>
        </pc:picChg>
        <pc:picChg chg="mod">
          <ac:chgData name="Yash Gupta" userId="c9bd197bc84b169e" providerId="LiveId" clId="{2404E5B0-B0E3-4770-A267-5C6FCD498214}" dt="2021-04-12T21:48:39.364" v="75" actId="1076"/>
          <ac:picMkLst>
            <pc:docMk/>
            <pc:sldMk cId="2839883322" sldId="294"/>
            <ac:picMk id="10" creationId="{273B5520-C20B-4A8C-B1E7-DB2572BC8FCB}"/>
          </ac:picMkLst>
        </pc:picChg>
        <pc:picChg chg="mod">
          <ac:chgData name="Yash Gupta" userId="c9bd197bc84b169e" providerId="LiveId" clId="{2404E5B0-B0E3-4770-A267-5C6FCD498214}" dt="2021-04-12T21:44:30.628" v="65" actId="1076"/>
          <ac:picMkLst>
            <pc:docMk/>
            <pc:sldMk cId="2839883322" sldId="294"/>
            <ac:picMk id="11" creationId="{AFAF40CB-4D2A-4CE9-8BB4-4C0F76AFAF82}"/>
          </ac:picMkLst>
        </pc:picChg>
        <pc:picChg chg="mod">
          <ac:chgData name="Yash Gupta" userId="c9bd197bc84b169e" providerId="LiveId" clId="{2404E5B0-B0E3-4770-A267-5C6FCD498214}" dt="2021-04-12T21:48:42.980" v="76" actId="1076"/>
          <ac:picMkLst>
            <pc:docMk/>
            <pc:sldMk cId="2839883322" sldId="294"/>
            <ac:picMk id="12" creationId="{FB8A60A1-C364-4A53-A5F4-B80E9E678650}"/>
          </ac:picMkLst>
        </pc:picChg>
      </pc:sldChg>
      <pc:sldChg chg="modSp mod">
        <pc:chgData name="Yash Gupta" userId="c9bd197bc84b169e" providerId="LiveId" clId="{2404E5B0-B0E3-4770-A267-5C6FCD498214}" dt="2021-04-12T20:47:12.577" v="2" actId="1076"/>
        <pc:sldMkLst>
          <pc:docMk/>
          <pc:sldMk cId="636059275" sldId="301"/>
        </pc:sldMkLst>
        <pc:picChg chg="mod">
          <ac:chgData name="Yash Gupta" userId="c9bd197bc84b169e" providerId="LiveId" clId="{2404E5B0-B0E3-4770-A267-5C6FCD498214}" dt="2021-04-12T20:47:12.577" v="2" actId="1076"/>
          <ac:picMkLst>
            <pc:docMk/>
            <pc:sldMk cId="636059275" sldId="301"/>
            <ac:picMk id="9" creationId="{AE9608FC-E6DA-4C6D-BDEA-14CF318ABBB9}"/>
          </ac:picMkLst>
        </pc:picChg>
        <pc:picChg chg="mod">
          <ac:chgData name="Yash Gupta" userId="c9bd197bc84b169e" providerId="LiveId" clId="{2404E5B0-B0E3-4770-A267-5C6FCD498214}" dt="2021-04-12T20:47:09.404" v="1" actId="1076"/>
          <ac:picMkLst>
            <pc:docMk/>
            <pc:sldMk cId="636059275" sldId="301"/>
            <ac:picMk id="19" creationId="{78206A6D-5125-4473-9549-CF8971EA1608}"/>
          </ac:picMkLst>
        </pc:picChg>
      </pc:sldChg>
      <pc:sldChg chg="modSp mod">
        <pc:chgData name="Yash Gupta" userId="c9bd197bc84b169e" providerId="LiveId" clId="{2404E5B0-B0E3-4770-A267-5C6FCD498214}" dt="2021-04-12T20:46:15.880" v="0" actId="207"/>
        <pc:sldMkLst>
          <pc:docMk/>
          <pc:sldMk cId="1343075861" sldId="303"/>
        </pc:sldMkLst>
        <pc:spChg chg="mod">
          <ac:chgData name="Yash Gupta" userId="c9bd197bc84b169e" providerId="LiveId" clId="{2404E5B0-B0E3-4770-A267-5C6FCD498214}" dt="2021-04-12T20:46:15.880" v="0" actId="207"/>
          <ac:spMkLst>
            <pc:docMk/>
            <pc:sldMk cId="1343075861" sldId="303"/>
            <ac:spMk id="12" creationId="{DE23714B-FB4D-42DB-8A5B-F7D559BAEBDE}"/>
          </ac:spMkLst>
        </pc:spChg>
      </pc:sldChg>
      <pc:sldChg chg="addSp delSp modSp mod">
        <pc:chgData name="Yash Gupta" userId="c9bd197bc84b169e" providerId="LiveId" clId="{2404E5B0-B0E3-4770-A267-5C6FCD498214}" dt="2021-04-12T22:02:08.462" v="90" actId="1076"/>
        <pc:sldMkLst>
          <pc:docMk/>
          <pc:sldMk cId="2389648206" sldId="305"/>
        </pc:sldMkLst>
        <pc:spChg chg="mod">
          <ac:chgData name="Yash Gupta" userId="c9bd197bc84b169e" providerId="LiveId" clId="{2404E5B0-B0E3-4770-A267-5C6FCD498214}" dt="2021-04-12T22:01:39.136" v="87" actId="14100"/>
          <ac:spMkLst>
            <pc:docMk/>
            <pc:sldMk cId="2389648206" sldId="305"/>
            <ac:spMk id="11" creationId="{2318E813-750D-4101-A557-928680976E25}"/>
          </ac:spMkLst>
        </pc:spChg>
        <pc:spChg chg="mod">
          <ac:chgData name="Yash Gupta" userId="c9bd197bc84b169e" providerId="LiveId" clId="{2404E5B0-B0E3-4770-A267-5C6FCD498214}" dt="2021-04-12T22:02:01.807" v="89" actId="14100"/>
          <ac:spMkLst>
            <pc:docMk/>
            <pc:sldMk cId="2389648206" sldId="305"/>
            <ac:spMk id="13" creationId="{01A73101-6079-4507-8992-1147A8BF6CEE}"/>
          </ac:spMkLst>
        </pc:spChg>
        <pc:picChg chg="add mod">
          <ac:chgData name="Yash Gupta" userId="c9bd197bc84b169e" providerId="LiveId" clId="{2404E5B0-B0E3-4770-A267-5C6FCD498214}" dt="2021-04-12T22:02:08.462" v="90" actId="1076"/>
          <ac:picMkLst>
            <pc:docMk/>
            <pc:sldMk cId="2389648206" sldId="305"/>
            <ac:picMk id="9" creationId="{EA31B7E3-5AA0-4AE5-9440-90D81B75A762}"/>
          </ac:picMkLst>
        </pc:picChg>
        <pc:picChg chg="del mod">
          <ac:chgData name="Yash Gupta" userId="c9bd197bc84b169e" providerId="LiveId" clId="{2404E5B0-B0E3-4770-A267-5C6FCD498214}" dt="2021-04-12T22:01:20.215" v="81" actId="478"/>
          <ac:picMkLst>
            <pc:docMk/>
            <pc:sldMk cId="2389648206" sldId="305"/>
            <ac:picMk id="10" creationId="{DEF40435-8024-4B20-A5DF-8638DFED1F23}"/>
          </ac:picMkLst>
        </pc:picChg>
      </pc:sldChg>
      <pc:sldChg chg="addSp delSp modSp mod">
        <pc:chgData name="Yash Gupta" userId="c9bd197bc84b169e" providerId="LiveId" clId="{2404E5B0-B0E3-4770-A267-5C6FCD498214}" dt="2021-04-13T20:07:20.158" v="365" actId="20577"/>
        <pc:sldMkLst>
          <pc:docMk/>
          <pc:sldMk cId="44768213" sldId="306"/>
        </pc:sldMkLst>
        <pc:spChg chg="add del mod">
          <ac:chgData name="Yash Gupta" userId="c9bd197bc84b169e" providerId="LiveId" clId="{2404E5B0-B0E3-4770-A267-5C6FCD498214}" dt="2021-04-13T19:29:28.983" v="290" actId="21"/>
          <ac:spMkLst>
            <pc:docMk/>
            <pc:sldMk cId="44768213" sldId="306"/>
            <ac:spMk id="9" creationId="{E50FE4A2-6702-41DB-A12B-ADDA3430A51F}"/>
          </ac:spMkLst>
        </pc:spChg>
        <pc:spChg chg="mod">
          <ac:chgData name="Yash Gupta" userId="c9bd197bc84b169e" providerId="LiveId" clId="{2404E5B0-B0E3-4770-A267-5C6FCD498214}" dt="2021-04-13T19:37:32.074" v="303" actId="1076"/>
          <ac:spMkLst>
            <pc:docMk/>
            <pc:sldMk cId="44768213" sldId="306"/>
            <ac:spMk id="10" creationId="{89B22CC3-8346-45F2-B839-20F3933D1D0E}"/>
          </ac:spMkLst>
        </pc:spChg>
        <pc:spChg chg="del">
          <ac:chgData name="Yash Gupta" userId="c9bd197bc84b169e" providerId="LiveId" clId="{2404E5B0-B0E3-4770-A267-5C6FCD498214}" dt="2021-04-13T19:11:25.824" v="152" actId="478"/>
          <ac:spMkLst>
            <pc:docMk/>
            <pc:sldMk cId="44768213" sldId="306"/>
            <ac:spMk id="14" creationId="{19AADAC4-DCC0-4E10-8A48-CD17155EE4FB}"/>
          </ac:spMkLst>
        </pc:spChg>
        <pc:spChg chg="add mod">
          <ac:chgData name="Yash Gupta" userId="c9bd197bc84b169e" providerId="LiveId" clId="{2404E5B0-B0E3-4770-A267-5C6FCD498214}" dt="2021-04-13T20:07:20.158" v="365" actId="20577"/>
          <ac:spMkLst>
            <pc:docMk/>
            <pc:sldMk cId="44768213" sldId="306"/>
            <ac:spMk id="15" creationId="{1B15E820-833E-4165-8F58-6EE0AFFA5A46}"/>
          </ac:spMkLst>
        </pc:spChg>
        <pc:picChg chg="mod">
          <ac:chgData name="Yash Gupta" userId="c9bd197bc84b169e" providerId="LiveId" clId="{2404E5B0-B0E3-4770-A267-5C6FCD498214}" dt="2021-04-13T19:39:18.227" v="304" actId="1076"/>
          <ac:picMkLst>
            <pc:docMk/>
            <pc:sldMk cId="44768213" sldId="306"/>
            <ac:picMk id="8" creationId="{D08D5063-37CF-4887-ADF1-C0CE62435965}"/>
          </ac:picMkLst>
        </pc:picChg>
        <pc:picChg chg="del">
          <ac:chgData name="Yash Gupta" userId="c9bd197bc84b169e" providerId="LiveId" clId="{2404E5B0-B0E3-4770-A267-5C6FCD498214}" dt="2021-04-13T19:11:23.713" v="150" actId="478"/>
          <ac:picMkLst>
            <pc:docMk/>
            <pc:sldMk cId="44768213" sldId="306"/>
            <ac:picMk id="11" creationId="{9AA0EABA-90CC-4C5B-A05E-01A2C753E3B9}"/>
          </ac:picMkLst>
        </pc:picChg>
        <pc:picChg chg="del">
          <ac:chgData name="Yash Gupta" userId="c9bd197bc84b169e" providerId="LiveId" clId="{2404E5B0-B0E3-4770-A267-5C6FCD498214}" dt="2021-04-13T19:11:24.253" v="151" actId="478"/>
          <ac:picMkLst>
            <pc:docMk/>
            <pc:sldMk cId="44768213" sldId="306"/>
            <ac:picMk id="12" creationId="{DE55C314-100C-4019-B242-8D7EFEAC33A7}"/>
          </ac:picMkLst>
        </pc:picChg>
      </pc:sldChg>
      <pc:sldChg chg="addSp delSp modSp add mod">
        <pc:chgData name="Yash Gupta" userId="c9bd197bc84b169e" providerId="LiveId" clId="{2404E5B0-B0E3-4770-A267-5C6FCD498214}" dt="2021-04-13T20:08:05.303" v="367" actId="123"/>
        <pc:sldMkLst>
          <pc:docMk/>
          <pc:sldMk cId="2304181677" sldId="307"/>
        </pc:sldMkLst>
        <pc:spChg chg="del">
          <ac:chgData name="Yash Gupta" userId="c9bd197bc84b169e" providerId="LiveId" clId="{2404E5B0-B0E3-4770-A267-5C6FCD498214}" dt="2021-04-13T19:12:39.708" v="171" actId="478"/>
          <ac:spMkLst>
            <pc:docMk/>
            <pc:sldMk cId="2304181677" sldId="307"/>
            <ac:spMk id="10" creationId="{89B22CC3-8346-45F2-B839-20F3933D1D0E}"/>
          </ac:spMkLst>
        </pc:spChg>
        <pc:spChg chg="add mod">
          <ac:chgData name="Yash Gupta" userId="c9bd197bc84b169e" providerId="LiveId" clId="{2404E5B0-B0E3-4770-A267-5C6FCD498214}" dt="2021-04-13T19:19:49.529" v="270" actId="123"/>
          <ac:spMkLst>
            <pc:docMk/>
            <pc:sldMk cId="2304181677" sldId="307"/>
            <ac:spMk id="13" creationId="{D40B4C22-A862-401F-A152-103AC0642D73}"/>
          </ac:spMkLst>
        </pc:spChg>
        <pc:spChg chg="mod">
          <ac:chgData name="Yash Gupta" userId="c9bd197bc84b169e" providerId="LiveId" clId="{2404E5B0-B0E3-4770-A267-5C6FCD498214}" dt="2021-04-13T20:08:05.303" v="367" actId="123"/>
          <ac:spMkLst>
            <pc:docMk/>
            <pc:sldMk cId="2304181677" sldId="307"/>
            <ac:spMk id="14" creationId="{19AADAC4-DCC0-4E10-8A48-CD17155EE4FB}"/>
          </ac:spMkLst>
        </pc:spChg>
        <pc:spChg chg="add mod">
          <ac:chgData name="Yash Gupta" userId="c9bd197bc84b169e" providerId="LiveId" clId="{2404E5B0-B0E3-4770-A267-5C6FCD498214}" dt="2021-04-13T20:07:53.179" v="366" actId="1076"/>
          <ac:spMkLst>
            <pc:docMk/>
            <pc:sldMk cId="2304181677" sldId="307"/>
            <ac:spMk id="15" creationId="{AA147918-AC7C-4045-B493-E32A49C71DBE}"/>
          </ac:spMkLst>
        </pc:spChg>
        <pc:picChg chg="del">
          <ac:chgData name="Yash Gupta" userId="c9bd197bc84b169e" providerId="LiveId" clId="{2404E5B0-B0E3-4770-A267-5C6FCD498214}" dt="2021-04-13T19:12:38.732" v="170" actId="478"/>
          <ac:picMkLst>
            <pc:docMk/>
            <pc:sldMk cId="2304181677" sldId="307"/>
            <ac:picMk id="8" creationId="{D08D5063-37CF-4887-ADF1-C0CE62435965}"/>
          </ac:picMkLst>
        </pc:picChg>
        <pc:picChg chg="mod">
          <ac:chgData name="Yash Gupta" userId="c9bd197bc84b169e" providerId="LiveId" clId="{2404E5B0-B0E3-4770-A267-5C6FCD498214}" dt="2021-04-13T19:19:25.055" v="251" actId="1035"/>
          <ac:picMkLst>
            <pc:docMk/>
            <pc:sldMk cId="2304181677" sldId="307"/>
            <ac:picMk id="11" creationId="{9AA0EABA-90CC-4C5B-A05E-01A2C753E3B9}"/>
          </ac:picMkLst>
        </pc:picChg>
        <pc:picChg chg="mod">
          <ac:chgData name="Yash Gupta" userId="c9bd197bc84b169e" providerId="LiveId" clId="{2404E5B0-B0E3-4770-A267-5C6FCD498214}" dt="2021-04-13T19:19:28.170" v="258" actId="1035"/>
          <ac:picMkLst>
            <pc:docMk/>
            <pc:sldMk cId="2304181677" sldId="307"/>
            <ac:picMk id="12" creationId="{DE55C314-100C-4019-B242-8D7EFEAC33A7}"/>
          </ac:picMkLst>
        </pc:picChg>
      </pc:sldChg>
      <pc:sldChg chg="addSp delSp modSp del mod">
        <pc:chgData name="Yash Gupta" userId="c9bd197bc84b169e" providerId="LiveId" clId="{2404E5B0-B0E3-4770-A267-5C6FCD498214}" dt="2021-04-13T20:13:23.122" v="429" actId="47"/>
        <pc:sldMkLst>
          <pc:docMk/>
          <pc:sldMk cId="2165457659" sldId="308"/>
        </pc:sldMkLst>
        <pc:spChg chg="mod">
          <ac:chgData name="Yash Gupta" userId="c9bd197bc84b169e" providerId="LiveId" clId="{2404E5B0-B0E3-4770-A267-5C6FCD498214}" dt="2021-04-13T20:11:16.596" v="404" actId="1076"/>
          <ac:spMkLst>
            <pc:docMk/>
            <pc:sldMk cId="2165457659" sldId="308"/>
            <ac:spMk id="14" creationId="{A93BC2CB-02F8-44C8-9EEF-A5C07D8E6B3D}"/>
          </ac:spMkLst>
        </pc:spChg>
        <pc:spChg chg="add mod">
          <ac:chgData name="Yash Gupta" userId="c9bd197bc84b169e" providerId="LiveId" clId="{2404E5B0-B0E3-4770-A267-5C6FCD498214}" dt="2021-04-13T20:11:19.960" v="405" actId="1076"/>
          <ac:spMkLst>
            <pc:docMk/>
            <pc:sldMk cId="2165457659" sldId="308"/>
            <ac:spMk id="15" creationId="{8493C07B-EEC2-432E-84A4-19110E3AA159}"/>
          </ac:spMkLst>
        </pc:spChg>
        <pc:picChg chg="del">
          <ac:chgData name="Yash Gupta" userId="c9bd197bc84b169e" providerId="LiveId" clId="{2404E5B0-B0E3-4770-A267-5C6FCD498214}" dt="2021-04-13T20:10:57.056" v="397" actId="478"/>
          <ac:picMkLst>
            <pc:docMk/>
            <pc:sldMk cId="2165457659" sldId="308"/>
            <ac:picMk id="11" creationId="{C187B40D-0D8E-46C6-A144-A86C997F3E94}"/>
          </ac:picMkLst>
        </pc:picChg>
        <pc:picChg chg="mod">
          <ac:chgData name="Yash Gupta" userId="c9bd197bc84b169e" providerId="LiveId" clId="{2404E5B0-B0E3-4770-A267-5C6FCD498214}" dt="2021-04-13T20:11:12.523" v="403" actId="1076"/>
          <ac:picMkLst>
            <pc:docMk/>
            <pc:sldMk cId="2165457659" sldId="308"/>
            <ac:picMk id="12" creationId="{10B50438-FDDD-464B-96BC-DCC9BAF47B18}"/>
          </ac:picMkLst>
        </pc:picChg>
      </pc:sldChg>
      <pc:sldChg chg="addSp delSp modSp add mod">
        <pc:chgData name="Yash Gupta" userId="c9bd197bc84b169e" providerId="LiveId" clId="{2404E5B0-B0E3-4770-A267-5C6FCD498214}" dt="2021-04-13T20:31:24.837" v="487" actId="1076"/>
        <pc:sldMkLst>
          <pc:docMk/>
          <pc:sldMk cId="1540348597" sldId="309"/>
        </pc:sldMkLst>
        <pc:spChg chg="mod">
          <ac:chgData name="Yash Gupta" userId="c9bd197bc84b169e" providerId="LiveId" clId="{2404E5B0-B0E3-4770-A267-5C6FCD498214}" dt="2021-04-13T20:31:05.181" v="451" actId="1076"/>
          <ac:spMkLst>
            <pc:docMk/>
            <pc:sldMk cId="1540348597" sldId="309"/>
            <ac:spMk id="10" creationId="{89B22CC3-8346-45F2-B839-20F3933D1D0E}"/>
          </ac:spMkLst>
        </pc:spChg>
        <pc:spChg chg="mod">
          <ac:chgData name="Yash Gupta" userId="c9bd197bc84b169e" providerId="LiveId" clId="{2404E5B0-B0E3-4770-A267-5C6FCD498214}" dt="2021-04-13T20:13:37.526" v="444" actId="20577"/>
          <ac:spMkLst>
            <pc:docMk/>
            <pc:sldMk cId="1540348597" sldId="309"/>
            <ac:spMk id="15" creationId="{1B15E820-833E-4165-8F58-6EE0AFFA5A46}"/>
          </ac:spMkLst>
        </pc:spChg>
        <pc:picChg chg="del">
          <ac:chgData name="Yash Gupta" userId="c9bd197bc84b169e" providerId="LiveId" clId="{2404E5B0-B0E3-4770-A267-5C6FCD498214}" dt="2021-04-13T20:10:06.340" v="383" actId="478"/>
          <ac:picMkLst>
            <pc:docMk/>
            <pc:sldMk cId="1540348597" sldId="309"/>
            <ac:picMk id="8" creationId="{D08D5063-37CF-4887-ADF1-C0CE62435965}"/>
          </ac:picMkLst>
        </pc:picChg>
        <pc:picChg chg="add mod">
          <ac:chgData name="Yash Gupta" userId="c9bd197bc84b169e" providerId="LiveId" clId="{2404E5B0-B0E3-4770-A267-5C6FCD498214}" dt="2021-04-13T20:31:11.262" v="484" actId="1036"/>
          <ac:picMkLst>
            <pc:docMk/>
            <pc:sldMk cId="1540348597" sldId="309"/>
            <ac:picMk id="11" creationId="{71785BF4-E273-4316-97E0-81C888E5871F}"/>
          </ac:picMkLst>
        </pc:picChg>
        <pc:picChg chg="mod">
          <ac:chgData name="Yash Gupta" userId="c9bd197bc84b169e" providerId="LiveId" clId="{2404E5B0-B0E3-4770-A267-5C6FCD498214}" dt="2021-04-13T20:31:24.837" v="487" actId="1076"/>
          <ac:picMkLst>
            <pc:docMk/>
            <pc:sldMk cId="1540348597" sldId="309"/>
            <ac:picMk id="12" creationId="{7B94F7EC-06A9-4181-B3E3-6659078B2405}"/>
          </ac:picMkLst>
        </pc:picChg>
      </pc:sldChg>
      <pc:sldChg chg="addSp delSp modSp add mod">
        <pc:chgData name="Yash Gupta" userId="c9bd197bc84b169e" providerId="LiveId" clId="{2404E5B0-B0E3-4770-A267-5C6FCD498214}" dt="2021-04-13T20:13:15.871" v="428" actId="14100"/>
        <pc:sldMkLst>
          <pc:docMk/>
          <pc:sldMk cId="1938727409" sldId="310"/>
        </pc:sldMkLst>
        <pc:spChg chg="mod">
          <ac:chgData name="Yash Gupta" userId="c9bd197bc84b169e" providerId="LiveId" clId="{2404E5B0-B0E3-4770-A267-5C6FCD498214}" dt="2021-04-13T20:11:44.334" v="407"/>
          <ac:spMkLst>
            <pc:docMk/>
            <pc:sldMk cId="1938727409" sldId="310"/>
            <ac:spMk id="13" creationId="{D40B4C22-A862-401F-A152-103AC0642D73}"/>
          </ac:spMkLst>
        </pc:spChg>
        <pc:spChg chg="mod">
          <ac:chgData name="Yash Gupta" userId="c9bd197bc84b169e" providerId="LiveId" clId="{2404E5B0-B0E3-4770-A267-5C6FCD498214}" dt="2021-04-13T20:12:55.585" v="425" actId="207"/>
          <ac:spMkLst>
            <pc:docMk/>
            <pc:sldMk cId="1938727409" sldId="310"/>
            <ac:spMk id="14" creationId="{19AADAC4-DCC0-4E10-8A48-CD17155EE4FB}"/>
          </ac:spMkLst>
        </pc:spChg>
        <pc:picChg chg="del">
          <ac:chgData name="Yash Gupta" userId="c9bd197bc84b169e" providerId="LiveId" clId="{2404E5B0-B0E3-4770-A267-5C6FCD498214}" dt="2021-04-13T20:12:01.866" v="410" actId="478"/>
          <ac:picMkLst>
            <pc:docMk/>
            <pc:sldMk cId="1938727409" sldId="310"/>
            <ac:picMk id="11" creationId="{9AA0EABA-90CC-4C5B-A05E-01A2C753E3B9}"/>
          </ac:picMkLst>
        </pc:picChg>
        <pc:picChg chg="del">
          <ac:chgData name="Yash Gupta" userId="c9bd197bc84b169e" providerId="LiveId" clId="{2404E5B0-B0E3-4770-A267-5C6FCD498214}" dt="2021-04-13T20:12:02.393" v="411" actId="478"/>
          <ac:picMkLst>
            <pc:docMk/>
            <pc:sldMk cId="1938727409" sldId="310"/>
            <ac:picMk id="12" creationId="{DE55C314-100C-4019-B242-8D7EFEAC33A7}"/>
          </ac:picMkLst>
        </pc:picChg>
        <pc:picChg chg="add mod">
          <ac:chgData name="Yash Gupta" userId="c9bd197bc84b169e" providerId="LiveId" clId="{2404E5B0-B0E3-4770-A267-5C6FCD498214}" dt="2021-04-13T20:13:15.871" v="428" actId="14100"/>
          <ac:picMkLst>
            <pc:docMk/>
            <pc:sldMk cId="1938727409" sldId="310"/>
            <ac:picMk id="16" creationId="{E5B1B0CE-5275-4907-8002-5E6EB1B43075}"/>
          </ac:picMkLst>
        </pc:picChg>
        <pc:picChg chg="add mod">
          <ac:chgData name="Yash Gupta" userId="c9bd197bc84b169e" providerId="LiveId" clId="{2404E5B0-B0E3-4770-A267-5C6FCD498214}" dt="2021-04-13T20:12:14.044" v="416" actId="1076"/>
          <ac:picMkLst>
            <pc:docMk/>
            <pc:sldMk cId="1938727409" sldId="310"/>
            <ac:picMk id="17" creationId="{C7959501-262A-4F68-82E4-68CF8FCA30D0}"/>
          </ac:picMkLst>
        </pc:picChg>
      </pc:sldChg>
      <pc:sldChg chg="addSp delSp modSp mod">
        <pc:chgData name="Yash Gupta" userId="c9bd197bc84b169e" providerId="LiveId" clId="{2404E5B0-B0E3-4770-A267-5C6FCD498214}" dt="2021-04-13T21:04:26.555" v="628" actId="1076"/>
        <pc:sldMkLst>
          <pc:docMk/>
          <pc:sldMk cId="730494024" sldId="311"/>
        </pc:sldMkLst>
        <pc:spChg chg="mod">
          <ac:chgData name="Yash Gupta" userId="c9bd197bc84b169e" providerId="LiveId" clId="{2404E5B0-B0E3-4770-A267-5C6FCD498214}" dt="2021-04-13T21:04:17.790" v="625" actId="14100"/>
          <ac:spMkLst>
            <pc:docMk/>
            <pc:sldMk cId="730494024" sldId="311"/>
            <ac:spMk id="12" creationId="{942023F2-EF70-4F3F-9094-DCFB65B07F5E}"/>
          </ac:spMkLst>
        </pc:spChg>
        <pc:spChg chg="add mod">
          <ac:chgData name="Yash Gupta" userId="c9bd197bc84b169e" providerId="LiveId" clId="{2404E5B0-B0E3-4770-A267-5C6FCD498214}" dt="2021-04-13T21:04:19.801" v="626" actId="14100"/>
          <ac:spMkLst>
            <pc:docMk/>
            <pc:sldMk cId="730494024" sldId="311"/>
            <ac:spMk id="15" creationId="{BAA1E376-427E-403B-9893-5F7C4BE436CE}"/>
          </ac:spMkLst>
        </pc:spChg>
        <pc:spChg chg="add mod">
          <ac:chgData name="Yash Gupta" userId="c9bd197bc84b169e" providerId="LiveId" clId="{2404E5B0-B0E3-4770-A267-5C6FCD498214}" dt="2021-04-13T21:00:58.508" v="522" actId="20577"/>
          <ac:spMkLst>
            <pc:docMk/>
            <pc:sldMk cId="730494024" sldId="311"/>
            <ac:spMk id="16" creationId="{87C121CE-C722-45F3-B8A5-EF3D76A4F7CB}"/>
          </ac:spMkLst>
        </pc:spChg>
        <pc:picChg chg="add del mod">
          <ac:chgData name="Yash Gupta" userId="c9bd197bc84b169e" providerId="LiveId" clId="{2404E5B0-B0E3-4770-A267-5C6FCD498214}" dt="2021-04-13T21:00:28.233" v="493" actId="478"/>
          <ac:picMkLst>
            <pc:docMk/>
            <pc:sldMk cId="730494024" sldId="311"/>
            <ac:picMk id="9" creationId="{C13702D3-D222-47A6-8BE9-0B640D519D36}"/>
          </ac:picMkLst>
        </pc:picChg>
        <pc:picChg chg="add mod">
          <ac:chgData name="Yash Gupta" userId="c9bd197bc84b169e" providerId="LiveId" clId="{2404E5B0-B0E3-4770-A267-5C6FCD498214}" dt="2021-04-13T21:04:26.555" v="628" actId="1076"/>
          <ac:picMkLst>
            <pc:docMk/>
            <pc:sldMk cId="730494024" sldId="311"/>
            <ac:picMk id="11" creationId="{77DDA27E-76DF-4054-9122-33D7AB7C0F62}"/>
          </ac:picMkLst>
        </pc:picChg>
        <pc:picChg chg="add mod">
          <ac:chgData name="Yash Gupta" userId="c9bd197bc84b169e" providerId="LiveId" clId="{2404E5B0-B0E3-4770-A267-5C6FCD498214}" dt="2021-04-13T21:04:07.750" v="623" actId="1035"/>
          <ac:picMkLst>
            <pc:docMk/>
            <pc:sldMk cId="730494024" sldId="311"/>
            <ac:picMk id="14" creationId="{5F3894A2-9508-4665-A1BC-4BB8C0282C2F}"/>
          </ac:picMkLst>
        </pc:picChg>
      </pc:sldChg>
    </pc:docChg>
  </pc:docChgLst>
  <pc:docChgLst>
    <pc:chgData name="Ayush Pareek" userId="cf55861fed2b697c" providerId="LiveId" clId="{C20112C0-1646-4A3C-8F59-44BE8D800CD6}"/>
    <pc:docChg chg="undo custSel addSld delSld modSld sldOrd">
      <pc:chgData name="Ayush Pareek" userId="cf55861fed2b697c" providerId="LiveId" clId="{C20112C0-1646-4A3C-8F59-44BE8D800CD6}" dt="2021-04-13T20:58:49.035" v="2798" actId="1076"/>
      <pc:docMkLst>
        <pc:docMk/>
      </pc:docMkLst>
      <pc:sldChg chg="addSp delSp modSp mod">
        <pc:chgData name="Ayush Pareek" userId="cf55861fed2b697c" providerId="LiveId" clId="{C20112C0-1646-4A3C-8F59-44BE8D800CD6}" dt="2021-04-13T11:23:51.803" v="2431" actId="1076"/>
        <pc:sldMkLst>
          <pc:docMk/>
          <pc:sldMk cId="0" sldId="258"/>
        </pc:sldMkLst>
        <pc:spChg chg="add mod">
          <ac:chgData name="Ayush Pareek" userId="cf55861fed2b697c" providerId="LiveId" clId="{C20112C0-1646-4A3C-8F59-44BE8D800CD6}" dt="2021-04-13T11:23:51.803" v="2431" actId="1076"/>
          <ac:spMkLst>
            <pc:docMk/>
            <pc:sldMk cId="0" sldId="258"/>
            <ac:spMk id="3" creationId="{9AB7F1C8-08C2-4FEF-A3F8-61D13452095D}"/>
          </ac:spMkLst>
        </pc:spChg>
        <pc:spChg chg="add del mod">
          <ac:chgData name="Ayush Pareek" userId="cf55861fed2b697c" providerId="LiveId" clId="{C20112C0-1646-4A3C-8F59-44BE8D800CD6}" dt="2021-04-13T11:07:01.966" v="1780" actId="478"/>
          <ac:spMkLst>
            <pc:docMk/>
            <pc:sldMk cId="0" sldId="258"/>
            <ac:spMk id="10" creationId="{781783EB-FF47-4022-A062-E9C8D14CD6E8}"/>
          </ac:spMkLst>
        </pc:spChg>
      </pc:sldChg>
      <pc:sldChg chg="ord">
        <pc:chgData name="Ayush Pareek" userId="cf55861fed2b697c" providerId="LiveId" clId="{C20112C0-1646-4A3C-8F59-44BE8D800CD6}" dt="2021-04-13T19:36:09.954" v="2778"/>
        <pc:sldMkLst>
          <pc:docMk/>
          <pc:sldMk cId="3520163310" sldId="262"/>
        </pc:sldMkLst>
      </pc:sldChg>
      <pc:sldChg chg="ord">
        <pc:chgData name="Ayush Pareek" userId="cf55861fed2b697c" providerId="LiveId" clId="{C20112C0-1646-4A3C-8F59-44BE8D800CD6}" dt="2021-04-13T19:28:30.077" v="2765"/>
        <pc:sldMkLst>
          <pc:docMk/>
          <pc:sldMk cId="895574032" sldId="290"/>
        </pc:sldMkLst>
      </pc:sldChg>
      <pc:sldChg chg="addSp modSp mod">
        <pc:chgData name="Ayush Pareek" userId="cf55861fed2b697c" providerId="LiveId" clId="{C20112C0-1646-4A3C-8F59-44BE8D800CD6}" dt="2021-04-13T18:43:41.988" v="2742" actId="1076"/>
        <pc:sldMkLst>
          <pc:docMk/>
          <pc:sldMk cId="2580890123" sldId="293"/>
        </pc:sldMkLst>
        <pc:spChg chg="add mod">
          <ac:chgData name="Ayush Pareek" userId="cf55861fed2b697c" providerId="LiveId" clId="{C20112C0-1646-4A3C-8F59-44BE8D800CD6}" dt="2021-04-13T18:43:41.988" v="2742" actId="1076"/>
          <ac:spMkLst>
            <pc:docMk/>
            <pc:sldMk cId="2580890123" sldId="293"/>
            <ac:spMk id="10" creationId="{C5945B84-8430-4978-A080-586D9BC63B52}"/>
          </ac:spMkLst>
        </pc:spChg>
        <pc:spChg chg="add mod">
          <ac:chgData name="Ayush Pareek" userId="cf55861fed2b697c" providerId="LiveId" clId="{C20112C0-1646-4A3C-8F59-44BE8D800CD6}" dt="2021-04-13T18:41:03.342" v="2653" actId="20577"/>
          <ac:spMkLst>
            <pc:docMk/>
            <pc:sldMk cId="2580890123" sldId="293"/>
            <ac:spMk id="12" creationId="{42D385C6-EB30-4716-8FE8-5DFCA1DEE5E0}"/>
          </ac:spMkLst>
        </pc:spChg>
        <pc:picChg chg="add mod">
          <ac:chgData name="Ayush Pareek" userId="cf55861fed2b697c" providerId="LiveId" clId="{C20112C0-1646-4A3C-8F59-44BE8D800CD6}" dt="2021-04-13T18:33:28.821" v="2575" actId="1076"/>
          <ac:picMkLst>
            <pc:docMk/>
            <pc:sldMk cId="2580890123" sldId="293"/>
            <ac:picMk id="8" creationId="{483748B7-287F-4C5B-8CDE-2F98AA9AA43A}"/>
          </ac:picMkLst>
        </pc:picChg>
      </pc:sldChg>
      <pc:sldChg chg="addSp delSp modSp mod">
        <pc:chgData name="Ayush Pareek" userId="cf55861fed2b697c" providerId="LiveId" clId="{C20112C0-1646-4A3C-8F59-44BE8D800CD6}" dt="2021-04-13T18:06:40.945" v="2478" actId="20577"/>
        <pc:sldMkLst>
          <pc:docMk/>
          <pc:sldMk cId="2839883322" sldId="294"/>
        </pc:sldMkLst>
        <pc:spChg chg="add mod">
          <ac:chgData name="Ayush Pareek" userId="cf55861fed2b697c" providerId="LiveId" clId="{C20112C0-1646-4A3C-8F59-44BE8D800CD6}" dt="2021-04-12T21:43:43.889" v="315" actId="255"/>
          <ac:spMkLst>
            <pc:docMk/>
            <pc:sldMk cId="2839883322" sldId="294"/>
            <ac:spMk id="13" creationId="{09D43608-E3CB-4375-A2B7-77D6CAED4887}"/>
          </ac:spMkLst>
        </pc:spChg>
        <pc:spChg chg="add del mod">
          <ac:chgData name="Ayush Pareek" userId="cf55861fed2b697c" providerId="LiveId" clId="{C20112C0-1646-4A3C-8F59-44BE8D800CD6}" dt="2021-04-12T21:45:13.139" v="319" actId="21"/>
          <ac:spMkLst>
            <pc:docMk/>
            <pc:sldMk cId="2839883322" sldId="294"/>
            <ac:spMk id="14" creationId="{A4CB312D-89BA-438E-AD20-A629F862B340}"/>
          </ac:spMkLst>
        </pc:spChg>
        <pc:spChg chg="add mod">
          <ac:chgData name="Ayush Pareek" userId="cf55861fed2b697c" providerId="LiveId" clId="{C20112C0-1646-4A3C-8F59-44BE8D800CD6}" dt="2021-04-13T18:06:40.945" v="2478" actId="20577"/>
          <ac:spMkLst>
            <pc:docMk/>
            <pc:sldMk cId="2839883322" sldId="294"/>
            <ac:spMk id="15" creationId="{9E694E65-6153-4AEE-9E30-473AA86AF2B1}"/>
          </ac:spMkLst>
        </pc:spChg>
        <pc:picChg chg="add mod modCrop">
          <ac:chgData name="Ayush Pareek" userId="cf55861fed2b697c" providerId="LiveId" clId="{C20112C0-1646-4A3C-8F59-44BE8D800CD6}" dt="2021-04-12T21:36:03.426" v="275" actId="14100"/>
          <ac:picMkLst>
            <pc:docMk/>
            <pc:sldMk cId="2839883322" sldId="294"/>
            <ac:picMk id="8" creationId="{9027E405-EFDD-4DFC-974E-4DE2FC4CD4BA}"/>
          </ac:picMkLst>
        </pc:picChg>
        <pc:picChg chg="add mod">
          <ac:chgData name="Ayush Pareek" userId="cf55861fed2b697c" providerId="LiveId" clId="{C20112C0-1646-4A3C-8F59-44BE8D800CD6}" dt="2021-04-12T21:34:21.470" v="241" actId="14100"/>
          <ac:picMkLst>
            <pc:docMk/>
            <pc:sldMk cId="2839883322" sldId="294"/>
            <ac:picMk id="9" creationId="{4BBB36C2-EBED-432B-AF7F-A8BA7AC1F17B}"/>
          </ac:picMkLst>
        </pc:picChg>
        <pc:picChg chg="add mod modCrop">
          <ac:chgData name="Ayush Pareek" userId="cf55861fed2b697c" providerId="LiveId" clId="{C20112C0-1646-4A3C-8F59-44BE8D800CD6}" dt="2021-04-12T21:36:38.449" v="280" actId="1076"/>
          <ac:picMkLst>
            <pc:docMk/>
            <pc:sldMk cId="2839883322" sldId="294"/>
            <ac:picMk id="10" creationId="{273B5520-C20B-4A8C-B1E7-DB2572BC8FCB}"/>
          </ac:picMkLst>
        </pc:picChg>
        <pc:picChg chg="add mod">
          <ac:chgData name="Ayush Pareek" userId="cf55861fed2b697c" providerId="LiveId" clId="{C20112C0-1646-4A3C-8F59-44BE8D800CD6}" dt="2021-04-12T21:36:54.657" v="282" actId="1076"/>
          <ac:picMkLst>
            <pc:docMk/>
            <pc:sldMk cId="2839883322" sldId="294"/>
            <ac:picMk id="11" creationId="{AFAF40CB-4D2A-4CE9-8BB4-4C0F76AFAF82}"/>
          </ac:picMkLst>
        </pc:picChg>
        <pc:picChg chg="add mod">
          <ac:chgData name="Ayush Pareek" userId="cf55861fed2b697c" providerId="LiveId" clId="{C20112C0-1646-4A3C-8F59-44BE8D800CD6}" dt="2021-04-12T21:37:14.908" v="287" actId="1076"/>
          <ac:picMkLst>
            <pc:docMk/>
            <pc:sldMk cId="2839883322" sldId="294"/>
            <ac:picMk id="12" creationId="{FB8A60A1-C364-4A53-A5F4-B80E9E678650}"/>
          </ac:picMkLst>
        </pc:picChg>
      </pc:sldChg>
      <pc:sldChg chg="addSp delSp modSp mod">
        <pc:chgData name="Ayush Pareek" userId="cf55861fed2b697c" providerId="LiveId" clId="{C20112C0-1646-4A3C-8F59-44BE8D800CD6}" dt="2021-04-12T21:27:39.141" v="211" actId="20577"/>
        <pc:sldMkLst>
          <pc:docMk/>
          <pc:sldMk cId="3899450919" sldId="295"/>
        </pc:sldMkLst>
        <pc:spChg chg="add del mod">
          <ac:chgData name="Ayush Pareek" userId="cf55861fed2b697c" providerId="LiveId" clId="{C20112C0-1646-4A3C-8F59-44BE8D800CD6}" dt="2021-04-12T21:21:03.212" v="101" actId="478"/>
          <ac:spMkLst>
            <pc:docMk/>
            <pc:sldMk cId="3899450919" sldId="295"/>
            <ac:spMk id="8" creationId="{9C919A9B-7220-442D-93C2-F1E2D9EB102D}"/>
          </ac:spMkLst>
        </pc:spChg>
        <pc:spChg chg="add mod">
          <ac:chgData name="Ayush Pareek" userId="cf55861fed2b697c" providerId="LiveId" clId="{C20112C0-1646-4A3C-8F59-44BE8D800CD6}" dt="2021-04-12T21:26:11.174" v="173" actId="1036"/>
          <ac:spMkLst>
            <pc:docMk/>
            <pc:sldMk cId="3899450919" sldId="295"/>
            <ac:spMk id="9" creationId="{4D590EFA-83B0-44C1-8830-EB9814991034}"/>
          </ac:spMkLst>
        </pc:spChg>
        <pc:spChg chg="add mod">
          <ac:chgData name="Ayush Pareek" userId="cf55861fed2b697c" providerId="LiveId" clId="{C20112C0-1646-4A3C-8F59-44BE8D800CD6}" dt="2021-04-12T21:27:39.141" v="211" actId="20577"/>
          <ac:spMkLst>
            <pc:docMk/>
            <pc:sldMk cId="3899450919" sldId="295"/>
            <ac:spMk id="11" creationId="{C81AB85C-B1D2-45C1-8EE3-97438D6D939F}"/>
          </ac:spMkLst>
        </pc:spChg>
        <pc:grpChg chg="mod">
          <ac:chgData name="Ayush Pareek" userId="cf55861fed2b697c" providerId="LiveId" clId="{C20112C0-1646-4A3C-8F59-44BE8D800CD6}" dt="2021-04-12T21:26:19.090" v="174" actId="14100"/>
          <ac:grpSpMkLst>
            <pc:docMk/>
            <pc:sldMk cId="3899450919" sldId="295"/>
            <ac:grpSpMk id="2" creationId="{00000000-0000-0000-0000-000000000000}"/>
          </ac:grpSpMkLst>
        </pc:grpChg>
        <pc:picChg chg="add mod">
          <ac:chgData name="Ayush Pareek" userId="cf55861fed2b697c" providerId="LiveId" clId="{C20112C0-1646-4A3C-8F59-44BE8D800CD6}" dt="2021-04-12T21:26:11.174" v="173" actId="1036"/>
          <ac:picMkLst>
            <pc:docMk/>
            <pc:sldMk cId="3899450919" sldId="295"/>
            <ac:picMk id="2049" creationId="{7F2A8BB7-E9C7-46CB-8192-B32339758AAF}"/>
          </ac:picMkLst>
        </pc:picChg>
      </pc:sldChg>
      <pc:sldChg chg="addSp delSp modSp del mod">
        <pc:chgData name="Ayush Pareek" userId="cf55861fed2b697c" providerId="LiveId" clId="{C20112C0-1646-4A3C-8F59-44BE8D800CD6}" dt="2021-04-12T20:51:05.129" v="18" actId="2696"/>
        <pc:sldMkLst>
          <pc:docMk/>
          <pc:sldMk cId="636059275" sldId="301"/>
        </pc:sldMkLst>
        <pc:spChg chg="mod">
          <ac:chgData name="Ayush Pareek" userId="cf55861fed2b697c" providerId="LiveId" clId="{C20112C0-1646-4A3C-8F59-44BE8D800CD6}" dt="2021-04-12T20:50:22.292" v="14" actId="1076"/>
          <ac:spMkLst>
            <pc:docMk/>
            <pc:sldMk cId="636059275" sldId="301"/>
            <ac:spMk id="15" creationId="{1001231F-0D6D-401B-8492-9E2BBCF556E5}"/>
          </ac:spMkLst>
        </pc:spChg>
        <pc:picChg chg="del">
          <ac:chgData name="Ayush Pareek" userId="cf55861fed2b697c" providerId="LiveId" clId="{C20112C0-1646-4A3C-8F59-44BE8D800CD6}" dt="2021-04-12T20:48:42.082" v="0" actId="478"/>
          <ac:picMkLst>
            <pc:docMk/>
            <pc:sldMk cId="636059275" sldId="301"/>
            <ac:picMk id="9" creationId="{AE9608FC-E6DA-4C6D-BDEA-14CF318ABBB9}"/>
          </ac:picMkLst>
        </pc:picChg>
        <pc:picChg chg="mod modCrop">
          <ac:chgData name="Ayush Pareek" userId="cf55861fed2b697c" providerId="LiveId" clId="{C20112C0-1646-4A3C-8F59-44BE8D800CD6}" dt="2021-04-12T20:50:18.780" v="13" actId="1076"/>
          <ac:picMkLst>
            <pc:docMk/>
            <pc:sldMk cId="636059275" sldId="301"/>
            <ac:picMk id="13" creationId="{BDC437B3-D291-4D65-A082-F5CA5283A2EF}"/>
          </ac:picMkLst>
        </pc:picChg>
        <pc:picChg chg="add mod modCrop">
          <ac:chgData name="Ayush Pareek" userId="cf55861fed2b697c" providerId="LiveId" clId="{C20112C0-1646-4A3C-8F59-44BE8D800CD6}" dt="2021-04-12T20:50:41.229" v="17" actId="688"/>
          <ac:picMkLst>
            <pc:docMk/>
            <pc:sldMk cId="636059275" sldId="301"/>
            <ac:picMk id="14" creationId="{A7D18B42-DEA3-4E8C-AF25-7E805CDA9DA9}"/>
          </ac:picMkLst>
        </pc:picChg>
        <pc:picChg chg="mod">
          <ac:chgData name="Ayush Pareek" userId="cf55861fed2b697c" providerId="LiveId" clId="{C20112C0-1646-4A3C-8F59-44BE8D800CD6}" dt="2021-04-12T20:50:27.748" v="15" actId="1076"/>
          <ac:picMkLst>
            <pc:docMk/>
            <pc:sldMk cId="636059275" sldId="301"/>
            <ac:picMk id="19" creationId="{78206A6D-5125-4473-9549-CF8971EA1608}"/>
          </ac:picMkLst>
        </pc:picChg>
      </pc:sldChg>
      <pc:sldChg chg="addSp delSp modSp add mod">
        <pc:chgData name="Ayush Pareek" userId="cf55861fed2b697c" providerId="LiveId" clId="{C20112C0-1646-4A3C-8F59-44BE8D800CD6}" dt="2021-04-13T18:23:04.702" v="2573" actId="20577"/>
        <pc:sldMkLst>
          <pc:docMk/>
          <pc:sldMk cId="2389648206" sldId="305"/>
        </pc:sldMkLst>
        <pc:spChg chg="add del mod">
          <ac:chgData name="Ayush Pareek" userId="cf55861fed2b697c" providerId="LiveId" clId="{C20112C0-1646-4A3C-8F59-44BE8D800CD6}" dt="2021-04-12T21:57:49.268" v="355"/>
          <ac:spMkLst>
            <pc:docMk/>
            <pc:sldMk cId="2389648206" sldId="305"/>
            <ac:spMk id="8" creationId="{0C4457C9-EB9B-4977-BE76-F3ACFD59D8F4}"/>
          </ac:spMkLst>
        </pc:spChg>
        <pc:spChg chg="add del mod">
          <ac:chgData name="Ayush Pareek" userId="cf55861fed2b697c" providerId="LiveId" clId="{C20112C0-1646-4A3C-8F59-44BE8D800CD6}" dt="2021-04-12T21:58:51.728" v="363" actId="478"/>
          <ac:spMkLst>
            <pc:docMk/>
            <pc:sldMk cId="2389648206" sldId="305"/>
            <ac:spMk id="9" creationId="{25BF6D32-96AB-4160-984F-2A842CBE12EE}"/>
          </ac:spMkLst>
        </pc:spChg>
        <pc:spChg chg="add mod">
          <ac:chgData name="Ayush Pareek" userId="cf55861fed2b697c" providerId="LiveId" clId="{C20112C0-1646-4A3C-8F59-44BE8D800CD6}" dt="2021-04-13T18:23:04.702" v="2573" actId="20577"/>
          <ac:spMkLst>
            <pc:docMk/>
            <pc:sldMk cId="2389648206" sldId="305"/>
            <ac:spMk id="11" creationId="{2318E813-750D-4101-A557-928680976E25}"/>
          </ac:spMkLst>
        </pc:spChg>
        <pc:spChg chg="add mod">
          <ac:chgData name="Ayush Pareek" userId="cf55861fed2b697c" providerId="LiveId" clId="{C20112C0-1646-4A3C-8F59-44BE8D800CD6}" dt="2021-04-12T22:04:02.408" v="388" actId="255"/>
          <ac:spMkLst>
            <pc:docMk/>
            <pc:sldMk cId="2389648206" sldId="305"/>
            <ac:spMk id="13" creationId="{01A73101-6079-4507-8992-1147A8BF6CEE}"/>
          </ac:spMkLst>
        </pc:spChg>
        <pc:picChg chg="mod modCrop">
          <ac:chgData name="Ayush Pareek" userId="cf55861fed2b697c" providerId="LiveId" clId="{C20112C0-1646-4A3C-8F59-44BE8D800CD6}" dt="2021-04-13T18:22:59.211" v="2572" actId="1036"/>
          <ac:picMkLst>
            <pc:docMk/>
            <pc:sldMk cId="2389648206" sldId="305"/>
            <ac:picMk id="9" creationId="{EA31B7E3-5AA0-4AE5-9440-90D81B75A762}"/>
          </ac:picMkLst>
        </pc:picChg>
        <pc:picChg chg="add mod">
          <ac:chgData name="Ayush Pareek" userId="cf55861fed2b697c" providerId="LiveId" clId="{C20112C0-1646-4A3C-8F59-44BE8D800CD6}" dt="2021-04-12T21:59:34.864" v="377" actId="1035"/>
          <ac:picMkLst>
            <pc:docMk/>
            <pc:sldMk cId="2389648206" sldId="305"/>
            <ac:picMk id="10" creationId="{DEF40435-8024-4B20-A5DF-8638DFED1F23}"/>
          </ac:picMkLst>
        </pc:picChg>
      </pc:sldChg>
      <pc:sldChg chg="addSp modSp add mod">
        <pc:chgData name="Ayush Pareek" userId="cf55861fed2b697c" providerId="LiveId" clId="{C20112C0-1646-4A3C-8F59-44BE8D800CD6}" dt="2021-04-13T19:03:50.332" v="2763" actId="1076"/>
        <pc:sldMkLst>
          <pc:docMk/>
          <pc:sldMk cId="44768213" sldId="306"/>
        </pc:sldMkLst>
        <pc:spChg chg="add mod">
          <ac:chgData name="Ayush Pareek" userId="cf55861fed2b697c" providerId="LiveId" clId="{C20112C0-1646-4A3C-8F59-44BE8D800CD6}" dt="2021-04-13T18:56:45.692" v="2746" actId="1076"/>
          <ac:spMkLst>
            <pc:docMk/>
            <pc:sldMk cId="44768213" sldId="306"/>
            <ac:spMk id="10" creationId="{89B22CC3-8346-45F2-B839-20F3933D1D0E}"/>
          </ac:spMkLst>
        </pc:spChg>
        <pc:spChg chg="add mod">
          <ac:chgData name="Ayush Pareek" userId="cf55861fed2b697c" providerId="LiveId" clId="{C20112C0-1646-4A3C-8F59-44BE8D800CD6}" dt="2021-04-13T19:03:44.530" v="2761" actId="1076"/>
          <ac:spMkLst>
            <pc:docMk/>
            <pc:sldMk cId="44768213" sldId="306"/>
            <ac:spMk id="14" creationId="{19AADAC4-DCC0-4E10-8A48-CD17155EE4FB}"/>
          </ac:spMkLst>
        </pc:spChg>
        <pc:picChg chg="add mod">
          <ac:chgData name="Ayush Pareek" userId="cf55861fed2b697c" providerId="LiveId" clId="{C20112C0-1646-4A3C-8F59-44BE8D800CD6}" dt="2021-04-13T18:56:27.771" v="2744" actId="1076"/>
          <ac:picMkLst>
            <pc:docMk/>
            <pc:sldMk cId="44768213" sldId="306"/>
            <ac:picMk id="8" creationId="{D08D5063-37CF-4887-ADF1-C0CE62435965}"/>
          </ac:picMkLst>
        </pc:picChg>
        <pc:picChg chg="add mod">
          <ac:chgData name="Ayush Pareek" userId="cf55861fed2b697c" providerId="LiveId" clId="{C20112C0-1646-4A3C-8F59-44BE8D800CD6}" dt="2021-04-13T19:03:47.178" v="2762" actId="1076"/>
          <ac:picMkLst>
            <pc:docMk/>
            <pc:sldMk cId="44768213" sldId="306"/>
            <ac:picMk id="11" creationId="{9AA0EABA-90CC-4C5B-A05E-01A2C753E3B9}"/>
          </ac:picMkLst>
        </pc:picChg>
        <pc:picChg chg="add mod">
          <ac:chgData name="Ayush Pareek" userId="cf55861fed2b697c" providerId="LiveId" clId="{C20112C0-1646-4A3C-8F59-44BE8D800CD6}" dt="2021-04-13T19:03:50.332" v="2763" actId="1076"/>
          <ac:picMkLst>
            <pc:docMk/>
            <pc:sldMk cId="44768213" sldId="306"/>
            <ac:picMk id="12" creationId="{DE55C314-100C-4019-B242-8D7EFEAC33A7}"/>
          </ac:picMkLst>
        </pc:picChg>
      </pc:sldChg>
      <pc:sldChg chg="modSp mod">
        <pc:chgData name="Ayush Pareek" userId="cf55861fed2b697c" providerId="LiveId" clId="{C20112C0-1646-4A3C-8F59-44BE8D800CD6}" dt="2021-04-13T19:30:25.457" v="2776" actId="20577"/>
        <pc:sldMkLst>
          <pc:docMk/>
          <pc:sldMk cId="2304181677" sldId="307"/>
        </pc:sldMkLst>
        <pc:spChg chg="mod">
          <ac:chgData name="Ayush Pareek" userId="cf55861fed2b697c" providerId="LiveId" clId="{C20112C0-1646-4A3C-8F59-44BE8D800CD6}" dt="2021-04-13T19:30:25.457" v="2776" actId="20577"/>
          <ac:spMkLst>
            <pc:docMk/>
            <pc:sldMk cId="2304181677" sldId="307"/>
            <ac:spMk id="15" creationId="{AA147918-AC7C-4045-B493-E32A49C71DBE}"/>
          </ac:spMkLst>
        </pc:spChg>
      </pc:sldChg>
      <pc:sldChg chg="addSp delSp modSp add mod ord">
        <pc:chgData name="Ayush Pareek" userId="cf55861fed2b697c" providerId="LiveId" clId="{C20112C0-1646-4A3C-8F59-44BE8D800CD6}" dt="2021-04-13T19:36:34.824" v="2784" actId="14100"/>
        <pc:sldMkLst>
          <pc:docMk/>
          <pc:sldMk cId="2165457659" sldId="308"/>
        </pc:sldMkLst>
        <pc:spChg chg="del">
          <ac:chgData name="Ayush Pareek" userId="cf55861fed2b697c" providerId="LiveId" clId="{C20112C0-1646-4A3C-8F59-44BE8D800CD6}" dt="2021-04-13T19:28:54.720" v="2767" actId="478"/>
          <ac:spMkLst>
            <pc:docMk/>
            <pc:sldMk cId="2165457659" sldId="308"/>
            <ac:spMk id="10" creationId="{89B22CC3-8346-45F2-B839-20F3933D1D0E}"/>
          </ac:spMkLst>
        </pc:spChg>
        <pc:spChg chg="add mod">
          <ac:chgData name="Ayush Pareek" userId="cf55861fed2b697c" providerId="LiveId" clId="{C20112C0-1646-4A3C-8F59-44BE8D800CD6}" dt="2021-04-13T19:36:28.745" v="2782" actId="1076"/>
          <ac:spMkLst>
            <pc:docMk/>
            <pc:sldMk cId="2165457659" sldId="308"/>
            <ac:spMk id="14" creationId="{A93BC2CB-02F8-44C8-9EEF-A5C07D8E6B3D}"/>
          </ac:spMkLst>
        </pc:spChg>
        <pc:picChg chg="del">
          <ac:chgData name="Ayush Pareek" userId="cf55861fed2b697c" providerId="LiveId" clId="{C20112C0-1646-4A3C-8F59-44BE8D800CD6}" dt="2021-04-13T19:28:56.532" v="2768" actId="478"/>
          <ac:picMkLst>
            <pc:docMk/>
            <pc:sldMk cId="2165457659" sldId="308"/>
            <ac:picMk id="8" creationId="{D08D5063-37CF-4887-ADF1-C0CE62435965}"/>
          </ac:picMkLst>
        </pc:picChg>
        <pc:picChg chg="add mod">
          <ac:chgData name="Ayush Pareek" userId="cf55861fed2b697c" providerId="LiveId" clId="{C20112C0-1646-4A3C-8F59-44BE8D800CD6}" dt="2021-04-13T19:29:15.961" v="2771" actId="14100"/>
          <ac:picMkLst>
            <pc:docMk/>
            <pc:sldMk cId="2165457659" sldId="308"/>
            <ac:picMk id="11" creationId="{C187B40D-0D8E-46C6-A144-A86C997F3E94}"/>
          </ac:picMkLst>
        </pc:picChg>
        <pc:picChg chg="add mod">
          <ac:chgData name="Ayush Pareek" userId="cf55861fed2b697c" providerId="LiveId" clId="{C20112C0-1646-4A3C-8F59-44BE8D800CD6}" dt="2021-04-13T19:36:34.824" v="2784" actId="14100"/>
          <ac:picMkLst>
            <pc:docMk/>
            <pc:sldMk cId="2165457659" sldId="308"/>
            <ac:picMk id="12" creationId="{10B50438-FDDD-464B-96BC-DCC9BAF47B18}"/>
          </ac:picMkLst>
        </pc:picChg>
        <pc:picChg chg="add mod">
          <ac:chgData name="Ayush Pareek" userId="cf55861fed2b697c" providerId="LiveId" clId="{C20112C0-1646-4A3C-8F59-44BE8D800CD6}" dt="2021-04-13T19:36:31.247" v="2783" actId="1076"/>
          <ac:picMkLst>
            <pc:docMk/>
            <pc:sldMk cId="2165457659" sldId="308"/>
            <ac:picMk id="13" creationId="{33FA58FA-104F-4AD4-851B-E3D2BD72ACDB}"/>
          </ac:picMkLst>
        </pc:picChg>
      </pc:sldChg>
      <pc:sldChg chg="addSp modSp mod">
        <pc:chgData name="Ayush Pareek" userId="cf55861fed2b697c" providerId="LiveId" clId="{C20112C0-1646-4A3C-8F59-44BE8D800CD6}" dt="2021-04-13T20:29:11.052" v="2787" actId="14100"/>
        <pc:sldMkLst>
          <pc:docMk/>
          <pc:sldMk cId="1540348597" sldId="309"/>
        </pc:sldMkLst>
        <pc:picChg chg="add mod">
          <ac:chgData name="Ayush Pareek" userId="cf55861fed2b697c" providerId="LiveId" clId="{C20112C0-1646-4A3C-8F59-44BE8D800CD6}" dt="2021-04-13T20:29:11.052" v="2787" actId="14100"/>
          <ac:picMkLst>
            <pc:docMk/>
            <pc:sldMk cId="1540348597" sldId="309"/>
            <ac:picMk id="12" creationId="{7B94F7EC-06A9-4181-B3E3-6659078B2405}"/>
          </ac:picMkLst>
        </pc:picChg>
      </pc:sldChg>
      <pc:sldChg chg="addSp delSp modSp add mod">
        <pc:chgData name="Ayush Pareek" userId="cf55861fed2b697c" providerId="LiveId" clId="{C20112C0-1646-4A3C-8F59-44BE8D800CD6}" dt="2021-04-13T20:58:49.035" v="2798" actId="1076"/>
        <pc:sldMkLst>
          <pc:docMk/>
          <pc:sldMk cId="730494024" sldId="311"/>
        </pc:sldMkLst>
        <pc:spChg chg="del mod">
          <ac:chgData name="Ayush Pareek" userId="cf55861fed2b697c" providerId="LiveId" clId="{C20112C0-1646-4A3C-8F59-44BE8D800CD6}" dt="2021-04-13T20:54:03.444" v="2792" actId="478"/>
          <ac:spMkLst>
            <pc:docMk/>
            <pc:sldMk cId="730494024" sldId="311"/>
            <ac:spMk id="9" creationId="{4D590EFA-83B0-44C1-8830-EB9814991034}"/>
          </ac:spMkLst>
        </pc:spChg>
        <pc:spChg chg="del">
          <ac:chgData name="Ayush Pareek" userId="cf55861fed2b697c" providerId="LiveId" clId="{C20112C0-1646-4A3C-8F59-44BE8D800CD6}" dt="2021-04-13T20:53:58.628" v="2790" actId="478"/>
          <ac:spMkLst>
            <pc:docMk/>
            <pc:sldMk cId="730494024" sldId="311"/>
            <ac:spMk id="11" creationId="{C81AB85C-B1D2-45C1-8EE3-97438D6D939F}"/>
          </ac:spMkLst>
        </pc:spChg>
        <pc:spChg chg="add mod">
          <ac:chgData name="Ayush Pareek" userId="cf55861fed2b697c" providerId="LiveId" clId="{C20112C0-1646-4A3C-8F59-44BE8D800CD6}" dt="2021-04-13T20:54:48.869" v="2796" actId="14100"/>
          <ac:spMkLst>
            <pc:docMk/>
            <pc:sldMk cId="730494024" sldId="311"/>
            <ac:spMk id="12" creationId="{942023F2-EF70-4F3F-9094-DCFB65B07F5E}"/>
          </ac:spMkLst>
        </pc:spChg>
        <pc:picChg chg="mod">
          <ac:chgData name="Ayush Pareek" userId="cf55861fed2b697c" providerId="LiveId" clId="{C20112C0-1646-4A3C-8F59-44BE8D800CD6}" dt="2021-04-13T20:58:49.035" v="2798" actId="1076"/>
          <ac:picMkLst>
            <pc:docMk/>
            <pc:sldMk cId="730494024" sldId="311"/>
            <ac:picMk id="9" creationId="{C13702D3-D222-47A6-8BE9-0B640D519D36}"/>
          </ac:picMkLst>
        </pc:picChg>
        <pc:picChg chg="del">
          <ac:chgData name="Ayush Pareek" userId="cf55861fed2b697c" providerId="LiveId" clId="{C20112C0-1646-4A3C-8F59-44BE8D800CD6}" dt="2021-04-13T20:53:56.276" v="2789" actId="478"/>
          <ac:picMkLst>
            <pc:docMk/>
            <pc:sldMk cId="730494024" sldId="311"/>
            <ac:picMk id="2049" creationId="{7F2A8BB7-E9C7-46CB-8192-B32339758AAF}"/>
          </ac:picMkLst>
        </pc:picChg>
      </pc:sldChg>
      <pc:sldChg chg="add del">
        <pc:chgData name="Ayush Pareek" userId="cf55861fed2b697c" providerId="LiveId" clId="{C20112C0-1646-4A3C-8F59-44BE8D800CD6}" dt="2021-04-13T20:54:08.398" v="2794"/>
        <pc:sldMkLst>
          <pc:docMk/>
          <pc:sldMk cId="1587246163" sldId="312"/>
        </pc:sldMkLst>
      </pc:sldChg>
    </pc:docChg>
  </pc:docChgLst>
  <pc:docChgLst>
    <pc:chgData name="Yash Gupta" userId="c9bd197bc84b169e" providerId="Windows Live" clId="Web-{1FFC5071-4326-4E20-94B7-38F423F48A0A}"/>
    <pc:docChg chg="modSld">
      <pc:chgData name="Yash Gupta" userId="c9bd197bc84b169e" providerId="Windows Live" clId="Web-{1FFC5071-4326-4E20-94B7-38F423F48A0A}" dt="2021-04-12T20:44:12.154" v="0" actId="20577"/>
      <pc:docMkLst>
        <pc:docMk/>
      </pc:docMkLst>
      <pc:sldChg chg="modSp">
        <pc:chgData name="Yash Gupta" userId="c9bd197bc84b169e" providerId="Windows Live" clId="Web-{1FFC5071-4326-4E20-94B7-38F423F48A0A}" dt="2021-04-12T20:44:12.154" v="0" actId="20577"/>
        <pc:sldMkLst>
          <pc:docMk/>
          <pc:sldMk cId="1343075861" sldId="303"/>
        </pc:sldMkLst>
        <pc:spChg chg="mod">
          <ac:chgData name="Yash Gupta" userId="c9bd197bc84b169e" providerId="Windows Live" clId="Web-{1FFC5071-4326-4E20-94B7-38F423F48A0A}" dt="2021-04-12T20:44:12.154" v="0" actId="20577"/>
          <ac:spMkLst>
            <pc:docMk/>
            <pc:sldMk cId="1343075861" sldId="303"/>
            <ac:spMk id="12" creationId="{DE23714B-FB4D-42DB-8A5B-F7D559BAEBD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4400" y="411480"/>
            <a:ext cx="16459200" cy="164592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4/13/2021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hyperlink" Target="https://en.wikipedia.org/wiki/Lima_bean#Cro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hyperlink" Target="https://en.wikipedia.org/wiki/Christmas" TargetMode="External"/><Relationship Id="rId4" Type="http://schemas.openxmlformats.org/officeDocument/2006/relationships/hyperlink" Target="https://en.wikipedia.org/wiki/Thanksgiving_(United_Stat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hyperlink" Target="https://en.wikipedia.org/wiki/Customer_satisfaction_research"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3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hyperlink" Target="https://www.acrwebsite.org/volumes/6845" TargetMode="External"/><Relationship Id="rId5" Type="http://schemas.openxmlformats.org/officeDocument/2006/relationships/image" Target="../media/image3.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s://en.wikipedia.org/wiki/Premium_pricing" TargetMode="External"/><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44.jpeg"/><Relationship Id="rId5" Type="http://schemas.openxmlformats.org/officeDocument/2006/relationships/hyperlink" Target="https://en.wikipedia.org/wiki/Brand_loyalty#:~:text=Brand%20loyalty%20is%20the%20positive,or%20changes%20in%20the%20environment." TargetMode="Externa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4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7.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48.png"/><Relationship Id="rId5" Type="http://schemas.openxmlformats.org/officeDocument/2006/relationships/hyperlink" Target="https://www.tridge.com/intelligences/bell-pepper/production" TargetMode="External"/><Relationship Id="rId4" Type="http://schemas.openxmlformats.org/officeDocument/2006/relationships/hyperlink" Target="https://economictimes.indiatimes.com/brand-equity/marketing/sachets-the-next-big-small-thing/articleshow/1161484.cms?from=mdr"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50.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56.png"/><Relationship Id="rId3" Type="http://schemas.openxmlformats.org/officeDocument/2006/relationships/image" Target="../media/image6.png"/><Relationship Id="rId7" Type="http://schemas.openxmlformats.org/officeDocument/2006/relationships/image" Target="../media/image52.png"/><Relationship Id="rId12" Type="http://schemas.openxmlformats.org/officeDocument/2006/relationships/hyperlink" Target="https://www.facebook.com/profile.php?id=100005412459235" TargetMode="External"/><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hyperlink" Target="https://twitter.com/PriyatamPiyush" TargetMode="External"/><Relationship Id="rId11" Type="http://schemas.openxmlformats.org/officeDocument/2006/relationships/image" Target="../media/image55.svg"/><Relationship Id="rId5" Type="http://schemas.openxmlformats.org/officeDocument/2006/relationships/image" Target="../media/image51.png"/><Relationship Id="rId10" Type="http://schemas.openxmlformats.org/officeDocument/2006/relationships/image" Target="../media/image54.png"/><Relationship Id="rId4" Type="http://schemas.openxmlformats.org/officeDocument/2006/relationships/image" Target="../media/image7.png"/><Relationship Id="rId9" Type="http://schemas.openxmlformats.org/officeDocument/2006/relationships/hyperlink" Target="https://www.linkedin.com/in/priyatampiyush/" TargetMode="External"/><Relationship Id="rId14" Type="http://schemas.openxmlformats.org/officeDocument/2006/relationships/image" Target="../media/image57.svg"/></Relationships>
</file>

<file path=ppt/slides/_rels/slide27.xml.rels><?xml version="1.0" encoding="UTF-8" standalone="yes"?>
<Relationships xmlns="http://schemas.openxmlformats.org/package/2006/relationships"><Relationship Id="rId8" Type="http://schemas.openxmlformats.org/officeDocument/2006/relationships/hyperlink" Target="mailto:yashgupta2673@gmail.com" TargetMode="External"/><Relationship Id="rId13" Type="http://schemas.openxmlformats.org/officeDocument/2006/relationships/image" Target="../media/image53.svg"/><Relationship Id="rId18" Type="http://schemas.openxmlformats.org/officeDocument/2006/relationships/hyperlink" Target="https://www.linkedin.com/in/pareek-ayush" TargetMode="External"/><Relationship Id="rId3" Type="http://schemas.openxmlformats.org/officeDocument/2006/relationships/image" Target="../media/image56.png"/><Relationship Id="rId7" Type="http://schemas.openxmlformats.org/officeDocument/2006/relationships/image" Target="../media/image58.png"/><Relationship Id="rId12" Type="http://schemas.openxmlformats.org/officeDocument/2006/relationships/image" Target="../media/image52.png"/><Relationship Id="rId17" Type="http://schemas.openxmlformats.org/officeDocument/2006/relationships/hyperlink" Target="https://twitter.com/ayushpareek179" TargetMode="External"/><Relationship Id="rId2" Type="http://schemas.openxmlformats.org/officeDocument/2006/relationships/hyperlink" Target="https://www.facebook.com/profile.php?id=100006705972754" TargetMode="External"/><Relationship Id="rId16" Type="http://schemas.openxmlformats.org/officeDocument/2006/relationships/image" Target="../media/image55.svg"/><Relationship Id="rId20" Type="http://schemas.openxmlformats.org/officeDocument/2006/relationships/image" Target="../media/image60.jpg"/><Relationship Id="rId1" Type="http://schemas.openxmlformats.org/officeDocument/2006/relationships/slideLayout" Target="../slideLayouts/slideLayout5.xml"/><Relationship Id="rId6" Type="http://schemas.openxmlformats.org/officeDocument/2006/relationships/image" Target="../media/image22.png"/><Relationship Id="rId11" Type="http://schemas.openxmlformats.org/officeDocument/2006/relationships/hyperlink" Target="https://twitter.com/yashgupta2673" TargetMode="External"/><Relationship Id="rId5" Type="http://schemas.openxmlformats.org/officeDocument/2006/relationships/image" Target="../media/image21.png"/><Relationship Id="rId15" Type="http://schemas.openxmlformats.org/officeDocument/2006/relationships/image" Target="../media/image54.png"/><Relationship Id="rId10" Type="http://schemas.openxmlformats.org/officeDocument/2006/relationships/hyperlink" Target="mailto:ayushpareek179@gmail.com" TargetMode="External"/><Relationship Id="rId19" Type="http://schemas.openxmlformats.org/officeDocument/2006/relationships/hyperlink" Target="https://www.facebook.com/ayush.pareek.351/" TargetMode="External"/><Relationship Id="rId4" Type="http://schemas.openxmlformats.org/officeDocument/2006/relationships/image" Target="../media/image57.svg"/><Relationship Id="rId9" Type="http://schemas.openxmlformats.org/officeDocument/2006/relationships/image" Target="../media/image59.png"/><Relationship Id="rId14" Type="http://schemas.openxmlformats.org/officeDocument/2006/relationships/hyperlink" Target="https://www.linkedin.com/in/yash-gupta-101926195/"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2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682855" y="1"/>
            <a:ext cx="5605145" cy="487172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8209422"/>
            <a:ext cx="7028917" cy="207757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2682911" y="1861521"/>
            <a:ext cx="5605145" cy="4871720"/>
          </a:xfrm>
          <a:custGeom>
            <a:avLst/>
            <a:gdLst/>
            <a:ahLst/>
            <a:cxnLst/>
            <a:rect l="l" t="t" r="r" b="b"/>
            <a:pathLst>
              <a:path w="5605144" h="4871720">
                <a:moveTo>
                  <a:pt x="3843793" y="1551486"/>
                </a:moveTo>
                <a:lnTo>
                  <a:pt x="12475" y="4871581"/>
                </a:lnTo>
                <a:lnTo>
                  <a:pt x="0" y="4857185"/>
                </a:lnTo>
                <a:lnTo>
                  <a:pt x="5605088" y="0"/>
                </a:lnTo>
                <a:lnTo>
                  <a:pt x="5605088" y="25200"/>
                </a:lnTo>
                <a:lnTo>
                  <a:pt x="3843793" y="1551486"/>
                </a:lnTo>
                <a:close/>
              </a:path>
            </a:pathLst>
          </a:custGeom>
          <a:solidFill>
            <a:srgbClr val="FFFFFF"/>
          </a:solidFill>
        </p:spPr>
        <p:txBody>
          <a:bodyPr wrap="square" lIns="0" tIns="0" rIns="0" bIns="0" rtlCol="0"/>
          <a:lstStyle/>
          <a:p>
            <a:endParaRPr/>
          </a:p>
        </p:txBody>
      </p:sp>
      <p:sp>
        <p:nvSpPr>
          <p:cNvPr id="5" name="object 5"/>
          <p:cNvSpPr/>
          <p:nvPr/>
        </p:nvSpPr>
        <p:spPr>
          <a:xfrm>
            <a:off x="3651755" y="8030629"/>
            <a:ext cx="2616835" cy="2256790"/>
          </a:xfrm>
          <a:custGeom>
            <a:avLst/>
            <a:gdLst/>
            <a:ahLst/>
            <a:cxnLst/>
            <a:rect l="l" t="t" r="r" b="b"/>
            <a:pathLst>
              <a:path w="2616835" h="2256790">
                <a:moveTo>
                  <a:pt x="2616269" y="14386"/>
                </a:moveTo>
                <a:lnTo>
                  <a:pt x="29088" y="2256370"/>
                </a:lnTo>
                <a:lnTo>
                  <a:pt x="0" y="2256370"/>
                </a:lnTo>
                <a:lnTo>
                  <a:pt x="2603803" y="0"/>
                </a:lnTo>
                <a:lnTo>
                  <a:pt x="2616269" y="14386"/>
                </a:lnTo>
                <a:close/>
              </a:path>
            </a:pathLst>
          </a:custGeom>
          <a:solidFill>
            <a:srgbClr val="FFFFFF"/>
          </a:solidFill>
        </p:spPr>
        <p:txBody>
          <a:bodyPr wrap="square" lIns="0" tIns="0" rIns="0" bIns="0" rtlCol="0"/>
          <a:lstStyle/>
          <a:p>
            <a:endParaRPr/>
          </a:p>
        </p:txBody>
      </p:sp>
      <p:pic>
        <p:nvPicPr>
          <p:cNvPr id="9" name="Google Shape;136;p13">
            <a:extLst>
              <a:ext uri="{FF2B5EF4-FFF2-40B4-BE49-F238E27FC236}">
                <a16:creationId xmlns:a16="http://schemas.microsoft.com/office/drawing/2014/main" id="{0CEE6BFA-E454-4CE1-B28E-E6A53B3F2ADC}"/>
              </a:ext>
            </a:extLst>
          </p:cNvPr>
          <p:cNvPicPr preferRelativeResize="0"/>
          <p:nvPr/>
        </p:nvPicPr>
        <p:blipFill>
          <a:blip r:embed="rId4">
            <a:alphaModFix/>
          </a:blip>
          <a:stretch>
            <a:fillRect/>
          </a:stretch>
        </p:blipFill>
        <p:spPr>
          <a:xfrm>
            <a:off x="1161128" y="2271403"/>
            <a:ext cx="10972800" cy="4051935"/>
          </a:xfrm>
          <a:prstGeom prst="rect">
            <a:avLst/>
          </a:prstGeom>
          <a:noFill/>
          <a:ln>
            <a:noFill/>
          </a:ln>
        </p:spPr>
      </p:pic>
      <p:pic>
        <p:nvPicPr>
          <p:cNvPr id="1028" name="Picture 4" descr="Power BI Logo [Microsoft] Download Vector">
            <a:extLst>
              <a:ext uri="{FF2B5EF4-FFF2-40B4-BE49-F238E27FC236}">
                <a16:creationId xmlns:a16="http://schemas.microsoft.com/office/drawing/2014/main" id="{BC4AB817-AB23-49C1-AD0F-099C63949A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325600" y="9029700"/>
            <a:ext cx="3577481" cy="9490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flipH="1">
            <a:off x="16383125" y="8896336"/>
            <a:ext cx="1904875" cy="1410287"/>
            <a:chOff x="0" y="5457142"/>
            <a:chExt cx="5626364"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flipH="1">
            <a:off x="4" y="0"/>
            <a:ext cx="2209799" cy="1714562"/>
            <a:chOff x="13182691" y="0"/>
            <a:chExt cx="5105400" cy="4536603"/>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pic>
        <p:nvPicPr>
          <p:cNvPr id="8" name="Picture 7">
            <a:extLst>
              <a:ext uri="{FF2B5EF4-FFF2-40B4-BE49-F238E27FC236}">
                <a16:creationId xmlns:a16="http://schemas.microsoft.com/office/drawing/2014/main" id="{9027E405-EFDD-4DFC-974E-4DE2FC4CD4BA}"/>
              </a:ext>
            </a:extLst>
          </p:cNvPr>
          <p:cNvPicPr/>
          <p:nvPr/>
        </p:nvPicPr>
        <p:blipFill>
          <a:blip r:embed="rId4"/>
          <a:stretch>
            <a:fillRect/>
          </a:stretch>
        </p:blipFill>
        <p:spPr>
          <a:xfrm>
            <a:off x="6400799" y="262110"/>
            <a:ext cx="5324700" cy="3493092"/>
          </a:xfrm>
          <a:prstGeom prst="rect">
            <a:avLst/>
          </a:prstGeom>
        </p:spPr>
      </p:pic>
      <p:pic>
        <p:nvPicPr>
          <p:cNvPr id="9" name="Picture 8">
            <a:extLst>
              <a:ext uri="{FF2B5EF4-FFF2-40B4-BE49-F238E27FC236}">
                <a16:creationId xmlns:a16="http://schemas.microsoft.com/office/drawing/2014/main" id="{4BBB36C2-EBED-432B-AF7F-A8BA7AC1F17B}"/>
              </a:ext>
            </a:extLst>
          </p:cNvPr>
          <p:cNvPicPr/>
          <p:nvPr/>
        </p:nvPicPr>
        <p:blipFill>
          <a:blip r:embed="rId5"/>
          <a:stretch>
            <a:fillRect/>
          </a:stretch>
        </p:blipFill>
        <p:spPr>
          <a:xfrm>
            <a:off x="304799" y="262110"/>
            <a:ext cx="5324700" cy="3493092"/>
          </a:xfrm>
          <a:prstGeom prst="rect">
            <a:avLst/>
          </a:prstGeom>
        </p:spPr>
      </p:pic>
      <p:pic>
        <p:nvPicPr>
          <p:cNvPr id="10" name="Picture 9">
            <a:extLst>
              <a:ext uri="{FF2B5EF4-FFF2-40B4-BE49-F238E27FC236}">
                <a16:creationId xmlns:a16="http://schemas.microsoft.com/office/drawing/2014/main" id="{273B5520-C20B-4A8C-B1E7-DB2572BC8FCB}"/>
              </a:ext>
            </a:extLst>
          </p:cNvPr>
          <p:cNvPicPr/>
          <p:nvPr/>
        </p:nvPicPr>
        <p:blipFill>
          <a:blip r:embed="rId6"/>
          <a:stretch>
            <a:fillRect/>
          </a:stretch>
        </p:blipFill>
        <p:spPr>
          <a:xfrm>
            <a:off x="12658500" y="262110"/>
            <a:ext cx="5324701" cy="3493092"/>
          </a:xfrm>
          <a:prstGeom prst="rect">
            <a:avLst/>
          </a:prstGeom>
        </p:spPr>
      </p:pic>
      <p:pic>
        <p:nvPicPr>
          <p:cNvPr id="11" name="Picture 10">
            <a:extLst>
              <a:ext uri="{FF2B5EF4-FFF2-40B4-BE49-F238E27FC236}">
                <a16:creationId xmlns:a16="http://schemas.microsoft.com/office/drawing/2014/main" id="{AFAF40CB-4D2A-4CE9-8BB4-4C0F76AFAF82}"/>
              </a:ext>
            </a:extLst>
          </p:cNvPr>
          <p:cNvPicPr/>
          <p:nvPr/>
        </p:nvPicPr>
        <p:blipFill>
          <a:blip r:embed="rId7"/>
          <a:stretch>
            <a:fillRect/>
          </a:stretch>
        </p:blipFill>
        <p:spPr>
          <a:xfrm>
            <a:off x="304799" y="4121230"/>
            <a:ext cx="5296991" cy="3687504"/>
          </a:xfrm>
          <a:prstGeom prst="rect">
            <a:avLst/>
          </a:prstGeom>
        </p:spPr>
      </p:pic>
      <p:pic>
        <p:nvPicPr>
          <p:cNvPr id="12" name="Picture 11">
            <a:extLst>
              <a:ext uri="{FF2B5EF4-FFF2-40B4-BE49-F238E27FC236}">
                <a16:creationId xmlns:a16="http://schemas.microsoft.com/office/drawing/2014/main" id="{FB8A60A1-C364-4A53-A5F4-B80E9E678650}"/>
              </a:ext>
            </a:extLst>
          </p:cNvPr>
          <p:cNvPicPr/>
          <p:nvPr/>
        </p:nvPicPr>
        <p:blipFill>
          <a:blip r:embed="rId8">
            <a:extLst>
              <a:ext uri="{28A0092B-C50C-407E-A947-70E740481C1C}">
                <a14:useLocalDpi xmlns:a14="http://schemas.microsoft.com/office/drawing/2010/main" val="0"/>
              </a:ext>
            </a:extLst>
          </a:blip>
          <a:stretch>
            <a:fillRect/>
          </a:stretch>
        </p:blipFill>
        <p:spPr>
          <a:xfrm>
            <a:off x="12813552" y="4104488"/>
            <a:ext cx="5169649" cy="3687504"/>
          </a:xfrm>
          <a:prstGeom prst="rect">
            <a:avLst/>
          </a:prstGeom>
        </p:spPr>
      </p:pic>
      <p:sp>
        <p:nvSpPr>
          <p:cNvPr id="13" name="TextBox 12">
            <a:extLst>
              <a:ext uri="{FF2B5EF4-FFF2-40B4-BE49-F238E27FC236}">
                <a16:creationId xmlns:a16="http://schemas.microsoft.com/office/drawing/2014/main" id="{09D43608-E3CB-4375-A2B7-77D6CAED4887}"/>
              </a:ext>
            </a:extLst>
          </p:cNvPr>
          <p:cNvSpPr txBox="1"/>
          <p:nvPr/>
        </p:nvSpPr>
        <p:spPr>
          <a:xfrm>
            <a:off x="6243748" y="4121230"/>
            <a:ext cx="5638801" cy="3570208"/>
          </a:xfrm>
          <a:prstGeom prst="rect">
            <a:avLst/>
          </a:prstGeom>
          <a:noFill/>
        </p:spPr>
        <p:txBody>
          <a:bodyPr wrap="square" rtlCol="0">
            <a:spAutoFit/>
          </a:bodyPr>
          <a:lstStyle/>
          <a:p>
            <a:pPr algn="just"/>
            <a:r>
              <a:rPr lang="en-US" sz="4000" b="1" dirty="0">
                <a:effectLst/>
                <a:latin typeface="Candara" panose="020E0502030303020204" pitchFamily="34" charset="0"/>
                <a:ea typeface="Calibri" panose="020F0502020204030204" pitchFamily="34" charset="0"/>
                <a:cs typeface="Times New Roman" panose="02020603050405020304" pitchFamily="18" charset="0"/>
              </a:rPr>
              <a:t>Insight</a:t>
            </a:r>
            <a:r>
              <a:rPr lang="en-US" sz="3000" dirty="0">
                <a:effectLst/>
                <a:latin typeface="Candara" panose="020E0502030303020204" pitchFamily="34" charset="0"/>
                <a:ea typeface="Calibri" panose="020F0502020204030204" pitchFamily="34" charset="0"/>
                <a:cs typeface="Times New Roman" panose="02020603050405020304" pitchFamily="18" charset="0"/>
              </a:rPr>
              <a:t>: </a:t>
            </a:r>
            <a:r>
              <a:rPr lang="en-US" sz="3000" i="1" dirty="0">
                <a:effectLst/>
                <a:latin typeface="Candara" panose="020E0502030303020204" pitchFamily="34" charset="0"/>
                <a:ea typeface="Calibri" panose="020F0502020204030204" pitchFamily="34" charset="0"/>
                <a:cs typeface="Times New Roman" panose="02020603050405020304" pitchFamily="18" charset="0"/>
              </a:rPr>
              <a:t>Five</a:t>
            </a:r>
            <a:r>
              <a:rPr lang="en-US" sz="3000" dirty="0">
                <a:effectLst/>
                <a:latin typeface="Candara" panose="020E0502030303020204" pitchFamily="34" charset="0"/>
                <a:ea typeface="Calibri" panose="020F0502020204030204" pitchFamily="34" charset="0"/>
                <a:cs typeface="Times New Roman" panose="02020603050405020304" pitchFamily="18" charset="0"/>
              </a:rPr>
              <a:t> brands sell Lima Beans. The gross number of transactions in Mexico is </a:t>
            </a:r>
            <a:r>
              <a:rPr lang="en-US" sz="3600" i="1" dirty="0">
                <a:solidFill>
                  <a:srgbClr val="00B050"/>
                </a:solidFill>
                <a:effectLst/>
                <a:latin typeface="Candara" panose="020E0502030303020204" pitchFamily="34" charset="0"/>
                <a:ea typeface="Calibri" panose="020F0502020204030204" pitchFamily="34" charset="0"/>
                <a:cs typeface="Times New Roman" panose="02020603050405020304" pitchFamily="18" charset="0"/>
              </a:rPr>
              <a:t>27.8%</a:t>
            </a:r>
            <a:r>
              <a:rPr lang="en-US" sz="3000" dirty="0">
                <a:effectLst/>
                <a:latin typeface="Candara" panose="020E0502030303020204" pitchFamily="34" charset="0"/>
                <a:ea typeface="Calibri" panose="020F0502020204030204" pitchFamily="34" charset="0"/>
                <a:cs typeface="Times New Roman" panose="02020603050405020304" pitchFamily="18" charset="0"/>
              </a:rPr>
              <a:t>. Sales are concentrated in WA (Tacoma and Bremerton), OR (Seattle) and CA (Los Angeles, Beverly Hills, San Diego), all in US.</a:t>
            </a:r>
            <a:endParaRPr lang="en-US" sz="3000" dirty="0">
              <a:latin typeface="Candara" panose="020E0502030303020204" pitchFamily="34" charset="0"/>
            </a:endParaRPr>
          </a:p>
        </p:txBody>
      </p:sp>
      <p:sp>
        <p:nvSpPr>
          <p:cNvPr id="15" name="TextBox 14">
            <a:extLst>
              <a:ext uri="{FF2B5EF4-FFF2-40B4-BE49-F238E27FC236}">
                <a16:creationId xmlns:a16="http://schemas.microsoft.com/office/drawing/2014/main" id="{9E694E65-6153-4AEE-9E30-473AA86AF2B1}"/>
              </a:ext>
            </a:extLst>
          </p:cNvPr>
          <p:cNvSpPr txBox="1"/>
          <p:nvPr/>
        </p:nvSpPr>
        <p:spPr>
          <a:xfrm>
            <a:off x="277090" y="8040724"/>
            <a:ext cx="17516701" cy="1781513"/>
          </a:xfrm>
          <a:prstGeom prst="rect">
            <a:avLst/>
          </a:prstGeom>
          <a:noFill/>
        </p:spPr>
        <p:txBody>
          <a:bodyPr wrap="square" rtlCol="0">
            <a:spAutoFit/>
          </a:bodyPr>
          <a:lstStyle/>
          <a:p>
            <a:pPr marL="0" marR="0">
              <a:lnSpc>
                <a:spcPct val="107000"/>
              </a:lnSpc>
              <a:spcBef>
                <a:spcPts val="0"/>
              </a:spcBef>
              <a:spcAft>
                <a:spcPts val="800"/>
              </a:spcAft>
            </a:pPr>
            <a:r>
              <a:rPr lang="en-US" sz="4000" b="1" dirty="0">
                <a:effectLst/>
                <a:latin typeface="Candara" panose="020E0502030303020204" pitchFamily="34" charset="0"/>
                <a:ea typeface="Calibri" panose="020F0502020204030204" pitchFamily="34" charset="0"/>
                <a:cs typeface="Times New Roman" panose="02020603050405020304" pitchFamily="18" charset="0"/>
              </a:rPr>
              <a:t>Recommendation</a:t>
            </a:r>
            <a:r>
              <a:rPr lang="en-US" sz="3200" dirty="0">
                <a:effectLst/>
                <a:latin typeface="Candara" panose="020E0502030303020204" pitchFamily="34" charset="0"/>
                <a:ea typeface="Calibri" panose="020F0502020204030204" pitchFamily="34" charset="0"/>
                <a:cs typeface="Times New Roman" panose="02020603050405020304" pitchFamily="18" charset="0"/>
              </a:rPr>
              <a:t>: Increasing sales in Salem, MA and across Mexico, can further bolster profits, owing to preexisting high profit margins and </a:t>
            </a:r>
            <a:r>
              <a:rPr lang="en-US" sz="3200" u="sng" dirty="0">
                <a:solidFill>
                  <a:srgbClr val="00B050"/>
                </a:solidFill>
                <a:effectLst/>
                <a:latin typeface="Candara" panose="020E0502030303020204" pitchFamily="34"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cheaper production costs</a:t>
            </a:r>
            <a:r>
              <a:rPr lang="en-US" sz="3200" dirty="0">
                <a:effectLst/>
                <a:latin typeface="Candara" panose="020E0502030303020204" pitchFamily="34" charset="0"/>
                <a:ea typeface="Calibri" panose="020F0502020204030204" pitchFamily="34" charset="0"/>
                <a:cs typeface="Times New Roman" panose="02020603050405020304" pitchFamily="18" charset="0"/>
              </a:rPr>
              <a:t>, by setting up sm</a:t>
            </a:r>
            <a:r>
              <a:rPr lang="en-US" sz="3200" dirty="0">
                <a:latin typeface="Candara" panose="020E0502030303020204" pitchFamily="34" charset="0"/>
                <a:ea typeface="Calibri" panose="020F0502020204030204" pitchFamily="34" charset="0"/>
                <a:cs typeface="Times New Roman" panose="02020603050405020304" pitchFamily="18" charset="0"/>
              </a:rPr>
              <a:t>all-scale</a:t>
            </a:r>
            <a:r>
              <a:rPr lang="en-US" sz="3200" dirty="0">
                <a:effectLst/>
                <a:latin typeface="Candara" panose="020E0502030303020204" pitchFamily="34" charset="0"/>
                <a:ea typeface="Calibri" panose="020F0502020204030204" pitchFamily="34" charset="0"/>
                <a:cs typeface="Times New Roman" panose="02020603050405020304" pitchFamily="18" charset="0"/>
              </a:rPr>
              <a:t> processing plants, since Oaxaca, Mexico and Delaware, US are large producers of lima beans.</a:t>
            </a:r>
          </a:p>
        </p:txBody>
      </p:sp>
    </p:spTree>
    <p:extLst>
      <p:ext uri="{BB962C8B-B14F-4D97-AF65-F5344CB8AC3E}">
        <p14:creationId xmlns:p14="http://schemas.microsoft.com/office/powerpoint/2010/main" val="2839883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877300"/>
            <a:ext cx="1676399" cy="14102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078200" y="0"/>
            <a:ext cx="2209890" cy="17145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2318E813-750D-4101-A557-928680976E25}"/>
              </a:ext>
            </a:extLst>
          </p:cNvPr>
          <p:cNvSpPr txBox="1"/>
          <p:nvPr/>
        </p:nvSpPr>
        <p:spPr>
          <a:xfrm>
            <a:off x="809401" y="610111"/>
            <a:ext cx="16553360" cy="3692229"/>
          </a:xfrm>
          <a:prstGeom prst="rect">
            <a:avLst/>
          </a:prstGeom>
          <a:noFill/>
        </p:spPr>
        <p:txBody>
          <a:bodyPr wrap="square" rtlCol="0">
            <a:spAutoFit/>
          </a:bodyPr>
          <a:lstStyle/>
          <a:p>
            <a:pPr marL="0" marR="0">
              <a:lnSpc>
                <a:spcPct val="107000"/>
              </a:lnSpc>
              <a:spcBef>
                <a:spcPts val="0"/>
              </a:spcBef>
              <a:spcAft>
                <a:spcPts val="800"/>
              </a:spcAft>
            </a:pPr>
            <a:r>
              <a:rPr lang="en-US" sz="3600" b="1" dirty="0">
                <a:effectLst/>
                <a:latin typeface="Candara" panose="020E0502030303020204" pitchFamily="34" charset="0"/>
                <a:ea typeface="Calibri" panose="020F0502020204030204" pitchFamily="34" charset="0"/>
                <a:cs typeface="Times New Roman" panose="02020603050405020304" pitchFamily="18" charset="0"/>
              </a:rPr>
              <a:t>Insight</a:t>
            </a:r>
            <a:r>
              <a:rPr lang="en-US" sz="2800" dirty="0">
                <a:effectLst/>
                <a:latin typeface="Candara" panose="020E0502030303020204" pitchFamily="34" charset="0"/>
                <a:ea typeface="Calibri" panose="020F0502020204030204" pitchFamily="34" charset="0"/>
                <a:cs typeface="Times New Roman" panose="02020603050405020304" pitchFamily="18" charset="0"/>
              </a:rPr>
              <a:t>: This visual depicts the sum of revenue generated throughout a week. There is a noticeable peak for 1998 in the first week of December. This can be attributed to increased shopping immediately after </a:t>
            </a:r>
            <a:r>
              <a:rPr lang="en-US" sz="3200" u="sng" dirty="0">
                <a:solidFill>
                  <a:srgbClr val="00B050"/>
                </a:solidFill>
                <a:effectLst/>
                <a:latin typeface="Candara" panose="020E050203030302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Thanksgiving</a:t>
            </a:r>
            <a:r>
              <a:rPr lang="en-US" sz="2800" dirty="0">
                <a:effectLst/>
                <a:latin typeface="Candara" panose="020E0502030303020204" pitchFamily="34" charset="0"/>
                <a:ea typeface="Calibri" panose="020F0502020204030204" pitchFamily="34" charset="0"/>
                <a:cs typeface="Times New Roman" panose="02020603050405020304" pitchFamily="18" charset="0"/>
              </a:rPr>
              <a:t>, or beginning of preparation for ensuing </a:t>
            </a:r>
            <a:r>
              <a:rPr lang="en-US" sz="3200" u="sng" dirty="0">
                <a:solidFill>
                  <a:srgbClr val="00B050"/>
                </a:solidFill>
                <a:effectLst/>
                <a:latin typeface="Candara" panose="020E050203030302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year-end</a:t>
            </a:r>
            <a:r>
              <a:rPr lang="en-US" sz="2800" dirty="0">
                <a:effectLst/>
                <a:latin typeface="Candara" panose="020E0502030303020204" pitchFamily="34" charset="0"/>
                <a:ea typeface="Calibri" panose="020F0502020204030204" pitchFamily="34" charset="0"/>
                <a:cs typeface="Times New Roman" panose="02020603050405020304" pitchFamily="18" charset="0"/>
              </a:rPr>
              <a:t> celebrations. </a:t>
            </a:r>
          </a:p>
          <a:p>
            <a:pPr marL="0" marR="0">
              <a:lnSpc>
                <a:spcPct val="107000"/>
              </a:lnSpc>
              <a:spcBef>
                <a:spcPts val="0"/>
              </a:spcBef>
              <a:spcAft>
                <a:spcPts val="800"/>
              </a:spcAft>
            </a:pPr>
            <a:r>
              <a:rPr lang="en-US" sz="2800" dirty="0">
                <a:effectLst/>
                <a:latin typeface="Candara" panose="020E0502030303020204" pitchFamily="34" charset="0"/>
                <a:ea typeface="Calibri" panose="020F0502020204030204" pitchFamily="34" charset="0"/>
                <a:cs typeface="Times New Roman" panose="02020603050405020304" pitchFamily="18" charset="0"/>
              </a:rPr>
              <a:t>Also, all month-ends can have significant lulls, which are characteristic of lower expenditure towards the end of the month or national holidays (like Memorial Day, Halloween’s etc.)/annual event (income tax returns), on part of monthly-wage earners.</a:t>
            </a:r>
          </a:p>
          <a:p>
            <a:endParaRPr lang="en-US" sz="2800" dirty="0">
              <a:latin typeface="Candara" panose="020E0502030303020204" pitchFamily="34" charset="0"/>
            </a:endParaRPr>
          </a:p>
        </p:txBody>
      </p:sp>
      <p:sp>
        <p:nvSpPr>
          <p:cNvPr id="13" name="TextBox 12">
            <a:extLst>
              <a:ext uri="{FF2B5EF4-FFF2-40B4-BE49-F238E27FC236}">
                <a16:creationId xmlns:a16="http://schemas.microsoft.com/office/drawing/2014/main" id="{01A73101-6079-4507-8992-1147A8BF6CEE}"/>
              </a:ext>
            </a:extLst>
          </p:cNvPr>
          <p:cNvSpPr txBox="1"/>
          <p:nvPr/>
        </p:nvSpPr>
        <p:spPr>
          <a:xfrm>
            <a:off x="809401" y="8380337"/>
            <a:ext cx="16553360" cy="1125693"/>
          </a:xfrm>
          <a:prstGeom prst="rect">
            <a:avLst/>
          </a:prstGeom>
          <a:noFill/>
        </p:spPr>
        <p:txBody>
          <a:bodyPr wrap="square">
            <a:spAutoFit/>
          </a:bodyPr>
          <a:lstStyle/>
          <a:p>
            <a:pPr marL="0" marR="0">
              <a:lnSpc>
                <a:spcPct val="107000"/>
              </a:lnSpc>
              <a:spcBef>
                <a:spcPts val="0"/>
              </a:spcBef>
              <a:spcAft>
                <a:spcPts val="800"/>
              </a:spcAft>
            </a:pPr>
            <a:r>
              <a:rPr lang="en-US" sz="3600" b="1" dirty="0">
                <a:effectLst/>
                <a:latin typeface="Candara" panose="020E0502030303020204" pitchFamily="34" charset="0"/>
                <a:ea typeface="Calibri" panose="020F0502020204030204" pitchFamily="34" charset="0"/>
                <a:cs typeface="Times New Roman" panose="02020603050405020304" pitchFamily="18" charset="0"/>
              </a:rPr>
              <a:t>Recommendation</a:t>
            </a:r>
            <a:r>
              <a:rPr lang="en-US" sz="2800" dirty="0">
                <a:effectLst/>
                <a:latin typeface="Candara" panose="020E0502030303020204" pitchFamily="34" charset="0"/>
                <a:ea typeface="Calibri" panose="020F0502020204030204" pitchFamily="34" charset="0"/>
                <a:cs typeface="Times New Roman" panose="02020603050405020304" pitchFamily="18" charset="0"/>
              </a:rPr>
              <a:t>: Keeping supplies in agreement with demand trends over past year(s)’ records, can help in making most of the swells, while mitigating the lows.</a:t>
            </a:r>
          </a:p>
        </p:txBody>
      </p:sp>
      <p:pic>
        <p:nvPicPr>
          <p:cNvPr id="9" name="Picture 8">
            <a:extLst>
              <a:ext uri="{FF2B5EF4-FFF2-40B4-BE49-F238E27FC236}">
                <a16:creationId xmlns:a16="http://schemas.microsoft.com/office/drawing/2014/main" id="{EA31B7E3-5AA0-4AE5-9440-90D81B75A762}"/>
              </a:ext>
            </a:extLst>
          </p:cNvPr>
          <p:cNvPicPr>
            <a:picLocks noChangeAspect="1"/>
          </p:cNvPicPr>
          <p:nvPr/>
        </p:nvPicPr>
        <p:blipFill rotWithShape="1">
          <a:blip r:embed="rId6"/>
          <a:srcRect l="1677"/>
          <a:stretch/>
        </p:blipFill>
        <p:spPr>
          <a:xfrm>
            <a:off x="1143000" y="3924300"/>
            <a:ext cx="16161842" cy="4343400"/>
          </a:xfrm>
          <a:prstGeom prst="rect">
            <a:avLst/>
          </a:prstGeom>
        </p:spPr>
      </p:pic>
    </p:spTree>
    <p:extLst>
      <p:ext uri="{BB962C8B-B14F-4D97-AF65-F5344CB8AC3E}">
        <p14:creationId xmlns:p14="http://schemas.microsoft.com/office/powerpoint/2010/main" val="2389648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877300"/>
            <a:ext cx="1676399" cy="14102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078200" y="0"/>
            <a:ext cx="2209890" cy="17145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sp>
        <p:nvSpPr>
          <p:cNvPr id="10" name="TextBox 9">
            <a:extLst>
              <a:ext uri="{FF2B5EF4-FFF2-40B4-BE49-F238E27FC236}">
                <a16:creationId xmlns:a16="http://schemas.microsoft.com/office/drawing/2014/main" id="{C5945B84-8430-4978-A080-586D9BC63B52}"/>
              </a:ext>
            </a:extLst>
          </p:cNvPr>
          <p:cNvSpPr txBox="1"/>
          <p:nvPr/>
        </p:nvSpPr>
        <p:spPr>
          <a:xfrm>
            <a:off x="1295400" y="870155"/>
            <a:ext cx="15544800" cy="1781513"/>
          </a:xfrm>
          <a:prstGeom prst="rect">
            <a:avLst/>
          </a:prstGeom>
          <a:noFill/>
        </p:spPr>
        <p:txBody>
          <a:bodyPr wrap="square">
            <a:spAutoFit/>
          </a:bodyPr>
          <a:lstStyle/>
          <a:p>
            <a:pPr marL="0" marR="0" algn="just">
              <a:lnSpc>
                <a:spcPct val="107000"/>
              </a:lnSpc>
              <a:spcBef>
                <a:spcPts val="0"/>
              </a:spcBef>
              <a:spcAft>
                <a:spcPts val="800"/>
              </a:spcAft>
            </a:pPr>
            <a:r>
              <a:rPr lang="en-US" sz="4000" b="1" dirty="0">
                <a:effectLst/>
                <a:latin typeface="Candara" panose="020E0502030303020204" pitchFamily="34" charset="0"/>
                <a:ea typeface="Calibri" panose="020F0502020204030204" pitchFamily="34" charset="0"/>
                <a:cs typeface="Times New Roman" panose="02020603050405020304" pitchFamily="18" charset="0"/>
              </a:rPr>
              <a:t>Insight</a:t>
            </a:r>
            <a:r>
              <a:rPr lang="en-US" sz="4000" dirty="0">
                <a:effectLst/>
                <a:latin typeface="Candara" panose="020E0502030303020204" pitchFamily="34" charset="0"/>
                <a:ea typeface="Calibri" panose="020F0502020204030204" pitchFamily="34" charset="0"/>
                <a:cs typeface="Times New Roman" panose="02020603050405020304" pitchFamily="18" charset="0"/>
              </a:rPr>
              <a:t>: </a:t>
            </a:r>
            <a:r>
              <a:rPr lang="en-US" sz="3200" dirty="0">
                <a:effectLst/>
                <a:latin typeface="Candara" panose="020E0502030303020204" pitchFamily="34" charset="0"/>
                <a:ea typeface="Calibri" panose="020F0502020204030204" pitchFamily="34" charset="0"/>
                <a:cs typeface="Times New Roman" panose="02020603050405020304" pitchFamily="18" charset="0"/>
              </a:rPr>
              <a:t>KPIs combine time-series with key metrics and reflect company’s goals in the long term. A benchmark is/not to be exceeded, depending on the statistic. For instance, products with return rate above 1% need to be alarmed.</a:t>
            </a:r>
            <a:endParaRPr lang="en-US" sz="2400" dirty="0">
              <a:effectLst/>
              <a:latin typeface="Candara" panose="020E050203030302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42D385C6-EB30-4716-8FE8-5DFCA1DEE5E0}"/>
              </a:ext>
            </a:extLst>
          </p:cNvPr>
          <p:cNvSpPr txBox="1"/>
          <p:nvPr/>
        </p:nvSpPr>
        <p:spPr>
          <a:xfrm>
            <a:off x="1295400" y="6503106"/>
            <a:ext cx="15697200" cy="2937984"/>
          </a:xfrm>
          <a:prstGeom prst="rect">
            <a:avLst/>
          </a:prstGeom>
          <a:noFill/>
        </p:spPr>
        <p:txBody>
          <a:bodyPr wrap="square">
            <a:spAutoFit/>
          </a:bodyPr>
          <a:lstStyle/>
          <a:p>
            <a:pPr marL="0" marR="0" algn="just">
              <a:lnSpc>
                <a:spcPct val="107000"/>
              </a:lnSpc>
              <a:spcBef>
                <a:spcPts val="0"/>
              </a:spcBef>
              <a:spcAft>
                <a:spcPts val="800"/>
              </a:spcAft>
            </a:pPr>
            <a:r>
              <a:rPr lang="en-US" sz="4000" b="1" dirty="0">
                <a:effectLst/>
                <a:latin typeface="Candara" panose="020E0502030303020204" pitchFamily="34" charset="0"/>
                <a:ea typeface="Calibri" panose="020F0502020204030204" pitchFamily="34" charset="0"/>
                <a:cs typeface="Times New Roman" panose="02020603050405020304" pitchFamily="18" charset="0"/>
              </a:rPr>
              <a:t>Recommendation</a:t>
            </a:r>
            <a:r>
              <a:rPr lang="en-US" sz="4000" dirty="0">
                <a:effectLst/>
                <a:latin typeface="Candara" panose="020E0502030303020204" pitchFamily="34" charset="0"/>
                <a:ea typeface="Calibri" panose="020F0502020204030204" pitchFamily="34" charset="0"/>
                <a:cs typeface="Times New Roman" panose="02020603050405020304" pitchFamily="18" charset="0"/>
              </a:rPr>
              <a:t>: </a:t>
            </a:r>
            <a:r>
              <a:rPr lang="en-US" sz="3200" dirty="0">
                <a:effectLst/>
                <a:latin typeface="Candara" panose="020E0502030303020204" pitchFamily="34" charset="0"/>
                <a:ea typeface="Calibri" panose="020F0502020204030204" pitchFamily="34" charset="0"/>
                <a:cs typeface="Times New Roman" panose="02020603050405020304" pitchFamily="18" charset="0"/>
              </a:rPr>
              <a:t>In gross terms, rising returns aren’t too bothersome if the return rate is within the growth rate in transactions, since there is a correlation between the two. However, if this isn’t the case, returnees can be urged to fill a </a:t>
            </a:r>
            <a:r>
              <a:rPr lang="en-US" sz="3200" u="sng" dirty="0">
                <a:solidFill>
                  <a:srgbClr val="00B050"/>
                </a:solidFill>
                <a:effectLst/>
                <a:latin typeface="Candara" panose="020E050203030302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satisfaction survey</a:t>
            </a:r>
            <a:r>
              <a:rPr lang="en-US" sz="3200" dirty="0">
                <a:solidFill>
                  <a:srgbClr val="00B050"/>
                </a:solidFill>
                <a:effectLst/>
                <a:latin typeface="Candara" panose="020E0502030303020204" pitchFamily="34" charset="0"/>
                <a:ea typeface="Calibri" panose="020F0502020204030204" pitchFamily="34" charset="0"/>
                <a:cs typeface="Times New Roman" panose="02020603050405020304" pitchFamily="18" charset="0"/>
              </a:rPr>
              <a:t> </a:t>
            </a:r>
            <a:r>
              <a:rPr lang="en-US" sz="3200" dirty="0">
                <a:effectLst/>
                <a:latin typeface="Candara" panose="020E0502030303020204" pitchFamily="34" charset="0"/>
                <a:ea typeface="Calibri" panose="020F0502020204030204" pitchFamily="34" charset="0"/>
                <a:cs typeface="Times New Roman" panose="02020603050405020304" pitchFamily="18" charset="0"/>
              </a:rPr>
              <a:t>to justify their reason.</a:t>
            </a:r>
          </a:p>
          <a:p>
            <a:pPr marL="0" marR="0" algn="just">
              <a:lnSpc>
                <a:spcPct val="107000"/>
              </a:lnSpc>
              <a:spcBef>
                <a:spcPts val="0"/>
              </a:spcBef>
              <a:spcAft>
                <a:spcPts val="800"/>
              </a:spcAft>
            </a:pPr>
            <a:r>
              <a:rPr lang="en-US" sz="3200" dirty="0">
                <a:latin typeface="Candara" panose="020E0502030303020204" pitchFamily="34" charset="0"/>
                <a:ea typeface="Calibri" panose="020F0502020204030204" pitchFamily="34" charset="0"/>
                <a:cs typeface="Times New Roman" panose="02020603050405020304" pitchFamily="18" charset="0"/>
              </a:rPr>
              <a:t>These can be used to improve the firm’s products and services.</a:t>
            </a:r>
            <a:endParaRPr lang="en-US" sz="2400" dirty="0">
              <a:effectLst/>
              <a:latin typeface="Candara" panose="020E050203030302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E43222EB-2C69-4459-B75B-030D3909E9E3}"/>
              </a:ext>
            </a:extLst>
          </p:cNvPr>
          <p:cNvPicPr>
            <a:picLocks noChangeAspect="1"/>
          </p:cNvPicPr>
          <p:nvPr/>
        </p:nvPicPr>
        <p:blipFill>
          <a:blip r:embed="rId5"/>
          <a:stretch>
            <a:fillRect/>
          </a:stretch>
        </p:blipFill>
        <p:spPr>
          <a:xfrm>
            <a:off x="1943045" y="3086100"/>
            <a:ext cx="14401910" cy="2840326"/>
          </a:xfrm>
          <a:prstGeom prst="rect">
            <a:avLst/>
          </a:prstGeom>
        </p:spPr>
      </p:pic>
    </p:spTree>
    <p:extLst>
      <p:ext uri="{BB962C8B-B14F-4D97-AF65-F5344CB8AC3E}">
        <p14:creationId xmlns:p14="http://schemas.microsoft.com/office/powerpoint/2010/main" val="2580890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877300"/>
            <a:ext cx="1676399" cy="14102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078200" y="0"/>
            <a:ext cx="2209890" cy="17145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pic>
        <p:nvPicPr>
          <p:cNvPr id="8" name="Picture 7">
            <a:extLst>
              <a:ext uri="{FF2B5EF4-FFF2-40B4-BE49-F238E27FC236}">
                <a16:creationId xmlns:a16="http://schemas.microsoft.com/office/drawing/2014/main" id="{D08D5063-37CF-4887-ADF1-C0CE62435965}"/>
              </a:ext>
            </a:extLst>
          </p:cNvPr>
          <p:cNvPicPr/>
          <p:nvPr/>
        </p:nvPicPr>
        <p:blipFill>
          <a:blip r:embed="rId4"/>
          <a:stretch>
            <a:fillRect/>
          </a:stretch>
        </p:blipFill>
        <p:spPr>
          <a:xfrm>
            <a:off x="825597" y="3096810"/>
            <a:ext cx="10972800" cy="5007252"/>
          </a:xfrm>
          <a:prstGeom prst="rect">
            <a:avLst/>
          </a:prstGeom>
        </p:spPr>
      </p:pic>
      <p:sp>
        <p:nvSpPr>
          <p:cNvPr id="10" name="TextBox 9">
            <a:extLst>
              <a:ext uri="{FF2B5EF4-FFF2-40B4-BE49-F238E27FC236}">
                <a16:creationId xmlns:a16="http://schemas.microsoft.com/office/drawing/2014/main" id="{89B22CC3-8346-45F2-B839-20F3933D1D0E}"/>
              </a:ext>
            </a:extLst>
          </p:cNvPr>
          <p:cNvSpPr txBox="1"/>
          <p:nvPr/>
        </p:nvSpPr>
        <p:spPr>
          <a:xfrm>
            <a:off x="12115800" y="2074984"/>
            <a:ext cx="5791200" cy="7050905"/>
          </a:xfrm>
          <a:prstGeom prst="rect">
            <a:avLst/>
          </a:prstGeom>
          <a:noFill/>
        </p:spPr>
        <p:txBody>
          <a:bodyPr wrap="square">
            <a:spAutoFit/>
          </a:bodyPr>
          <a:lstStyle/>
          <a:p>
            <a:pPr marL="0" marR="0">
              <a:lnSpc>
                <a:spcPct val="107000"/>
              </a:lnSpc>
              <a:spcBef>
                <a:spcPts val="0"/>
              </a:spcBef>
              <a:spcAft>
                <a:spcPts val="800"/>
              </a:spcAft>
            </a:pPr>
            <a:r>
              <a:rPr lang="en-US" sz="4000" b="1" dirty="0">
                <a:effectLst/>
                <a:latin typeface="Candara" panose="020E0502030303020204" pitchFamily="34" charset="0"/>
                <a:ea typeface="Calibri" panose="020F0502020204030204" pitchFamily="34" charset="0"/>
                <a:cs typeface="Times New Roman" panose="02020603050405020304" pitchFamily="18" charset="0"/>
              </a:rPr>
              <a:t>Brief</a:t>
            </a:r>
            <a:r>
              <a:rPr lang="en-US" sz="4000" dirty="0">
                <a:effectLst/>
                <a:latin typeface="Candara" panose="020E0502030303020204" pitchFamily="34" charset="0"/>
                <a:ea typeface="Calibri" panose="020F0502020204030204" pitchFamily="34" charset="0"/>
                <a:cs typeface="Times New Roman" panose="02020603050405020304" pitchFamily="18" charset="0"/>
              </a:rPr>
              <a:t>: </a:t>
            </a:r>
            <a:r>
              <a:rPr lang="en-US" sz="3200" dirty="0">
                <a:effectLst/>
                <a:latin typeface="Candara" panose="020E0502030303020204" pitchFamily="34" charset="0"/>
                <a:ea typeface="Calibri" panose="020F0502020204030204" pitchFamily="34" charset="0"/>
                <a:cs typeface="Times New Roman" panose="02020603050405020304" pitchFamily="18" charset="0"/>
              </a:rPr>
              <a:t>The slicer on the left, in addition to the tree map on the right, aids demonstrating geospatial distribution of revenue, by size of bubbles. While a hover on any one of them presents a galore of statistics for last one year, the tree map can be drilled to obtain revenue by store cities, which in turn can be </a:t>
            </a:r>
            <a:r>
              <a:rPr lang="en-US" sz="3200" i="1" dirty="0">
                <a:effectLst/>
                <a:latin typeface="Candara" panose="020E0502030303020204" pitchFamily="34" charset="0"/>
                <a:ea typeface="Calibri" panose="020F0502020204030204" pitchFamily="34" charset="0"/>
                <a:cs typeface="Times New Roman" panose="02020603050405020304" pitchFamily="18" charset="0"/>
              </a:rPr>
              <a:t>drilled through</a:t>
            </a:r>
            <a:r>
              <a:rPr lang="en-US" sz="3200" dirty="0">
                <a:effectLst/>
                <a:latin typeface="Candara" panose="020E0502030303020204" pitchFamily="34" charset="0"/>
                <a:ea typeface="Calibri" panose="020F0502020204030204" pitchFamily="34" charset="0"/>
                <a:cs typeface="Times New Roman" panose="02020603050405020304" pitchFamily="18" charset="0"/>
              </a:rPr>
              <a:t> to assess product trends and customer behavior by city.</a:t>
            </a:r>
            <a:endParaRPr lang="en-US" sz="2400" dirty="0">
              <a:effectLst/>
              <a:latin typeface="Candara" panose="020E050203030302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1B15E820-833E-4165-8F58-6EE0AFFA5A46}"/>
              </a:ext>
            </a:extLst>
          </p:cNvPr>
          <p:cNvSpPr txBox="1"/>
          <p:nvPr/>
        </p:nvSpPr>
        <p:spPr>
          <a:xfrm>
            <a:off x="843198" y="508656"/>
            <a:ext cx="12520874" cy="1107996"/>
          </a:xfrm>
          <a:prstGeom prst="rect">
            <a:avLst/>
          </a:prstGeom>
          <a:noFill/>
        </p:spPr>
        <p:txBody>
          <a:bodyPr wrap="square" rtlCol="0">
            <a:spAutoFit/>
          </a:bodyPr>
          <a:lstStyle/>
          <a:p>
            <a:r>
              <a:rPr lang="en-US" sz="6600" dirty="0">
                <a:latin typeface="Bahnschrift" panose="020B0502040204020203" pitchFamily="34" charset="0"/>
              </a:rPr>
              <a:t>Location-based Insights</a:t>
            </a:r>
          </a:p>
        </p:txBody>
      </p:sp>
    </p:spTree>
    <p:extLst>
      <p:ext uri="{BB962C8B-B14F-4D97-AF65-F5344CB8AC3E}">
        <p14:creationId xmlns:p14="http://schemas.microsoft.com/office/powerpoint/2010/main" val="44768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877300"/>
            <a:ext cx="1676399" cy="14102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078200" y="0"/>
            <a:ext cx="2209890" cy="17145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pic>
        <p:nvPicPr>
          <p:cNvPr id="11" name="Picture 10">
            <a:extLst>
              <a:ext uri="{FF2B5EF4-FFF2-40B4-BE49-F238E27FC236}">
                <a16:creationId xmlns:a16="http://schemas.microsoft.com/office/drawing/2014/main" id="{9AA0EABA-90CC-4C5B-A05E-01A2C753E3B9}"/>
              </a:ext>
            </a:extLst>
          </p:cNvPr>
          <p:cNvPicPr/>
          <p:nvPr/>
        </p:nvPicPr>
        <p:blipFill>
          <a:blip r:embed="rId4"/>
          <a:stretch>
            <a:fillRect/>
          </a:stretch>
        </p:blipFill>
        <p:spPr>
          <a:xfrm>
            <a:off x="3124200" y="2562312"/>
            <a:ext cx="6234604" cy="3915430"/>
          </a:xfrm>
          <a:prstGeom prst="rect">
            <a:avLst/>
          </a:prstGeom>
        </p:spPr>
      </p:pic>
      <p:pic>
        <p:nvPicPr>
          <p:cNvPr id="12" name="Picture 11">
            <a:extLst>
              <a:ext uri="{FF2B5EF4-FFF2-40B4-BE49-F238E27FC236}">
                <a16:creationId xmlns:a16="http://schemas.microsoft.com/office/drawing/2014/main" id="{DE55C314-100C-4019-B242-8D7EFEAC33A7}"/>
              </a:ext>
            </a:extLst>
          </p:cNvPr>
          <p:cNvPicPr/>
          <p:nvPr/>
        </p:nvPicPr>
        <p:blipFill>
          <a:blip r:embed="rId5"/>
          <a:stretch>
            <a:fillRect/>
          </a:stretch>
        </p:blipFill>
        <p:spPr>
          <a:xfrm>
            <a:off x="10439400" y="2999673"/>
            <a:ext cx="4853800" cy="3079825"/>
          </a:xfrm>
          <a:prstGeom prst="rect">
            <a:avLst/>
          </a:prstGeom>
        </p:spPr>
      </p:pic>
      <p:sp>
        <p:nvSpPr>
          <p:cNvPr id="14" name="TextBox 13">
            <a:extLst>
              <a:ext uri="{FF2B5EF4-FFF2-40B4-BE49-F238E27FC236}">
                <a16:creationId xmlns:a16="http://schemas.microsoft.com/office/drawing/2014/main" id="{19AADAC4-DCC0-4E10-8A48-CD17155EE4FB}"/>
              </a:ext>
            </a:extLst>
          </p:cNvPr>
          <p:cNvSpPr txBox="1"/>
          <p:nvPr/>
        </p:nvSpPr>
        <p:spPr>
          <a:xfrm>
            <a:off x="1397071" y="6795606"/>
            <a:ext cx="15493858" cy="2937984"/>
          </a:xfrm>
          <a:prstGeom prst="rect">
            <a:avLst/>
          </a:prstGeom>
          <a:noFill/>
        </p:spPr>
        <p:txBody>
          <a:bodyPr wrap="square">
            <a:spAutoFit/>
          </a:bodyPr>
          <a:lstStyle/>
          <a:p>
            <a:pPr marL="0" marR="0" algn="just">
              <a:lnSpc>
                <a:spcPct val="107000"/>
              </a:lnSpc>
              <a:spcBef>
                <a:spcPts val="0"/>
              </a:spcBef>
              <a:spcAft>
                <a:spcPts val="800"/>
              </a:spcAft>
            </a:pPr>
            <a:r>
              <a:rPr lang="en-US" sz="4000" b="1" dirty="0">
                <a:effectLst/>
                <a:latin typeface="Candara" panose="020E0502030303020204" pitchFamily="34" charset="0"/>
                <a:ea typeface="Calibri" panose="020F0502020204030204" pitchFamily="34" charset="0"/>
                <a:cs typeface="Times New Roman" panose="02020603050405020304" pitchFamily="18" charset="0"/>
              </a:rPr>
              <a:t>Recommendation</a:t>
            </a:r>
            <a:r>
              <a:rPr lang="en-US" sz="4000" dirty="0">
                <a:effectLst/>
                <a:latin typeface="Candara" panose="020E0502030303020204" pitchFamily="34" charset="0"/>
                <a:ea typeface="Calibri" panose="020F0502020204030204" pitchFamily="34" charset="0"/>
                <a:cs typeface="Times New Roman" panose="02020603050405020304" pitchFamily="18" charset="0"/>
              </a:rPr>
              <a:t>: </a:t>
            </a:r>
            <a:r>
              <a:rPr lang="en-US" sz="3200" dirty="0">
                <a:effectLst/>
                <a:latin typeface="Candara" panose="020E0502030303020204" pitchFamily="34" charset="0"/>
                <a:ea typeface="Calibri" panose="020F0502020204030204" pitchFamily="34" charset="0"/>
                <a:cs typeface="Times New Roman" panose="02020603050405020304" pitchFamily="18" charset="0"/>
              </a:rPr>
              <a:t>Setting up stores in aforementioned districts can be a safe expansion strategy. </a:t>
            </a:r>
            <a:endParaRPr lang="en-US" sz="2400" dirty="0">
              <a:effectLst/>
              <a:latin typeface="Candara" panose="020E050203030302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200" dirty="0">
                <a:effectLst/>
                <a:latin typeface="Candara" panose="020E0502030303020204" pitchFamily="34" charset="0"/>
                <a:ea typeface="Calibri" panose="020F0502020204030204" pitchFamily="34" charset="0"/>
                <a:cs typeface="Times New Roman" panose="02020603050405020304" pitchFamily="18" charset="0"/>
              </a:rPr>
              <a:t>Similarly, attempts to expand in similar locales (mainly on West Coast) and to increase sales volumes (mainly in Mexico) can become priorities, in face of sustained growth (which, in fact, is what the KPI cards suggest, for the two-year period in consideration).</a:t>
            </a:r>
            <a:endParaRPr lang="en-US" sz="2400" dirty="0">
              <a:effectLst/>
              <a:latin typeface="Candara" panose="020E050203030302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D40B4C22-A862-401F-A152-103AC0642D73}"/>
              </a:ext>
            </a:extLst>
          </p:cNvPr>
          <p:cNvSpPr txBox="1"/>
          <p:nvPr/>
        </p:nvSpPr>
        <p:spPr>
          <a:xfrm>
            <a:off x="1216941" y="740214"/>
            <a:ext cx="16232859" cy="1254574"/>
          </a:xfrm>
          <a:prstGeom prst="rect">
            <a:avLst/>
          </a:prstGeom>
          <a:noFill/>
        </p:spPr>
        <p:txBody>
          <a:bodyPr wrap="square">
            <a:spAutoFit/>
          </a:bodyPr>
          <a:lstStyle/>
          <a:p>
            <a:pPr marL="0" marR="0">
              <a:lnSpc>
                <a:spcPct val="107000"/>
              </a:lnSpc>
              <a:spcBef>
                <a:spcPts val="0"/>
              </a:spcBef>
              <a:spcAft>
                <a:spcPts val="800"/>
              </a:spcAft>
            </a:pPr>
            <a:r>
              <a:rPr lang="en-US" sz="4000" b="1" dirty="0">
                <a:effectLst/>
                <a:latin typeface="Candara" panose="020E0502030303020204" pitchFamily="34" charset="0"/>
                <a:ea typeface="Calibri" panose="020F0502020204030204" pitchFamily="34" charset="0"/>
                <a:cs typeface="Times New Roman" panose="02020603050405020304" pitchFamily="18" charset="0"/>
              </a:rPr>
              <a:t>Insight: </a:t>
            </a:r>
            <a:r>
              <a:rPr lang="en-US" sz="3200" dirty="0">
                <a:effectLst/>
                <a:latin typeface="Candara" panose="020E0502030303020204" pitchFamily="34" charset="0"/>
                <a:ea typeface="Calibri" panose="020F0502020204030204" pitchFamily="34" charset="0"/>
                <a:cs typeface="Times New Roman" panose="02020603050405020304" pitchFamily="18" charset="0"/>
              </a:rPr>
              <a:t>Salem, when drilled through to customers tab, shows that most of its customers come from adjoining districts like Corvallis, Lebanon etc. </a:t>
            </a:r>
            <a:endParaRPr lang="en-US" sz="2400" dirty="0">
              <a:effectLst/>
              <a:latin typeface="Candara" panose="020E050203030302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AA147918-AC7C-4045-B493-E32A49C71DBE}"/>
              </a:ext>
            </a:extLst>
          </p:cNvPr>
          <p:cNvSpPr txBox="1"/>
          <p:nvPr/>
        </p:nvSpPr>
        <p:spPr>
          <a:xfrm>
            <a:off x="10107" y="208891"/>
            <a:ext cx="1666183" cy="523220"/>
          </a:xfrm>
          <a:prstGeom prst="rect">
            <a:avLst/>
          </a:prstGeom>
          <a:noFill/>
        </p:spPr>
        <p:txBody>
          <a:bodyPr wrap="square" rtlCol="0">
            <a:spAutoFit/>
          </a:bodyPr>
          <a:lstStyle/>
          <a:p>
            <a:r>
              <a:rPr lang="en-US" sz="2800" dirty="0">
                <a:solidFill>
                  <a:srgbClr val="00B050"/>
                </a:solidFill>
                <a:latin typeface="Bahnschrift" panose="020B0502040204020203" pitchFamily="34" charset="0"/>
              </a:rPr>
              <a:t> Contd.</a:t>
            </a:r>
          </a:p>
        </p:txBody>
      </p:sp>
    </p:spTree>
    <p:extLst>
      <p:ext uri="{BB962C8B-B14F-4D97-AF65-F5344CB8AC3E}">
        <p14:creationId xmlns:p14="http://schemas.microsoft.com/office/powerpoint/2010/main" val="2304181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410075" cy="10287000"/>
          </a:xfrm>
          <a:custGeom>
            <a:avLst/>
            <a:gdLst/>
            <a:ahLst/>
            <a:cxnLst/>
            <a:rect l="l" t="t" r="r" b="b"/>
            <a:pathLst>
              <a:path w="4410075" h="10287000">
                <a:moveTo>
                  <a:pt x="4410059" y="10286999"/>
                </a:moveTo>
                <a:lnTo>
                  <a:pt x="0" y="10286999"/>
                </a:lnTo>
                <a:lnTo>
                  <a:pt x="0" y="0"/>
                </a:lnTo>
                <a:lnTo>
                  <a:pt x="4410059" y="0"/>
                </a:lnTo>
                <a:lnTo>
                  <a:pt x="4410059" y="10286999"/>
                </a:lnTo>
                <a:close/>
              </a:path>
            </a:pathLst>
          </a:custGeom>
          <a:solidFill>
            <a:srgbClr val="00DF90"/>
          </a:solidFill>
        </p:spPr>
        <p:txBody>
          <a:bodyPr wrap="square" lIns="0" tIns="0" rIns="0" bIns="0" rtlCol="0"/>
          <a:lstStyle/>
          <a:p>
            <a:endParaRPr b="1" dirty="0"/>
          </a:p>
        </p:txBody>
      </p:sp>
      <p:sp>
        <p:nvSpPr>
          <p:cNvPr id="3" name="object 3"/>
          <p:cNvSpPr/>
          <p:nvPr/>
        </p:nvSpPr>
        <p:spPr>
          <a:xfrm>
            <a:off x="15021092" y="9258300"/>
            <a:ext cx="3266907" cy="10286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44960" y="0"/>
            <a:ext cx="3934472" cy="102863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351678" y="9057392"/>
            <a:ext cx="1250315" cy="1229995"/>
          </a:xfrm>
          <a:custGeom>
            <a:avLst/>
            <a:gdLst/>
            <a:ahLst/>
            <a:cxnLst/>
            <a:rect l="l" t="t" r="r" b="b"/>
            <a:pathLst>
              <a:path w="1250315" h="1229995">
                <a:moveTo>
                  <a:pt x="20190" y="0"/>
                </a:moveTo>
                <a:lnTo>
                  <a:pt x="1249797" y="1229606"/>
                </a:lnTo>
                <a:lnTo>
                  <a:pt x="1209406" y="1229606"/>
                </a:lnTo>
                <a:lnTo>
                  <a:pt x="0" y="20190"/>
                </a:lnTo>
                <a:lnTo>
                  <a:pt x="20190" y="0"/>
                </a:lnTo>
                <a:close/>
              </a:path>
            </a:pathLst>
          </a:custGeom>
          <a:solidFill>
            <a:srgbClr val="FFFFFF"/>
          </a:solidFill>
        </p:spPr>
        <p:txBody>
          <a:bodyPr wrap="square" lIns="0" tIns="0" rIns="0" bIns="0" rtlCol="0"/>
          <a:lstStyle/>
          <a:p>
            <a:endParaRPr/>
          </a:p>
        </p:txBody>
      </p:sp>
      <p:sp>
        <p:nvSpPr>
          <p:cNvPr id="6" name="object 6"/>
          <p:cNvSpPr/>
          <p:nvPr/>
        </p:nvSpPr>
        <p:spPr>
          <a:xfrm>
            <a:off x="4581002" y="0"/>
            <a:ext cx="1247140" cy="1226820"/>
          </a:xfrm>
          <a:custGeom>
            <a:avLst/>
            <a:gdLst/>
            <a:ahLst/>
            <a:cxnLst/>
            <a:rect l="l" t="t" r="r" b="b"/>
            <a:pathLst>
              <a:path w="1247139" h="1226820">
                <a:moveTo>
                  <a:pt x="40406" y="0"/>
                </a:moveTo>
                <a:lnTo>
                  <a:pt x="1246679" y="1206272"/>
                </a:lnTo>
                <a:lnTo>
                  <a:pt x="1226473" y="1226477"/>
                </a:lnTo>
                <a:lnTo>
                  <a:pt x="0" y="0"/>
                </a:lnTo>
                <a:lnTo>
                  <a:pt x="40406" y="0"/>
                </a:lnTo>
                <a:close/>
              </a:path>
            </a:pathLst>
          </a:custGeom>
          <a:solidFill>
            <a:srgbClr val="FFFFFF"/>
          </a:solidFill>
        </p:spPr>
        <p:txBody>
          <a:bodyPr wrap="square" lIns="0" tIns="0" rIns="0" bIns="0" rtlCol="0"/>
          <a:lstStyle/>
          <a:p>
            <a:endParaRPr/>
          </a:p>
        </p:txBody>
      </p:sp>
      <p:grpSp>
        <p:nvGrpSpPr>
          <p:cNvPr id="7" name="object 7"/>
          <p:cNvGrpSpPr/>
          <p:nvPr/>
        </p:nvGrpSpPr>
        <p:grpSpPr>
          <a:xfrm>
            <a:off x="0" y="5839304"/>
            <a:ext cx="1483995" cy="3935095"/>
            <a:chOff x="0" y="5839304"/>
            <a:chExt cx="1483995" cy="3935095"/>
          </a:xfrm>
        </p:grpSpPr>
        <p:sp>
          <p:nvSpPr>
            <p:cNvPr id="8" name="object 8"/>
            <p:cNvSpPr/>
            <p:nvPr/>
          </p:nvSpPr>
          <p:spPr>
            <a:xfrm>
              <a:off x="0" y="5839304"/>
              <a:ext cx="1028639" cy="393447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0" y="8131063"/>
              <a:ext cx="1483995" cy="1504315"/>
            </a:xfrm>
            <a:custGeom>
              <a:avLst/>
              <a:gdLst/>
              <a:ahLst/>
              <a:cxnLst/>
              <a:rect l="l" t="t" r="r" b="b"/>
              <a:pathLst>
                <a:path w="1483995" h="1504315">
                  <a:moveTo>
                    <a:pt x="0" y="0"/>
                  </a:moveTo>
                  <a:lnTo>
                    <a:pt x="1483975" y="1483975"/>
                  </a:lnTo>
                  <a:lnTo>
                    <a:pt x="1463771" y="1504182"/>
                  </a:lnTo>
                  <a:lnTo>
                    <a:pt x="0" y="40406"/>
                  </a:lnTo>
                  <a:lnTo>
                    <a:pt x="0" y="0"/>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2A99E2E3-7DD0-486D-87D5-E54FB20B78D0}"/>
              </a:ext>
            </a:extLst>
          </p:cNvPr>
          <p:cNvSpPr txBox="1"/>
          <p:nvPr/>
        </p:nvSpPr>
        <p:spPr>
          <a:xfrm>
            <a:off x="-212192" y="3712339"/>
            <a:ext cx="4834458" cy="2862322"/>
          </a:xfrm>
          <a:prstGeom prst="rect">
            <a:avLst/>
          </a:prstGeom>
          <a:noFill/>
        </p:spPr>
        <p:txBody>
          <a:bodyPr wrap="square" rtlCol="0">
            <a:spAutoFit/>
          </a:bodyPr>
          <a:lstStyle/>
          <a:p>
            <a:pPr algn="ctr"/>
            <a:r>
              <a:rPr lang="en-US" sz="6000" b="1" dirty="0">
                <a:latin typeface="Bahnschrift" panose="020B0502040204020203" pitchFamily="34" charset="0"/>
              </a:rPr>
              <a:t>City</a:t>
            </a:r>
          </a:p>
          <a:p>
            <a:pPr algn="ctr"/>
            <a:r>
              <a:rPr lang="en-US" sz="6000" b="1" dirty="0">
                <a:latin typeface="Bahnschrift" panose="020B0502040204020203" pitchFamily="34" charset="0"/>
              </a:rPr>
              <a:t> Specific Analysis</a:t>
            </a:r>
          </a:p>
        </p:txBody>
      </p:sp>
      <p:pic>
        <p:nvPicPr>
          <p:cNvPr id="16" name="Google Shape;187;p22">
            <a:extLst>
              <a:ext uri="{FF2B5EF4-FFF2-40B4-BE49-F238E27FC236}">
                <a16:creationId xmlns:a16="http://schemas.microsoft.com/office/drawing/2014/main" id="{0533DD1C-1881-443D-96B2-8AE9CEC4DE14}"/>
              </a:ext>
            </a:extLst>
          </p:cNvPr>
          <p:cNvPicPr preferRelativeResize="0"/>
          <p:nvPr/>
        </p:nvPicPr>
        <p:blipFill>
          <a:blip r:embed="rId5">
            <a:alphaModFix/>
          </a:blip>
          <a:stretch>
            <a:fillRect/>
          </a:stretch>
        </p:blipFill>
        <p:spPr>
          <a:xfrm>
            <a:off x="4529980" y="1132966"/>
            <a:ext cx="13649325" cy="8046973"/>
          </a:xfrm>
          <a:prstGeom prst="rect">
            <a:avLst/>
          </a:prstGeom>
          <a:noFill/>
          <a:ln>
            <a:noFill/>
          </a:ln>
        </p:spPr>
      </p:pic>
    </p:spTree>
    <p:extLst>
      <p:ext uri="{BB962C8B-B14F-4D97-AF65-F5344CB8AC3E}">
        <p14:creationId xmlns:p14="http://schemas.microsoft.com/office/powerpoint/2010/main" val="4263621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877300"/>
            <a:ext cx="1676399" cy="14102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078200" y="0"/>
            <a:ext cx="2209890" cy="17145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pic>
        <p:nvPicPr>
          <p:cNvPr id="13" name="Picture 12">
            <a:extLst>
              <a:ext uri="{FF2B5EF4-FFF2-40B4-BE49-F238E27FC236}">
                <a16:creationId xmlns:a16="http://schemas.microsoft.com/office/drawing/2014/main" id="{13B5FFF0-224E-4F8A-8F52-91ABE1F642AB}"/>
              </a:ext>
            </a:extLst>
          </p:cNvPr>
          <p:cNvPicPr/>
          <p:nvPr/>
        </p:nvPicPr>
        <p:blipFill>
          <a:blip r:embed="rId4">
            <a:extLst>
              <a:ext uri="{28A0092B-C50C-407E-A947-70E740481C1C}">
                <a14:useLocalDpi xmlns:a14="http://schemas.microsoft.com/office/drawing/2010/main" val="0"/>
              </a:ext>
            </a:extLst>
          </a:blip>
          <a:stretch>
            <a:fillRect/>
          </a:stretch>
        </p:blipFill>
        <p:spPr>
          <a:xfrm>
            <a:off x="2628900" y="2095500"/>
            <a:ext cx="6819900" cy="7228609"/>
          </a:xfrm>
          <a:prstGeom prst="rect">
            <a:avLst/>
          </a:prstGeom>
        </p:spPr>
      </p:pic>
      <p:sp>
        <p:nvSpPr>
          <p:cNvPr id="15" name="TextBox 14">
            <a:extLst>
              <a:ext uri="{FF2B5EF4-FFF2-40B4-BE49-F238E27FC236}">
                <a16:creationId xmlns:a16="http://schemas.microsoft.com/office/drawing/2014/main" id="{1001231F-0D6D-401B-8492-9E2BBCF556E5}"/>
              </a:ext>
            </a:extLst>
          </p:cNvPr>
          <p:cNvSpPr txBox="1"/>
          <p:nvPr/>
        </p:nvSpPr>
        <p:spPr>
          <a:xfrm>
            <a:off x="10668000" y="3586145"/>
            <a:ext cx="6042840" cy="4001095"/>
          </a:xfrm>
          <a:prstGeom prst="rect">
            <a:avLst/>
          </a:prstGeom>
          <a:noFill/>
        </p:spPr>
        <p:txBody>
          <a:bodyPr wrap="square">
            <a:spAutoFit/>
          </a:bodyPr>
          <a:lstStyle/>
          <a:p>
            <a:pPr rtl="0" fontAlgn="base">
              <a:spcBef>
                <a:spcPts val="0"/>
              </a:spcBef>
              <a:spcAft>
                <a:spcPts val="0"/>
              </a:spcAft>
            </a:pPr>
            <a:r>
              <a:rPr lang="en-US" sz="3200" b="1" i="0" u="none" strike="noStrike" dirty="0">
                <a:solidFill>
                  <a:srgbClr val="000000"/>
                </a:solidFill>
                <a:effectLst/>
                <a:latin typeface="Candara" panose="020E0502030303020204" pitchFamily="34" charset="0"/>
              </a:rPr>
              <a:t>Insight</a:t>
            </a:r>
            <a:r>
              <a:rPr lang="en-US" sz="3900" b="1" i="0" u="none" strike="noStrike" dirty="0">
                <a:solidFill>
                  <a:srgbClr val="000000"/>
                </a:solidFill>
                <a:effectLst/>
                <a:latin typeface="Candara" panose="020E0502030303020204" pitchFamily="34" charset="0"/>
              </a:rPr>
              <a:t> </a:t>
            </a:r>
            <a:r>
              <a:rPr lang="en-US" sz="3200" b="0" i="0" u="none" strike="noStrike" dirty="0">
                <a:solidFill>
                  <a:srgbClr val="000000"/>
                </a:solidFill>
                <a:effectLst/>
                <a:latin typeface="Candara" panose="020E0502030303020204" pitchFamily="34" charset="0"/>
              </a:rPr>
              <a:t>-  </a:t>
            </a:r>
            <a:r>
              <a:rPr lang="en-US" sz="2400" dirty="0">
                <a:effectLst/>
                <a:latin typeface="Candara" panose="020E0502030303020204" pitchFamily="34" charset="0"/>
                <a:ea typeface="Calibri" panose="020F0502020204030204" pitchFamily="34" charset="0"/>
                <a:cs typeface="Times New Roman" panose="02020603050405020304" pitchFamily="18" charset="0"/>
              </a:rPr>
              <a:t>Products with prices in range of </a:t>
            </a:r>
            <a:r>
              <a:rPr lang="en-US" sz="3200" dirty="0">
                <a:solidFill>
                  <a:srgbClr val="00B050"/>
                </a:solidFill>
                <a:effectLst/>
                <a:latin typeface="Candara" panose="020E0502030303020204" pitchFamily="34" charset="0"/>
                <a:ea typeface="Calibri" panose="020F0502020204030204" pitchFamily="34" charset="0"/>
                <a:cs typeface="Times New Roman" panose="02020603050405020304" pitchFamily="18" charset="0"/>
              </a:rPr>
              <a:t>0.7$ - 1.2$ </a:t>
            </a:r>
            <a:r>
              <a:rPr lang="en-US" sz="2400" dirty="0">
                <a:effectLst/>
                <a:latin typeface="Candara" panose="020E0502030303020204" pitchFamily="34" charset="0"/>
                <a:ea typeface="Calibri" panose="020F0502020204030204" pitchFamily="34" charset="0"/>
                <a:cs typeface="Times New Roman" panose="02020603050405020304" pitchFamily="18" charset="0"/>
              </a:rPr>
              <a:t>were able to fetch the maximum profit.</a:t>
            </a:r>
          </a:p>
          <a:p>
            <a:pPr rtl="0" fontAlgn="base">
              <a:spcBef>
                <a:spcPts val="0"/>
              </a:spcBef>
              <a:spcAft>
                <a:spcPts val="0"/>
              </a:spcAft>
            </a:pPr>
            <a:endParaRPr lang="en-US" sz="2400" b="0" i="0" u="none" strike="noStrike" dirty="0">
              <a:solidFill>
                <a:srgbClr val="000000"/>
              </a:solidFill>
              <a:latin typeface="Candara" panose="020E0502030303020204" pitchFamily="34" charset="0"/>
              <a:cs typeface="Times New Roman" panose="02020603050405020304" pitchFamily="18" charset="0"/>
            </a:endParaRPr>
          </a:p>
          <a:p>
            <a:pPr fontAlgn="base"/>
            <a:r>
              <a:rPr lang="en-US" sz="3200" b="1" i="0" u="none" strike="noStrike" dirty="0">
                <a:solidFill>
                  <a:srgbClr val="000000"/>
                </a:solidFill>
                <a:effectLst/>
                <a:latin typeface="Candara" panose="020E0502030303020204" pitchFamily="34" charset="0"/>
              </a:rPr>
              <a:t>Recommendation</a:t>
            </a:r>
            <a:r>
              <a:rPr lang="en-US" sz="3900" b="1" i="0" u="none" strike="noStrike" dirty="0">
                <a:solidFill>
                  <a:srgbClr val="000000"/>
                </a:solidFill>
                <a:effectLst/>
                <a:latin typeface="Candara" panose="020E0502030303020204" pitchFamily="34" charset="0"/>
              </a:rPr>
              <a:t> </a:t>
            </a:r>
            <a:r>
              <a:rPr lang="en-US" sz="3200" b="0" i="0" u="none" strike="noStrike" dirty="0">
                <a:solidFill>
                  <a:srgbClr val="000000"/>
                </a:solidFill>
                <a:effectLst/>
                <a:latin typeface="Candara" panose="020E0502030303020204" pitchFamily="34" charset="0"/>
              </a:rPr>
              <a:t>– </a:t>
            </a:r>
            <a:r>
              <a:rPr lang="en-US" sz="2400" dirty="0">
                <a:effectLst/>
                <a:latin typeface="Candara" panose="020E0502030303020204" pitchFamily="34" charset="0"/>
                <a:ea typeface="Calibri" panose="020F0502020204030204" pitchFamily="34" charset="0"/>
                <a:cs typeface="Times New Roman" panose="02020603050405020304" pitchFamily="18" charset="0"/>
              </a:rPr>
              <a:t>Decrease the production cost/relative cost of higher cost products or make products in this range to fetch the max profit.</a:t>
            </a:r>
          </a:p>
          <a:p>
            <a:pPr rtl="0" fontAlgn="base">
              <a:spcBef>
                <a:spcPts val="0"/>
              </a:spcBef>
              <a:spcAft>
                <a:spcPts val="0"/>
              </a:spcAft>
            </a:pPr>
            <a:endParaRPr lang="en-US" sz="2400" b="0" i="0" u="none" strike="noStrike" dirty="0">
              <a:solidFill>
                <a:srgbClr val="000000"/>
              </a:solidFill>
              <a:effectLst/>
              <a:latin typeface="Candara" panose="020E0502030303020204" pitchFamily="34" charset="0"/>
            </a:endParaRPr>
          </a:p>
        </p:txBody>
      </p:sp>
      <p:sp>
        <p:nvSpPr>
          <p:cNvPr id="18" name="TextBox 17">
            <a:extLst>
              <a:ext uri="{FF2B5EF4-FFF2-40B4-BE49-F238E27FC236}">
                <a16:creationId xmlns:a16="http://schemas.microsoft.com/office/drawing/2014/main" id="{33DEE9B8-1087-4B52-B3E9-F048E497D58C}"/>
              </a:ext>
            </a:extLst>
          </p:cNvPr>
          <p:cNvSpPr txBox="1"/>
          <p:nvPr/>
        </p:nvSpPr>
        <p:spPr>
          <a:xfrm>
            <a:off x="380999" y="467727"/>
            <a:ext cx="16916401" cy="923330"/>
          </a:xfrm>
          <a:prstGeom prst="rect">
            <a:avLst/>
          </a:prstGeom>
          <a:noFill/>
        </p:spPr>
        <p:txBody>
          <a:bodyPr wrap="square" rtlCol="0">
            <a:spAutoFit/>
          </a:bodyPr>
          <a:lstStyle/>
          <a:p>
            <a:r>
              <a:rPr lang="en-US" sz="5400" dirty="0">
                <a:latin typeface="Bahnschrift" panose="020B0502040204020203" pitchFamily="34" charset="0"/>
              </a:rPr>
              <a:t>Drillthrough Filter – </a:t>
            </a:r>
            <a:r>
              <a:rPr lang="en-US" sz="5400" dirty="0">
                <a:solidFill>
                  <a:srgbClr val="00B050"/>
                </a:solidFill>
                <a:latin typeface="Bahnschrift" panose="020B0502040204020203" pitchFamily="34" charset="0"/>
              </a:rPr>
              <a:t>Salem</a:t>
            </a:r>
            <a:r>
              <a:rPr lang="en-US" sz="5400" dirty="0">
                <a:latin typeface="Bahnschrift" panose="020B0502040204020203" pitchFamily="34" charset="0"/>
              </a:rPr>
              <a:t>, </a:t>
            </a:r>
            <a:r>
              <a:rPr lang="en-US" sz="3600" dirty="0">
                <a:latin typeface="Bahnschrift" panose="020B0502040204020203" pitchFamily="34" charset="0"/>
              </a:rPr>
              <a:t>city with the highest </a:t>
            </a:r>
            <a:r>
              <a:rPr lang="en-US" sz="3600" dirty="0">
                <a:solidFill>
                  <a:srgbClr val="00B050"/>
                </a:solidFill>
                <a:latin typeface="Bahnschrift" panose="020B0502040204020203" pitchFamily="34" charset="0"/>
              </a:rPr>
              <a:t>revenue</a:t>
            </a:r>
          </a:p>
        </p:txBody>
      </p:sp>
      <p:pic>
        <p:nvPicPr>
          <p:cNvPr id="20" name="Google Shape;136;p13">
            <a:extLst>
              <a:ext uri="{FF2B5EF4-FFF2-40B4-BE49-F238E27FC236}">
                <a16:creationId xmlns:a16="http://schemas.microsoft.com/office/drawing/2014/main" id="{89574743-DF0C-4186-B83D-4BCAFEC7749D}"/>
              </a:ext>
            </a:extLst>
          </p:cNvPr>
          <p:cNvPicPr preferRelativeResize="0"/>
          <p:nvPr/>
        </p:nvPicPr>
        <p:blipFill>
          <a:blip r:embed="rId5">
            <a:alphaModFix/>
          </a:blip>
          <a:stretch>
            <a:fillRect/>
          </a:stretch>
        </p:blipFill>
        <p:spPr>
          <a:xfrm>
            <a:off x="16078200" y="9290492"/>
            <a:ext cx="2133600" cy="832319"/>
          </a:xfrm>
          <a:prstGeom prst="rect">
            <a:avLst/>
          </a:prstGeom>
          <a:noFill/>
          <a:ln>
            <a:noFill/>
          </a:ln>
        </p:spPr>
      </p:pic>
    </p:spTree>
    <p:extLst>
      <p:ext uri="{BB962C8B-B14F-4D97-AF65-F5344CB8AC3E}">
        <p14:creationId xmlns:p14="http://schemas.microsoft.com/office/powerpoint/2010/main" val="365600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877300"/>
            <a:ext cx="1676399" cy="14102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078200" y="0"/>
            <a:ext cx="2209890" cy="17145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sp>
        <p:nvSpPr>
          <p:cNvPr id="15" name="TextBox 14">
            <a:extLst>
              <a:ext uri="{FF2B5EF4-FFF2-40B4-BE49-F238E27FC236}">
                <a16:creationId xmlns:a16="http://schemas.microsoft.com/office/drawing/2014/main" id="{1001231F-0D6D-401B-8492-9E2BBCF556E5}"/>
              </a:ext>
            </a:extLst>
          </p:cNvPr>
          <p:cNvSpPr txBox="1"/>
          <p:nvPr/>
        </p:nvSpPr>
        <p:spPr>
          <a:xfrm>
            <a:off x="671707" y="3493847"/>
            <a:ext cx="17616293" cy="2769989"/>
          </a:xfrm>
          <a:prstGeom prst="rect">
            <a:avLst/>
          </a:prstGeom>
          <a:noFill/>
        </p:spPr>
        <p:txBody>
          <a:bodyPr wrap="square">
            <a:spAutoFit/>
          </a:bodyPr>
          <a:lstStyle/>
          <a:p>
            <a:pPr rtl="0" fontAlgn="base">
              <a:spcBef>
                <a:spcPts val="0"/>
              </a:spcBef>
              <a:spcAft>
                <a:spcPts val="0"/>
              </a:spcAft>
            </a:pPr>
            <a:r>
              <a:rPr lang="en-US" sz="3200" b="1" i="0" u="none" strike="noStrike" dirty="0">
                <a:solidFill>
                  <a:srgbClr val="000000"/>
                </a:solidFill>
                <a:effectLst/>
                <a:latin typeface="Candara" panose="020E0502030303020204" pitchFamily="34" charset="0"/>
              </a:rPr>
              <a:t>Insight</a:t>
            </a:r>
            <a:r>
              <a:rPr lang="en-US" sz="3900" b="1" i="0" u="none" strike="noStrike" dirty="0">
                <a:solidFill>
                  <a:srgbClr val="000000"/>
                </a:solidFill>
                <a:effectLst/>
                <a:latin typeface="Candara" panose="020E0502030303020204" pitchFamily="34" charset="0"/>
              </a:rPr>
              <a:t> </a:t>
            </a:r>
            <a:r>
              <a:rPr lang="en-US" sz="3200" b="0" i="0" u="none" strike="noStrike" dirty="0">
                <a:solidFill>
                  <a:srgbClr val="000000"/>
                </a:solidFill>
                <a:effectLst/>
                <a:latin typeface="Candara" panose="020E0502030303020204" pitchFamily="34" charset="0"/>
              </a:rPr>
              <a:t>-  </a:t>
            </a:r>
            <a:r>
              <a:rPr lang="en-US"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2400" dirty="0">
                <a:effectLst/>
                <a:latin typeface="Candara" panose="020E0502030303020204" pitchFamily="34" charset="0"/>
                <a:ea typeface="Calibri" panose="020F0502020204030204" pitchFamily="34" charset="0"/>
                <a:cs typeface="Times New Roman" panose="02020603050405020304" pitchFamily="18" charset="0"/>
              </a:rPr>
              <a:t>Revenue : </a:t>
            </a:r>
            <a:r>
              <a:rPr lang="en-US" sz="3200" i="1" dirty="0">
                <a:solidFill>
                  <a:srgbClr val="00B050"/>
                </a:solidFill>
                <a:effectLst/>
                <a:latin typeface="Candara" panose="020E0502030303020204" pitchFamily="34" charset="0"/>
                <a:ea typeface="Calibri" panose="020F0502020204030204" pitchFamily="34" charset="0"/>
                <a:cs typeface="Times New Roman" panose="02020603050405020304" pitchFamily="18" charset="0"/>
              </a:rPr>
              <a:t>93%</a:t>
            </a:r>
            <a:r>
              <a:rPr lang="en-US" sz="2400" i="1" dirty="0">
                <a:effectLst/>
                <a:latin typeface="Candara" panose="020E0502030303020204" pitchFamily="34" charset="0"/>
                <a:ea typeface="Calibri" panose="020F0502020204030204" pitchFamily="34" charset="0"/>
                <a:cs typeface="Times New Roman" panose="02020603050405020304" pitchFamily="18" charset="0"/>
              </a:rPr>
              <a:t> , 		</a:t>
            </a:r>
            <a:r>
              <a:rPr lang="en-US" sz="2400" dirty="0">
                <a:effectLst/>
                <a:latin typeface="Candara" panose="020E0502030303020204" pitchFamily="34" charset="0"/>
                <a:ea typeface="Calibri" panose="020F0502020204030204" pitchFamily="34" charset="0"/>
                <a:cs typeface="Times New Roman" panose="02020603050405020304" pitchFamily="18" charset="0"/>
              </a:rPr>
              <a:t>Profit : </a:t>
            </a:r>
            <a:r>
              <a:rPr lang="en-US" sz="3200" i="1" dirty="0">
                <a:solidFill>
                  <a:srgbClr val="00B050"/>
                </a:solidFill>
                <a:effectLst/>
                <a:latin typeface="Candara" panose="020E0502030303020204" pitchFamily="34" charset="0"/>
                <a:ea typeface="Calibri" panose="020F0502020204030204" pitchFamily="34" charset="0"/>
                <a:cs typeface="Times New Roman" panose="02020603050405020304" pitchFamily="18" charset="0"/>
              </a:rPr>
              <a:t>95%</a:t>
            </a:r>
            <a:r>
              <a:rPr lang="en-US" sz="2400" dirty="0">
                <a:effectLst/>
                <a:latin typeface="Candara" panose="020E0502030303020204" pitchFamily="34" charset="0"/>
                <a:ea typeface="Calibri" panose="020F0502020204030204" pitchFamily="34" charset="0"/>
                <a:cs typeface="Times New Roman" panose="02020603050405020304" pitchFamily="18" charset="0"/>
              </a:rPr>
              <a:t> , 			Returns </a:t>
            </a:r>
            <a:r>
              <a:rPr lang="en-US" sz="3200" dirty="0">
                <a:solidFill>
                  <a:srgbClr val="00B050"/>
                </a:solidFill>
                <a:effectLst/>
                <a:latin typeface="Candara" panose="020E0502030303020204" pitchFamily="34" charset="0"/>
                <a:ea typeface="Calibri" panose="020F0502020204030204" pitchFamily="34" charset="0"/>
                <a:cs typeface="Times New Roman" panose="02020603050405020304" pitchFamily="18" charset="0"/>
              </a:rPr>
              <a:t>: </a:t>
            </a:r>
            <a:r>
              <a:rPr lang="en-US" sz="3200" i="1" dirty="0">
                <a:solidFill>
                  <a:srgbClr val="00B050"/>
                </a:solidFill>
                <a:effectLst/>
                <a:latin typeface="Candara" panose="020E0502030303020204" pitchFamily="34" charset="0"/>
                <a:ea typeface="Calibri" panose="020F0502020204030204" pitchFamily="34" charset="0"/>
                <a:cs typeface="Times New Roman" panose="02020603050405020304" pitchFamily="18" charset="0"/>
              </a:rPr>
              <a:t>6.67%</a:t>
            </a:r>
            <a:r>
              <a:rPr lang="en-US" sz="3200" dirty="0">
                <a:solidFill>
                  <a:srgbClr val="00B050"/>
                </a:solidFill>
                <a:effectLst/>
                <a:latin typeface="Candara" panose="020E0502030303020204" pitchFamily="34" charset="0"/>
                <a:ea typeface="Calibri" panose="020F0502020204030204" pitchFamily="34" charset="0"/>
                <a:cs typeface="Times New Roman" panose="02020603050405020304" pitchFamily="18" charset="0"/>
              </a:rPr>
              <a:t> </a:t>
            </a:r>
            <a:r>
              <a:rPr lang="en-US" sz="2400" dirty="0">
                <a:effectLst/>
                <a:latin typeface="Candara" panose="020E0502030303020204" pitchFamily="34" charset="0"/>
                <a:ea typeface="Calibri" panose="020F0502020204030204" pitchFamily="34" charset="0"/>
                <a:cs typeface="Times New Roman" panose="02020603050405020304" pitchFamily="18" charset="0"/>
              </a:rPr>
              <a:t>(more) .</a:t>
            </a:r>
          </a:p>
          <a:p>
            <a:pPr rtl="0" fontAlgn="base">
              <a:spcBef>
                <a:spcPts val="0"/>
              </a:spcBef>
              <a:spcAft>
                <a:spcPts val="0"/>
              </a:spcAft>
            </a:pPr>
            <a:endParaRPr lang="en-US" sz="2400" b="0" i="0" u="none" strike="noStrike" dirty="0">
              <a:solidFill>
                <a:srgbClr val="000000"/>
              </a:solidFill>
              <a:latin typeface="Candara" panose="020E0502030303020204" pitchFamily="34" charset="0"/>
              <a:cs typeface="Times New Roman" panose="02020603050405020304" pitchFamily="18" charset="0"/>
            </a:endParaRPr>
          </a:p>
          <a:p>
            <a:pPr fontAlgn="base"/>
            <a:r>
              <a:rPr lang="en-US" sz="3200" b="1" i="0" u="none" strike="noStrike" dirty="0">
                <a:solidFill>
                  <a:srgbClr val="000000"/>
                </a:solidFill>
                <a:effectLst/>
                <a:latin typeface="Candara" panose="020E0502030303020204" pitchFamily="34" charset="0"/>
              </a:rPr>
              <a:t>Recommendation</a:t>
            </a:r>
            <a:r>
              <a:rPr lang="en-US" sz="3900" b="1" i="0" u="none" strike="noStrike" dirty="0">
                <a:solidFill>
                  <a:srgbClr val="000000"/>
                </a:solidFill>
                <a:effectLst/>
                <a:latin typeface="Candara" panose="020E0502030303020204" pitchFamily="34" charset="0"/>
              </a:rPr>
              <a:t> </a:t>
            </a:r>
            <a:r>
              <a:rPr lang="en-US" sz="3200" b="0" i="0" u="none" strike="noStrike" dirty="0">
                <a:solidFill>
                  <a:srgbClr val="000000"/>
                </a:solidFill>
                <a:effectLst/>
                <a:latin typeface="Candara" panose="020E0502030303020204" pitchFamily="34" charset="0"/>
              </a:rPr>
              <a:t>– </a:t>
            </a:r>
            <a:r>
              <a:rPr lang="en-US" sz="2400" dirty="0">
                <a:effectLst/>
                <a:latin typeface="Candara" panose="020E0502030303020204" pitchFamily="34" charset="0"/>
                <a:ea typeface="Calibri" panose="020F0502020204030204" pitchFamily="34" charset="0"/>
                <a:cs typeface="Times New Roman" panose="02020603050405020304" pitchFamily="18" charset="0"/>
              </a:rPr>
              <a:t>Considering the best performing city, if the above figures are achieved in other cities as well then, those cities are under the green zone while the other are red flags which needs to be focused. </a:t>
            </a:r>
          </a:p>
          <a:p>
            <a:pPr fontAlgn="base"/>
            <a:endParaRPr lang="en-US" sz="2400" dirty="0">
              <a:effectLst/>
              <a:latin typeface="Candara" panose="020E0502030303020204" pitchFamily="34" charset="0"/>
              <a:ea typeface="Calibri" panose="020F0502020204030204" pitchFamily="34" charset="0"/>
              <a:cs typeface="Times New Roman" panose="02020603050405020304" pitchFamily="18" charset="0"/>
            </a:endParaRPr>
          </a:p>
          <a:p>
            <a:pPr rtl="0" fontAlgn="base">
              <a:spcBef>
                <a:spcPts val="0"/>
              </a:spcBef>
              <a:spcAft>
                <a:spcPts val="0"/>
              </a:spcAft>
            </a:pPr>
            <a:endParaRPr lang="en-US" sz="2400" b="0" i="0" u="none" strike="noStrike" dirty="0">
              <a:solidFill>
                <a:srgbClr val="000000"/>
              </a:solidFill>
              <a:effectLst/>
              <a:latin typeface="Candara" panose="020E0502030303020204" pitchFamily="34" charset="0"/>
            </a:endParaRPr>
          </a:p>
        </p:txBody>
      </p:sp>
      <p:pic>
        <p:nvPicPr>
          <p:cNvPr id="11" name="Picture 10">
            <a:extLst>
              <a:ext uri="{FF2B5EF4-FFF2-40B4-BE49-F238E27FC236}">
                <a16:creationId xmlns:a16="http://schemas.microsoft.com/office/drawing/2014/main" id="{A740B8F6-8AC0-473F-815F-5F7BBBAA9AE1}"/>
              </a:ext>
            </a:extLst>
          </p:cNvPr>
          <p:cNvPicPr/>
          <p:nvPr/>
        </p:nvPicPr>
        <p:blipFill>
          <a:blip r:embed="rId4"/>
          <a:stretch>
            <a:fillRect/>
          </a:stretch>
        </p:blipFill>
        <p:spPr>
          <a:xfrm>
            <a:off x="3314700" y="449311"/>
            <a:ext cx="11658600" cy="3048000"/>
          </a:xfrm>
          <a:prstGeom prst="rect">
            <a:avLst/>
          </a:prstGeom>
        </p:spPr>
      </p:pic>
      <p:pic>
        <p:nvPicPr>
          <p:cNvPr id="12" name="Picture 11">
            <a:extLst>
              <a:ext uri="{FF2B5EF4-FFF2-40B4-BE49-F238E27FC236}">
                <a16:creationId xmlns:a16="http://schemas.microsoft.com/office/drawing/2014/main" id="{2E0F8A6D-F5A0-4A5B-9304-5A19A0C0DB32}"/>
              </a:ext>
            </a:extLst>
          </p:cNvPr>
          <p:cNvPicPr/>
          <p:nvPr/>
        </p:nvPicPr>
        <p:blipFill>
          <a:blip r:embed="rId5"/>
          <a:stretch>
            <a:fillRect/>
          </a:stretch>
        </p:blipFill>
        <p:spPr>
          <a:xfrm>
            <a:off x="685562" y="6008777"/>
            <a:ext cx="11201638" cy="3179308"/>
          </a:xfrm>
          <a:prstGeom prst="rect">
            <a:avLst/>
          </a:prstGeom>
        </p:spPr>
      </p:pic>
      <p:sp>
        <p:nvSpPr>
          <p:cNvPr id="14" name="TextBox 13">
            <a:extLst>
              <a:ext uri="{FF2B5EF4-FFF2-40B4-BE49-F238E27FC236}">
                <a16:creationId xmlns:a16="http://schemas.microsoft.com/office/drawing/2014/main" id="{02387CD7-3030-4E3C-AEBF-C5CBB288528F}"/>
              </a:ext>
            </a:extLst>
          </p:cNvPr>
          <p:cNvSpPr txBox="1"/>
          <p:nvPr/>
        </p:nvSpPr>
        <p:spPr>
          <a:xfrm>
            <a:off x="12100816" y="5742731"/>
            <a:ext cx="6042840" cy="4296369"/>
          </a:xfrm>
          <a:prstGeom prst="rect">
            <a:avLst/>
          </a:prstGeom>
          <a:noFill/>
        </p:spPr>
        <p:txBody>
          <a:bodyPr wrap="square">
            <a:spAutoFit/>
          </a:bodyPr>
          <a:lstStyle/>
          <a:p>
            <a:pPr marL="0" marR="0">
              <a:lnSpc>
                <a:spcPct val="107000"/>
              </a:lnSpc>
              <a:spcBef>
                <a:spcPts val="0"/>
              </a:spcBef>
              <a:spcAft>
                <a:spcPts val="800"/>
              </a:spcAft>
            </a:pPr>
            <a:r>
              <a:rPr lang="en-US" sz="3200" b="1" i="0" u="none" strike="noStrike" dirty="0">
                <a:solidFill>
                  <a:srgbClr val="000000"/>
                </a:solidFill>
                <a:effectLst/>
                <a:latin typeface="Candara" panose="020E0502030303020204" pitchFamily="34" charset="0"/>
              </a:rPr>
              <a:t>Insight</a:t>
            </a:r>
            <a:r>
              <a:rPr lang="en-US" sz="3900" b="1" i="0" u="none" strike="noStrike" dirty="0">
                <a:solidFill>
                  <a:srgbClr val="000000"/>
                </a:solidFill>
                <a:effectLst/>
                <a:latin typeface="Candara" panose="020E0502030303020204" pitchFamily="34" charset="0"/>
              </a:rPr>
              <a:t> </a:t>
            </a:r>
            <a:r>
              <a:rPr lang="en-US" sz="3200" b="0" i="0" u="none" strike="noStrike" dirty="0">
                <a:solidFill>
                  <a:srgbClr val="000000"/>
                </a:solidFill>
                <a:effectLst/>
                <a:latin typeface="Candara" panose="020E0502030303020204" pitchFamily="34" charset="0"/>
              </a:rPr>
              <a:t>-  </a:t>
            </a:r>
            <a:r>
              <a:rPr lang="en-US" sz="2400" dirty="0">
                <a:effectLst/>
                <a:latin typeface="Candara" panose="020E0502030303020204" pitchFamily="34" charset="0"/>
                <a:ea typeface="Calibri" panose="020F0502020204030204" pitchFamily="34" charset="0"/>
                <a:cs typeface="Times New Roman" panose="02020603050405020304" pitchFamily="18" charset="0"/>
              </a:rPr>
              <a:t>From this we can calculate the Returns-Transactions ratio and then convert the ratio into percentage and average out all the percentages for each month.</a:t>
            </a:r>
          </a:p>
          <a:p>
            <a:pPr rtl="0" fontAlgn="base">
              <a:spcBef>
                <a:spcPts val="0"/>
              </a:spcBef>
              <a:spcAft>
                <a:spcPts val="0"/>
              </a:spcAft>
            </a:pPr>
            <a:endParaRPr lang="en-US" sz="2400" b="0" i="0" u="none" strike="noStrike" dirty="0">
              <a:solidFill>
                <a:srgbClr val="000000"/>
              </a:solidFill>
              <a:latin typeface="Candara" panose="020E0502030303020204" pitchFamily="34" charset="0"/>
              <a:cs typeface="Times New Roman" panose="02020603050405020304" pitchFamily="18" charset="0"/>
            </a:endParaRPr>
          </a:p>
          <a:p>
            <a:pPr marL="0" marR="0">
              <a:lnSpc>
                <a:spcPct val="107000"/>
              </a:lnSpc>
              <a:spcBef>
                <a:spcPts val="0"/>
              </a:spcBef>
              <a:spcAft>
                <a:spcPts val="800"/>
              </a:spcAft>
            </a:pPr>
            <a:r>
              <a:rPr lang="en-US" sz="3200" b="1" i="0" u="none" strike="noStrike" dirty="0">
                <a:solidFill>
                  <a:srgbClr val="000000"/>
                </a:solidFill>
                <a:effectLst/>
                <a:latin typeface="Candara" panose="020E0502030303020204" pitchFamily="34" charset="0"/>
              </a:rPr>
              <a:t>Recommendation</a:t>
            </a:r>
            <a:r>
              <a:rPr lang="en-US" sz="3900" b="1" i="0" u="none" strike="noStrike" dirty="0">
                <a:solidFill>
                  <a:srgbClr val="000000"/>
                </a:solidFill>
                <a:effectLst/>
                <a:latin typeface="Candara" panose="020E0502030303020204" pitchFamily="34" charset="0"/>
              </a:rPr>
              <a:t> </a:t>
            </a:r>
            <a:r>
              <a:rPr lang="en-US" sz="3200" b="0" i="0" u="none" strike="noStrike" dirty="0">
                <a:solidFill>
                  <a:srgbClr val="000000"/>
                </a:solidFill>
                <a:effectLst/>
                <a:latin typeface="Candara" panose="020E0502030303020204" pitchFamily="34" charset="0"/>
              </a:rPr>
              <a:t>– </a:t>
            </a:r>
            <a:r>
              <a:rPr lang="en-US" sz="2400" dirty="0">
                <a:effectLst/>
                <a:latin typeface="Candara" panose="020E0502030303020204" pitchFamily="34" charset="0"/>
                <a:ea typeface="Calibri" panose="020F0502020204030204" pitchFamily="34" charset="0"/>
                <a:cs typeface="Times New Roman" panose="02020603050405020304" pitchFamily="18" charset="0"/>
              </a:rPr>
              <a:t>The final value will be a transaction/returns predictor, given that we have any one of the data available. </a:t>
            </a:r>
          </a:p>
          <a:p>
            <a:pPr rtl="0" fontAlgn="base">
              <a:spcBef>
                <a:spcPts val="0"/>
              </a:spcBef>
              <a:spcAft>
                <a:spcPts val="0"/>
              </a:spcAft>
            </a:pPr>
            <a:endParaRPr lang="en-US" sz="2400" b="0" i="0" u="none" strike="noStrike" dirty="0">
              <a:solidFill>
                <a:srgbClr val="000000"/>
              </a:solidFill>
              <a:effectLst/>
              <a:latin typeface="Candara" panose="020E0502030303020204" pitchFamily="34" charset="0"/>
            </a:endParaRPr>
          </a:p>
        </p:txBody>
      </p:sp>
      <p:pic>
        <p:nvPicPr>
          <p:cNvPr id="16" name="Google Shape;136;p13">
            <a:extLst>
              <a:ext uri="{FF2B5EF4-FFF2-40B4-BE49-F238E27FC236}">
                <a16:creationId xmlns:a16="http://schemas.microsoft.com/office/drawing/2014/main" id="{289B52A1-172E-4C0B-A172-2F33EBE8EE7F}"/>
              </a:ext>
            </a:extLst>
          </p:cNvPr>
          <p:cNvPicPr preferRelativeResize="0"/>
          <p:nvPr/>
        </p:nvPicPr>
        <p:blipFill>
          <a:blip r:embed="rId6">
            <a:alphaModFix/>
          </a:blip>
          <a:stretch>
            <a:fillRect/>
          </a:stretch>
        </p:blipFill>
        <p:spPr>
          <a:xfrm>
            <a:off x="304800" y="153438"/>
            <a:ext cx="2133600" cy="832319"/>
          </a:xfrm>
          <a:prstGeom prst="rect">
            <a:avLst/>
          </a:prstGeom>
          <a:noFill/>
          <a:ln>
            <a:noFill/>
          </a:ln>
        </p:spPr>
      </p:pic>
    </p:spTree>
    <p:extLst>
      <p:ext uri="{BB962C8B-B14F-4D97-AF65-F5344CB8AC3E}">
        <p14:creationId xmlns:p14="http://schemas.microsoft.com/office/powerpoint/2010/main" val="4092914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410075" cy="10287000"/>
          </a:xfrm>
          <a:custGeom>
            <a:avLst/>
            <a:gdLst/>
            <a:ahLst/>
            <a:cxnLst/>
            <a:rect l="l" t="t" r="r" b="b"/>
            <a:pathLst>
              <a:path w="4410075" h="10287000">
                <a:moveTo>
                  <a:pt x="4410059" y="10286999"/>
                </a:moveTo>
                <a:lnTo>
                  <a:pt x="0" y="10286999"/>
                </a:lnTo>
                <a:lnTo>
                  <a:pt x="0" y="0"/>
                </a:lnTo>
                <a:lnTo>
                  <a:pt x="4410059" y="0"/>
                </a:lnTo>
                <a:lnTo>
                  <a:pt x="4410059" y="10286999"/>
                </a:lnTo>
                <a:close/>
              </a:path>
            </a:pathLst>
          </a:custGeom>
          <a:solidFill>
            <a:srgbClr val="00DF90"/>
          </a:solidFill>
        </p:spPr>
        <p:txBody>
          <a:bodyPr wrap="square" lIns="0" tIns="0" rIns="0" bIns="0" rtlCol="0"/>
          <a:lstStyle/>
          <a:p>
            <a:endParaRPr b="1" dirty="0"/>
          </a:p>
        </p:txBody>
      </p:sp>
      <p:sp>
        <p:nvSpPr>
          <p:cNvPr id="3" name="object 3"/>
          <p:cNvSpPr/>
          <p:nvPr/>
        </p:nvSpPr>
        <p:spPr>
          <a:xfrm>
            <a:off x="15021092" y="9258300"/>
            <a:ext cx="3266907" cy="10286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44960" y="0"/>
            <a:ext cx="3934472" cy="102863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351678" y="9057392"/>
            <a:ext cx="1250315" cy="1229995"/>
          </a:xfrm>
          <a:custGeom>
            <a:avLst/>
            <a:gdLst/>
            <a:ahLst/>
            <a:cxnLst/>
            <a:rect l="l" t="t" r="r" b="b"/>
            <a:pathLst>
              <a:path w="1250315" h="1229995">
                <a:moveTo>
                  <a:pt x="20190" y="0"/>
                </a:moveTo>
                <a:lnTo>
                  <a:pt x="1249797" y="1229606"/>
                </a:lnTo>
                <a:lnTo>
                  <a:pt x="1209406" y="1229606"/>
                </a:lnTo>
                <a:lnTo>
                  <a:pt x="0" y="20190"/>
                </a:lnTo>
                <a:lnTo>
                  <a:pt x="20190" y="0"/>
                </a:lnTo>
                <a:close/>
              </a:path>
            </a:pathLst>
          </a:custGeom>
          <a:solidFill>
            <a:srgbClr val="FFFFFF"/>
          </a:solidFill>
        </p:spPr>
        <p:txBody>
          <a:bodyPr wrap="square" lIns="0" tIns="0" rIns="0" bIns="0" rtlCol="0"/>
          <a:lstStyle/>
          <a:p>
            <a:endParaRPr/>
          </a:p>
        </p:txBody>
      </p:sp>
      <p:sp>
        <p:nvSpPr>
          <p:cNvPr id="6" name="object 6"/>
          <p:cNvSpPr/>
          <p:nvPr/>
        </p:nvSpPr>
        <p:spPr>
          <a:xfrm>
            <a:off x="4581002" y="0"/>
            <a:ext cx="1247140" cy="1226820"/>
          </a:xfrm>
          <a:custGeom>
            <a:avLst/>
            <a:gdLst/>
            <a:ahLst/>
            <a:cxnLst/>
            <a:rect l="l" t="t" r="r" b="b"/>
            <a:pathLst>
              <a:path w="1247139" h="1226820">
                <a:moveTo>
                  <a:pt x="40406" y="0"/>
                </a:moveTo>
                <a:lnTo>
                  <a:pt x="1246679" y="1206272"/>
                </a:lnTo>
                <a:lnTo>
                  <a:pt x="1226473" y="1226477"/>
                </a:lnTo>
                <a:lnTo>
                  <a:pt x="0" y="0"/>
                </a:lnTo>
                <a:lnTo>
                  <a:pt x="40406" y="0"/>
                </a:lnTo>
                <a:close/>
              </a:path>
            </a:pathLst>
          </a:custGeom>
          <a:solidFill>
            <a:srgbClr val="FFFFFF"/>
          </a:solidFill>
        </p:spPr>
        <p:txBody>
          <a:bodyPr wrap="square" lIns="0" tIns="0" rIns="0" bIns="0" rtlCol="0"/>
          <a:lstStyle/>
          <a:p>
            <a:endParaRPr/>
          </a:p>
        </p:txBody>
      </p:sp>
      <p:grpSp>
        <p:nvGrpSpPr>
          <p:cNvPr id="7" name="object 7"/>
          <p:cNvGrpSpPr/>
          <p:nvPr/>
        </p:nvGrpSpPr>
        <p:grpSpPr>
          <a:xfrm>
            <a:off x="0" y="5839304"/>
            <a:ext cx="1483995" cy="3935095"/>
            <a:chOff x="0" y="5839304"/>
            <a:chExt cx="1483995" cy="3935095"/>
          </a:xfrm>
        </p:grpSpPr>
        <p:sp>
          <p:nvSpPr>
            <p:cNvPr id="8" name="object 8"/>
            <p:cNvSpPr/>
            <p:nvPr/>
          </p:nvSpPr>
          <p:spPr>
            <a:xfrm>
              <a:off x="0" y="5839304"/>
              <a:ext cx="1028639" cy="393447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0" y="8131063"/>
              <a:ext cx="1483995" cy="1504315"/>
            </a:xfrm>
            <a:custGeom>
              <a:avLst/>
              <a:gdLst/>
              <a:ahLst/>
              <a:cxnLst/>
              <a:rect l="l" t="t" r="r" b="b"/>
              <a:pathLst>
                <a:path w="1483995" h="1504315">
                  <a:moveTo>
                    <a:pt x="0" y="0"/>
                  </a:moveTo>
                  <a:lnTo>
                    <a:pt x="1483975" y="1483975"/>
                  </a:lnTo>
                  <a:lnTo>
                    <a:pt x="1463771" y="1504182"/>
                  </a:lnTo>
                  <a:lnTo>
                    <a:pt x="0" y="40406"/>
                  </a:lnTo>
                  <a:lnTo>
                    <a:pt x="0" y="0"/>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2A99E2E3-7DD0-486D-87D5-E54FB20B78D0}"/>
              </a:ext>
            </a:extLst>
          </p:cNvPr>
          <p:cNvSpPr txBox="1"/>
          <p:nvPr/>
        </p:nvSpPr>
        <p:spPr>
          <a:xfrm>
            <a:off x="-212192" y="3712339"/>
            <a:ext cx="4834458" cy="2862322"/>
          </a:xfrm>
          <a:prstGeom prst="rect">
            <a:avLst/>
          </a:prstGeom>
          <a:noFill/>
        </p:spPr>
        <p:txBody>
          <a:bodyPr wrap="square" rtlCol="0">
            <a:spAutoFit/>
          </a:bodyPr>
          <a:lstStyle/>
          <a:p>
            <a:pPr algn="ctr"/>
            <a:r>
              <a:rPr lang="en-US" sz="6000" b="1" dirty="0">
                <a:latin typeface="Bahnschrift" panose="020B0502040204020203" pitchFamily="34" charset="0"/>
              </a:rPr>
              <a:t>Customer Specific Analysis</a:t>
            </a:r>
          </a:p>
        </p:txBody>
      </p:sp>
      <p:pic>
        <p:nvPicPr>
          <p:cNvPr id="13" name="Google Shape;165;p18">
            <a:extLst>
              <a:ext uri="{FF2B5EF4-FFF2-40B4-BE49-F238E27FC236}">
                <a16:creationId xmlns:a16="http://schemas.microsoft.com/office/drawing/2014/main" id="{0A2EE74D-61CA-4E2D-A989-6B7709D571E7}"/>
              </a:ext>
            </a:extLst>
          </p:cNvPr>
          <p:cNvPicPr preferRelativeResize="0"/>
          <p:nvPr/>
        </p:nvPicPr>
        <p:blipFill>
          <a:blip r:embed="rId5">
            <a:alphaModFix/>
          </a:blip>
          <a:stretch>
            <a:fillRect/>
          </a:stretch>
        </p:blipFill>
        <p:spPr>
          <a:xfrm>
            <a:off x="4546366" y="1104272"/>
            <a:ext cx="13649325" cy="8078455"/>
          </a:xfrm>
          <a:prstGeom prst="rect">
            <a:avLst/>
          </a:prstGeom>
          <a:noFill/>
          <a:ln>
            <a:noFill/>
          </a:ln>
        </p:spPr>
      </p:pic>
      <p:pic>
        <p:nvPicPr>
          <p:cNvPr id="14" name="Google Shape;136;p13">
            <a:extLst>
              <a:ext uri="{FF2B5EF4-FFF2-40B4-BE49-F238E27FC236}">
                <a16:creationId xmlns:a16="http://schemas.microsoft.com/office/drawing/2014/main" id="{D67089CF-AB12-4462-B395-B7B6FB1BFB36}"/>
              </a:ext>
            </a:extLst>
          </p:cNvPr>
          <p:cNvPicPr preferRelativeResize="0"/>
          <p:nvPr/>
        </p:nvPicPr>
        <p:blipFill>
          <a:blip r:embed="rId6">
            <a:alphaModFix/>
          </a:blip>
          <a:stretch>
            <a:fillRect/>
          </a:stretch>
        </p:blipFill>
        <p:spPr>
          <a:xfrm>
            <a:off x="16062091" y="98159"/>
            <a:ext cx="2133600" cy="832319"/>
          </a:xfrm>
          <a:prstGeom prst="rect">
            <a:avLst/>
          </a:prstGeom>
          <a:noFill/>
          <a:ln>
            <a:noFill/>
          </a:ln>
        </p:spPr>
      </p:pic>
    </p:spTree>
    <p:extLst>
      <p:ext uri="{BB962C8B-B14F-4D97-AF65-F5344CB8AC3E}">
        <p14:creationId xmlns:p14="http://schemas.microsoft.com/office/powerpoint/2010/main" val="3520163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877300"/>
            <a:ext cx="1676399" cy="14102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078200" y="0"/>
            <a:ext cx="2209890" cy="17145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pic>
        <p:nvPicPr>
          <p:cNvPr id="8" name="Picture 7">
            <a:extLst>
              <a:ext uri="{FF2B5EF4-FFF2-40B4-BE49-F238E27FC236}">
                <a16:creationId xmlns:a16="http://schemas.microsoft.com/office/drawing/2014/main" id="{050F14CE-DAE1-4DA0-BA9D-6169A0910730}"/>
              </a:ext>
            </a:extLst>
          </p:cNvPr>
          <p:cNvPicPr/>
          <p:nvPr/>
        </p:nvPicPr>
        <p:blipFill rotWithShape="1">
          <a:blip r:embed="rId4">
            <a:extLst>
              <a:ext uri="{28A0092B-C50C-407E-A947-70E740481C1C}">
                <a14:useLocalDpi xmlns:a14="http://schemas.microsoft.com/office/drawing/2010/main" val="0"/>
              </a:ext>
            </a:extLst>
          </a:blip>
          <a:srcRect t="1220" b="49951"/>
          <a:stretch/>
        </p:blipFill>
        <p:spPr bwMode="auto">
          <a:xfrm>
            <a:off x="152401" y="960941"/>
            <a:ext cx="8991600" cy="5401759"/>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0638423-CDC4-4F02-9329-38C72373F040}"/>
              </a:ext>
            </a:extLst>
          </p:cNvPr>
          <p:cNvPicPr/>
          <p:nvPr/>
        </p:nvPicPr>
        <p:blipFill rotWithShape="1">
          <a:blip r:embed="rId4">
            <a:extLst>
              <a:ext uri="{28A0092B-C50C-407E-A947-70E740481C1C}">
                <a14:useLocalDpi xmlns:a14="http://schemas.microsoft.com/office/drawing/2010/main" val="0"/>
              </a:ext>
            </a:extLst>
          </a:blip>
          <a:srcRect t="50293"/>
          <a:stretch/>
        </p:blipFill>
        <p:spPr bwMode="auto">
          <a:xfrm>
            <a:off x="9525000" y="4686301"/>
            <a:ext cx="8534400" cy="5181600"/>
          </a:xfrm>
          <a:prstGeom prst="rect">
            <a:avLst/>
          </a:prstGeom>
          <a:ln>
            <a:solidFill>
              <a:schemeClr val="tx1"/>
            </a:solidFill>
          </a:ln>
          <a:extLst>
            <a:ext uri="{53640926-AAD7-44D8-BBD7-CCE9431645EC}">
              <a14:shadowObscured xmlns:a14="http://schemas.microsoft.com/office/drawing/2010/main"/>
            </a:ext>
          </a:extLst>
        </p:spPr>
      </p:pic>
      <p:pic>
        <p:nvPicPr>
          <p:cNvPr id="10" name="Google Shape;136;p13">
            <a:extLst>
              <a:ext uri="{FF2B5EF4-FFF2-40B4-BE49-F238E27FC236}">
                <a16:creationId xmlns:a16="http://schemas.microsoft.com/office/drawing/2014/main" id="{1D6CA317-F2C3-4BC6-849C-6A3926F86BDD}"/>
              </a:ext>
            </a:extLst>
          </p:cNvPr>
          <p:cNvPicPr preferRelativeResize="0"/>
          <p:nvPr/>
        </p:nvPicPr>
        <p:blipFill>
          <a:blip r:embed="rId5">
            <a:alphaModFix/>
          </a:blip>
          <a:stretch>
            <a:fillRect/>
          </a:stretch>
        </p:blipFill>
        <p:spPr>
          <a:xfrm>
            <a:off x="10107" y="42031"/>
            <a:ext cx="2133600" cy="832319"/>
          </a:xfrm>
          <a:prstGeom prst="rect">
            <a:avLst/>
          </a:prstGeom>
          <a:noFill/>
          <a:ln>
            <a:noFill/>
          </a:ln>
        </p:spPr>
      </p:pic>
      <p:sp>
        <p:nvSpPr>
          <p:cNvPr id="11" name="TextBox 10">
            <a:extLst>
              <a:ext uri="{FF2B5EF4-FFF2-40B4-BE49-F238E27FC236}">
                <a16:creationId xmlns:a16="http://schemas.microsoft.com/office/drawing/2014/main" id="{BD84E7DB-5376-44B2-AB25-0FAB7BBB735F}"/>
              </a:ext>
            </a:extLst>
          </p:cNvPr>
          <p:cNvSpPr txBox="1"/>
          <p:nvPr/>
        </p:nvSpPr>
        <p:spPr>
          <a:xfrm>
            <a:off x="152400" y="6591300"/>
            <a:ext cx="8991600" cy="2631811"/>
          </a:xfrm>
          <a:prstGeom prst="rect">
            <a:avLst/>
          </a:prstGeom>
          <a:noFill/>
        </p:spPr>
        <p:txBody>
          <a:bodyPr wrap="square" rtlCol="0">
            <a:spAutoFit/>
          </a:bodyPr>
          <a:lstStyle/>
          <a:p>
            <a:pPr marL="0" marR="0">
              <a:lnSpc>
                <a:spcPct val="107000"/>
              </a:lnSpc>
              <a:spcBef>
                <a:spcPts val="0"/>
              </a:spcBef>
              <a:spcAft>
                <a:spcPts val="800"/>
              </a:spcAft>
            </a:pPr>
            <a:r>
              <a:rPr lang="en-US" sz="4400" b="1" dirty="0">
                <a:effectLst/>
                <a:latin typeface="Candara" panose="020E0502030303020204" pitchFamily="34" charset="0"/>
                <a:ea typeface="Calibri" panose="020F0502020204030204" pitchFamily="34" charset="0"/>
                <a:cs typeface="Times New Roman" panose="02020603050405020304" pitchFamily="18" charset="0"/>
              </a:rPr>
              <a:t>Insight</a:t>
            </a:r>
            <a:r>
              <a:rPr lang="en-US" sz="3600" b="1" dirty="0">
                <a:effectLst/>
                <a:latin typeface="Candara" panose="020E0502030303020204" pitchFamily="34" charset="0"/>
                <a:ea typeface="Calibri" panose="020F0502020204030204" pitchFamily="34" charset="0"/>
                <a:cs typeface="Times New Roman" panose="02020603050405020304" pitchFamily="18" charset="0"/>
              </a:rPr>
              <a:t> – </a:t>
            </a:r>
            <a:r>
              <a:rPr lang="en-US" sz="3600" dirty="0">
                <a:effectLst/>
                <a:latin typeface="Candara" panose="020E0502030303020204" pitchFamily="34" charset="0"/>
                <a:ea typeface="Calibri" panose="020F0502020204030204" pitchFamily="34" charset="0"/>
                <a:cs typeface="Times New Roman" panose="02020603050405020304" pitchFamily="18" charset="0"/>
              </a:rPr>
              <a:t>The two charts, when read in conjunction, explain that parents </a:t>
            </a:r>
            <a:r>
              <a:rPr lang="en-US" sz="3600" b="1" dirty="0">
                <a:effectLst/>
                <a:latin typeface="Candara" panose="020E0502030303020204" pitchFamily="34" charset="0"/>
                <a:ea typeface="Calibri" panose="020F0502020204030204" pitchFamily="34" charset="0"/>
                <a:cs typeface="Times New Roman" panose="02020603050405020304" pitchFamily="18" charset="0"/>
              </a:rPr>
              <a:t>not residing</a:t>
            </a:r>
            <a:r>
              <a:rPr lang="en-US" sz="3600" dirty="0">
                <a:effectLst/>
                <a:latin typeface="Candara" panose="020E0502030303020204" pitchFamily="34" charset="0"/>
                <a:ea typeface="Calibri" panose="020F0502020204030204" pitchFamily="34" charset="0"/>
                <a:cs typeface="Times New Roman" panose="02020603050405020304" pitchFamily="18" charset="0"/>
              </a:rPr>
              <a:t> with their children represent </a:t>
            </a:r>
            <a:r>
              <a:rPr lang="en-US" sz="3600" i="1" dirty="0">
                <a:effectLst/>
                <a:latin typeface="Candara" panose="020E0502030303020204" pitchFamily="34" charset="0"/>
                <a:ea typeface="Calibri" panose="020F0502020204030204" pitchFamily="34" charset="0"/>
                <a:cs typeface="Times New Roman" panose="02020603050405020304" pitchFamily="18" charset="0"/>
              </a:rPr>
              <a:t>nearly </a:t>
            </a:r>
            <a:r>
              <a:rPr lang="en-US" sz="4000" i="1" dirty="0">
                <a:solidFill>
                  <a:srgbClr val="00B050"/>
                </a:solidFill>
                <a:effectLst/>
                <a:latin typeface="Candara" panose="020E0502030303020204" pitchFamily="34" charset="0"/>
                <a:ea typeface="Calibri" panose="020F0502020204030204" pitchFamily="34" charset="0"/>
                <a:cs typeface="Times New Roman" panose="02020603050405020304" pitchFamily="18" charset="0"/>
              </a:rPr>
              <a:t>64%</a:t>
            </a:r>
            <a:r>
              <a:rPr lang="en-US" sz="4000" dirty="0">
                <a:effectLst/>
                <a:latin typeface="Candara" panose="020E0502030303020204" pitchFamily="34" charset="0"/>
                <a:ea typeface="Calibri" panose="020F0502020204030204" pitchFamily="34" charset="0"/>
                <a:cs typeface="Times New Roman" panose="02020603050405020304" pitchFamily="18" charset="0"/>
              </a:rPr>
              <a:t> </a:t>
            </a:r>
            <a:r>
              <a:rPr lang="en-US" sz="3600" dirty="0">
                <a:effectLst/>
                <a:latin typeface="Candara" panose="020E0502030303020204" pitchFamily="34" charset="0"/>
                <a:ea typeface="Calibri" panose="020F0502020204030204" pitchFamily="34" charset="0"/>
                <a:cs typeface="Times New Roman" panose="02020603050405020304" pitchFamily="18" charset="0"/>
              </a:rPr>
              <a:t>of customer-base.</a:t>
            </a:r>
          </a:p>
        </p:txBody>
      </p:sp>
      <p:sp>
        <p:nvSpPr>
          <p:cNvPr id="12" name="TextBox 11">
            <a:extLst>
              <a:ext uri="{FF2B5EF4-FFF2-40B4-BE49-F238E27FC236}">
                <a16:creationId xmlns:a16="http://schemas.microsoft.com/office/drawing/2014/main" id="{C06BA855-2143-4905-AF99-B42C38E3FF75}"/>
              </a:ext>
            </a:extLst>
          </p:cNvPr>
          <p:cNvSpPr txBox="1"/>
          <p:nvPr/>
        </p:nvSpPr>
        <p:spPr>
          <a:xfrm>
            <a:off x="9524961" y="897672"/>
            <a:ext cx="8305839" cy="4031873"/>
          </a:xfrm>
          <a:prstGeom prst="rect">
            <a:avLst/>
          </a:prstGeom>
          <a:noFill/>
        </p:spPr>
        <p:txBody>
          <a:bodyPr wrap="square" rtlCol="0">
            <a:spAutoFit/>
          </a:bodyPr>
          <a:lstStyle/>
          <a:p>
            <a:r>
              <a:rPr lang="en-US" sz="4200" b="1" dirty="0">
                <a:effectLst/>
                <a:latin typeface="Candara" panose="020E0502030303020204" pitchFamily="34" charset="0"/>
                <a:ea typeface="Calibri" panose="020F0502020204030204" pitchFamily="34" charset="0"/>
                <a:cs typeface="Times New Roman" panose="02020603050405020304" pitchFamily="18" charset="0"/>
              </a:rPr>
              <a:t>Recommendation</a:t>
            </a:r>
            <a:r>
              <a:rPr lang="en-US" sz="3600" b="1" dirty="0">
                <a:effectLst/>
                <a:latin typeface="Candara" panose="020E0502030303020204" pitchFamily="34" charset="0"/>
                <a:ea typeface="Calibri" panose="020F0502020204030204" pitchFamily="34" charset="0"/>
                <a:cs typeface="Times New Roman" panose="02020603050405020304" pitchFamily="18" charset="0"/>
              </a:rPr>
              <a:t> – </a:t>
            </a:r>
            <a:r>
              <a:rPr lang="en-US" sz="3600" dirty="0">
                <a:effectLst/>
                <a:latin typeface="Candara" panose="020E0502030303020204" pitchFamily="34" charset="0"/>
                <a:ea typeface="Calibri" panose="020F0502020204030204" pitchFamily="34" charset="0"/>
                <a:cs typeface="Times New Roman" panose="02020603050405020304" pitchFamily="18" charset="0"/>
              </a:rPr>
              <a:t>As a manufacturer and seller of FMCG goods, catering to more individuals </a:t>
            </a:r>
            <a:r>
              <a:rPr lang="en-US" sz="3600" b="1" dirty="0">
                <a:effectLst/>
                <a:latin typeface="Candara" panose="020E0502030303020204" pitchFamily="34" charset="0"/>
                <a:ea typeface="Calibri" panose="020F0502020204030204" pitchFamily="34" charset="0"/>
                <a:cs typeface="Times New Roman" panose="02020603050405020304" pitchFamily="18" charset="0"/>
              </a:rPr>
              <a:t>with children</a:t>
            </a:r>
            <a:r>
              <a:rPr lang="en-US" sz="3600" dirty="0">
                <a:effectLst/>
                <a:latin typeface="Candara" panose="020E0502030303020204" pitchFamily="34" charset="0"/>
                <a:ea typeface="Calibri" panose="020F0502020204030204" pitchFamily="34" charset="0"/>
                <a:cs typeface="Times New Roman" panose="02020603050405020304" pitchFamily="18" charset="0"/>
              </a:rPr>
              <a:t> can increase transaction frequency, who actively influence purchases as per a </a:t>
            </a:r>
            <a:r>
              <a:rPr lang="en-US" sz="3600" u="sng" dirty="0">
                <a:solidFill>
                  <a:srgbClr val="00B050"/>
                </a:solidFill>
                <a:effectLst/>
                <a:latin typeface="Candara" panose="020E050203030302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1988 US Study</a:t>
            </a:r>
            <a:r>
              <a:rPr lang="en-US" sz="3600" dirty="0">
                <a:effectLst/>
                <a:latin typeface="Candara" panose="020E0502030303020204" pitchFamily="34" charset="0"/>
                <a:ea typeface="Calibri" panose="020F0502020204030204" pitchFamily="34" charset="0"/>
                <a:cs typeface="Times New Roman" panose="02020603050405020304" pitchFamily="18" charset="0"/>
              </a:rPr>
              <a:t>. </a:t>
            </a:r>
          </a:p>
          <a:p>
            <a:endParaRPr lang="en-US" sz="3600" dirty="0">
              <a:latin typeface="Candara" panose="020E0502030303020204" pitchFamily="34" charset="0"/>
            </a:endParaRPr>
          </a:p>
        </p:txBody>
      </p:sp>
    </p:spTree>
    <p:extLst>
      <p:ext uri="{BB962C8B-B14F-4D97-AF65-F5344CB8AC3E}">
        <p14:creationId xmlns:p14="http://schemas.microsoft.com/office/powerpoint/2010/main" val="941228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410075" cy="10287000"/>
          </a:xfrm>
          <a:custGeom>
            <a:avLst/>
            <a:gdLst/>
            <a:ahLst/>
            <a:cxnLst/>
            <a:rect l="l" t="t" r="r" b="b"/>
            <a:pathLst>
              <a:path w="4410075" h="10287000">
                <a:moveTo>
                  <a:pt x="4410059" y="10286999"/>
                </a:moveTo>
                <a:lnTo>
                  <a:pt x="0" y="10286999"/>
                </a:lnTo>
                <a:lnTo>
                  <a:pt x="0" y="0"/>
                </a:lnTo>
                <a:lnTo>
                  <a:pt x="4410059" y="0"/>
                </a:lnTo>
                <a:lnTo>
                  <a:pt x="4410059" y="10286999"/>
                </a:lnTo>
                <a:close/>
              </a:path>
            </a:pathLst>
          </a:custGeom>
          <a:solidFill>
            <a:srgbClr val="00DF90"/>
          </a:solidFill>
        </p:spPr>
        <p:txBody>
          <a:bodyPr wrap="square" lIns="0" tIns="0" rIns="0" bIns="0" rtlCol="0"/>
          <a:lstStyle/>
          <a:p>
            <a:endParaRPr b="1" dirty="0"/>
          </a:p>
        </p:txBody>
      </p:sp>
      <p:sp>
        <p:nvSpPr>
          <p:cNvPr id="3" name="object 3"/>
          <p:cNvSpPr/>
          <p:nvPr/>
        </p:nvSpPr>
        <p:spPr>
          <a:xfrm>
            <a:off x="15021092" y="9258300"/>
            <a:ext cx="3266907" cy="10286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44960" y="0"/>
            <a:ext cx="3934472" cy="102863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351678" y="9057392"/>
            <a:ext cx="1250315" cy="1229995"/>
          </a:xfrm>
          <a:custGeom>
            <a:avLst/>
            <a:gdLst/>
            <a:ahLst/>
            <a:cxnLst/>
            <a:rect l="l" t="t" r="r" b="b"/>
            <a:pathLst>
              <a:path w="1250315" h="1229995">
                <a:moveTo>
                  <a:pt x="20190" y="0"/>
                </a:moveTo>
                <a:lnTo>
                  <a:pt x="1249797" y="1229606"/>
                </a:lnTo>
                <a:lnTo>
                  <a:pt x="1209406" y="1229606"/>
                </a:lnTo>
                <a:lnTo>
                  <a:pt x="0" y="20190"/>
                </a:lnTo>
                <a:lnTo>
                  <a:pt x="20190" y="0"/>
                </a:lnTo>
                <a:close/>
              </a:path>
            </a:pathLst>
          </a:custGeom>
          <a:solidFill>
            <a:srgbClr val="FFFFFF"/>
          </a:solidFill>
        </p:spPr>
        <p:txBody>
          <a:bodyPr wrap="square" lIns="0" tIns="0" rIns="0" bIns="0" rtlCol="0"/>
          <a:lstStyle/>
          <a:p>
            <a:endParaRPr/>
          </a:p>
        </p:txBody>
      </p:sp>
      <p:sp>
        <p:nvSpPr>
          <p:cNvPr id="6" name="object 6"/>
          <p:cNvSpPr/>
          <p:nvPr/>
        </p:nvSpPr>
        <p:spPr>
          <a:xfrm>
            <a:off x="4581002" y="0"/>
            <a:ext cx="1247140" cy="1226820"/>
          </a:xfrm>
          <a:custGeom>
            <a:avLst/>
            <a:gdLst/>
            <a:ahLst/>
            <a:cxnLst/>
            <a:rect l="l" t="t" r="r" b="b"/>
            <a:pathLst>
              <a:path w="1247139" h="1226820">
                <a:moveTo>
                  <a:pt x="40406" y="0"/>
                </a:moveTo>
                <a:lnTo>
                  <a:pt x="1246679" y="1206272"/>
                </a:lnTo>
                <a:lnTo>
                  <a:pt x="1226473" y="1226477"/>
                </a:lnTo>
                <a:lnTo>
                  <a:pt x="0" y="0"/>
                </a:lnTo>
                <a:lnTo>
                  <a:pt x="40406" y="0"/>
                </a:lnTo>
                <a:close/>
              </a:path>
            </a:pathLst>
          </a:custGeom>
          <a:solidFill>
            <a:srgbClr val="FFFFFF"/>
          </a:solidFill>
        </p:spPr>
        <p:txBody>
          <a:bodyPr wrap="square" lIns="0" tIns="0" rIns="0" bIns="0" rtlCol="0"/>
          <a:lstStyle/>
          <a:p>
            <a:endParaRPr/>
          </a:p>
        </p:txBody>
      </p:sp>
      <p:grpSp>
        <p:nvGrpSpPr>
          <p:cNvPr id="7" name="object 7"/>
          <p:cNvGrpSpPr/>
          <p:nvPr/>
        </p:nvGrpSpPr>
        <p:grpSpPr>
          <a:xfrm>
            <a:off x="0" y="5839304"/>
            <a:ext cx="1483995" cy="3935095"/>
            <a:chOff x="0" y="5839304"/>
            <a:chExt cx="1483995" cy="3935095"/>
          </a:xfrm>
        </p:grpSpPr>
        <p:sp>
          <p:nvSpPr>
            <p:cNvPr id="8" name="object 8"/>
            <p:cNvSpPr/>
            <p:nvPr/>
          </p:nvSpPr>
          <p:spPr>
            <a:xfrm>
              <a:off x="0" y="5839304"/>
              <a:ext cx="1028639" cy="393447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0" y="8131063"/>
              <a:ext cx="1483995" cy="1504315"/>
            </a:xfrm>
            <a:custGeom>
              <a:avLst/>
              <a:gdLst/>
              <a:ahLst/>
              <a:cxnLst/>
              <a:rect l="l" t="t" r="r" b="b"/>
              <a:pathLst>
                <a:path w="1483995" h="1504315">
                  <a:moveTo>
                    <a:pt x="0" y="0"/>
                  </a:moveTo>
                  <a:lnTo>
                    <a:pt x="1483975" y="1483975"/>
                  </a:lnTo>
                  <a:lnTo>
                    <a:pt x="1463771" y="1504182"/>
                  </a:lnTo>
                  <a:lnTo>
                    <a:pt x="0" y="40406"/>
                  </a:lnTo>
                  <a:lnTo>
                    <a:pt x="0" y="0"/>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2A99E2E3-7DD0-486D-87D5-E54FB20B78D0}"/>
              </a:ext>
            </a:extLst>
          </p:cNvPr>
          <p:cNvSpPr txBox="1"/>
          <p:nvPr/>
        </p:nvSpPr>
        <p:spPr>
          <a:xfrm>
            <a:off x="728142" y="4310418"/>
            <a:ext cx="2929458" cy="1015663"/>
          </a:xfrm>
          <a:prstGeom prst="rect">
            <a:avLst/>
          </a:prstGeom>
          <a:noFill/>
        </p:spPr>
        <p:txBody>
          <a:bodyPr wrap="square" rtlCol="0">
            <a:spAutoFit/>
          </a:bodyPr>
          <a:lstStyle/>
          <a:p>
            <a:pPr algn="ctr"/>
            <a:r>
              <a:rPr lang="en-US" sz="6000" b="1" dirty="0">
                <a:latin typeface="Bahnschrift" panose="020B0502040204020203" pitchFamily="34" charset="0"/>
              </a:rPr>
              <a:t>Content</a:t>
            </a:r>
          </a:p>
        </p:txBody>
      </p:sp>
      <p:grpSp>
        <p:nvGrpSpPr>
          <p:cNvPr id="12" name="Group 11">
            <a:extLst>
              <a:ext uri="{FF2B5EF4-FFF2-40B4-BE49-F238E27FC236}">
                <a16:creationId xmlns:a16="http://schemas.microsoft.com/office/drawing/2014/main" id="{40F043FE-53A1-4658-B5FB-CCBE69B8611B}"/>
              </a:ext>
            </a:extLst>
          </p:cNvPr>
          <p:cNvGrpSpPr/>
          <p:nvPr/>
        </p:nvGrpSpPr>
        <p:grpSpPr bwMode="gray">
          <a:xfrm>
            <a:off x="5264138" y="3127982"/>
            <a:ext cx="611710" cy="611710"/>
            <a:chOff x="6313199" y="4229315"/>
            <a:chExt cx="306910" cy="306910"/>
          </a:xfrm>
        </p:grpSpPr>
        <p:sp>
          <p:nvSpPr>
            <p:cNvPr id="13" name="Oval 50">
              <a:extLst>
                <a:ext uri="{FF2B5EF4-FFF2-40B4-BE49-F238E27FC236}">
                  <a16:creationId xmlns:a16="http://schemas.microsoft.com/office/drawing/2014/main" id="{499448F7-D817-48CD-85EC-6C22D9BA3E19}"/>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7C204A72-722C-4777-A558-4BD007152912}"/>
                </a:ext>
              </a:extLst>
            </p:cNvPr>
            <p:cNvGrpSpPr/>
            <p:nvPr/>
          </p:nvGrpSpPr>
          <p:grpSpPr bwMode="gray">
            <a:xfrm>
              <a:off x="6399804" y="4314508"/>
              <a:ext cx="140052" cy="136525"/>
              <a:chOff x="6405478" y="4314507"/>
              <a:chExt cx="140052" cy="136525"/>
            </a:xfrm>
          </p:grpSpPr>
          <p:sp>
            <p:nvSpPr>
              <p:cNvPr id="15" name="Arrow: Chevron 14">
                <a:extLst>
                  <a:ext uri="{FF2B5EF4-FFF2-40B4-BE49-F238E27FC236}">
                    <a16:creationId xmlns:a16="http://schemas.microsoft.com/office/drawing/2014/main" id="{4017198A-E5E1-4E44-8168-663EC2178916}"/>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16" name="Arrow: Chevron 15">
                <a:extLst>
                  <a:ext uri="{FF2B5EF4-FFF2-40B4-BE49-F238E27FC236}">
                    <a16:creationId xmlns:a16="http://schemas.microsoft.com/office/drawing/2014/main" id="{AC8B3292-D91F-47AB-B92E-005CC3667EE5}"/>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aphicFrame>
        <p:nvGraphicFramePr>
          <p:cNvPr id="22" name="Content Placeholder 5">
            <a:extLst>
              <a:ext uri="{FF2B5EF4-FFF2-40B4-BE49-F238E27FC236}">
                <a16:creationId xmlns:a16="http://schemas.microsoft.com/office/drawing/2014/main" id="{CD40B170-5CB9-42A3-BFA8-187D2D9F1CB1}"/>
              </a:ext>
            </a:extLst>
          </p:cNvPr>
          <p:cNvGraphicFramePr>
            <a:graphicFrameLocks/>
          </p:cNvGraphicFramePr>
          <p:nvPr>
            <p:extLst>
              <p:ext uri="{D42A27DB-BD31-4B8C-83A1-F6EECF244321}">
                <p14:modId xmlns:p14="http://schemas.microsoft.com/office/powerpoint/2010/main" val="2563108282"/>
              </p:ext>
            </p:extLst>
          </p:nvPr>
        </p:nvGraphicFramePr>
        <p:xfrm>
          <a:off x="6379432" y="1302327"/>
          <a:ext cx="6221388" cy="8778240"/>
        </p:xfrm>
        <a:graphic>
          <a:graphicData uri="http://schemas.openxmlformats.org/drawingml/2006/table">
            <a:tbl>
              <a:tblPr>
                <a:tableStyleId>{5C22544A-7EE6-4342-B048-85BDC9FD1C3A}</a:tableStyleId>
              </a:tblPr>
              <a:tblGrid>
                <a:gridCol w="6221388">
                  <a:extLst>
                    <a:ext uri="{9D8B030D-6E8A-4147-A177-3AD203B41FA5}">
                      <a16:colId xmlns:a16="http://schemas.microsoft.com/office/drawing/2014/main" val="664073186"/>
                    </a:ext>
                  </a:extLst>
                </a:gridCol>
              </a:tblGrid>
              <a:tr h="5601437">
                <a:tc>
                  <a:txBody>
                    <a:bodyPr/>
                    <a:lstStyle/>
                    <a:p>
                      <a:r>
                        <a:rPr lang="en-US" sz="3200" kern="1200" dirty="0">
                          <a:solidFill>
                            <a:schemeClr val="tx1"/>
                          </a:solidFill>
                          <a:latin typeface="Bahnschrift" panose="020B0502040204020203" pitchFamily="34" charset="0"/>
                          <a:ea typeface="+mn-ea"/>
                          <a:cs typeface="Arial" panose="020B0604020202020204" pitchFamily="34" charset="0"/>
                        </a:rPr>
                        <a:t>Problem Statement</a:t>
                      </a:r>
                    </a:p>
                    <a:p>
                      <a:endParaRPr lang="en-US" sz="3200" kern="1200" dirty="0">
                        <a:solidFill>
                          <a:schemeClr val="tx1"/>
                        </a:solidFill>
                        <a:latin typeface="Bahnschrift" panose="020B0502040204020203" pitchFamily="34" charset="0"/>
                        <a:ea typeface="+mn-ea"/>
                        <a:cs typeface="Arial" panose="020B0604020202020204" pitchFamily="34" charset="0"/>
                      </a:endParaRPr>
                    </a:p>
                    <a:p>
                      <a:r>
                        <a:rPr lang="en-US" sz="3200" kern="1200" dirty="0">
                          <a:solidFill>
                            <a:schemeClr val="tx1"/>
                          </a:solidFill>
                          <a:latin typeface="Bahnschrift" panose="020B0502040204020203" pitchFamily="34" charset="0"/>
                          <a:ea typeface="+mn-ea"/>
                          <a:cs typeface="Arial" panose="020B0604020202020204" pitchFamily="34" charset="0"/>
                        </a:rPr>
                        <a:t>Data Collection</a:t>
                      </a:r>
                    </a:p>
                    <a:p>
                      <a:endParaRPr lang="en-US" sz="3200" kern="1200" dirty="0">
                        <a:solidFill>
                          <a:schemeClr val="tx1"/>
                        </a:solidFill>
                        <a:latin typeface="Bahnschrift" panose="020B0502040204020203" pitchFamily="34" charset="0"/>
                        <a:ea typeface="+mn-ea"/>
                        <a:cs typeface="Arial" panose="020B0604020202020204" pitchFamily="34" charset="0"/>
                      </a:endParaRPr>
                    </a:p>
                    <a:p>
                      <a:r>
                        <a:rPr lang="en-US" sz="3200" kern="1200" dirty="0">
                          <a:solidFill>
                            <a:schemeClr val="tx1"/>
                          </a:solidFill>
                          <a:latin typeface="Bahnschrift" panose="020B0502040204020203" pitchFamily="34" charset="0"/>
                          <a:ea typeface="+mn-ea"/>
                          <a:cs typeface="Arial" panose="020B0604020202020204" pitchFamily="34" charset="0"/>
                        </a:rPr>
                        <a:t>Data Preprocessing</a:t>
                      </a:r>
                    </a:p>
                    <a:p>
                      <a:endParaRPr lang="en-US" sz="3200" kern="1200" dirty="0">
                        <a:solidFill>
                          <a:schemeClr val="tx1"/>
                        </a:solidFill>
                        <a:latin typeface="Bahnschrift" panose="020B0502040204020203" pitchFamily="34" charset="0"/>
                        <a:ea typeface="+mn-ea"/>
                        <a:cs typeface="Arial" panose="020B0604020202020204" pitchFamily="34" charset="0"/>
                      </a:endParaRPr>
                    </a:p>
                    <a:p>
                      <a:r>
                        <a:rPr lang="en-US" sz="3200" kern="1200" dirty="0">
                          <a:solidFill>
                            <a:schemeClr val="tx1"/>
                          </a:solidFill>
                          <a:latin typeface="Bahnschrift" panose="020B0502040204020203" pitchFamily="34" charset="0"/>
                          <a:ea typeface="+mn-ea"/>
                          <a:cs typeface="Arial" panose="020B0604020202020204" pitchFamily="34" charset="0"/>
                        </a:rPr>
                        <a:t>Table Relationships</a:t>
                      </a:r>
                    </a:p>
                    <a:p>
                      <a:endParaRPr lang="en-US" sz="3200" kern="1200" dirty="0">
                        <a:solidFill>
                          <a:schemeClr val="tx1"/>
                        </a:solidFill>
                        <a:latin typeface="Bahnschrift" panose="020B0502040204020203" pitchFamily="34" charset="0"/>
                        <a:ea typeface="+mn-ea"/>
                        <a:cs typeface="Arial" panose="020B0604020202020204" pitchFamily="34" charset="0"/>
                      </a:endParaRPr>
                    </a:p>
                    <a:p>
                      <a:r>
                        <a:rPr lang="en-US" sz="3200" kern="1200" dirty="0">
                          <a:solidFill>
                            <a:schemeClr val="tx1"/>
                          </a:solidFill>
                          <a:latin typeface="Bahnschrift" panose="020B0502040204020203" pitchFamily="34" charset="0"/>
                          <a:ea typeface="+mn-ea"/>
                          <a:cs typeface="Arial" panose="020B0604020202020204" pitchFamily="34" charset="0"/>
                        </a:rPr>
                        <a:t>Data Visualization</a:t>
                      </a:r>
                    </a:p>
                    <a:p>
                      <a:endParaRPr lang="en-US" sz="3200" kern="1200" dirty="0">
                        <a:solidFill>
                          <a:schemeClr val="tx1"/>
                        </a:solidFill>
                        <a:latin typeface="Bahnschrift" panose="020B0502040204020203" pitchFamily="34" charset="0"/>
                        <a:ea typeface="+mn-ea"/>
                        <a:cs typeface="Arial" panose="020B0604020202020204" pitchFamily="34" charset="0"/>
                      </a:endParaRPr>
                    </a:p>
                    <a:p>
                      <a:r>
                        <a:rPr lang="en-US" sz="3200" kern="1200" dirty="0">
                          <a:solidFill>
                            <a:schemeClr val="tx1"/>
                          </a:solidFill>
                          <a:latin typeface="Bahnschrift" panose="020B0502040204020203" pitchFamily="34" charset="0"/>
                          <a:ea typeface="+mn-ea"/>
                          <a:cs typeface="Arial" panose="020B0604020202020204" pitchFamily="34" charset="0"/>
                        </a:rPr>
                        <a:t>Topline Summary</a:t>
                      </a:r>
                      <a:endParaRPr lang="en-US" sz="3200" kern="1200" baseline="0" dirty="0">
                        <a:solidFill>
                          <a:schemeClr val="tx1"/>
                        </a:solidFill>
                        <a:latin typeface="Bahnschrift" panose="020B0502040204020203" pitchFamily="34" charset="0"/>
                        <a:ea typeface="+mn-ea"/>
                        <a:cs typeface="Arial" panose="020B0604020202020204" pitchFamily="34" charset="0"/>
                      </a:endParaRPr>
                    </a:p>
                    <a:p>
                      <a:endParaRPr lang="en-US" sz="3200" kern="1200" dirty="0">
                        <a:solidFill>
                          <a:schemeClr val="tx1"/>
                        </a:solidFill>
                        <a:latin typeface="Bahnschrift" panose="020B0502040204020203" pitchFamily="34" charset="0"/>
                        <a:ea typeface="+mn-ea"/>
                        <a:cs typeface="Arial" panose="020B0604020202020204" pitchFamily="34" charset="0"/>
                      </a:endParaRPr>
                    </a:p>
                  </a:txBody>
                  <a:tcPr marL="0" marR="0" marT="0" marB="0" anchor="ctr">
                    <a:noFill/>
                  </a:tcPr>
                </a:tc>
                <a:extLst>
                  <a:ext uri="{0D108BD9-81ED-4DB2-BD59-A6C34878D82A}">
                    <a16:rowId xmlns:a16="http://schemas.microsoft.com/office/drawing/2014/main" val="361610019"/>
                  </a:ext>
                </a:extLst>
              </a:tr>
              <a:tr h="968220">
                <a:tc>
                  <a:txBody>
                    <a:bodyPr/>
                    <a:lstStyle/>
                    <a:p>
                      <a:r>
                        <a:rPr lang="en-US" sz="3200" dirty="0">
                          <a:solidFill>
                            <a:schemeClr val="tx1"/>
                          </a:solidFill>
                          <a:latin typeface="Bahnschrift" panose="020B0502040204020203" pitchFamily="34" charset="0"/>
                          <a:cs typeface="Arial" panose="020B0604020202020204" pitchFamily="34" charset="0"/>
                        </a:rPr>
                        <a:t>Customer Specific Analysis</a:t>
                      </a:r>
                    </a:p>
                    <a:p>
                      <a:endParaRPr lang="en-US" sz="3200" dirty="0">
                        <a:solidFill>
                          <a:schemeClr val="tx1"/>
                        </a:solidFill>
                        <a:latin typeface="Bahnschrift" panose="020B0502040204020203" pitchFamily="34" charset="0"/>
                        <a:cs typeface="Arial" panose="020B0604020202020204" pitchFamily="34" charset="0"/>
                      </a:endParaRPr>
                    </a:p>
                  </a:txBody>
                  <a:tcPr marL="0" marR="0" marT="0" marB="0" anchor="ctr">
                    <a:noFill/>
                  </a:tcPr>
                </a:tc>
                <a:extLst>
                  <a:ext uri="{0D108BD9-81ED-4DB2-BD59-A6C34878D82A}">
                    <a16:rowId xmlns:a16="http://schemas.microsoft.com/office/drawing/2014/main" val="34177284"/>
                  </a:ext>
                </a:extLst>
              </a:tr>
              <a:tr h="968220">
                <a:tc>
                  <a:txBody>
                    <a:bodyPr/>
                    <a:lstStyle/>
                    <a:p>
                      <a:r>
                        <a:rPr lang="en-US" sz="3200" dirty="0">
                          <a:solidFill>
                            <a:schemeClr val="tx1"/>
                          </a:solidFill>
                          <a:latin typeface="Bahnschrift" panose="020B0502040204020203" pitchFamily="34" charset="0"/>
                          <a:cs typeface="Arial" panose="020B0604020202020204" pitchFamily="34" charset="0"/>
                        </a:rPr>
                        <a:t>Product Specific Analysis</a:t>
                      </a:r>
                    </a:p>
                    <a:p>
                      <a:endParaRPr lang="en-US" sz="3200" dirty="0">
                        <a:solidFill>
                          <a:schemeClr val="tx1"/>
                        </a:solidFill>
                        <a:latin typeface="Bahnschrift" panose="020B0502040204020203" pitchFamily="34" charset="0"/>
                        <a:cs typeface="Arial" panose="020B0604020202020204" pitchFamily="34" charset="0"/>
                      </a:endParaRPr>
                    </a:p>
                  </a:txBody>
                  <a:tcPr marL="0" marR="0" marT="0" marB="0" anchor="ctr">
                    <a:noFill/>
                  </a:tcPr>
                </a:tc>
                <a:extLst>
                  <a:ext uri="{0D108BD9-81ED-4DB2-BD59-A6C34878D82A}">
                    <a16:rowId xmlns:a16="http://schemas.microsoft.com/office/drawing/2014/main" val="3015083466"/>
                  </a:ext>
                </a:extLst>
              </a:tr>
              <a:tr h="933573">
                <a:tc>
                  <a:txBody>
                    <a:bodyPr/>
                    <a:lstStyle/>
                    <a:p>
                      <a:r>
                        <a:rPr lang="en-US" sz="3200" dirty="0">
                          <a:solidFill>
                            <a:schemeClr val="tx1"/>
                          </a:solidFill>
                          <a:latin typeface="Bahnschrift" panose="020B0502040204020203" pitchFamily="34" charset="0"/>
                          <a:cs typeface="Arial" panose="020B0604020202020204" pitchFamily="34" charset="0"/>
                        </a:rPr>
                        <a:t>City Specific Analysis</a:t>
                      </a:r>
                    </a:p>
                    <a:p>
                      <a:endParaRPr lang="en-US" sz="3200" dirty="0">
                        <a:solidFill>
                          <a:schemeClr val="tx1"/>
                        </a:solidFill>
                        <a:latin typeface="Bahnschrift" panose="020B0502040204020203" pitchFamily="34" charset="0"/>
                        <a:cs typeface="Arial" panose="020B0604020202020204" pitchFamily="34" charset="0"/>
                      </a:endParaRPr>
                    </a:p>
                  </a:txBody>
                  <a:tcPr marL="0" marR="0" marT="0" marB="0" anchor="ctr">
                    <a:noFill/>
                  </a:tcPr>
                </a:tc>
                <a:extLst>
                  <a:ext uri="{0D108BD9-81ED-4DB2-BD59-A6C34878D82A}">
                    <a16:rowId xmlns:a16="http://schemas.microsoft.com/office/drawing/2014/main" val="1202240228"/>
                  </a:ext>
                </a:extLst>
              </a:tr>
            </a:tbl>
          </a:graphicData>
        </a:graphic>
      </p:graphicFrame>
      <p:grpSp>
        <p:nvGrpSpPr>
          <p:cNvPr id="23" name="Group 22">
            <a:extLst>
              <a:ext uri="{FF2B5EF4-FFF2-40B4-BE49-F238E27FC236}">
                <a16:creationId xmlns:a16="http://schemas.microsoft.com/office/drawing/2014/main" id="{5A1913C6-B764-48E4-83F1-19C0161BA89E}"/>
              </a:ext>
            </a:extLst>
          </p:cNvPr>
          <p:cNvGrpSpPr/>
          <p:nvPr/>
        </p:nvGrpSpPr>
        <p:grpSpPr bwMode="gray">
          <a:xfrm>
            <a:off x="5276495" y="2215830"/>
            <a:ext cx="611710" cy="611710"/>
            <a:chOff x="6313199" y="4229315"/>
            <a:chExt cx="306910" cy="306910"/>
          </a:xfrm>
        </p:grpSpPr>
        <p:sp>
          <p:nvSpPr>
            <p:cNvPr id="24" name="Oval 50">
              <a:extLst>
                <a:ext uri="{FF2B5EF4-FFF2-40B4-BE49-F238E27FC236}">
                  <a16:creationId xmlns:a16="http://schemas.microsoft.com/office/drawing/2014/main" id="{4951EC0F-F388-4585-8191-4B93AC5B7AB6}"/>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35AB0B83-6D4A-4D54-97E5-2BFB438AFBAC}"/>
                </a:ext>
              </a:extLst>
            </p:cNvPr>
            <p:cNvGrpSpPr/>
            <p:nvPr/>
          </p:nvGrpSpPr>
          <p:grpSpPr bwMode="gray">
            <a:xfrm>
              <a:off x="6399804" y="4314508"/>
              <a:ext cx="140052" cy="136525"/>
              <a:chOff x="6405478" y="4314507"/>
              <a:chExt cx="140052" cy="136525"/>
            </a:xfrm>
          </p:grpSpPr>
          <p:sp>
            <p:nvSpPr>
              <p:cNvPr id="26" name="Arrow: Chevron 25">
                <a:extLst>
                  <a:ext uri="{FF2B5EF4-FFF2-40B4-BE49-F238E27FC236}">
                    <a16:creationId xmlns:a16="http://schemas.microsoft.com/office/drawing/2014/main" id="{144645D9-3DC8-4EAA-BA30-20CDA4336740}"/>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27" name="Arrow: Chevron 26">
                <a:extLst>
                  <a:ext uri="{FF2B5EF4-FFF2-40B4-BE49-F238E27FC236}">
                    <a16:creationId xmlns:a16="http://schemas.microsoft.com/office/drawing/2014/main" id="{4FCC4D2C-7551-401D-B63D-0C7C0B3368B0}"/>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28" name="Group 27">
            <a:extLst>
              <a:ext uri="{FF2B5EF4-FFF2-40B4-BE49-F238E27FC236}">
                <a16:creationId xmlns:a16="http://schemas.microsoft.com/office/drawing/2014/main" id="{B5197DA6-2104-4EB2-B92F-59F9308C7F31}"/>
              </a:ext>
            </a:extLst>
          </p:cNvPr>
          <p:cNvGrpSpPr/>
          <p:nvPr/>
        </p:nvGrpSpPr>
        <p:grpSpPr bwMode="gray">
          <a:xfrm>
            <a:off x="5264138" y="4140858"/>
            <a:ext cx="611710" cy="611710"/>
            <a:chOff x="6313199" y="4229315"/>
            <a:chExt cx="306910" cy="306910"/>
          </a:xfrm>
        </p:grpSpPr>
        <p:sp>
          <p:nvSpPr>
            <p:cNvPr id="29" name="Oval 50">
              <a:extLst>
                <a:ext uri="{FF2B5EF4-FFF2-40B4-BE49-F238E27FC236}">
                  <a16:creationId xmlns:a16="http://schemas.microsoft.com/office/drawing/2014/main" id="{5B38A454-E2FB-4507-9832-E050BB80A604}"/>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C654D84F-E319-45FF-8390-EBC021D328AC}"/>
                </a:ext>
              </a:extLst>
            </p:cNvPr>
            <p:cNvGrpSpPr/>
            <p:nvPr/>
          </p:nvGrpSpPr>
          <p:grpSpPr bwMode="gray">
            <a:xfrm>
              <a:off x="6399804" y="4314508"/>
              <a:ext cx="140052" cy="136525"/>
              <a:chOff x="6405478" y="4314507"/>
              <a:chExt cx="140052" cy="136525"/>
            </a:xfrm>
          </p:grpSpPr>
          <p:sp>
            <p:nvSpPr>
              <p:cNvPr id="31" name="Arrow: Chevron 30">
                <a:extLst>
                  <a:ext uri="{FF2B5EF4-FFF2-40B4-BE49-F238E27FC236}">
                    <a16:creationId xmlns:a16="http://schemas.microsoft.com/office/drawing/2014/main" id="{040C2E40-D1D4-4ADE-B656-BB33587FF9BC}"/>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32" name="Arrow: Chevron 31">
                <a:extLst>
                  <a:ext uri="{FF2B5EF4-FFF2-40B4-BE49-F238E27FC236}">
                    <a16:creationId xmlns:a16="http://schemas.microsoft.com/office/drawing/2014/main" id="{40F243EB-4423-4E68-B6A4-2B5444E4EC37}"/>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33" name="Group 32">
            <a:extLst>
              <a:ext uri="{FF2B5EF4-FFF2-40B4-BE49-F238E27FC236}">
                <a16:creationId xmlns:a16="http://schemas.microsoft.com/office/drawing/2014/main" id="{5EF7903D-1B1C-4F15-94C6-AA7C3BF6899C}"/>
              </a:ext>
            </a:extLst>
          </p:cNvPr>
          <p:cNvGrpSpPr/>
          <p:nvPr/>
        </p:nvGrpSpPr>
        <p:grpSpPr bwMode="gray">
          <a:xfrm>
            <a:off x="5276495" y="5113676"/>
            <a:ext cx="611710" cy="611710"/>
            <a:chOff x="6313199" y="4229315"/>
            <a:chExt cx="306910" cy="306910"/>
          </a:xfrm>
        </p:grpSpPr>
        <p:sp>
          <p:nvSpPr>
            <p:cNvPr id="34" name="Oval 50">
              <a:extLst>
                <a:ext uri="{FF2B5EF4-FFF2-40B4-BE49-F238E27FC236}">
                  <a16:creationId xmlns:a16="http://schemas.microsoft.com/office/drawing/2014/main" id="{810DAE55-E4AA-4C61-84A3-4271AA0C5A3D}"/>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35" name="Group 34">
              <a:extLst>
                <a:ext uri="{FF2B5EF4-FFF2-40B4-BE49-F238E27FC236}">
                  <a16:creationId xmlns:a16="http://schemas.microsoft.com/office/drawing/2014/main" id="{89FCE6BD-D880-426A-BB1D-8F95A131DD2F}"/>
                </a:ext>
              </a:extLst>
            </p:cNvPr>
            <p:cNvGrpSpPr/>
            <p:nvPr/>
          </p:nvGrpSpPr>
          <p:grpSpPr bwMode="gray">
            <a:xfrm>
              <a:off x="6399804" y="4314508"/>
              <a:ext cx="140052" cy="136525"/>
              <a:chOff x="6405478" y="4314507"/>
              <a:chExt cx="140052" cy="136525"/>
            </a:xfrm>
          </p:grpSpPr>
          <p:sp>
            <p:nvSpPr>
              <p:cNvPr id="36" name="Arrow: Chevron 35">
                <a:extLst>
                  <a:ext uri="{FF2B5EF4-FFF2-40B4-BE49-F238E27FC236}">
                    <a16:creationId xmlns:a16="http://schemas.microsoft.com/office/drawing/2014/main" id="{33578193-27B3-4811-BB56-A0E2B10800D4}"/>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37" name="Arrow: Chevron 36">
                <a:extLst>
                  <a:ext uri="{FF2B5EF4-FFF2-40B4-BE49-F238E27FC236}">
                    <a16:creationId xmlns:a16="http://schemas.microsoft.com/office/drawing/2014/main" id="{3DC70DF1-524C-42C7-9EE0-0083660AD681}"/>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pic>
        <p:nvPicPr>
          <p:cNvPr id="58" name="Google Shape;136;p13">
            <a:extLst>
              <a:ext uri="{FF2B5EF4-FFF2-40B4-BE49-F238E27FC236}">
                <a16:creationId xmlns:a16="http://schemas.microsoft.com/office/drawing/2014/main" id="{959D4F3E-5668-4768-98CA-75D0FC8652A2}"/>
              </a:ext>
            </a:extLst>
          </p:cNvPr>
          <p:cNvPicPr preferRelativeResize="0"/>
          <p:nvPr/>
        </p:nvPicPr>
        <p:blipFill>
          <a:blip r:embed="rId5">
            <a:alphaModFix/>
          </a:blip>
          <a:stretch>
            <a:fillRect/>
          </a:stretch>
        </p:blipFill>
        <p:spPr>
          <a:xfrm>
            <a:off x="15388181" y="254174"/>
            <a:ext cx="2532728" cy="972646"/>
          </a:xfrm>
          <a:prstGeom prst="rect">
            <a:avLst/>
          </a:prstGeom>
          <a:noFill/>
          <a:ln>
            <a:noFill/>
          </a:ln>
        </p:spPr>
      </p:pic>
      <p:grpSp>
        <p:nvGrpSpPr>
          <p:cNvPr id="60" name="Group 59">
            <a:extLst>
              <a:ext uri="{FF2B5EF4-FFF2-40B4-BE49-F238E27FC236}">
                <a16:creationId xmlns:a16="http://schemas.microsoft.com/office/drawing/2014/main" id="{CA3F1DB7-BCBB-4249-A808-EC49084927EB}"/>
              </a:ext>
            </a:extLst>
          </p:cNvPr>
          <p:cNvGrpSpPr/>
          <p:nvPr/>
        </p:nvGrpSpPr>
        <p:grpSpPr bwMode="gray">
          <a:xfrm>
            <a:off x="5248324" y="1303678"/>
            <a:ext cx="611710" cy="611710"/>
            <a:chOff x="6313199" y="4229315"/>
            <a:chExt cx="306910" cy="306910"/>
          </a:xfrm>
        </p:grpSpPr>
        <p:sp>
          <p:nvSpPr>
            <p:cNvPr id="61" name="Oval 50">
              <a:extLst>
                <a:ext uri="{FF2B5EF4-FFF2-40B4-BE49-F238E27FC236}">
                  <a16:creationId xmlns:a16="http://schemas.microsoft.com/office/drawing/2014/main" id="{E7A3C23D-D9E2-4F88-B350-54D489F9E9C0}"/>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62" name="Group 61">
              <a:extLst>
                <a:ext uri="{FF2B5EF4-FFF2-40B4-BE49-F238E27FC236}">
                  <a16:creationId xmlns:a16="http://schemas.microsoft.com/office/drawing/2014/main" id="{26B68C0F-77EF-4A56-BC6F-962695CA472D}"/>
                </a:ext>
              </a:extLst>
            </p:cNvPr>
            <p:cNvGrpSpPr/>
            <p:nvPr/>
          </p:nvGrpSpPr>
          <p:grpSpPr bwMode="gray">
            <a:xfrm>
              <a:off x="6399804" y="4314508"/>
              <a:ext cx="140052" cy="136525"/>
              <a:chOff x="6405478" y="4314507"/>
              <a:chExt cx="140052" cy="136525"/>
            </a:xfrm>
          </p:grpSpPr>
          <p:sp>
            <p:nvSpPr>
              <p:cNvPr id="63" name="Arrow: Chevron 62">
                <a:extLst>
                  <a:ext uri="{FF2B5EF4-FFF2-40B4-BE49-F238E27FC236}">
                    <a16:creationId xmlns:a16="http://schemas.microsoft.com/office/drawing/2014/main" id="{A4209E92-E746-481C-A45D-CFED3D0D51A1}"/>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64" name="Arrow: Chevron 63">
                <a:extLst>
                  <a:ext uri="{FF2B5EF4-FFF2-40B4-BE49-F238E27FC236}">
                    <a16:creationId xmlns:a16="http://schemas.microsoft.com/office/drawing/2014/main" id="{B18E8D00-694D-4F6A-BEF2-A78285148EDC}"/>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65" name="Group 64">
            <a:extLst>
              <a:ext uri="{FF2B5EF4-FFF2-40B4-BE49-F238E27FC236}">
                <a16:creationId xmlns:a16="http://schemas.microsoft.com/office/drawing/2014/main" id="{6CEFCA97-B19B-48A2-A856-8B3379EA7320}"/>
              </a:ext>
            </a:extLst>
          </p:cNvPr>
          <p:cNvGrpSpPr/>
          <p:nvPr/>
        </p:nvGrpSpPr>
        <p:grpSpPr bwMode="gray">
          <a:xfrm>
            <a:off x="5276495" y="6086494"/>
            <a:ext cx="611710" cy="611710"/>
            <a:chOff x="6313199" y="4229315"/>
            <a:chExt cx="306910" cy="306910"/>
          </a:xfrm>
        </p:grpSpPr>
        <p:sp>
          <p:nvSpPr>
            <p:cNvPr id="66" name="Oval 50">
              <a:extLst>
                <a:ext uri="{FF2B5EF4-FFF2-40B4-BE49-F238E27FC236}">
                  <a16:creationId xmlns:a16="http://schemas.microsoft.com/office/drawing/2014/main" id="{9EE0933F-6BDF-4ACE-B37C-39D4DA8A674B}"/>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67" name="Group 66">
              <a:extLst>
                <a:ext uri="{FF2B5EF4-FFF2-40B4-BE49-F238E27FC236}">
                  <a16:creationId xmlns:a16="http://schemas.microsoft.com/office/drawing/2014/main" id="{8E9CB613-BC81-4913-BBCA-610267284FDD}"/>
                </a:ext>
              </a:extLst>
            </p:cNvPr>
            <p:cNvGrpSpPr/>
            <p:nvPr/>
          </p:nvGrpSpPr>
          <p:grpSpPr bwMode="gray">
            <a:xfrm>
              <a:off x="6399804" y="4314508"/>
              <a:ext cx="140052" cy="136525"/>
              <a:chOff x="6405478" y="4314507"/>
              <a:chExt cx="140052" cy="136525"/>
            </a:xfrm>
          </p:grpSpPr>
          <p:sp>
            <p:nvSpPr>
              <p:cNvPr id="68" name="Arrow: Chevron 67">
                <a:extLst>
                  <a:ext uri="{FF2B5EF4-FFF2-40B4-BE49-F238E27FC236}">
                    <a16:creationId xmlns:a16="http://schemas.microsoft.com/office/drawing/2014/main" id="{0BD2636B-416C-44E8-9496-556B7D0CB7C4}"/>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69" name="Arrow: Chevron 68">
                <a:extLst>
                  <a:ext uri="{FF2B5EF4-FFF2-40B4-BE49-F238E27FC236}">
                    <a16:creationId xmlns:a16="http://schemas.microsoft.com/office/drawing/2014/main" id="{426E85A5-F9D0-4FE8-BF6E-DD57DDC8AE03}"/>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70" name="Group 69">
            <a:extLst>
              <a:ext uri="{FF2B5EF4-FFF2-40B4-BE49-F238E27FC236}">
                <a16:creationId xmlns:a16="http://schemas.microsoft.com/office/drawing/2014/main" id="{305287ED-3C5B-4061-B40F-724A152CF7A6}"/>
              </a:ext>
            </a:extLst>
          </p:cNvPr>
          <p:cNvGrpSpPr/>
          <p:nvPr/>
        </p:nvGrpSpPr>
        <p:grpSpPr bwMode="gray">
          <a:xfrm>
            <a:off x="5291927" y="9102849"/>
            <a:ext cx="611710" cy="611710"/>
            <a:chOff x="6313199" y="4229315"/>
            <a:chExt cx="306910" cy="306910"/>
          </a:xfrm>
        </p:grpSpPr>
        <p:sp>
          <p:nvSpPr>
            <p:cNvPr id="71" name="Oval 50">
              <a:extLst>
                <a:ext uri="{FF2B5EF4-FFF2-40B4-BE49-F238E27FC236}">
                  <a16:creationId xmlns:a16="http://schemas.microsoft.com/office/drawing/2014/main" id="{6174A6B1-9B77-416E-B14E-D2BD79368E50}"/>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72" name="Group 71">
              <a:extLst>
                <a:ext uri="{FF2B5EF4-FFF2-40B4-BE49-F238E27FC236}">
                  <a16:creationId xmlns:a16="http://schemas.microsoft.com/office/drawing/2014/main" id="{41678D93-412E-49A7-BAEE-15C3CF5D598B}"/>
                </a:ext>
              </a:extLst>
            </p:cNvPr>
            <p:cNvGrpSpPr/>
            <p:nvPr/>
          </p:nvGrpSpPr>
          <p:grpSpPr bwMode="gray">
            <a:xfrm>
              <a:off x="6399804" y="4314508"/>
              <a:ext cx="140052" cy="136525"/>
              <a:chOff x="6405478" y="4314507"/>
              <a:chExt cx="140052" cy="136525"/>
            </a:xfrm>
          </p:grpSpPr>
          <p:sp>
            <p:nvSpPr>
              <p:cNvPr id="73" name="Arrow: Chevron 72">
                <a:extLst>
                  <a:ext uri="{FF2B5EF4-FFF2-40B4-BE49-F238E27FC236}">
                    <a16:creationId xmlns:a16="http://schemas.microsoft.com/office/drawing/2014/main" id="{94D79323-FBFD-439B-A0FD-F16884114DE3}"/>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74" name="Arrow: Chevron 73">
                <a:extLst>
                  <a:ext uri="{FF2B5EF4-FFF2-40B4-BE49-F238E27FC236}">
                    <a16:creationId xmlns:a16="http://schemas.microsoft.com/office/drawing/2014/main" id="{44B2824A-F3D3-4602-84F7-96BFB97E0DBD}"/>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75" name="Group 74">
            <a:extLst>
              <a:ext uri="{FF2B5EF4-FFF2-40B4-BE49-F238E27FC236}">
                <a16:creationId xmlns:a16="http://schemas.microsoft.com/office/drawing/2014/main" id="{DF7E6013-4ACF-4A51-AD84-B627270F5D19}"/>
              </a:ext>
            </a:extLst>
          </p:cNvPr>
          <p:cNvGrpSpPr/>
          <p:nvPr/>
        </p:nvGrpSpPr>
        <p:grpSpPr bwMode="gray">
          <a:xfrm>
            <a:off x="5276495" y="8099383"/>
            <a:ext cx="611710" cy="611710"/>
            <a:chOff x="6313199" y="4229315"/>
            <a:chExt cx="306910" cy="306910"/>
          </a:xfrm>
        </p:grpSpPr>
        <p:sp>
          <p:nvSpPr>
            <p:cNvPr id="76" name="Oval 50">
              <a:extLst>
                <a:ext uri="{FF2B5EF4-FFF2-40B4-BE49-F238E27FC236}">
                  <a16:creationId xmlns:a16="http://schemas.microsoft.com/office/drawing/2014/main" id="{C05D002F-641C-4610-BF22-9BF0C6E42E79}"/>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77" name="Group 76">
              <a:extLst>
                <a:ext uri="{FF2B5EF4-FFF2-40B4-BE49-F238E27FC236}">
                  <a16:creationId xmlns:a16="http://schemas.microsoft.com/office/drawing/2014/main" id="{4B0D07CD-2227-4FFD-BF53-5C2059CB1D42}"/>
                </a:ext>
              </a:extLst>
            </p:cNvPr>
            <p:cNvGrpSpPr/>
            <p:nvPr/>
          </p:nvGrpSpPr>
          <p:grpSpPr bwMode="gray">
            <a:xfrm>
              <a:off x="6399804" y="4314508"/>
              <a:ext cx="140052" cy="136525"/>
              <a:chOff x="6405478" y="4314507"/>
              <a:chExt cx="140052" cy="136525"/>
            </a:xfrm>
          </p:grpSpPr>
          <p:sp>
            <p:nvSpPr>
              <p:cNvPr id="78" name="Arrow: Chevron 77">
                <a:extLst>
                  <a:ext uri="{FF2B5EF4-FFF2-40B4-BE49-F238E27FC236}">
                    <a16:creationId xmlns:a16="http://schemas.microsoft.com/office/drawing/2014/main" id="{1D5DCA51-9A40-4CFA-88BB-F13BD42C4E72}"/>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79" name="Arrow: Chevron 78">
                <a:extLst>
                  <a:ext uri="{FF2B5EF4-FFF2-40B4-BE49-F238E27FC236}">
                    <a16:creationId xmlns:a16="http://schemas.microsoft.com/office/drawing/2014/main" id="{149F1A63-01D6-4283-ACFD-AB8B252ECF0C}"/>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80" name="Group 79">
            <a:extLst>
              <a:ext uri="{FF2B5EF4-FFF2-40B4-BE49-F238E27FC236}">
                <a16:creationId xmlns:a16="http://schemas.microsoft.com/office/drawing/2014/main" id="{F5BAD83B-CB07-4893-BCB3-C6395A9D420D}"/>
              </a:ext>
            </a:extLst>
          </p:cNvPr>
          <p:cNvGrpSpPr/>
          <p:nvPr/>
        </p:nvGrpSpPr>
        <p:grpSpPr bwMode="gray">
          <a:xfrm>
            <a:off x="5264138" y="7095917"/>
            <a:ext cx="611710" cy="611710"/>
            <a:chOff x="6313199" y="4229315"/>
            <a:chExt cx="306910" cy="306910"/>
          </a:xfrm>
        </p:grpSpPr>
        <p:sp>
          <p:nvSpPr>
            <p:cNvPr id="81" name="Oval 50">
              <a:extLst>
                <a:ext uri="{FF2B5EF4-FFF2-40B4-BE49-F238E27FC236}">
                  <a16:creationId xmlns:a16="http://schemas.microsoft.com/office/drawing/2014/main" id="{E4D3A563-FD42-40C4-B9EC-DBF755272959}"/>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82" name="Group 81">
              <a:extLst>
                <a:ext uri="{FF2B5EF4-FFF2-40B4-BE49-F238E27FC236}">
                  <a16:creationId xmlns:a16="http://schemas.microsoft.com/office/drawing/2014/main" id="{EC20FB40-C704-4AE3-AB4C-A949FC4FE8B8}"/>
                </a:ext>
              </a:extLst>
            </p:cNvPr>
            <p:cNvGrpSpPr/>
            <p:nvPr/>
          </p:nvGrpSpPr>
          <p:grpSpPr bwMode="gray">
            <a:xfrm>
              <a:off x="6399804" y="4314508"/>
              <a:ext cx="140052" cy="136525"/>
              <a:chOff x="6405478" y="4314507"/>
              <a:chExt cx="140052" cy="136525"/>
            </a:xfrm>
          </p:grpSpPr>
          <p:sp>
            <p:nvSpPr>
              <p:cNvPr id="83" name="Arrow: Chevron 82">
                <a:extLst>
                  <a:ext uri="{FF2B5EF4-FFF2-40B4-BE49-F238E27FC236}">
                    <a16:creationId xmlns:a16="http://schemas.microsoft.com/office/drawing/2014/main" id="{FC3D4BD1-DFA3-4FC3-BB91-263BC36EA533}"/>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84" name="Arrow: Chevron 83">
                <a:extLst>
                  <a:ext uri="{FF2B5EF4-FFF2-40B4-BE49-F238E27FC236}">
                    <a16:creationId xmlns:a16="http://schemas.microsoft.com/office/drawing/2014/main" id="{35D8BFFA-BBC2-445C-B137-2EF9100CF0BA}"/>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aphicFrame>
        <p:nvGraphicFramePr>
          <p:cNvPr id="85" name="Content Placeholder 5">
            <a:extLst>
              <a:ext uri="{FF2B5EF4-FFF2-40B4-BE49-F238E27FC236}">
                <a16:creationId xmlns:a16="http://schemas.microsoft.com/office/drawing/2014/main" id="{A1DC0511-B30C-4EEB-A9C4-F61B4844FA07}"/>
              </a:ext>
            </a:extLst>
          </p:cNvPr>
          <p:cNvGraphicFramePr>
            <a:graphicFrameLocks/>
          </p:cNvGraphicFramePr>
          <p:nvPr>
            <p:extLst>
              <p:ext uri="{D42A27DB-BD31-4B8C-83A1-F6EECF244321}">
                <p14:modId xmlns:p14="http://schemas.microsoft.com/office/powerpoint/2010/main" val="3034396781"/>
              </p:ext>
            </p:extLst>
          </p:nvPr>
        </p:nvGraphicFramePr>
        <p:xfrm>
          <a:off x="13210419" y="2698919"/>
          <a:ext cx="5077580" cy="5601437"/>
        </p:xfrm>
        <a:graphic>
          <a:graphicData uri="http://schemas.openxmlformats.org/drawingml/2006/table">
            <a:tbl>
              <a:tblPr>
                <a:tableStyleId>{5C22544A-7EE6-4342-B048-85BDC9FD1C3A}</a:tableStyleId>
              </a:tblPr>
              <a:tblGrid>
                <a:gridCol w="5077580">
                  <a:extLst>
                    <a:ext uri="{9D8B030D-6E8A-4147-A177-3AD203B41FA5}">
                      <a16:colId xmlns:a16="http://schemas.microsoft.com/office/drawing/2014/main" val="664073186"/>
                    </a:ext>
                  </a:extLst>
                </a:gridCol>
              </a:tblGrid>
              <a:tr h="5601437">
                <a:tc>
                  <a:txBody>
                    <a:bodyPr/>
                    <a:lstStyle/>
                    <a:p>
                      <a:endParaRPr lang="en-US" sz="3200" kern="1200" dirty="0">
                        <a:solidFill>
                          <a:schemeClr val="tx1"/>
                        </a:solidFill>
                        <a:latin typeface="Bahnschrift" panose="020B0502040204020203" pitchFamily="34" charset="0"/>
                        <a:ea typeface="+mn-ea"/>
                        <a:cs typeface="Arial" panose="020B0604020202020204" pitchFamily="34" charset="0"/>
                      </a:endParaRPr>
                    </a:p>
                    <a:p>
                      <a:r>
                        <a:rPr lang="en-US" sz="3200" kern="1200" dirty="0">
                          <a:solidFill>
                            <a:schemeClr val="tx1"/>
                          </a:solidFill>
                          <a:latin typeface="Bahnschrift" panose="020B0502040204020203" pitchFamily="34" charset="0"/>
                          <a:ea typeface="+mn-ea"/>
                          <a:cs typeface="Arial" panose="020B0604020202020204" pitchFamily="34" charset="0"/>
                        </a:rPr>
                        <a:t>Conclusion</a:t>
                      </a:r>
                    </a:p>
                    <a:p>
                      <a:endParaRPr lang="en-US" sz="3200" kern="1200" dirty="0">
                        <a:solidFill>
                          <a:schemeClr val="tx1"/>
                        </a:solidFill>
                        <a:latin typeface="Bahnschrift" panose="020B0502040204020203" pitchFamily="34" charset="0"/>
                        <a:ea typeface="+mn-ea"/>
                        <a:cs typeface="Arial" panose="020B0604020202020204" pitchFamily="34" charset="0"/>
                      </a:endParaRPr>
                    </a:p>
                    <a:p>
                      <a:r>
                        <a:rPr lang="en-US" sz="3200" kern="1200" dirty="0">
                          <a:solidFill>
                            <a:schemeClr val="tx1"/>
                          </a:solidFill>
                          <a:latin typeface="Bahnschrift" panose="020B0502040204020203" pitchFamily="34" charset="0"/>
                          <a:ea typeface="+mn-ea"/>
                          <a:cs typeface="Arial" panose="020B0604020202020204" pitchFamily="34" charset="0"/>
                        </a:rPr>
                        <a:t>About Us</a:t>
                      </a:r>
                    </a:p>
                    <a:p>
                      <a:endParaRPr lang="en-US" sz="3200" kern="1200" dirty="0">
                        <a:solidFill>
                          <a:schemeClr val="tx1"/>
                        </a:solidFill>
                        <a:latin typeface="Bahnschrift" panose="020B0502040204020203" pitchFamily="34" charset="0"/>
                        <a:ea typeface="+mn-ea"/>
                        <a:cs typeface="Arial" panose="020B0604020202020204" pitchFamily="34" charset="0"/>
                      </a:endParaRPr>
                    </a:p>
                    <a:p>
                      <a:r>
                        <a:rPr lang="en-US" sz="3200" kern="1200" dirty="0">
                          <a:solidFill>
                            <a:schemeClr val="tx1"/>
                          </a:solidFill>
                          <a:latin typeface="Bahnschrift" panose="020B0502040204020203" pitchFamily="34" charset="0"/>
                          <a:ea typeface="+mn-ea"/>
                          <a:cs typeface="Arial" panose="020B0604020202020204" pitchFamily="34" charset="0"/>
                        </a:rPr>
                        <a:t>Acknowledgement</a:t>
                      </a:r>
                      <a:endParaRPr lang="en-US" sz="3200" kern="1200" baseline="0" dirty="0">
                        <a:solidFill>
                          <a:schemeClr val="tx1"/>
                        </a:solidFill>
                        <a:latin typeface="Bahnschrift" panose="020B0502040204020203" pitchFamily="34" charset="0"/>
                        <a:ea typeface="+mn-ea"/>
                        <a:cs typeface="Arial" panose="020B0604020202020204" pitchFamily="34" charset="0"/>
                      </a:endParaRPr>
                    </a:p>
                    <a:p>
                      <a:endParaRPr lang="en-US" sz="3200" kern="1200" dirty="0">
                        <a:solidFill>
                          <a:schemeClr val="tx1"/>
                        </a:solidFill>
                        <a:latin typeface="Bahnschrift" panose="020B0502040204020203" pitchFamily="34" charset="0"/>
                        <a:ea typeface="+mn-ea"/>
                        <a:cs typeface="Arial" panose="020B0604020202020204" pitchFamily="34" charset="0"/>
                      </a:endParaRPr>
                    </a:p>
                  </a:txBody>
                  <a:tcPr marL="0" marR="0" marT="0" marB="0" anchor="ctr">
                    <a:noFill/>
                  </a:tcPr>
                </a:tc>
                <a:extLst>
                  <a:ext uri="{0D108BD9-81ED-4DB2-BD59-A6C34878D82A}">
                    <a16:rowId xmlns:a16="http://schemas.microsoft.com/office/drawing/2014/main" val="361610019"/>
                  </a:ext>
                </a:extLst>
              </a:tr>
            </a:tbl>
          </a:graphicData>
        </a:graphic>
      </p:graphicFrame>
      <p:grpSp>
        <p:nvGrpSpPr>
          <p:cNvPr id="86" name="Group 85">
            <a:extLst>
              <a:ext uri="{FF2B5EF4-FFF2-40B4-BE49-F238E27FC236}">
                <a16:creationId xmlns:a16="http://schemas.microsoft.com/office/drawing/2014/main" id="{EFA300B8-F7A8-4F98-A17A-F98C3D0EBB09}"/>
              </a:ext>
            </a:extLst>
          </p:cNvPr>
          <p:cNvGrpSpPr/>
          <p:nvPr/>
        </p:nvGrpSpPr>
        <p:grpSpPr bwMode="gray">
          <a:xfrm>
            <a:off x="12115800" y="4276914"/>
            <a:ext cx="611710" cy="611710"/>
            <a:chOff x="6313199" y="4229315"/>
            <a:chExt cx="306910" cy="306910"/>
          </a:xfrm>
        </p:grpSpPr>
        <p:sp>
          <p:nvSpPr>
            <p:cNvPr id="87" name="Oval 50">
              <a:extLst>
                <a:ext uri="{FF2B5EF4-FFF2-40B4-BE49-F238E27FC236}">
                  <a16:creationId xmlns:a16="http://schemas.microsoft.com/office/drawing/2014/main" id="{D0266D29-4EA6-4E12-AA3F-F4B6F03F72F6}"/>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095DE50E-AC88-4DE1-96E4-9E0BB82FE97D}"/>
                </a:ext>
              </a:extLst>
            </p:cNvPr>
            <p:cNvGrpSpPr/>
            <p:nvPr/>
          </p:nvGrpSpPr>
          <p:grpSpPr bwMode="gray">
            <a:xfrm>
              <a:off x="6399804" y="4314508"/>
              <a:ext cx="140052" cy="136525"/>
              <a:chOff x="6405478" y="4314507"/>
              <a:chExt cx="140052" cy="136525"/>
            </a:xfrm>
          </p:grpSpPr>
          <p:sp>
            <p:nvSpPr>
              <p:cNvPr id="89" name="Arrow: Chevron 88">
                <a:extLst>
                  <a:ext uri="{FF2B5EF4-FFF2-40B4-BE49-F238E27FC236}">
                    <a16:creationId xmlns:a16="http://schemas.microsoft.com/office/drawing/2014/main" id="{E82D9101-EB9A-495D-BDAA-C8411A2D85EC}"/>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90" name="Arrow: Chevron 89">
                <a:extLst>
                  <a:ext uri="{FF2B5EF4-FFF2-40B4-BE49-F238E27FC236}">
                    <a16:creationId xmlns:a16="http://schemas.microsoft.com/office/drawing/2014/main" id="{DCA59B86-9BD8-49B8-AC6B-A91D2BE07366}"/>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91" name="Group 90">
            <a:extLst>
              <a:ext uri="{FF2B5EF4-FFF2-40B4-BE49-F238E27FC236}">
                <a16:creationId xmlns:a16="http://schemas.microsoft.com/office/drawing/2014/main" id="{36D79A71-7A08-4EC9-8908-17D4C1874A95}"/>
              </a:ext>
            </a:extLst>
          </p:cNvPr>
          <p:cNvGrpSpPr/>
          <p:nvPr/>
        </p:nvGrpSpPr>
        <p:grpSpPr bwMode="gray">
          <a:xfrm>
            <a:off x="12118447" y="5283476"/>
            <a:ext cx="611710" cy="611710"/>
            <a:chOff x="6313199" y="4229315"/>
            <a:chExt cx="306910" cy="306910"/>
          </a:xfrm>
        </p:grpSpPr>
        <p:sp>
          <p:nvSpPr>
            <p:cNvPr id="92" name="Oval 50">
              <a:extLst>
                <a:ext uri="{FF2B5EF4-FFF2-40B4-BE49-F238E27FC236}">
                  <a16:creationId xmlns:a16="http://schemas.microsoft.com/office/drawing/2014/main" id="{BB99271D-8616-4711-9F62-0867EA4A3C07}"/>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93" name="Group 92">
              <a:extLst>
                <a:ext uri="{FF2B5EF4-FFF2-40B4-BE49-F238E27FC236}">
                  <a16:creationId xmlns:a16="http://schemas.microsoft.com/office/drawing/2014/main" id="{76975695-A1FD-477F-9C30-C89843CAF868}"/>
                </a:ext>
              </a:extLst>
            </p:cNvPr>
            <p:cNvGrpSpPr/>
            <p:nvPr/>
          </p:nvGrpSpPr>
          <p:grpSpPr bwMode="gray">
            <a:xfrm>
              <a:off x="6399804" y="4314508"/>
              <a:ext cx="140052" cy="136525"/>
              <a:chOff x="6405478" y="4314507"/>
              <a:chExt cx="140052" cy="136525"/>
            </a:xfrm>
          </p:grpSpPr>
          <p:sp>
            <p:nvSpPr>
              <p:cNvPr id="94" name="Arrow: Chevron 93">
                <a:extLst>
                  <a:ext uri="{FF2B5EF4-FFF2-40B4-BE49-F238E27FC236}">
                    <a16:creationId xmlns:a16="http://schemas.microsoft.com/office/drawing/2014/main" id="{FEA8E1E7-7545-42BD-8D4B-64EB3D9558C7}"/>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95" name="Arrow: Chevron 94">
                <a:extLst>
                  <a:ext uri="{FF2B5EF4-FFF2-40B4-BE49-F238E27FC236}">
                    <a16:creationId xmlns:a16="http://schemas.microsoft.com/office/drawing/2014/main" id="{1DB04C50-DACC-4890-8707-89846D9CDB42}"/>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96" name="Group 95">
            <a:extLst>
              <a:ext uri="{FF2B5EF4-FFF2-40B4-BE49-F238E27FC236}">
                <a16:creationId xmlns:a16="http://schemas.microsoft.com/office/drawing/2014/main" id="{88CBEDA3-6D67-49C8-9BBD-3D5717C3527C}"/>
              </a:ext>
            </a:extLst>
          </p:cNvPr>
          <p:cNvGrpSpPr/>
          <p:nvPr/>
        </p:nvGrpSpPr>
        <p:grpSpPr bwMode="gray">
          <a:xfrm>
            <a:off x="12131614" y="6256294"/>
            <a:ext cx="611710" cy="611710"/>
            <a:chOff x="6313199" y="4229315"/>
            <a:chExt cx="306910" cy="306910"/>
          </a:xfrm>
        </p:grpSpPr>
        <p:sp>
          <p:nvSpPr>
            <p:cNvPr id="97" name="Oval 50">
              <a:extLst>
                <a:ext uri="{FF2B5EF4-FFF2-40B4-BE49-F238E27FC236}">
                  <a16:creationId xmlns:a16="http://schemas.microsoft.com/office/drawing/2014/main" id="{E82E970F-A9B0-479F-B342-5EEE2A87CC03}"/>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98" name="Group 97">
              <a:extLst>
                <a:ext uri="{FF2B5EF4-FFF2-40B4-BE49-F238E27FC236}">
                  <a16:creationId xmlns:a16="http://schemas.microsoft.com/office/drawing/2014/main" id="{25B91C07-B8B6-423E-BBDB-23819E3A3EBE}"/>
                </a:ext>
              </a:extLst>
            </p:cNvPr>
            <p:cNvGrpSpPr/>
            <p:nvPr/>
          </p:nvGrpSpPr>
          <p:grpSpPr bwMode="gray">
            <a:xfrm>
              <a:off x="6399804" y="4314508"/>
              <a:ext cx="140052" cy="136525"/>
              <a:chOff x="6405478" y="4314507"/>
              <a:chExt cx="140052" cy="136525"/>
            </a:xfrm>
          </p:grpSpPr>
          <p:sp>
            <p:nvSpPr>
              <p:cNvPr id="99" name="Arrow: Chevron 98">
                <a:extLst>
                  <a:ext uri="{FF2B5EF4-FFF2-40B4-BE49-F238E27FC236}">
                    <a16:creationId xmlns:a16="http://schemas.microsoft.com/office/drawing/2014/main" id="{AC47AC4B-C5F6-43E5-8AAF-5019D0DBE315}"/>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100" name="Arrow: Chevron 99">
                <a:extLst>
                  <a:ext uri="{FF2B5EF4-FFF2-40B4-BE49-F238E27FC236}">
                    <a16:creationId xmlns:a16="http://schemas.microsoft.com/office/drawing/2014/main" id="{05EFC988-4CA4-4EC0-A894-C0B94B04EC5C}"/>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D3A3914-D822-415C-B610-A24E48C55204}"/>
              </a:ext>
            </a:extLst>
          </p:cNvPr>
          <p:cNvPicPr/>
          <p:nvPr/>
        </p:nvPicPr>
        <p:blipFill>
          <a:blip r:embed="rId2"/>
          <a:stretch>
            <a:fillRect/>
          </a:stretch>
        </p:blipFill>
        <p:spPr>
          <a:xfrm>
            <a:off x="381000" y="5648680"/>
            <a:ext cx="5923998" cy="3436438"/>
          </a:xfrm>
          <a:prstGeom prst="rect">
            <a:avLst/>
          </a:prstGeom>
        </p:spPr>
      </p:pic>
      <p:grpSp>
        <p:nvGrpSpPr>
          <p:cNvPr id="2" name="object 2"/>
          <p:cNvGrpSpPr/>
          <p:nvPr/>
        </p:nvGrpSpPr>
        <p:grpSpPr>
          <a:xfrm>
            <a:off x="1" y="9486900"/>
            <a:ext cx="1066799" cy="800687"/>
            <a:chOff x="0" y="5457142"/>
            <a:chExt cx="5626735" cy="4830445"/>
          </a:xfrm>
        </p:grpSpPr>
        <p:sp>
          <p:nvSpPr>
            <p:cNvPr id="3" name="object 3"/>
            <p:cNvSpPr/>
            <p:nvPr/>
          </p:nvSpPr>
          <p:spPr>
            <a:xfrm>
              <a:off x="0" y="6308597"/>
              <a:ext cx="5433410" cy="397840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078200" y="0"/>
            <a:ext cx="2209890" cy="1714500"/>
            <a:chOff x="13182691" y="0"/>
            <a:chExt cx="5105400" cy="4536440"/>
          </a:xfrm>
        </p:grpSpPr>
        <p:sp>
          <p:nvSpPr>
            <p:cNvPr id="6" name="object 6"/>
            <p:cNvSpPr/>
            <p:nvPr/>
          </p:nvSpPr>
          <p:spPr>
            <a:xfrm>
              <a:off x="14644247" y="0"/>
              <a:ext cx="3643752" cy="391710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pic>
        <p:nvPicPr>
          <p:cNvPr id="8" name="Picture 7">
            <a:extLst>
              <a:ext uri="{FF2B5EF4-FFF2-40B4-BE49-F238E27FC236}">
                <a16:creationId xmlns:a16="http://schemas.microsoft.com/office/drawing/2014/main" id="{F5B20112-D343-4B44-8183-2DDD145C5EE2}"/>
              </a:ext>
            </a:extLst>
          </p:cNvPr>
          <p:cNvPicPr/>
          <p:nvPr/>
        </p:nvPicPr>
        <p:blipFill>
          <a:blip r:embed="rId5"/>
          <a:stretch>
            <a:fillRect/>
          </a:stretch>
        </p:blipFill>
        <p:spPr>
          <a:xfrm>
            <a:off x="304800" y="342900"/>
            <a:ext cx="10896600" cy="4495800"/>
          </a:xfrm>
          <a:prstGeom prst="rect">
            <a:avLst/>
          </a:prstGeom>
        </p:spPr>
      </p:pic>
      <p:sp>
        <p:nvSpPr>
          <p:cNvPr id="9" name="TextBox 8">
            <a:extLst>
              <a:ext uri="{FF2B5EF4-FFF2-40B4-BE49-F238E27FC236}">
                <a16:creationId xmlns:a16="http://schemas.microsoft.com/office/drawing/2014/main" id="{888BC976-29FE-4553-8F76-B4C1684CB4CE}"/>
              </a:ext>
            </a:extLst>
          </p:cNvPr>
          <p:cNvSpPr txBox="1"/>
          <p:nvPr/>
        </p:nvSpPr>
        <p:spPr>
          <a:xfrm>
            <a:off x="11393030" y="134239"/>
            <a:ext cx="6324600" cy="5539915"/>
          </a:xfrm>
          <a:prstGeom prst="rect">
            <a:avLst/>
          </a:prstGeom>
          <a:noFill/>
        </p:spPr>
        <p:txBody>
          <a:bodyPr wrap="square" rtlCol="0">
            <a:spAutoFit/>
          </a:bodyPr>
          <a:lstStyle/>
          <a:p>
            <a:pPr marL="0" marR="0" algn="just">
              <a:lnSpc>
                <a:spcPct val="107000"/>
              </a:lnSpc>
              <a:spcBef>
                <a:spcPts val="0"/>
              </a:spcBef>
              <a:spcAft>
                <a:spcPts val="800"/>
              </a:spcAft>
            </a:pPr>
            <a:r>
              <a:rPr lang="en-US" sz="4000" b="1" dirty="0">
                <a:effectLst/>
                <a:latin typeface="Calibri" panose="020F0502020204030204" pitchFamily="34" charset="0"/>
                <a:ea typeface="Calibri" panose="020F0502020204030204" pitchFamily="34" charset="0"/>
                <a:cs typeface="Times New Roman" panose="02020603050405020304" pitchFamily="18" charset="0"/>
              </a:rPr>
              <a:t>Insight</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600"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28.63%</a:t>
            </a:r>
            <a:r>
              <a:rPr lang="en-US" sz="3600" i="1"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a:effectLst/>
                <a:latin typeface="Calibri" panose="020F0502020204030204" pitchFamily="34" charset="0"/>
                <a:ea typeface="Calibri" panose="020F0502020204030204" pitchFamily="34" charset="0"/>
                <a:cs typeface="Times New Roman" panose="02020603050405020304" pitchFamily="18" charset="0"/>
              </a:rPr>
              <a:t>of customers</a:t>
            </a:r>
          </a:p>
          <a:p>
            <a:pPr marL="0" marR="0" algn="just">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earn more than </a:t>
            </a:r>
            <a:r>
              <a:rPr lang="en-US" sz="3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$70,000 </a:t>
            </a:r>
            <a:r>
              <a:rPr lang="en-US" sz="3200" dirty="0">
                <a:effectLst/>
                <a:latin typeface="Calibri" panose="020F0502020204030204" pitchFamily="34" charset="0"/>
                <a:ea typeface="Calibri" panose="020F0502020204030204" pitchFamily="34" charset="0"/>
                <a:cs typeface="Times New Roman" panose="02020603050405020304" pitchFamily="18" charset="0"/>
              </a:rPr>
              <a:t>per year. </a:t>
            </a:r>
          </a:p>
          <a:p>
            <a:pPr marL="0" marR="0" algn="just">
              <a:lnSpc>
                <a:spcPct val="107000"/>
              </a:lnSpc>
              <a:spcBef>
                <a:spcPts val="0"/>
              </a:spcBef>
              <a:spcAft>
                <a:spcPts val="800"/>
              </a:spcAft>
            </a:pPr>
            <a:r>
              <a:rPr lang="en-US" sz="3600"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42.8%</a:t>
            </a:r>
            <a:r>
              <a:rPr lang="en-US" sz="36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a:effectLst/>
                <a:latin typeface="Calibri" panose="020F0502020204030204" pitchFamily="34" charset="0"/>
                <a:ea typeface="Calibri" panose="020F0502020204030204" pitchFamily="34" charset="0"/>
                <a:cs typeface="Times New Roman" panose="02020603050405020304" pitchFamily="18" charset="0"/>
              </a:rPr>
              <a:t>of bronze-card holders belong to this category and thus, avail special discounts.</a:t>
            </a:r>
          </a:p>
          <a:p>
            <a:pPr marL="0" marR="0" algn="just">
              <a:lnSpc>
                <a:spcPct val="107000"/>
              </a:lnSpc>
              <a:spcBef>
                <a:spcPts val="0"/>
              </a:spcBef>
              <a:spcAft>
                <a:spcPts val="800"/>
              </a:spcAft>
            </a:pPr>
            <a:r>
              <a:rPr lang="en-US" sz="3600"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36.9%</a:t>
            </a:r>
            <a:r>
              <a:rPr lang="en-US" sz="3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r>
              <a:rPr lang="en-US" sz="3200" dirty="0">
                <a:effectLst/>
                <a:latin typeface="Calibri" panose="020F0502020204030204" pitchFamily="34" charset="0"/>
                <a:ea typeface="Calibri" panose="020F0502020204030204" pitchFamily="34" charset="0"/>
                <a:cs typeface="Times New Roman" panose="02020603050405020304" pitchFamily="18" charset="0"/>
              </a:rPr>
              <a:t>of </a:t>
            </a:r>
            <a:r>
              <a:rPr lang="en-US" sz="3200" b="1" dirty="0">
                <a:effectLst/>
                <a:latin typeface="Calibri" panose="020F0502020204030204" pitchFamily="34" charset="0"/>
                <a:ea typeface="Calibri" panose="020F0502020204030204" pitchFamily="34" charset="0"/>
                <a:cs typeface="Times New Roman" panose="02020603050405020304" pitchFamily="18" charset="0"/>
              </a:rPr>
              <a:t>Mexico South</a:t>
            </a:r>
            <a:r>
              <a:rPr lang="en-US" sz="3200" dirty="0">
                <a:effectLst/>
                <a:latin typeface="Calibri" panose="020F0502020204030204" pitchFamily="34" charset="0"/>
                <a:ea typeface="Calibri" panose="020F0502020204030204" pitchFamily="34" charset="0"/>
                <a:cs typeface="Times New Roman" panose="02020603050405020304" pitchFamily="18" charset="0"/>
              </a:rPr>
              <a:t> customers fall in this bracket, highest among all sales’ regions.</a:t>
            </a:r>
          </a:p>
          <a:p>
            <a:pPr algn="just"/>
            <a:endParaRPr lang="en-US" sz="3200" dirty="0"/>
          </a:p>
        </p:txBody>
      </p:sp>
      <p:pic>
        <p:nvPicPr>
          <p:cNvPr id="11" name="Picture 10">
            <a:extLst>
              <a:ext uri="{FF2B5EF4-FFF2-40B4-BE49-F238E27FC236}">
                <a16:creationId xmlns:a16="http://schemas.microsoft.com/office/drawing/2014/main" id="{ECED08B8-0908-43BD-BA45-DF9287465AE3}"/>
              </a:ext>
            </a:extLst>
          </p:cNvPr>
          <p:cNvPicPr/>
          <p:nvPr/>
        </p:nvPicPr>
        <p:blipFill>
          <a:blip r:embed="rId6"/>
          <a:stretch>
            <a:fillRect/>
          </a:stretch>
        </p:blipFill>
        <p:spPr>
          <a:xfrm>
            <a:off x="12192000" y="5448300"/>
            <a:ext cx="5734602" cy="4018330"/>
          </a:xfrm>
          <a:prstGeom prst="rect">
            <a:avLst/>
          </a:prstGeom>
        </p:spPr>
      </p:pic>
      <p:sp>
        <p:nvSpPr>
          <p:cNvPr id="12" name="TextBox 11">
            <a:extLst>
              <a:ext uri="{FF2B5EF4-FFF2-40B4-BE49-F238E27FC236}">
                <a16:creationId xmlns:a16="http://schemas.microsoft.com/office/drawing/2014/main" id="{DE23714B-FB4D-42DB-8A5B-F7D559BAEBDE}"/>
              </a:ext>
            </a:extLst>
          </p:cNvPr>
          <p:cNvSpPr txBox="1"/>
          <p:nvPr/>
        </p:nvSpPr>
        <p:spPr>
          <a:xfrm>
            <a:off x="6457398" y="5451764"/>
            <a:ext cx="5734602" cy="4610236"/>
          </a:xfrm>
          <a:prstGeom prst="rect">
            <a:avLst/>
          </a:prstGeom>
          <a:noFill/>
        </p:spPr>
        <p:txBody>
          <a:bodyPr wrap="square" lIns="91440" tIns="45720" rIns="91440" bIns="45720" rtlCol="0" anchor="t">
            <a:spAutoFit/>
          </a:bodyPr>
          <a:lstStyle/>
          <a:p>
            <a:pPr>
              <a:lnSpc>
                <a:spcPct val="107000"/>
              </a:lnSpc>
              <a:spcAft>
                <a:spcPts val="800"/>
              </a:spcAft>
            </a:pPr>
            <a:r>
              <a:rPr lang="en-US" sz="4000" b="1" dirty="0">
                <a:effectLst/>
                <a:latin typeface="Candara"/>
                <a:ea typeface="Calibri" panose="020F0502020204030204" pitchFamily="34" charset="0"/>
                <a:cs typeface="Times New Roman"/>
              </a:rPr>
              <a:t>Recommendation</a:t>
            </a:r>
            <a:r>
              <a:rPr lang="en-US" sz="3200" dirty="0">
                <a:effectLst/>
                <a:latin typeface="Candara"/>
                <a:ea typeface="Calibri" panose="020F0502020204030204" pitchFamily="34" charset="0"/>
                <a:cs typeface="Times New Roman"/>
              </a:rPr>
              <a:t>: </a:t>
            </a:r>
            <a:r>
              <a:rPr lang="en-US" sz="3200" u="sng" dirty="0">
                <a:solidFill>
                  <a:srgbClr val="00B050"/>
                </a:solidFill>
                <a:effectLst/>
                <a:latin typeface="Candara"/>
                <a:ea typeface="Calibri" panose="020F0502020204030204" pitchFamily="34" charset="0"/>
                <a:cs typeface="Times New Roman"/>
                <a:hlinkClick r:id="rId7">
                  <a:extLst>
                    <a:ext uri="{A12FA001-AC4F-418D-AE19-62706E023703}">
                      <ahyp:hlinkClr xmlns:ahyp="http://schemas.microsoft.com/office/drawing/2018/hyperlinkcolor" val="tx"/>
                    </a:ext>
                  </a:extLst>
                </a:hlinkClick>
              </a:rPr>
              <a:t>Premium Pricing</a:t>
            </a:r>
            <a:r>
              <a:rPr lang="en-US" sz="3200" dirty="0">
                <a:effectLst/>
                <a:latin typeface="Candara"/>
                <a:ea typeface="Calibri" panose="020F0502020204030204" pitchFamily="34" charset="0"/>
                <a:cs typeface="Times New Roman"/>
              </a:rPr>
              <a:t>, targeting customers in this income slab, can enable an increase in overall profits.</a:t>
            </a:r>
            <a:r>
              <a:rPr lang="en-US" sz="3200" dirty="0">
                <a:latin typeface="Candara"/>
                <a:ea typeface="Calibri" panose="020F0502020204030204" pitchFamily="34" charset="0"/>
                <a:cs typeface="Times New Roman"/>
              </a:rPr>
              <a:t> </a:t>
            </a:r>
            <a:endParaRPr lang="en-US" sz="3200" dirty="0">
              <a:effectLst/>
              <a:latin typeface="Candara" panose="020E050203030302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200" dirty="0">
                <a:effectLst/>
                <a:latin typeface="Candara" panose="020E0502030303020204" pitchFamily="34" charset="0"/>
                <a:ea typeface="Calibri" panose="020F0502020204030204" pitchFamily="34" charset="0"/>
                <a:cs typeface="Times New Roman" panose="02020603050405020304" pitchFamily="18" charset="0"/>
              </a:rPr>
              <a:t>The plan can be rolled out in Mexico South first.</a:t>
            </a:r>
          </a:p>
          <a:p>
            <a:pPr algn="just"/>
            <a:endParaRPr lang="en-US" sz="3200" dirty="0">
              <a:latin typeface="Candara" panose="020E0502030303020204" pitchFamily="34" charset="0"/>
            </a:endParaRPr>
          </a:p>
        </p:txBody>
      </p:sp>
    </p:spTree>
    <p:extLst>
      <p:ext uri="{BB962C8B-B14F-4D97-AF65-F5344CB8AC3E}">
        <p14:creationId xmlns:p14="http://schemas.microsoft.com/office/powerpoint/2010/main" val="1343075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877300"/>
            <a:ext cx="1676399" cy="14102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078200" y="0"/>
            <a:ext cx="2209890" cy="17145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pic>
        <p:nvPicPr>
          <p:cNvPr id="9" name="Picture 8">
            <a:extLst>
              <a:ext uri="{FF2B5EF4-FFF2-40B4-BE49-F238E27FC236}">
                <a16:creationId xmlns:a16="http://schemas.microsoft.com/office/drawing/2014/main" id="{7F6AEE2B-6A53-453F-B06B-7EE2DE1F5EC0}"/>
              </a:ext>
            </a:extLst>
          </p:cNvPr>
          <p:cNvPicPr/>
          <p:nvPr/>
        </p:nvPicPr>
        <p:blipFill rotWithShape="1">
          <a:blip r:embed="rId4"/>
          <a:srcRect l="3103" b="3614"/>
          <a:stretch/>
        </p:blipFill>
        <p:spPr bwMode="auto">
          <a:xfrm>
            <a:off x="609600" y="495300"/>
            <a:ext cx="7140254" cy="9362249"/>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AEC3815E-0CD6-49BF-BEFB-4FE6C19A96DE}"/>
              </a:ext>
            </a:extLst>
          </p:cNvPr>
          <p:cNvSpPr txBox="1"/>
          <p:nvPr/>
        </p:nvSpPr>
        <p:spPr>
          <a:xfrm>
            <a:off x="7930597" y="342900"/>
            <a:ext cx="8991600" cy="2739211"/>
          </a:xfrm>
          <a:prstGeom prst="rect">
            <a:avLst/>
          </a:prstGeom>
          <a:noFill/>
        </p:spPr>
        <p:txBody>
          <a:bodyPr wrap="square" rtlCol="0">
            <a:spAutoFit/>
          </a:bodyPr>
          <a:lstStyle/>
          <a:p>
            <a:pPr algn="just"/>
            <a:r>
              <a:rPr lang="en-US" sz="4000" b="1" dirty="0">
                <a:effectLst/>
                <a:latin typeface="Candara" panose="020E0502030303020204" pitchFamily="34" charset="0"/>
                <a:ea typeface="Calibri" panose="020F0502020204030204" pitchFamily="34" charset="0"/>
                <a:cs typeface="Times New Roman" panose="02020603050405020304" pitchFamily="18" charset="0"/>
              </a:rPr>
              <a:t>Insight</a:t>
            </a:r>
            <a:r>
              <a:rPr lang="en-US" sz="3200" dirty="0">
                <a:effectLst/>
                <a:latin typeface="Candara" panose="020E0502030303020204" pitchFamily="34" charset="0"/>
                <a:ea typeface="Calibri" panose="020F0502020204030204" pitchFamily="34" charset="0"/>
                <a:cs typeface="Times New Roman" panose="02020603050405020304" pitchFamily="18" charset="0"/>
              </a:rPr>
              <a:t>: A matrix, in conjunction with other visuals, can be used to assess </a:t>
            </a:r>
            <a:r>
              <a:rPr lang="en-US" sz="3600" dirty="0">
                <a:solidFill>
                  <a:srgbClr val="00B050"/>
                </a:solidFill>
                <a:effectLst/>
                <a:latin typeface="Candara" panose="020E0502030303020204" pitchFamily="34" charset="0"/>
                <a:ea typeface="Calibri" panose="020F0502020204030204" pitchFamily="34" charset="0"/>
                <a:cs typeface="Times New Roman" panose="02020603050405020304" pitchFamily="18" charset="0"/>
              </a:rPr>
              <a:t>top-N</a:t>
            </a:r>
            <a:r>
              <a:rPr lang="en-US" sz="3200" dirty="0">
                <a:effectLst/>
                <a:latin typeface="Candara" panose="020E0502030303020204" pitchFamily="34" charset="0"/>
                <a:ea typeface="Calibri" panose="020F0502020204030204" pitchFamily="34" charset="0"/>
                <a:cs typeface="Times New Roman" panose="02020603050405020304" pitchFamily="18" charset="0"/>
              </a:rPr>
              <a:t> revenue generating or transacting customers across categories (job, income, age, nationality et cetera). </a:t>
            </a:r>
          </a:p>
          <a:p>
            <a:pPr algn="just"/>
            <a:endParaRPr lang="en-US" sz="3200" dirty="0">
              <a:latin typeface="Candara" panose="020E0502030303020204" pitchFamily="34" charset="0"/>
            </a:endParaRPr>
          </a:p>
        </p:txBody>
      </p:sp>
      <p:sp>
        <p:nvSpPr>
          <p:cNvPr id="12" name="TextBox 11">
            <a:extLst>
              <a:ext uri="{FF2B5EF4-FFF2-40B4-BE49-F238E27FC236}">
                <a16:creationId xmlns:a16="http://schemas.microsoft.com/office/drawing/2014/main" id="{D1DC248F-EB64-464A-860B-79265F3A93A4}"/>
              </a:ext>
            </a:extLst>
          </p:cNvPr>
          <p:cNvSpPr txBox="1"/>
          <p:nvPr/>
        </p:nvSpPr>
        <p:spPr>
          <a:xfrm>
            <a:off x="7930597" y="6438281"/>
            <a:ext cx="9976404" cy="3419269"/>
          </a:xfrm>
          <a:prstGeom prst="rect">
            <a:avLst/>
          </a:prstGeom>
          <a:noFill/>
        </p:spPr>
        <p:txBody>
          <a:bodyPr wrap="square" rtlCol="0">
            <a:spAutoFit/>
          </a:bodyPr>
          <a:lstStyle/>
          <a:p>
            <a:pPr marL="0" marR="0" algn="just">
              <a:lnSpc>
                <a:spcPct val="107000"/>
              </a:lnSpc>
              <a:spcBef>
                <a:spcPts val="0"/>
              </a:spcBef>
              <a:spcAft>
                <a:spcPts val="800"/>
              </a:spcAft>
            </a:pPr>
            <a:r>
              <a:rPr lang="en-US" sz="4000" b="1" dirty="0">
                <a:effectLst/>
                <a:latin typeface="Calibri" panose="020F0502020204030204" pitchFamily="34" charset="0"/>
                <a:ea typeface="Calibri" panose="020F0502020204030204" pitchFamily="34" charset="0"/>
                <a:cs typeface="Times New Roman" panose="02020603050405020304" pitchFamily="18" charset="0"/>
              </a:rPr>
              <a:t>Recommendation</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Top-5</a:t>
            </a:r>
            <a:r>
              <a:rPr lang="en-US" sz="3200" dirty="0">
                <a:effectLst/>
                <a:latin typeface="Calibri" panose="020F0502020204030204" pitchFamily="34" charset="0"/>
                <a:ea typeface="Calibri" panose="020F0502020204030204" pitchFamily="34" charset="0"/>
                <a:cs typeface="Times New Roman" panose="02020603050405020304" pitchFamily="18" charset="0"/>
              </a:rPr>
              <a:t> customers, who generated the most revenue in their respective income slab can be awarded gold membership cards directly, unlike other members, at the end of every year.</a:t>
            </a:r>
          </a:p>
          <a:p>
            <a:pPr algn="just"/>
            <a:r>
              <a:rPr lang="en-US" sz="3200" dirty="0">
                <a:effectLst/>
                <a:latin typeface="Calibri" panose="020F0502020204030204" pitchFamily="34" charset="0"/>
                <a:ea typeface="Calibri" panose="020F0502020204030204" pitchFamily="34" charset="0"/>
                <a:cs typeface="Times New Roman" panose="02020603050405020304" pitchFamily="18" charset="0"/>
              </a:rPr>
              <a:t>This can help increase </a:t>
            </a:r>
            <a:r>
              <a:rPr lang="en-US" sz="3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brand loyalty</a:t>
            </a:r>
            <a:r>
              <a:rPr lang="en-US" sz="3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r>
              <a:rPr lang="en-US" sz="3200" dirty="0">
                <a:effectLst/>
                <a:latin typeface="Calibri" panose="020F0502020204030204" pitchFamily="34" charset="0"/>
                <a:ea typeface="Calibri" panose="020F0502020204030204" pitchFamily="34" charset="0"/>
                <a:cs typeface="Times New Roman" panose="02020603050405020304" pitchFamily="18" charset="0"/>
              </a:rPr>
              <a:t>and induce competitiveness among customers, to buy more. </a:t>
            </a:r>
            <a:endParaRPr lang="en-US" sz="3200" dirty="0"/>
          </a:p>
        </p:txBody>
      </p:sp>
      <p:sp>
        <p:nvSpPr>
          <p:cNvPr id="17" name="AutoShape 2">
            <a:extLst>
              <a:ext uri="{FF2B5EF4-FFF2-40B4-BE49-F238E27FC236}">
                <a16:creationId xmlns:a16="http://schemas.microsoft.com/office/drawing/2014/main" id="{B0DD72CF-D20A-4D0A-9D8D-4B43A56F7889}"/>
              </a:ext>
            </a:extLst>
          </p:cNvPr>
          <p:cNvSpPr>
            <a:spLocks noChangeAspect="1" noChangeArrowheads="1"/>
          </p:cNvSpPr>
          <p:nvPr/>
        </p:nvSpPr>
        <p:spPr bwMode="auto">
          <a:xfrm>
            <a:off x="8991600" y="876300"/>
            <a:ext cx="4419600" cy="441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a:extLst>
              <a:ext uri="{FF2B5EF4-FFF2-40B4-BE49-F238E27FC236}">
                <a16:creationId xmlns:a16="http://schemas.microsoft.com/office/drawing/2014/main" id="{687181D3-4568-4E4F-841D-E9CB19A29828}"/>
              </a:ext>
            </a:extLst>
          </p:cNvPr>
          <p:cNvPicPr>
            <a:picLocks noChangeAspect="1"/>
          </p:cNvPicPr>
          <p:nvPr/>
        </p:nvPicPr>
        <p:blipFill rotWithShape="1">
          <a:blip r:embed="rId6">
            <a:extLst>
              <a:ext uri="{28A0092B-C50C-407E-A947-70E740481C1C}">
                <a14:useLocalDpi xmlns:a14="http://schemas.microsoft.com/office/drawing/2010/main" val="0"/>
              </a:ext>
            </a:extLst>
          </a:blip>
          <a:srcRect l="2597" t="2523"/>
          <a:stretch/>
        </p:blipFill>
        <p:spPr>
          <a:xfrm>
            <a:off x="8008353" y="2933700"/>
            <a:ext cx="9898648" cy="3157757"/>
          </a:xfrm>
          <a:prstGeom prst="rect">
            <a:avLst/>
          </a:prstGeom>
        </p:spPr>
      </p:pic>
    </p:spTree>
    <p:extLst>
      <p:ext uri="{BB962C8B-B14F-4D97-AF65-F5344CB8AC3E}">
        <p14:creationId xmlns:p14="http://schemas.microsoft.com/office/powerpoint/2010/main" val="4251649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877925" y="0"/>
            <a:ext cx="4410075" cy="10287000"/>
          </a:xfrm>
          <a:custGeom>
            <a:avLst/>
            <a:gdLst/>
            <a:ahLst/>
            <a:cxnLst/>
            <a:rect l="l" t="t" r="r" b="b"/>
            <a:pathLst>
              <a:path w="4410075" h="10287000">
                <a:moveTo>
                  <a:pt x="4410059" y="10286999"/>
                </a:moveTo>
                <a:lnTo>
                  <a:pt x="0" y="10286999"/>
                </a:lnTo>
                <a:lnTo>
                  <a:pt x="0" y="0"/>
                </a:lnTo>
                <a:lnTo>
                  <a:pt x="4410059" y="0"/>
                </a:lnTo>
                <a:lnTo>
                  <a:pt x="4410059" y="10286999"/>
                </a:lnTo>
                <a:close/>
              </a:path>
            </a:pathLst>
          </a:custGeom>
          <a:solidFill>
            <a:srgbClr val="00DF90"/>
          </a:solidFill>
        </p:spPr>
        <p:txBody>
          <a:bodyPr wrap="square" lIns="0" tIns="0" rIns="0" bIns="0" rtlCol="0"/>
          <a:lstStyle/>
          <a:p>
            <a:endParaRPr b="1" dirty="0"/>
          </a:p>
        </p:txBody>
      </p:sp>
      <p:sp>
        <p:nvSpPr>
          <p:cNvPr id="3" name="object 3"/>
          <p:cNvSpPr/>
          <p:nvPr/>
        </p:nvSpPr>
        <p:spPr>
          <a:xfrm flipH="1">
            <a:off x="0" y="9261765"/>
            <a:ext cx="3667292" cy="10286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910689" y="-387"/>
            <a:ext cx="3934472" cy="102863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351678" y="9057392"/>
            <a:ext cx="1250315" cy="1229995"/>
          </a:xfrm>
          <a:custGeom>
            <a:avLst/>
            <a:gdLst/>
            <a:ahLst/>
            <a:cxnLst/>
            <a:rect l="l" t="t" r="r" b="b"/>
            <a:pathLst>
              <a:path w="1250315" h="1229995">
                <a:moveTo>
                  <a:pt x="20190" y="0"/>
                </a:moveTo>
                <a:lnTo>
                  <a:pt x="1249797" y="1229606"/>
                </a:lnTo>
                <a:lnTo>
                  <a:pt x="1209406" y="1229606"/>
                </a:lnTo>
                <a:lnTo>
                  <a:pt x="0" y="20190"/>
                </a:lnTo>
                <a:lnTo>
                  <a:pt x="20190" y="0"/>
                </a:lnTo>
                <a:close/>
              </a:path>
            </a:pathLst>
          </a:custGeom>
          <a:solidFill>
            <a:srgbClr val="FFFFFF"/>
          </a:solidFill>
        </p:spPr>
        <p:txBody>
          <a:bodyPr wrap="square" lIns="0" tIns="0" rIns="0" bIns="0" rtlCol="0"/>
          <a:lstStyle/>
          <a:p>
            <a:endParaRPr/>
          </a:p>
        </p:txBody>
      </p:sp>
      <p:sp>
        <p:nvSpPr>
          <p:cNvPr id="6" name="object 6"/>
          <p:cNvSpPr/>
          <p:nvPr/>
        </p:nvSpPr>
        <p:spPr>
          <a:xfrm>
            <a:off x="4581002" y="0"/>
            <a:ext cx="1247140" cy="1226820"/>
          </a:xfrm>
          <a:custGeom>
            <a:avLst/>
            <a:gdLst/>
            <a:ahLst/>
            <a:cxnLst/>
            <a:rect l="l" t="t" r="r" b="b"/>
            <a:pathLst>
              <a:path w="1247139" h="1226820">
                <a:moveTo>
                  <a:pt x="40406" y="0"/>
                </a:moveTo>
                <a:lnTo>
                  <a:pt x="1246679" y="1206272"/>
                </a:lnTo>
                <a:lnTo>
                  <a:pt x="1226473" y="1226477"/>
                </a:lnTo>
                <a:lnTo>
                  <a:pt x="0" y="0"/>
                </a:lnTo>
                <a:lnTo>
                  <a:pt x="40406" y="0"/>
                </a:lnTo>
                <a:close/>
              </a:path>
            </a:pathLst>
          </a:custGeom>
          <a:solidFill>
            <a:srgbClr val="FFFFFF"/>
          </a:solidFill>
        </p:spPr>
        <p:txBody>
          <a:bodyPr wrap="square" lIns="0" tIns="0" rIns="0" bIns="0" rtlCol="0"/>
          <a:lstStyle/>
          <a:p>
            <a:endParaRPr/>
          </a:p>
        </p:txBody>
      </p:sp>
      <p:grpSp>
        <p:nvGrpSpPr>
          <p:cNvPr id="7" name="object 7"/>
          <p:cNvGrpSpPr/>
          <p:nvPr/>
        </p:nvGrpSpPr>
        <p:grpSpPr>
          <a:xfrm flipH="1">
            <a:off x="16142852" y="5289165"/>
            <a:ext cx="2159003" cy="3935095"/>
            <a:chOff x="0" y="5839304"/>
            <a:chExt cx="1483995" cy="3935095"/>
          </a:xfrm>
        </p:grpSpPr>
        <p:sp>
          <p:nvSpPr>
            <p:cNvPr id="8" name="object 8"/>
            <p:cNvSpPr/>
            <p:nvPr/>
          </p:nvSpPr>
          <p:spPr>
            <a:xfrm>
              <a:off x="0" y="5839304"/>
              <a:ext cx="1028639" cy="393447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0" y="8131063"/>
              <a:ext cx="1483995" cy="1504315"/>
            </a:xfrm>
            <a:custGeom>
              <a:avLst/>
              <a:gdLst/>
              <a:ahLst/>
              <a:cxnLst/>
              <a:rect l="l" t="t" r="r" b="b"/>
              <a:pathLst>
                <a:path w="1483995" h="1504315">
                  <a:moveTo>
                    <a:pt x="0" y="0"/>
                  </a:moveTo>
                  <a:lnTo>
                    <a:pt x="1483975" y="1483975"/>
                  </a:lnTo>
                  <a:lnTo>
                    <a:pt x="1463771" y="1504182"/>
                  </a:lnTo>
                  <a:lnTo>
                    <a:pt x="0" y="40406"/>
                  </a:lnTo>
                  <a:lnTo>
                    <a:pt x="0" y="0"/>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2A99E2E3-7DD0-486D-87D5-E54FB20B78D0}"/>
              </a:ext>
            </a:extLst>
          </p:cNvPr>
          <p:cNvSpPr txBox="1"/>
          <p:nvPr/>
        </p:nvSpPr>
        <p:spPr>
          <a:xfrm>
            <a:off x="14275492" y="3712339"/>
            <a:ext cx="3734720" cy="2862322"/>
          </a:xfrm>
          <a:prstGeom prst="rect">
            <a:avLst/>
          </a:prstGeom>
          <a:noFill/>
        </p:spPr>
        <p:txBody>
          <a:bodyPr wrap="square" rtlCol="0">
            <a:spAutoFit/>
          </a:bodyPr>
          <a:lstStyle/>
          <a:p>
            <a:pPr algn="ctr"/>
            <a:r>
              <a:rPr lang="en-US" sz="6000" b="1" dirty="0">
                <a:latin typeface="Bahnschrift" panose="020B0502040204020203" pitchFamily="34" charset="0"/>
              </a:rPr>
              <a:t>Product Specific Analysis</a:t>
            </a:r>
          </a:p>
        </p:txBody>
      </p:sp>
      <p:pic>
        <p:nvPicPr>
          <p:cNvPr id="12" name="Google Shape;176;p20">
            <a:extLst>
              <a:ext uri="{FF2B5EF4-FFF2-40B4-BE49-F238E27FC236}">
                <a16:creationId xmlns:a16="http://schemas.microsoft.com/office/drawing/2014/main" id="{83516060-21B2-45B9-9847-C604D06A0E54}"/>
              </a:ext>
            </a:extLst>
          </p:cNvPr>
          <p:cNvPicPr preferRelativeResize="0"/>
          <p:nvPr/>
        </p:nvPicPr>
        <p:blipFill>
          <a:blip r:embed="rId5">
            <a:alphaModFix/>
          </a:blip>
          <a:stretch>
            <a:fillRect/>
          </a:stretch>
        </p:blipFill>
        <p:spPr>
          <a:xfrm>
            <a:off x="282412" y="1045806"/>
            <a:ext cx="13396799" cy="8195387"/>
          </a:xfrm>
          <a:prstGeom prst="rect">
            <a:avLst/>
          </a:prstGeom>
          <a:noFill/>
          <a:ln>
            <a:noFill/>
          </a:ln>
        </p:spPr>
      </p:pic>
    </p:spTree>
    <p:extLst>
      <p:ext uri="{BB962C8B-B14F-4D97-AF65-F5344CB8AC3E}">
        <p14:creationId xmlns:p14="http://schemas.microsoft.com/office/powerpoint/2010/main" val="895574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877300"/>
            <a:ext cx="1676399" cy="14102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078200" y="0"/>
            <a:ext cx="2209890" cy="17145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sp>
        <p:nvSpPr>
          <p:cNvPr id="10" name="TextBox 9">
            <a:extLst>
              <a:ext uri="{FF2B5EF4-FFF2-40B4-BE49-F238E27FC236}">
                <a16:creationId xmlns:a16="http://schemas.microsoft.com/office/drawing/2014/main" id="{89B22CC3-8346-45F2-B839-20F3933D1D0E}"/>
              </a:ext>
            </a:extLst>
          </p:cNvPr>
          <p:cNvSpPr txBox="1"/>
          <p:nvPr/>
        </p:nvSpPr>
        <p:spPr>
          <a:xfrm>
            <a:off x="1009649" y="7307454"/>
            <a:ext cx="16672791" cy="1986698"/>
          </a:xfrm>
          <a:prstGeom prst="rect">
            <a:avLst/>
          </a:prstGeom>
          <a:noFill/>
        </p:spPr>
        <p:txBody>
          <a:bodyPr wrap="square">
            <a:spAutoFit/>
          </a:bodyPr>
          <a:lstStyle/>
          <a:p>
            <a:pPr marL="0" marR="0">
              <a:lnSpc>
                <a:spcPct val="107000"/>
              </a:lnSpc>
              <a:spcBef>
                <a:spcPts val="0"/>
              </a:spcBef>
              <a:spcAft>
                <a:spcPts val="800"/>
              </a:spcAft>
            </a:pPr>
            <a:r>
              <a:rPr lang="en-US" sz="4000" b="1" dirty="0">
                <a:effectLst/>
                <a:latin typeface="Candara" panose="020E0502030303020204" pitchFamily="34" charset="0"/>
                <a:ea typeface="Calibri" panose="020F0502020204030204" pitchFamily="34" charset="0"/>
                <a:cs typeface="Times New Roman" panose="02020603050405020304" pitchFamily="18" charset="0"/>
              </a:rPr>
              <a:t>Brief</a:t>
            </a:r>
            <a:r>
              <a:rPr lang="en-US" sz="4000" dirty="0">
                <a:effectLst/>
                <a:latin typeface="Candara" panose="020E0502030303020204" pitchFamily="34" charset="0"/>
                <a:ea typeface="Calibri" panose="020F0502020204030204" pitchFamily="34" charset="0"/>
                <a:cs typeface="Times New Roman" panose="02020603050405020304" pitchFamily="18" charset="0"/>
              </a:rPr>
              <a:t>: </a:t>
            </a:r>
            <a:r>
              <a:rPr lang="en-US" sz="3200" dirty="0">
                <a:effectLst/>
                <a:latin typeface="Calibri" panose="020F0502020204030204" pitchFamily="34" charset="0"/>
                <a:ea typeface="Calibri" panose="020F0502020204030204" pitchFamily="34" charset="0"/>
                <a:cs typeface="Times New Roman" panose="02020603050405020304" pitchFamily="18" charset="0"/>
              </a:rPr>
              <a:t>Drill-through filter enables us to drill down a product into its special “product detail” page.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From there, one can again drill-through into either the city/customer detail page.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Thus, self-guided intelligence is a powerful option. </a:t>
            </a:r>
            <a:endParaRPr lang="en-US" sz="2400" dirty="0">
              <a:effectLst/>
              <a:latin typeface="Candara" panose="020E050203030302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1B15E820-833E-4165-8F58-6EE0AFFA5A46}"/>
              </a:ext>
            </a:extLst>
          </p:cNvPr>
          <p:cNvSpPr txBox="1"/>
          <p:nvPr/>
        </p:nvSpPr>
        <p:spPr>
          <a:xfrm>
            <a:off x="843198" y="508656"/>
            <a:ext cx="12520874" cy="1107996"/>
          </a:xfrm>
          <a:prstGeom prst="rect">
            <a:avLst/>
          </a:prstGeom>
          <a:noFill/>
        </p:spPr>
        <p:txBody>
          <a:bodyPr wrap="square" rtlCol="0">
            <a:spAutoFit/>
          </a:bodyPr>
          <a:lstStyle/>
          <a:p>
            <a:r>
              <a:rPr lang="en-US" sz="6600">
                <a:latin typeface="Bahnschrift" panose="020B0502040204020203" pitchFamily="34" charset="0"/>
              </a:rPr>
              <a:t>Product-based </a:t>
            </a:r>
            <a:r>
              <a:rPr lang="en-US" sz="6600" dirty="0">
                <a:latin typeface="Bahnschrift" panose="020B0502040204020203" pitchFamily="34" charset="0"/>
              </a:rPr>
              <a:t>Insights</a:t>
            </a:r>
          </a:p>
        </p:txBody>
      </p:sp>
      <p:pic>
        <p:nvPicPr>
          <p:cNvPr id="11" name="Picture 10">
            <a:extLst>
              <a:ext uri="{FF2B5EF4-FFF2-40B4-BE49-F238E27FC236}">
                <a16:creationId xmlns:a16="http://schemas.microsoft.com/office/drawing/2014/main" id="{71785BF4-E273-4316-97E0-81C888E5871F}"/>
              </a:ext>
            </a:extLst>
          </p:cNvPr>
          <p:cNvPicPr/>
          <p:nvPr/>
        </p:nvPicPr>
        <p:blipFill>
          <a:blip r:embed="rId4"/>
          <a:stretch>
            <a:fillRect/>
          </a:stretch>
        </p:blipFill>
        <p:spPr>
          <a:xfrm>
            <a:off x="1009649" y="3988903"/>
            <a:ext cx="16489796" cy="3124200"/>
          </a:xfrm>
          <a:prstGeom prst="rect">
            <a:avLst/>
          </a:prstGeom>
        </p:spPr>
      </p:pic>
      <p:pic>
        <p:nvPicPr>
          <p:cNvPr id="12" name="Picture 11">
            <a:extLst>
              <a:ext uri="{FF2B5EF4-FFF2-40B4-BE49-F238E27FC236}">
                <a16:creationId xmlns:a16="http://schemas.microsoft.com/office/drawing/2014/main" id="{7B94F7EC-06A9-4181-B3E3-6659078B2405}"/>
              </a:ext>
            </a:extLst>
          </p:cNvPr>
          <p:cNvPicPr/>
          <p:nvPr/>
        </p:nvPicPr>
        <p:blipFill rotWithShape="1">
          <a:blip r:embed="rId5"/>
          <a:srcRect b="63548"/>
          <a:stretch/>
        </p:blipFill>
        <p:spPr bwMode="auto">
          <a:xfrm>
            <a:off x="6633650" y="1941421"/>
            <a:ext cx="5424788" cy="16804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40348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877300"/>
            <a:ext cx="1676399" cy="14102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078200" y="0"/>
            <a:ext cx="2209890" cy="17145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sp>
        <p:nvSpPr>
          <p:cNvPr id="14" name="TextBox 13">
            <a:extLst>
              <a:ext uri="{FF2B5EF4-FFF2-40B4-BE49-F238E27FC236}">
                <a16:creationId xmlns:a16="http://schemas.microsoft.com/office/drawing/2014/main" id="{19AADAC4-DCC0-4E10-8A48-CD17155EE4FB}"/>
              </a:ext>
            </a:extLst>
          </p:cNvPr>
          <p:cNvSpPr txBox="1"/>
          <p:nvPr/>
        </p:nvSpPr>
        <p:spPr>
          <a:xfrm>
            <a:off x="1397071" y="7615232"/>
            <a:ext cx="15493858" cy="1781513"/>
          </a:xfrm>
          <a:prstGeom prst="rect">
            <a:avLst/>
          </a:prstGeom>
          <a:noFill/>
        </p:spPr>
        <p:txBody>
          <a:bodyPr wrap="square">
            <a:spAutoFit/>
          </a:bodyPr>
          <a:lstStyle/>
          <a:p>
            <a:pPr marL="0" marR="0" algn="just">
              <a:lnSpc>
                <a:spcPct val="107000"/>
              </a:lnSpc>
              <a:spcBef>
                <a:spcPts val="0"/>
              </a:spcBef>
              <a:spcAft>
                <a:spcPts val="800"/>
              </a:spcAft>
            </a:pPr>
            <a:r>
              <a:rPr lang="en-US" sz="4000" b="1" dirty="0">
                <a:effectLst/>
                <a:latin typeface="Candara" panose="020E0502030303020204" pitchFamily="34" charset="0"/>
                <a:ea typeface="Calibri" panose="020F0502020204030204" pitchFamily="34" charset="0"/>
                <a:cs typeface="Times New Roman" panose="02020603050405020304" pitchFamily="18" charset="0"/>
              </a:rPr>
              <a:t>Recommendation</a:t>
            </a:r>
            <a:r>
              <a:rPr lang="en-US" sz="4000" dirty="0">
                <a:effectLst/>
                <a:latin typeface="Candara" panose="020E0502030303020204" pitchFamily="34" charset="0"/>
                <a:ea typeface="Calibri" panose="020F0502020204030204" pitchFamily="34" charset="0"/>
                <a:cs typeface="Times New Roman" panose="02020603050405020304" pitchFamily="18" charset="0"/>
              </a:rPr>
              <a:t>: </a:t>
            </a:r>
            <a:r>
              <a:rPr lang="en-US" sz="3200" dirty="0">
                <a:effectLst/>
                <a:latin typeface="Calibri" panose="020F0502020204030204" pitchFamily="34" charset="0"/>
                <a:ea typeface="Calibri" panose="020F0502020204030204" pitchFamily="34" charset="0"/>
                <a:cs typeface="Times New Roman" panose="02020603050405020304" pitchFamily="18" charset="0"/>
              </a:rPr>
              <a:t>For such lower-income geographies, </a:t>
            </a:r>
            <a:r>
              <a:rPr lang="en-US" sz="3200" u="sng"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sachets</a:t>
            </a:r>
            <a:r>
              <a:rPr lang="en-US" sz="3200" dirty="0">
                <a:effectLst/>
                <a:latin typeface="Calibri" panose="020F0502020204030204" pitchFamily="34" charset="0"/>
                <a:ea typeface="Calibri" panose="020F0502020204030204" pitchFamily="34" charset="0"/>
                <a:cs typeface="Times New Roman" panose="02020603050405020304" pitchFamily="18" charset="0"/>
              </a:rPr>
              <a:t> can be used to drive sales. It is noteworthy that Mexico, despite being the </a:t>
            </a:r>
            <a:r>
              <a:rPr lang="en-US" sz="3200" u="sng"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second largest</a:t>
            </a:r>
            <a:r>
              <a:rPr lang="en-US" sz="3200" dirty="0">
                <a:effectLst/>
                <a:latin typeface="Calibri" panose="020F0502020204030204" pitchFamily="34" charset="0"/>
                <a:ea typeface="Calibri" panose="020F0502020204030204" pitchFamily="34" charset="0"/>
                <a:cs typeface="Times New Roman" panose="02020603050405020304" pitchFamily="18" charset="0"/>
              </a:rPr>
              <a:t> pepper producer in the world, doesn’t have its cities appear in the list. </a:t>
            </a:r>
            <a:endParaRPr lang="en-US" sz="2400" dirty="0">
              <a:effectLst/>
              <a:latin typeface="Candara" panose="020E050203030302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D40B4C22-A862-401F-A152-103AC0642D73}"/>
              </a:ext>
            </a:extLst>
          </p:cNvPr>
          <p:cNvSpPr txBox="1"/>
          <p:nvPr/>
        </p:nvSpPr>
        <p:spPr>
          <a:xfrm>
            <a:off x="1216941" y="740214"/>
            <a:ext cx="16232859" cy="2308452"/>
          </a:xfrm>
          <a:prstGeom prst="rect">
            <a:avLst/>
          </a:prstGeom>
          <a:noFill/>
        </p:spPr>
        <p:txBody>
          <a:bodyPr wrap="square">
            <a:spAutoFit/>
          </a:bodyPr>
          <a:lstStyle/>
          <a:p>
            <a:pPr marL="0" marR="0">
              <a:lnSpc>
                <a:spcPct val="107000"/>
              </a:lnSpc>
              <a:spcBef>
                <a:spcPts val="0"/>
              </a:spcBef>
              <a:spcAft>
                <a:spcPts val="800"/>
              </a:spcAft>
            </a:pPr>
            <a:r>
              <a:rPr lang="en-US" sz="4000" b="1" dirty="0">
                <a:effectLst/>
                <a:latin typeface="Candara" panose="020E0502030303020204" pitchFamily="34" charset="0"/>
                <a:ea typeface="Calibri" panose="020F0502020204030204" pitchFamily="34" charset="0"/>
                <a:cs typeface="Times New Roman" panose="02020603050405020304" pitchFamily="18" charset="0"/>
              </a:rPr>
              <a:t>Insight: </a:t>
            </a:r>
            <a:r>
              <a:rPr lang="en-US" sz="3200" dirty="0">
                <a:effectLst/>
                <a:latin typeface="Calibri" panose="020F0502020204030204" pitchFamily="34" charset="0"/>
                <a:ea typeface="Calibri" panose="020F0502020204030204" pitchFamily="34" charset="0"/>
                <a:cs typeface="Times New Roman" panose="02020603050405020304" pitchFamily="18" charset="0"/>
              </a:rPr>
              <a:t>“Hermanos green pepper” earns the most profit among all the products (from Topline Performance matrix). Of the cities selling it the most, the first Mexican entrant (Hidalgo) is on the 10</a:t>
            </a:r>
            <a:r>
              <a:rPr lang="en-US" sz="3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3200" dirty="0">
                <a:effectLst/>
                <a:latin typeface="Calibri" panose="020F0502020204030204" pitchFamily="34" charset="0"/>
                <a:ea typeface="Calibri" panose="020F0502020204030204" pitchFamily="34" charset="0"/>
                <a:cs typeface="Times New Roman" panose="02020603050405020304" pitchFamily="18" charset="0"/>
              </a:rPr>
              <a:t> position. 27.6% of Mexico West customers earn less than $30k annually, the lowest across all sales regions (from customers page).</a:t>
            </a:r>
            <a:endParaRPr lang="en-US" sz="2400" dirty="0">
              <a:effectLst/>
              <a:latin typeface="Candara" panose="020E050203030302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AA147918-AC7C-4045-B493-E32A49C71DBE}"/>
              </a:ext>
            </a:extLst>
          </p:cNvPr>
          <p:cNvSpPr txBox="1"/>
          <p:nvPr/>
        </p:nvSpPr>
        <p:spPr>
          <a:xfrm>
            <a:off x="10107" y="208891"/>
            <a:ext cx="1666183" cy="523220"/>
          </a:xfrm>
          <a:prstGeom prst="rect">
            <a:avLst/>
          </a:prstGeom>
          <a:noFill/>
        </p:spPr>
        <p:txBody>
          <a:bodyPr wrap="square" rtlCol="0">
            <a:spAutoFit/>
          </a:bodyPr>
          <a:lstStyle/>
          <a:p>
            <a:r>
              <a:rPr lang="en-US" sz="2800" dirty="0">
                <a:solidFill>
                  <a:srgbClr val="00B050"/>
                </a:solidFill>
                <a:latin typeface="Bahnschrift" panose="020B0502040204020203" pitchFamily="34" charset="0"/>
              </a:rPr>
              <a:t> Contd.</a:t>
            </a:r>
          </a:p>
        </p:txBody>
      </p:sp>
      <p:pic>
        <p:nvPicPr>
          <p:cNvPr id="16" name="Picture 15">
            <a:extLst>
              <a:ext uri="{FF2B5EF4-FFF2-40B4-BE49-F238E27FC236}">
                <a16:creationId xmlns:a16="http://schemas.microsoft.com/office/drawing/2014/main" id="{E5B1B0CE-5275-4907-8002-5E6EB1B43075}"/>
              </a:ext>
            </a:extLst>
          </p:cNvPr>
          <p:cNvPicPr/>
          <p:nvPr/>
        </p:nvPicPr>
        <p:blipFill>
          <a:blip r:embed="rId6">
            <a:extLst>
              <a:ext uri="{28A0092B-C50C-407E-A947-70E740481C1C}">
                <a14:useLocalDpi xmlns:a14="http://schemas.microsoft.com/office/drawing/2010/main" val="0"/>
              </a:ext>
            </a:extLst>
          </a:blip>
          <a:stretch>
            <a:fillRect/>
          </a:stretch>
        </p:blipFill>
        <p:spPr>
          <a:xfrm>
            <a:off x="2182091" y="3203642"/>
            <a:ext cx="6248400" cy="4530658"/>
          </a:xfrm>
          <a:prstGeom prst="rect">
            <a:avLst/>
          </a:prstGeom>
        </p:spPr>
      </p:pic>
      <p:pic>
        <p:nvPicPr>
          <p:cNvPr id="17" name="Picture 16">
            <a:extLst>
              <a:ext uri="{FF2B5EF4-FFF2-40B4-BE49-F238E27FC236}">
                <a16:creationId xmlns:a16="http://schemas.microsoft.com/office/drawing/2014/main" id="{C7959501-262A-4F68-82E4-68CF8FCA30D0}"/>
              </a:ext>
            </a:extLst>
          </p:cNvPr>
          <p:cNvPicPr/>
          <p:nvPr/>
        </p:nvPicPr>
        <p:blipFill>
          <a:blip r:embed="rId7"/>
          <a:stretch>
            <a:fillRect/>
          </a:stretch>
        </p:blipFill>
        <p:spPr>
          <a:xfrm>
            <a:off x="10812446" y="3203642"/>
            <a:ext cx="5265754" cy="4256614"/>
          </a:xfrm>
          <a:prstGeom prst="rect">
            <a:avLst/>
          </a:prstGeom>
        </p:spPr>
      </p:pic>
    </p:spTree>
    <p:extLst>
      <p:ext uri="{BB962C8B-B14F-4D97-AF65-F5344CB8AC3E}">
        <p14:creationId xmlns:p14="http://schemas.microsoft.com/office/powerpoint/2010/main" val="1938727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9258300"/>
            <a:ext cx="1142999" cy="10292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078200" y="0"/>
            <a:ext cx="2209890" cy="17145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sp>
        <p:nvSpPr>
          <p:cNvPr id="12" name="TextBox 11">
            <a:extLst>
              <a:ext uri="{FF2B5EF4-FFF2-40B4-BE49-F238E27FC236}">
                <a16:creationId xmlns:a16="http://schemas.microsoft.com/office/drawing/2014/main" id="{942023F2-EF70-4F3F-9094-DCFB65B07F5E}"/>
              </a:ext>
            </a:extLst>
          </p:cNvPr>
          <p:cNvSpPr txBox="1"/>
          <p:nvPr/>
        </p:nvSpPr>
        <p:spPr>
          <a:xfrm>
            <a:off x="615109" y="8405664"/>
            <a:ext cx="16123439" cy="1254574"/>
          </a:xfrm>
          <a:prstGeom prst="rect">
            <a:avLst/>
          </a:prstGeom>
          <a:noFill/>
        </p:spPr>
        <p:txBody>
          <a:bodyPr wrap="square">
            <a:spAutoFit/>
          </a:bodyPr>
          <a:lstStyle/>
          <a:p>
            <a:pPr marL="228600" marR="0">
              <a:lnSpc>
                <a:spcPct val="107000"/>
              </a:lnSpc>
              <a:spcBef>
                <a:spcPts val="0"/>
              </a:spcBef>
              <a:spcAft>
                <a:spcPts val="800"/>
              </a:spcAft>
            </a:pPr>
            <a:r>
              <a:rPr lang="en-US" sz="4000" b="1" dirty="0">
                <a:effectLst/>
                <a:latin typeface="Candara" panose="020E0502030303020204" pitchFamily="34" charset="0"/>
                <a:ea typeface="Calibri" panose="020F0502020204030204" pitchFamily="34" charset="0"/>
                <a:cs typeface="Times New Roman" panose="02020603050405020304" pitchFamily="18" charset="0"/>
              </a:rPr>
              <a:t>Recommendation</a:t>
            </a:r>
            <a:r>
              <a:rPr lang="en-US" sz="4000" dirty="0">
                <a:effectLst/>
                <a:latin typeface="Candara" panose="020E0502030303020204" pitchFamily="34" charset="0"/>
                <a:ea typeface="Calibri" panose="020F0502020204030204" pitchFamily="34" charset="0"/>
                <a:cs typeface="Times New Roman" panose="02020603050405020304" pitchFamily="18" charset="0"/>
              </a:rPr>
              <a:t>: </a:t>
            </a:r>
            <a:r>
              <a:rPr lang="en-US" sz="3200" dirty="0">
                <a:effectLst/>
                <a:latin typeface="Candara" panose="020E0502030303020204" pitchFamily="34" charset="0"/>
                <a:ea typeface="Calibri" panose="020F0502020204030204" pitchFamily="34" charset="0"/>
                <a:cs typeface="Times New Roman" panose="02020603050405020304" pitchFamily="18" charset="0"/>
              </a:rPr>
              <a:t>A change of 15-20% is palpable, on a 10% price change, while solely taking price into account.</a:t>
            </a:r>
            <a:r>
              <a:rPr lang="en-US" sz="3200" b="1" dirty="0">
                <a:effectLst/>
                <a:latin typeface="Candara" panose="020E0502030303020204" pitchFamily="34" charset="0"/>
                <a:ea typeface="Calibri" panose="020F0502020204030204" pitchFamily="34" charset="0"/>
                <a:cs typeface="Times New Roman" panose="02020603050405020304" pitchFamily="18" charset="0"/>
              </a:rPr>
              <a:t> </a:t>
            </a:r>
            <a:endParaRPr lang="en-US" sz="3200" dirty="0">
              <a:effectLst/>
              <a:latin typeface="Candara" panose="020E050203030302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77DDA27E-76DF-4054-9122-33D7AB7C0F62}"/>
              </a:ext>
            </a:extLst>
          </p:cNvPr>
          <p:cNvPicPr>
            <a:picLocks noChangeAspect="1"/>
          </p:cNvPicPr>
          <p:nvPr/>
        </p:nvPicPr>
        <p:blipFill>
          <a:blip r:embed="rId4"/>
          <a:stretch>
            <a:fillRect/>
          </a:stretch>
        </p:blipFill>
        <p:spPr>
          <a:xfrm>
            <a:off x="11768989" y="190500"/>
            <a:ext cx="4625531" cy="2252132"/>
          </a:xfrm>
          <a:prstGeom prst="rect">
            <a:avLst/>
          </a:prstGeom>
        </p:spPr>
      </p:pic>
      <p:pic>
        <p:nvPicPr>
          <p:cNvPr id="14" name="Picture 13">
            <a:extLst>
              <a:ext uri="{FF2B5EF4-FFF2-40B4-BE49-F238E27FC236}">
                <a16:creationId xmlns:a16="http://schemas.microsoft.com/office/drawing/2014/main" id="{5F3894A2-9508-4665-A1BC-4BB8C0282C2F}"/>
              </a:ext>
            </a:extLst>
          </p:cNvPr>
          <p:cNvPicPr>
            <a:picLocks noChangeAspect="1"/>
          </p:cNvPicPr>
          <p:nvPr/>
        </p:nvPicPr>
        <p:blipFill>
          <a:blip r:embed="rId5"/>
          <a:stretch>
            <a:fillRect/>
          </a:stretch>
        </p:blipFill>
        <p:spPr>
          <a:xfrm>
            <a:off x="959138" y="4115047"/>
            <a:ext cx="15779411" cy="4096512"/>
          </a:xfrm>
          <a:prstGeom prst="rect">
            <a:avLst/>
          </a:prstGeom>
        </p:spPr>
      </p:pic>
      <p:sp>
        <p:nvSpPr>
          <p:cNvPr id="15" name="TextBox 14">
            <a:extLst>
              <a:ext uri="{FF2B5EF4-FFF2-40B4-BE49-F238E27FC236}">
                <a16:creationId xmlns:a16="http://schemas.microsoft.com/office/drawing/2014/main" id="{BAA1E376-427E-403B-9893-5F7C4BE436CE}"/>
              </a:ext>
            </a:extLst>
          </p:cNvPr>
          <p:cNvSpPr txBox="1"/>
          <p:nvPr/>
        </p:nvSpPr>
        <p:spPr>
          <a:xfrm>
            <a:off x="615109" y="2590436"/>
            <a:ext cx="16095731" cy="1254574"/>
          </a:xfrm>
          <a:prstGeom prst="rect">
            <a:avLst/>
          </a:prstGeom>
          <a:noFill/>
        </p:spPr>
        <p:txBody>
          <a:bodyPr wrap="square">
            <a:spAutoFit/>
          </a:bodyPr>
          <a:lstStyle/>
          <a:p>
            <a:pPr marL="228600" marR="0" algn="just">
              <a:lnSpc>
                <a:spcPct val="107000"/>
              </a:lnSpc>
              <a:spcBef>
                <a:spcPts val="0"/>
              </a:spcBef>
              <a:spcAft>
                <a:spcPts val="800"/>
              </a:spcAft>
            </a:pPr>
            <a:r>
              <a:rPr lang="en-US" sz="4000" b="1" dirty="0">
                <a:effectLst/>
                <a:latin typeface="Candara" panose="020E0502030303020204" pitchFamily="34" charset="0"/>
                <a:ea typeface="Calibri" panose="020F0502020204030204" pitchFamily="34" charset="0"/>
                <a:cs typeface="Times New Roman" panose="02020603050405020304" pitchFamily="18" charset="0"/>
              </a:rPr>
              <a:t>Insight</a:t>
            </a:r>
            <a:r>
              <a:rPr lang="en-US" sz="4000" dirty="0">
                <a:effectLst/>
                <a:latin typeface="Candara" panose="020E0502030303020204" pitchFamily="34" charset="0"/>
                <a:ea typeface="Calibri" panose="020F0502020204030204" pitchFamily="34" charset="0"/>
                <a:cs typeface="Times New Roman" panose="02020603050405020304" pitchFamily="18" charset="0"/>
              </a:rPr>
              <a:t>:</a:t>
            </a:r>
            <a:r>
              <a:rPr lang="en-US" sz="3200" dirty="0">
                <a:effectLst/>
                <a:latin typeface="Candara" panose="020E0502030303020204" pitchFamily="34" charset="0"/>
                <a:ea typeface="Calibri" panose="020F0502020204030204" pitchFamily="34" charset="0"/>
                <a:cs typeface="Times New Roman" panose="02020603050405020304" pitchFamily="18" charset="0"/>
              </a:rPr>
              <a:t> Leveraging the </a:t>
            </a:r>
            <a:r>
              <a:rPr lang="en-US" sz="3200" i="1" dirty="0">
                <a:effectLst/>
                <a:latin typeface="Candara" panose="020E0502030303020204" pitchFamily="34" charset="0"/>
                <a:ea typeface="Calibri" panose="020F0502020204030204" pitchFamily="34" charset="0"/>
                <a:cs typeface="Times New Roman" panose="02020603050405020304" pitchFamily="18" charset="0"/>
              </a:rPr>
              <a:t>what-if</a:t>
            </a:r>
            <a:r>
              <a:rPr lang="en-US" sz="3200" dirty="0">
                <a:effectLst/>
                <a:latin typeface="Candara" panose="020E0502030303020204" pitchFamily="34" charset="0"/>
                <a:ea typeface="Calibri" panose="020F0502020204030204" pitchFamily="34" charset="0"/>
                <a:cs typeface="Times New Roman" panose="02020603050405020304" pitchFamily="18" charset="0"/>
              </a:rPr>
              <a:t> feature, one can visualize the effect of changing price of the commodity in consideration: </a:t>
            </a:r>
            <a:r>
              <a:rPr lang="en-US" sz="3200" i="1" dirty="0">
                <a:effectLst/>
                <a:latin typeface="Candara" panose="020E0502030303020204" pitchFamily="34" charset="0"/>
                <a:ea typeface="Calibri" panose="020F0502020204030204" pitchFamily="34" charset="0"/>
                <a:cs typeface="Times New Roman" panose="02020603050405020304" pitchFamily="18" charset="0"/>
              </a:rPr>
              <a:t>Hermanos </a:t>
            </a:r>
            <a:r>
              <a:rPr lang="en-US" sz="3200" i="1" dirty="0" err="1">
                <a:effectLst/>
                <a:latin typeface="Candara" panose="020E0502030303020204" pitchFamily="34" charset="0"/>
                <a:ea typeface="Calibri" panose="020F0502020204030204" pitchFamily="34" charset="0"/>
                <a:cs typeface="Times New Roman" panose="02020603050405020304" pitchFamily="18" charset="0"/>
              </a:rPr>
              <a:t>Potatos</a:t>
            </a:r>
            <a:r>
              <a:rPr lang="en-US" sz="3200" dirty="0">
                <a:effectLst/>
                <a:latin typeface="Candara" panose="020E0502030303020204" pitchFamily="34" charset="0"/>
                <a:ea typeface="Calibri" panose="020F0502020204030204" pitchFamily="34" charset="0"/>
                <a:cs typeface="Times New Roman" panose="02020603050405020304" pitchFamily="18" charset="0"/>
              </a:rPr>
              <a:t>, on profits.</a:t>
            </a:r>
          </a:p>
        </p:txBody>
      </p:sp>
      <p:sp>
        <p:nvSpPr>
          <p:cNvPr id="16" name="TextBox 15">
            <a:extLst>
              <a:ext uri="{FF2B5EF4-FFF2-40B4-BE49-F238E27FC236}">
                <a16:creationId xmlns:a16="http://schemas.microsoft.com/office/drawing/2014/main" id="{87C121CE-C722-45F3-B8A5-EF3D76A4F7CB}"/>
              </a:ext>
            </a:extLst>
          </p:cNvPr>
          <p:cNvSpPr txBox="1"/>
          <p:nvPr/>
        </p:nvSpPr>
        <p:spPr>
          <a:xfrm>
            <a:off x="843198" y="508656"/>
            <a:ext cx="12520874" cy="1107996"/>
          </a:xfrm>
          <a:prstGeom prst="rect">
            <a:avLst/>
          </a:prstGeom>
          <a:noFill/>
        </p:spPr>
        <p:txBody>
          <a:bodyPr wrap="square" rtlCol="0">
            <a:spAutoFit/>
          </a:bodyPr>
          <a:lstStyle/>
          <a:p>
            <a:r>
              <a:rPr lang="en-US" sz="6600" dirty="0">
                <a:latin typeface="Bahnschrift" panose="020B0502040204020203" pitchFamily="34" charset="0"/>
              </a:rPr>
              <a:t>Price Adjustment Insights</a:t>
            </a:r>
          </a:p>
        </p:txBody>
      </p:sp>
    </p:spTree>
    <p:extLst>
      <p:ext uri="{BB962C8B-B14F-4D97-AF65-F5344CB8AC3E}">
        <p14:creationId xmlns:p14="http://schemas.microsoft.com/office/powerpoint/2010/main" val="730494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877925" y="0"/>
            <a:ext cx="4410075" cy="10287000"/>
          </a:xfrm>
          <a:custGeom>
            <a:avLst/>
            <a:gdLst/>
            <a:ahLst/>
            <a:cxnLst/>
            <a:rect l="l" t="t" r="r" b="b"/>
            <a:pathLst>
              <a:path w="4410075" h="10287000">
                <a:moveTo>
                  <a:pt x="4410059" y="10286999"/>
                </a:moveTo>
                <a:lnTo>
                  <a:pt x="0" y="10286999"/>
                </a:lnTo>
                <a:lnTo>
                  <a:pt x="0" y="0"/>
                </a:lnTo>
                <a:lnTo>
                  <a:pt x="4410059" y="0"/>
                </a:lnTo>
                <a:lnTo>
                  <a:pt x="4410059" y="10286999"/>
                </a:lnTo>
                <a:close/>
              </a:path>
            </a:pathLst>
          </a:custGeom>
          <a:solidFill>
            <a:srgbClr val="00DF90"/>
          </a:solidFill>
        </p:spPr>
        <p:txBody>
          <a:bodyPr wrap="square" lIns="0" tIns="0" rIns="0" bIns="0" rtlCol="0"/>
          <a:lstStyle/>
          <a:p>
            <a:endParaRPr b="1" dirty="0"/>
          </a:p>
        </p:txBody>
      </p:sp>
      <p:sp>
        <p:nvSpPr>
          <p:cNvPr id="3" name="object 3"/>
          <p:cNvSpPr/>
          <p:nvPr/>
        </p:nvSpPr>
        <p:spPr>
          <a:xfrm flipH="1">
            <a:off x="0" y="9261765"/>
            <a:ext cx="3667292" cy="10286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910689" y="-387"/>
            <a:ext cx="3934472" cy="102863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351678" y="9057392"/>
            <a:ext cx="1250315" cy="1229995"/>
          </a:xfrm>
          <a:custGeom>
            <a:avLst/>
            <a:gdLst/>
            <a:ahLst/>
            <a:cxnLst/>
            <a:rect l="l" t="t" r="r" b="b"/>
            <a:pathLst>
              <a:path w="1250315" h="1229995">
                <a:moveTo>
                  <a:pt x="20190" y="0"/>
                </a:moveTo>
                <a:lnTo>
                  <a:pt x="1249797" y="1229606"/>
                </a:lnTo>
                <a:lnTo>
                  <a:pt x="1209406" y="1229606"/>
                </a:lnTo>
                <a:lnTo>
                  <a:pt x="0" y="20190"/>
                </a:lnTo>
                <a:lnTo>
                  <a:pt x="20190" y="0"/>
                </a:lnTo>
                <a:close/>
              </a:path>
            </a:pathLst>
          </a:custGeom>
          <a:solidFill>
            <a:srgbClr val="FFFFFF"/>
          </a:solidFill>
        </p:spPr>
        <p:txBody>
          <a:bodyPr wrap="square" lIns="0" tIns="0" rIns="0" bIns="0" rtlCol="0"/>
          <a:lstStyle/>
          <a:p>
            <a:endParaRPr/>
          </a:p>
        </p:txBody>
      </p:sp>
      <p:sp>
        <p:nvSpPr>
          <p:cNvPr id="6" name="object 6"/>
          <p:cNvSpPr/>
          <p:nvPr/>
        </p:nvSpPr>
        <p:spPr>
          <a:xfrm>
            <a:off x="4581002" y="0"/>
            <a:ext cx="1247140" cy="1226820"/>
          </a:xfrm>
          <a:custGeom>
            <a:avLst/>
            <a:gdLst/>
            <a:ahLst/>
            <a:cxnLst/>
            <a:rect l="l" t="t" r="r" b="b"/>
            <a:pathLst>
              <a:path w="1247139" h="1226820">
                <a:moveTo>
                  <a:pt x="40406" y="0"/>
                </a:moveTo>
                <a:lnTo>
                  <a:pt x="1246679" y="1206272"/>
                </a:lnTo>
                <a:lnTo>
                  <a:pt x="1226473" y="1226477"/>
                </a:lnTo>
                <a:lnTo>
                  <a:pt x="0" y="0"/>
                </a:lnTo>
                <a:lnTo>
                  <a:pt x="40406" y="0"/>
                </a:lnTo>
                <a:close/>
              </a:path>
            </a:pathLst>
          </a:custGeom>
          <a:solidFill>
            <a:srgbClr val="FFFFFF"/>
          </a:solidFill>
        </p:spPr>
        <p:txBody>
          <a:bodyPr wrap="square" lIns="0" tIns="0" rIns="0" bIns="0" rtlCol="0"/>
          <a:lstStyle/>
          <a:p>
            <a:endParaRPr/>
          </a:p>
        </p:txBody>
      </p:sp>
      <p:grpSp>
        <p:nvGrpSpPr>
          <p:cNvPr id="7" name="object 7"/>
          <p:cNvGrpSpPr/>
          <p:nvPr/>
        </p:nvGrpSpPr>
        <p:grpSpPr>
          <a:xfrm flipH="1">
            <a:off x="16142852" y="5289165"/>
            <a:ext cx="2159003" cy="3935095"/>
            <a:chOff x="0" y="5839304"/>
            <a:chExt cx="1483995" cy="3935095"/>
          </a:xfrm>
        </p:grpSpPr>
        <p:sp>
          <p:nvSpPr>
            <p:cNvPr id="8" name="object 8"/>
            <p:cNvSpPr/>
            <p:nvPr/>
          </p:nvSpPr>
          <p:spPr>
            <a:xfrm>
              <a:off x="0" y="5839304"/>
              <a:ext cx="1028639" cy="393447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0" y="8131063"/>
              <a:ext cx="1483995" cy="1504315"/>
            </a:xfrm>
            <a:custGeom>
              <a:avLst/>
              <a:gdLst/>
              <a:ahLst/>
              <a:cxnLst/>
              <a:rect l="l" t="t" r="r" b="b"/>
              <a:pathLst>
                <a:path w="1483995" h="1504315">
                  <a:moveTo>
                    <a:pt x="0" y="0"/>
                  </a:moveTo>
                  <a:lnTo>
                    <a:pt x="1483975" y="1483975"/>
                  </a:lnTo>
                  <a:lnTo>
                    <a:pt x="1463771" y="1504182"/>
                  </a:lnTo>
                  <a:lnTo>
                    <a:pt x="0" y="40406"/>
                  </a:lnTo>
                  <a:lnTo>
                    <a:pt x="0" y="0"/>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2A99E2E3-7DD0-486D-87D5-E54FB20B78D0}"/>
              </a:ext>
            </a:extLst>
          </p:cNvPr>
          <p:cNvSpPr txBox="1"/>
          <p:nvPr/>
        </p:nvSpPr>
        <p:spPr>
          <a:xfrm>
            <a:off x="14445913" y="3620006"/>
            <a:ext cx="3590379" cy="3046988"/>
          </a:xfrm>
          <a:prstGeom prst="rect">
            <a:avLst/>
          </a:prstGeom>
          <a:noFill/>
        </p:spPr>
        <p:txBody>
          <a:bodyPr wrap="square" rtlCol="0">
            <a:spAutoFit/>
          </a:bodyPr>
          <a:lstStyle/>
          <a:p>
            <a:pPr algn="ctr"/>
            <a:r>
              <a:rPr lang="en-US" sz="9600" b="1" dirty="0">
                <a:latin typeface="Bahnschrift" panose="020B0502040204020203" pitchFamily="34" charset="0"/>
              </a:rPr>
              <a:t>About Us</a:t>
            </a:r>
          </a:p>
        </p:txBody>
      </p:sp>
      <p:pic>
        <p:nvPicPr>
          <p:cNvPr id="20" name="Picture 19">
            <a:extLst>
              <a:ext uri="{FF2B5EF4-FFF2-40B4-BE49-F238E27FC236}">
                <a16:creationId xmlns:a16="http://schemas.microsoft.com/office/drawing/2014/main" id="{B4B30D62-FB70-453B-8D83-BB9EA4A943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759" y="5240401"/>
            <a:ext cx="3385255" cy="3385255"/>
          </a:xfrm>
          <a:prstGeom prst="rect">
            <a:avLst/>
          </a:prstGeom>
          <a:ln>
            <a:noFill/>
          </a:ln>
          <a:effectLst>
            <a:outerShdw blurRad="190500" algn="tl" rotWithShape="0">
              <a:srgbClr val="000000">
                <a:alpha val="70000"/>
              </a:srgbClr>
            </a:outerShdw>
          </a:effectLst>
        </p:spPr>
      </p:pic>
      <p:sp>
        <p:nvSpPr>
          <p:cNvPr id="21" name="TextBox 20">
            <a:extLst>
              <a:ext uri="{FF2B5EF4-FFF2-40B4-BE49-F238E27FC236}">
                <a16:creationId xmlns:a16="http://schemas.microsoft.com/office/drawing/2014/main" id="{F782BE99-2B0A-46EA-AC9A-DDFF6BA25462}"/>
              </a:ext>
            </a:extLst>
          </p:cNvPr>
          <p:cNvSpPr txBox="1"/>
          <p:nvPr/>
        </p:nvSpPr>
        <p:spPr>
          <a:xfrm>
            <a:off x="4509654" y="5420822"/>
            <a:ext cx="3491346" cy="523220"/>
          </a:xfrm>
          <a:prstGeom prst="rect">
            <a:avLst/>
          </a:prstGeom>
          <a:noFill/>
        </p:spPr>
        <p:txBody>
          <a:bodyPr wrap="square" rtlCol="0">
            <a:spAutoFit/>
          </a:bodyPr>
          <a:lstStyle/>
          <a:p>
            <a:r>
              <a:rPr lang="en-US" sz="2800" dirty="0">
                <a:solidFill>
                  <a:srgbClr val="00B050"/>
                </a:solidFill>
                <a:latin typeface="Bahnschrift SemiBold" panose="020B0502040204020203" pitchFamily="34" charset="0"/>
              </a:rPr>
              <a:t>Priyatam Piyush</a:t>
            </a:r>
            <a:endParaRPr lang="en-US" sz="2000" dirty="0">
              <a:latin typeface="Bahnschrift SemiBold" panose="020B0502040204020203" pitchFamily="34" charset="0"/>
            </a:endParaRPr>
          </a:p>
        </p:txBody>
      </p:sp>
      <p:sp>
        <p:nvSpPr>
          <p:cNvPr id="23" name="TextBox 22">
            <a:extLst>
              <a:ext uri="{FF2B5EF4-FFF2-40B4-BE49-F238E27FC236}">
                <a16:creationId xmlns:a16="http://schemas.microsoft.com/office/drawing/2014/main" id="{469B9587-4D37-4A83-9F38-D2DA859C465A}"/>
              </a:ext>
            </a:extLst>
          </p:cNvPr>
          <p:cNvSpPr txBox="1"/>
          <p:nvPr/>
        </p:nvSpPr>
        <p:spPr>
          <a:xfrm>
            <a:off x="4509654" y="6063772"/>
            <a:ext cx="2424546" cy="430887"/>
          </a:xfrm>
          <a:prstGeom prst="rect">
            <a:avLst/>
          </a:prstGeom>
          <a:noFill/>
        </p:spPr>
        <p:txBody>
          <a:bodyPr wrap="square" rtlCol="0">
            <a:spAutoFit/>
          </a:bodyPr>
          <a:lstStyle/>
          <a:p>
            <a:r>
              <a:rPr lang="en-US" sz="2200" dirty="0">
                <a:latin typeface="Bahnschrift SemiBold" panose="020B0502040204020203" pitchFamily="34" charset="0"/>
              </a:rPr>
              <a:t>Patna, India</a:t>
            </a:r>
          </a:p>
        </p:txBody>
      </p:sp>
      <p:sp>
        <p:nvSpPr>
          <p:cNvPr id="24" name="TextBox 23">
            <a:extLst>
              <a:ext uri="{FF2B5EF4-FFF2-40B4-BE49-F238E27FC236}">
                <a16:creationId xmlns:a16="http://schemas.microsoft.com/office/drawing/2014/main" id="{15D9D6ED-3E97-4E5D-A89B-FF4477DFA0C1}"/>
              </a:ext>
            </a:extLst>
          </p:cNvPr>
          <p:cNvSpPr txBox="1"/>
          <p:nvPr/>
        </p:nvSpPr>
        <p:spPr>
          <a:xfrm>
            <a:off x="4509654" y="6591300"/>
            <a:ext cx="2424546" cy="430887"/>
          </a:xfrm>
          <a:prstGeom prst="rect">
            <a:avLst/>
          </a:prstGeom>
          <a:noFill/>
        </p:spPr>
        <p:txBody>
          <a:bodyPr wrap="square" rtlCol="0">
            <a:spAutoFit/>
          </a:bodyPr>
          <a:lstStyle/>
          <a:p>
            <a:r>
              <a:rPr lang="en-US" sz="2200" dirty="0">
                <a:latin typeface="Bahnschrift SemiBold" panose="020B0502040204020203" pitchFamily="34" charset="0"/>
              </a:rPr>
              <a:t>6201087076</a:t>
            </a:r>
          </a:p>
        </p:txBody>
      </p:sp>
      <p:sp>
        <p:nvSpPr>
          <p:cNvPr id="25" name="TextBox 24">
            <a:extLst>
              <a:ext uri="{FF2B5EF4-FFF2-40B4-BE49-F238E27FC236}">
                <a16:creationId xmlns:a16="http://schemas.microsoft.com/office/drawing/2014/main" id="{98092302-5A80-48C9-8915-7B7356F1CA2B}"/>
              </a:ext>
            </a:extLst>
          </p:cNvPr>
          <p:cNvSpPr txBox="1"/>
          <p:nvPr/>
        </p:nvSpPr>
        <p:spPr>
          <a:xfrm>
            <a:off x="4509654" y="7061067"/>
            <a:ext cx="3796146" cy="430887"/>
          </a:xfrm>
          <a:prstGeom prst="rect">
            <a:avLst/>
          </a:prstGeom>
          <a:noFill/>
        </p:spPr>
        <p:txBody>
          <a:bodyPr wrap="square" rtlCol="0">
            <a:spAutoFit/>
          </a:bodyPr>
          <a:lstStyle/>
          <a:p>
            <a:r>
              <a:rPr lang="en-US" sz="2200" dirty="0">
                <a:solidFill>
                  <a:srgbClr val="00B050"/>
                </a:solidFill>
                <a:latin typeface="Bahnschrift SemiBold" panose="020B0502040204020203" pitchFamily="34" charset="0"/>
              </a:rPr>
              <a:t>piyushpriya34@gmail.com</a:t>
            </a:r>
          </a:p>
        </p:txBody>
      </p:sp>
      <p:pic>
        <p:nvPicPr>
          <p:cNvPr id="29" name="Graphic 28">
            <a:hlinkClick r:id="rId6"/>
            <a:extLst>
              <a:ext uri="{FF2B5EF4-FFF2-40B4-BE49-F238E27FC236}">
                <a16:creationId xmlns:a16="http://schemas.microsoft.com/office/drawing/2014/main" id="{8D02AD29-2E0E-459E-B22A-904AF160254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96753" y="7686724"/>
            <a:ext cx="341944" cy="341944"/>
          </a:xfrm>
          <a:prstGeom prst="rect">
            <a:avLst/>
          </a:prstGeom>
        </p:spPr>
      </p:pic>
      <p:pic>
        <p:nvPicPr>
          <p:cNvPr id="30" name="Graphic 29">
            <a:hlinkClick r:id="rId9"/>
            <a:extLst>
              <a:ext uri="{FF2B5EF4-FFF2-40B4-BE49-F238E27FC236}">
                <a16:creationId xmlns:a16="http://schemas.microsoft.com/office/drawing/2014/main" id="{4F3CE5A6-608F-4639-8AE7-85E38A9DA2C7}"/>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62491" y="7654367"/>
            <a:ext cx="341944" cy="341944"/>
          </a:xfrm>
          <a:prstGeom prst="rect">
            <a:avLst/>
          </a:prstGeom>
        </p:spPr>
      </p:pic>
      <p:pic>
        <p:nvPicPr>
          <p:cNvPr id="31" name="Graphic 30">
            <a:hlinkClick r:id="rId12"/>
            <a:extLst>
              <a:ext uri="{FF2B5EF4-FFF2-40B4-BE49-F238E27FC236}">
                <a16:creationId xmlns:a16="http://schemas.microsoft.com/office/drawing/2014/main" id="{0FFD7D7F-BCFA-4CC3-B769-BB7F5199DA75}"/>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729050" y="7654367"/>
            <a:ext cx="341944" cy="341944"/>
          </a:xfrm>
          <a:prstGeom prst="rect">
            <a:avLst/>
          </a:prstGeom>
        </p:spPr>
      </p:pic>
      <p:sp>
        <p:nvSpPr>
          <p:cNvPr id="32" name="TextBox 31">
            <a:extLst>
              <a:ext uri="{FF2B5EF4-FFF2-40B4-BE49-F238E27FC236}">
                <a16:creationId xmlns:a16="http://schemas.microsoft.com/office/drawing/2014/main" id="{5158451E-670B-4721-A1BF-92A4D0F00249}"/>
              </a:ext>
            </a:extLst>
          </p:cNvPr>
          <p:cNvSpPr txBox="1"/>
          <p:nvPr/>
        </p:nvSpPr>
        <p:spPr>
          <a:xfrm>
            <a:off x="8497247" y="5341346"/>
            <a:ext cx="5128970" cy="2677656"/>
          </a:xfrm>
          <a:prstGeom prst="rect">
            <a:avLst/>
          </a:prstGeom>
          <a:noFill/>
        </p:spPr>
        <p:txBody>
          <a:bodyPr wrap="square" rtlCol="0">
            <a:spAutoFit/>
          </a:bodyPr>
          <a:lstStyle/>
          <a:p>
            <a:r>
              <a:rPr lang="en-US" sz="2400" dirty="0">
                <a:solidFill>
                  <a:srgbClr val="000000"/>
                </a:solidFill>
                <a:latin typeface="Lora"/>
              </a:rPr>
              <a:t>P</a:t>
            </a:r>
            <a:r>
              <a:rPr lang="en-US" sz="2400" b="0" i="0" u="none" strike="noStrike" dirty="0">
                <a:solidFill>
                  <a:srgbClr val="000000"/>
                </a:solidFill>
                <a:effectLst/>
                <a:latin typeface="Lora"/>
              </a:rPr>
              <a:t>ursuing B.E from Jadavpur University.</a:t>
            </a:r>
          </a:p>
          <a:p>
            <a:endParaRPr lang="en-US" sz="2400" dirty="0">
              <a:solidFill>
                <a:srgbClr val="000000"/>
              </a:solidFill>
              <a:latin typeface="Lora"/>
            </a:endParaRPr>
          </a:p>
          <a:p>
            <a:r>
              <a:rPr lang="en-US" sz="2400" dirty="0">
                <a:solidFill>
                  <a:srgbClr val="000000"/>
                </a:solidFill>
                <a:latin typeface="Lora"/>
              </a:rPr>
              <a:t>A</a:t>
            </a:r>
            <a:r>
              <a:rPr lang="en-US" sz="2400" b="0" i="0" u="none" strike="noStrike" dirty="0">
                <a:solidFill>
                  <a:srgbClr val="000000"/>
                </a:solidFill>
                <a:effectLst/>
                <a:latin typeface="Lora"/>
              </a:rPr>
              <a:t>n avid programmer, who has interned with multiple multinational companies.</a:t>
            </a:r>
          </a:p>
          <a:p>
            <a:endParaRPr lang="en-US" sz="2400" dirty="0">
              <a:solidFill>
                <a:srgbClr val="000000"/>
              </a:solidFill>
              <a:latin typeface="Lora"/>
            </a:endParaRPr>
          </a:p>
          <a:p>
            <a:r>
              <a:rPr lang="en-US" sz="2400" b="0" i="0" u="none" strike="noStrike" dirty="0">
                <a:solidFill>
                  <a:srgbClr val="000000"/>
                </a:solidFill>
                <a:effectLst/>
                <a:latin typeface="Lora"/>
              </a:rPr>
              <a:t>He has a deep understanding of data science, development and analytics.</a:t>
            </a:r>
            <a:endParaRPr lang="en-US" sz="2400" dirty="0">
              <a:latin typeface="Lora"/>
            </a:endParaRPr>
          </a:p>
        </p:txBody>
      </p:sp>
      <p:sp>
        <p:nvSpPr>
          <p:cNvPr id="33" name="TextBox 32">
            <a:extLst>
              <a:ext uri="{FF2B5EF4-FFF2-40B4-BE49-F238E27FC236}">
                <a16:creationId xmlns:a16="http://schemas.microsoft.com/office/drawing/2014/main" id="{C8214D73-931E-4B9C-B100-A719FE3D3814}"/>
              </a:ext>
            </a:extLst>
          </p:cNvPr>
          <p:cNvSpPr txBox="1"/>
          <p:nvPr/>
        </p:nvSpPr>
        <p:spPr>
          <a:xfrm>
            <a:off x="863408" y="488718"/>
            <a:ext cx="12888663" cy="4708981"/>
          </a:xfrm>
          <a:prstGeom prst="rect">
            <a:avLst/>
          </a:prstGeom>
          <a:noFill/>
        </p:spPr>
        <p:txBody>
          <a:bodyPr wrap="square" rtlCol="0">
            <a:spAutoFit/>
          </a:bodyPr>
          <a:lstStyle/>
          <a:p>
            <a:pPr algn="ctr" rtl="0">
              <a:spcBef>
                <a:spcPts val="0"/>
              </a:spcBef>
              <a:spcAft>
                <a:spcPts val="0"/>
              </a:spcAft>
            </a:pPr>
            <a:r>
              <a:rPr lang="en-US" sz="3600" dirty="0">
                <a:solidFill>
                  <a:srgbClr val="00B050"/>
                </a:solidFill>
                <a:latin typeface="Bahnschrift SemiCondensed" panose="020B0502040204020203" pitchFamily="34" charset="0"/>
              </a:rPr>
              <a:t>Team’s Competence </a:t>
            </a:r>
            <a:endParaRPr lang="en-US" sz="2800" b="0" i="0" u="none" strike="noStrike" dirty="0">
              <a:solidFill>
                <a:srgbClr val="000000"/>
              </a:solidFill>
              <a:effectLst/>
              <a:latin typeface="Lora"/>
            </a:endParaRPr>
          </a:p>
          <a:p>
            <a:pPr rtl="0">
              <a:spcBef>
                <a:spcPts val="0"/>
              </a:spcBef>
              <a:spcAft>
                <a:spcPts val="0"/>
              </a:spcAft>
            </a:pPr>
            <a:endParaRPr lang="en-US" sz="2800" b="0" i="0" u="none" strike="noStrike" dirty="0">
              <a:solidFill>
                <a:srgbClr val="000000"/>
              </a:solidFill>
              <a:effectLst/>
              <a:latin typeface="Lora"/>
            </a:endParaRPr>
          </a:p>
          <a:p>
            <a:pPr rtl="0">
              <a:spcBef>
                <a:spcPts val="0"/>
              </a:spcBef>
              <a:spcAft>
                <a:spcPts val="0"/>
              </a:spcAft>
            </a:pPr>
            <a:r>
              <a:rPr lang="en-US" sz="2600" b="1" u="none" strike="noStrike" dirty="0">
                <a:solidFill>
                  <a:srgbClr val="000000"/>
                </a:solidFill>
                <a:effectLst/>
                <a:latin typeface="Lora"/>
              </a:rPr>
              <a:t>Priyatam Piyush</a:t>
            </a:r>
            <a:r>
              <a:rPr lang="en-US" sz="2600" b="0" i="0" u="none" strike="noStrike" dirty="0">
                <a:solidFill>
                  <a:srgbClr val="000000"/>
                </a:solidFill>
                <a:effectLst/>
                <a:latin typeface="Lora"/>
              </a:rPr>
              <a:t>, a dexterous programmer, who, among various other disciplines, is well-versed with the intricacies of data science and guides the other members. </a:t>
            </a:r>
          </a:p>
          <a:p>
            <a:pPr rtl="0">
              <a:spcBef>
                <a:spcPts val="0"/>
              </a:spcBef>
              <a:spcAft>
                <a:spcPts val="0"/>
              </a:spcAft>
            </a:pPr>
            <a:endParaRPr lang="en-US" sz="2600" b="0" i="0" u="none" strike="noStrike" dirty="0">
              <a:solidFill>
                <a:srgbClr val="000000"/>
              </a:solidFill>
              <a:effectLst/>
              <a:latin typeface="Lora"/>
            </a:endParaRPr>
          </a:p>
          <a:p>
            <a:pPr rtl="0">
              <a:spcBef>
                <a:spcPts val="0"/>
              </a:spcBef>
              <a:spcAft>
                <a:spcPts val="0"/>
              </a:spcAft>
            </a:pPr>
            <a:r>
              <a:rPr lang="en-US" sz="2600" b="1" i="0" u="none" strike="noStrike" dirty="0">
                <a:solidFill>
                  <a:srgbClr val="000000"/>
                </a:solidFill>
                <a:effectLst/>
                <a:latin typeface="Lora"/>
              </a:rPr>
              <a:t>Yash Gupta </a:t>
            </a:r>
            <a:r>
              <a:rPr lang="en-US" sz="2600" b="0" i="0" u="none" strike="noStrike" dirty="0">
                <a:solidFill>
                  <a:srgbClr val="000000"/>
                </a:solidFill>
                <a:effectLst/>
                <a:latin typeface="Lora"/>
              </a:rPr>
              <a:t>is a web and application development enthusiast, who specializes in designing, machine learning, </a:t>
            </a:r>
            <a:r>
              <a:rPr lang="en-US" sz="2600" dirty="0">
                <a:solidFill>
                  <a:srgbClr val="000000"/>
                </a:solidFill>
                <a:latin typeface="Lora"/>
              </a:rPr>
              <a:t>and </a:t>
            </a:r>
            <a:r>
              <a:rPr lang="en-US" sz="2600" b="0" i="0" u="none" strike="noStrike" dirty="0">
                <a:solidFill>
                  <a:srgbClr val="000000"/>
                </a:solidFill>
                <a:effectLst/>
                <a:latin typeface="Lora"/>
              </a:rPr>
              <a:t>data visualization as well.</a:t>
            </a:r>
          </a:p>
          <a:p>
            <a:pPr rtl="0">
              <a:spcBef>
                <a:spcPts val="0"/>
              </a:spcBef>
              <a:spcAft>
                <a:spcPts val="0"/>
              </a:spcAft>
            </a:pPr>
            <a:endParaRPr lang="en-US" sz="2600" dirty="0">
              <a:solidFill>
                <a:srgbClr val="000000"/>
              </a:solidFill>
              <a:latin typeface="Lora"/>
            </a:endParaRPr>
          </a:p>
          <a:p>
            <a:pPr rtl="0">
              <a:spcBef>
                <a:spcPts val="0"/>
              </a:spcBef>
              <a:spcAft>
                <a:spcPts val="0"/>
              </a:spcAft>
            </a:pPr>
            <a:r>
              <a:rPr lang="en-US" sz="2600" b="1" i="0" u="none" strike="noStrike" dirty="0">
                <a:solidFill>
                  <a:srgbClr val="000000"/>
                </a:solidFill>
                <a:effectLst/>
                <a:latin typeface="Lora"/>
              </a:rPr>
              <a:t>Ayush Pareek </a:t>
            </a:r>
            <a:r>
              <a:rPr lang="en-US" sz="2600" dirty="0">
                <a:solidFill>
                  <a:srgbClr val="000000"/>
                </a:solidFill>
                <a:latin typeface="Lora"/>
              </a:rPr>
              <a:t>dons the role of curating content and has an inclination towards economics, and data science.</a:t>
            </a:r>
            <a:br>
              <a:rPr lang="en-US" sz="2800" dirty="0"/>
            </a:br>
            <a:endParaRPr lang="en-US" sz="2800" b="0" dirty="0">
              <a:effectLst/>
              <a:latin typeface="Lora"/>
            </a:endParaRPr>
          </a:p>
        </p:txBody>
      </p:sp>
    </p:spTree>
    <p:extLst>
      <p:ext uri="{BB962C8B-B14F-4D97-AF65-F5344CB8AC3E}">
        <p14:creationId xmlns:p14="http://schemas.microsoft.com/office/powerpoint/2010/main" val="3513980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phic 25">
            <a:hlinkClick r:id="rId2"/>
            <a:extLst>
              <a:ext uri="{FF2B5EF4-FFF2-40B4-BE49-F238E27FC236}">
                <a16:creationId xmlns:a16="http://schemas.microsoft.com/office/drawing/2014/main" id="{06E8D359-ABF2-49E7-B365-161826D7B86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0400" y="3302768"/>
            <a:ext cx="341944" cy="341944"/>
          </a:xfrm>
          <a:prstGeom prst="rect">
            <a:avLst/>
          </a:prstGeom>
        </p:spPr>
      </p:pic>
      <p:grpSp>
        <p:nvGrpSpPr>
          <p:cNvPr id="2" name="object 2"/>
          <p:cNvGrpSpPr/>
          <p:nvPr/>
        </p:nvGrpSpPr>
        <p:grpSpPr>
          <a:xfrm>
            <a:off x="1" y="7734300"/>
            <a:ext cx="2895599" cy="2553287"/>
            <a:chOff x="0" y="5457142"/>
            <a:chExt cx="5626735" cy="4830445"/>
          </a:xfrm>
        </p:grpSpPr>
        <p:sp>
          <p:nvSpPr>
            <p:cNvPr id="3" name="object 3"/>
            <p:cNvSpPr/>
            <p:nvPr/>
          </p:nvSpPr>
          <p:spPr>
            <a:xfrm>
              <a:off x="0" y="6308597"/>
              <a:ext cx="5433410" cy="3978401"/>
            </a:xfrm>
            <a:prstGeom prst="rect">
              <a:avLst/>
            </a:prstGeom>
            <a:blipFill>
              <a:blip r:embed="rId5"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4554200" y="0"/>
            <a:ext cx="3733890" cy="2933700"/>
            <a:chOff x="13182691" y="0"/>
            <a:chExt cx="5105400" cy="4536440"/>
          </a:xfrm>
        </p:grpSpPr>
        <p:sp>
          <p:nvSpPr>
            <p:cNvPr id="6" name="object 6"/>
            <p:cNvSpPr/>
            <p:nvPr/>
          </p:nvSpPr>
          <p:spPr>
            <a:xfrm>
              <a:off x="14644247" y="0"/>
              <a:ext cx="3643752" cy="3917105"/>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pic>
        <p:nvPicPr>
          <p:cNvPr id="17" name="Picture 16">
            <a:extLst>
              <a:ext uri="{FF2B5EF4-FFF2-40B4-BE49-F238E27FC236}">
                <a16:creationId xmlns:a16="http://schemas.microsoft.com/office/drawing/2014/main" id="{80B27606-0FF7-4DCD-840C-DEBD135FF38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093018" y="9165110"/>
            <a:ext cx="762002" cy="765204"/>
          </a:xfrm>
          <a:prstGeom prst="rect">
            <a:avLst/>
          </a:prstGeom>
        </p:spPr>
      </p:pic>
      <p:sp>
        <p:nvSpPr>
          <p:cNvPr id="11" name="TextBox 10">
            <a:extLst>
              <a:ext uri="{FF2B5EF4-FFF2-40B4-BE49-F238E27FC236}">
                <a16:creationId xmlns:a16="http://schemas.microsoft.com/office/drawing/2014/main" id="{54F4F086-2EAD-4259-9530-71F6995C0A7D}"/>
              </a:ext>
            </a:extLst>
          </p:cNvPr>
          <p:cNvSpPr txBox="1"/>
          <p:nvPr/>
        </p:nvSpPr>
        <p:spPr>
          <a:xfrm>
            <a:off x="5618018" y="818678"/>
            <a:ext cx="3491346" cy="523220"/>
          </a:xfrm>
          <a:prstGeom prst="rect">
            <a:avLst/>
          </a:prstGeom>
          <a:noFill/>
        </p:spPr>
        <p:txBody>
          <a:bodyPr wrap="square" rtlCol="0">
            <a:spAutoFit/>
          </a:bodyPr>
          <a:lstStyle/>
          <a:p>
            <a:r>
              <a:rPr lang="en-US" sz="2800" dirty="0">
                <a:solidFill>
                  <a:srgbClr val="00B050"/>
                </a:solidFill>
                <a:latin typeface="Bahnschrift SemiBold" panose="020B0502040204020203" pitchFamily="34" charset="0"/>
              </a:rPr>
              <a:t>Yash Gupta</a:t>
            </a:r>
            <a:endParaRPr lang="en-US" sz="2000" dirty="0">
              <a:latin typeface="Bahnschrift SemiBold" panose="020B0502040204020203" pitchFamily="34" charset="0"/>
            </a:endParaRPr>
          </a:p>
        </p:txBody>
      </p:sp>
      <p:sp>
        <p:nvSpPr>
          <p:cNvPr id="13" name="TextBox 12">
            <a:extLst>
              <a:ext uri="{FF2B5EF4-FFF2-40B4-BE49-F238E27FC236}">
                <a16:creationId xmlns:a16="http://schemas.microsoft.com/office/drawing/2014/main" id="{6C2470AF-4B5B-4896-BFBD-5DDBA9D51210}"/>
              </a:ext>
            </a:extLst>
          </p:cNvPr>
          <p:cNvSpPr txBox="1"/>
          <p:nvPr/>
        </p:nvSpPr>
        <p:spPr>
          <a:xfrm>
            <a:off x="5617817" y="1562100"/>
            <a:ext cx="2424546" cy="521374"/>
          </a:xfrm>
          <a:prstGeom prst="rect">
            <a:avLst/>
          </a:prstGeom>
          <a:noFill/>
        </p:spPr>
        <p:txBody>
          <a:bodyPr wrap="square" rtlCol="0">
            <a:spAutoFit/>
          </a:bodyPr>
          <a:lstStyle/>
          <a:p>
            <a:r>
              <a:rPr lang="en-US" sz="2200" dirty="0">
                <a:latin typeface="Bahnschrift SemiBold" panose="020B0502040204020203" pitchFamily="34" charset="0"/>
              </a:rPr>
              <a:t>Howrah, India</a:t>
            </a:r>
          </a:p>
        </p:txBody>
      </p:sp>
      <p:sp>
        <p:nvSpPr>
          <p:cNvPr id="14" name="TextBox 13">
            <a:extLst>
              <a:ext uri="{FF2B5EF4-FFF2-40B4-BE49-F238E27FC236}">
                <a16:creationId xmlns:a16="http://schemas.microsoft.com/office/drawing/2014/main" id="{58AE2289-8F45-46D4-837E-E356B287BFC9}"/>
              </a:ext>
            </a:extLst>
          </p:cNvPr>
          <p:cNvSpPr txBox="1"/>
          <p:nvPr/>
        </p:nvSpPr>
        <p:spPr>
          <a:xfrm>
            <a:off x="5631672" y="2192962"/>
            <a:ext cx="2424546" cy="430887"/>
          </a:xfrm>
          <a:prstGeom prst="rect">
            <a:avLst/>
          </a:prstGeom>
          <a:noFill/>
        </p:spPr>
        <p:txBody>
          <a:bodyPr wrap="square" rtlCol="0">
            <a:spAutoFit/>
          </a:bodyPr>
          <a:lstStyle/>
          <a:p>
            <a:r>
              <a:rPr lang="en-US" sz="2200" dirty="0">
                <a:latin typeface="Bahnschrift SemiBold" panose="020B0502040204020203" pitchFamily="34" charset="0"/>
              </a:rPr>
              <a:t>9330352781</a:t>
            </a:r>
          </a:p>
        </p:txBody>
      </p:sp>
      <p:sp>
        <p:nvSpPr>
          <p:cNvPr id="15" name="TextBox 14">
            <a:extLst>
              <a:ext uri="{FF2B5EF4-FFF2-40B4-BE49-F238E27FC236}">
                <a16:creationId xmlns:a16="http://schemas.microsoft.com/office/drawing/2014/main" id="{7C5C4175-0A79-4F6D-B207-AC4FAAC5D8D8}"/>
              </a:ext>
            </a:extLst>
          </p:cNvPr>
          <p:cNvSpPr txBox="1"/>
          <p:nvPr/>
        </p:nvSpPr>
        <p:spPr>
          <a:xfrm>
            <a:off x="5618018" y="2733337"/>
            <a:ext cx="3754582" cy="430887"/>
          </a:xfrm>
          <a:prstGeom prst="rect">
            <a:avLst/>
          </a:prstGeom>
          <a:noFill/>
        </p:spPr>
        <p:txBody>
          <a:bodyPr wrap="square" rtlCol="0">
            <a:spAutoFit/>
          </a:bodyPr>
          <a:lstStyle/>
          <a:p>
            <a:r>
              <a:rPr lang="en-US" sz="2200" b="0" i="0" strike="noStrike" dirty="0">
                <a:solidFill>
                  <a:srgbClr val="00B050"/>
                </a:solidFill>
                <a:effectLst/>
                <a:latin typeface="Bahnschrift SemiBold" panose="020B0502040204020203" pitchFamily="34" charset="0"/>
                <a:hlinkClick r:id="rId8">
                  <a:extLst>
                    <a:ext uri="{A12FA001-AC4F-418D-AE19-62706E023703}">
                      <ahyp:hlinkClr xmlns:ahyp="http://schemas.microsoft.com/office/drawing/2018/hyperlinkcolor" val="tx"/>
                    </a:ext>
                  </a:extLst>
                </a:hlinkClick>
              </a:rPr>
              <a:t>yashgupta2673@gmail.com</a:t>
            </a:r>
            <a:endParaRPr lang="en-US" sz="2200" dirty="0">
              <a:solidFill>
                <a:srgbClr val="00B050"/>
              </a:solidFill>
              <a:latin typeface="Bahnschrift SemiBold" panose="020B0502040204020203" pitchFamily="34" charset="0"/>
            </a:endParaRPr>
          </a:p>
        </p:txBody>
      </p:sp>
      <p:pic>
        <p:nvPicPr>
          <p:cNvPr id="16" name="Picture 15">
            <a:extLst>
              <a:ext uri="{FF2B5EF4-FFF2-40B4-BE49-F238E27FC236}">
                <a16:creationId xmlns:a16="http://schemas.microsoft.com/office/drawing/2014/main" id="{59C99A97-B563-4185-8ACD-454968EA41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4968" y="5143500"/>
            <a:ext cx="3796089" cy="3796089"/>
          </a:xfrm>
          <a:prstGeom prst="rect">
            <a:avLst/>
          </a:prstGeom>
          <a:ln>
            <a:noFill/>
          </a:ln>
          <a:effectLst>
            <a:outerShdw blurRad="190500" algn="tl" rotWithShape="0">
              <a:srgbClr val="000000">
                <a:alpha val="70000"/>
              </a:srgbClr>
            </a:outerShdw>
          </a:effectLst>
        </p:spPr>
      </p:pic>
      <p:sp>
        <p:nvSpPr>
          <p:cNvPr id="19" name="TextBox 18">
            <a:extLst>
              <a:ext uri="{FF2B5EF4-FFF2-40B4-BE49-F238E27FC236}">
                <a16:creationId xmlns:a16="http://schemas.microsoft.com/office/drawing/2014/main" id="{AEFD5363-0360-49F7-BF56-330138742220}"/>
              </a:ext>
            </a:extLst>
          </p:cNvPr>
          <p:cNvSpPr txBox="1"/>
          <p:nvPr/>
        </p:nvSpPr>
        <p:spPr>
          <a:xfrm>
            <a:off x="5617817" y="5373741"/>
            <a:ext cx="3491346" cy="523220"/>
          </a:xfrm>
          <a:prstGeom prst="rect">
            <a:avLst/>
          </a:prstGeom>
          <a:noFill/>
        </p:spPr>
        <p:txBody>
          <a:bodyPr wrap="square" rtlCol="0">
            <a:spAutoFit/>
          </a:bodyPr>
          <a:lstStyle/>
          <a:p>
            <a:r>
              <a:rPr lang="en-US" sz="2800" dirty="0">
                <a:solidFill>
                  <a:srgbClr val="00B050"/>
                </a:solidFill>
                <a:latin typeface="Bahnschrift SemiBold" panose="020B0502040204020203" pitchFamily="34" charset="0"/>
              </a:rPr>
              <a:t>Ayush Pareek</a:t>
            </a:r>
            <a:endParaRPr lang="en-US" sz="2000" dirty="0">
              <a:latin typeface="Bahnschrift SemiBold" panose="020B0502040204020203" pitchFamily="34" charset="0"/>
            </a:endParaRPr>
          </a:p>
        </p:txBody>
      </p:sp>
      <p:sp>
        <p:nvSpPr>
          <p:cNvPr id="21" name="TextBox 20">
            <a:extLst>
              <a:ext uri="{FF2B5EF4-FFF2-40B4-BE49-F238E27FC236}">
                <a16:creationId xmlns:a16="http://schemas.microsoft.com/office/drawing/2014/main" id="{9D977206-A173-44C8-8620-BA1E921E3F12}"/>
              </a:ext>
            </a:extLst>
          </p:cNvPr>
          <p:cNvSpPr txBox="1"/>
          <p:nvPr/>
        </p:nvSpPr>
        <p:spPr>
          <a:xfrm>
            <a:off x="5617817" y="6210300"/>
            <a:ext cx="2424546" cy="630862"/>
          </a:xfrm>
          <a:prstGeom prst="rect">
            <a:avLst/>
          </a:prstGeom>
          <a:noFill/>
        </p:spPr>
        <p:txBody>
          <a:bodyPr wrap="square" rtlCol="0">
            <a:spAutoFit/>
          </a:bodyPr>
          <a:lstStyle/>
          <a:p>
            <a:r>
              <a:rPr lang="en-US" sz="2200" dirty="0">
                <a:latin typeface="Bahnschrift SemiBold" panose="020B0502040204020203" pitchFamily="34" charset="0"/>
              </a:rPr>
              <a:t>Howrah, India</a:t>
            </a:r>
          </a:p>
        </p:txBody>
      </p:sp>
      <p:sp>
        <p:nvSpPr>
          <p:cNvPr id="22" name="TextBox 21">
            <a:extLst>
              <a:ext uri="{FF2B5EF4-FFF2-40B4-BE49-F238E27FC236}">
                <a16:creationId xmlns:a16="http://schemas.microsoft.com/office/drawing/2014/main" id="{72236A3F-6D13-4050-A073-2F555FF7838A}"/>
              </a:ext>
            </a:extLst>
          </p:cNvPr>
          <p:cNvSpPr txBox="1"/>
          <p:nvPr/>
        </p:nvSpPr>
        <p:spPr>
          <a:xfrm>
            <a:off x="5631672" y="6813214"/>
            <a:ext cx="2424546" cy="430887"/>
          </a:xfrm>
          <a:prstGeom prst="rect">
            <a:avLst/>
          </a:prstGeom>
          <a:noFill/>
        </p:spPr>
        <p:txBody>
          <a:bodyPr wrap="square" rtlCol="0">
            <a:spAutoFit/>
          </a:bodyPr>
          <a:lstStyle/>
          <a:p>
            <a:r>
              <a:rPr lang="en-US" sz="2200" dirty="0">
                <a:latin typeface="Bahnschrift SemiBold" panose="020B0502040204020203" pitchFamily="34" charset="0"/>
              </a:rPr>
              <a:t>7596868765</a:t>
            </a:r>
          </a:p>
        </p:txBody>
      </p:sp>
      <p:sp>
        <p:nvSpPr>
          <p:cNvPr id="23" name="TextBox 22">
            <a:extLst>
              <a:ext uri="{FF2B5EF4-FFF2-40B4-BE49-F238E27FC236}">
                <a16:creationId xmlns:a16="http://schemas.microsoft.com/office/drawing/2014/main" id="{2B3CBE7A-61A9-4969-BF1B-DEBB1D2A800B}"/>
              </a:ext>
            </a:extLst>
          </p:cNvPr>
          <p:cNvSpPr txBox="1"/>
          <p:nvPr/>
        </p:nvSpPr>
        <p:spPr>
          <a:xfrm>
            <a:off x="5562711" y="7419880"/>
            <a:ext cx="3754582" cy="400110"/>
          </a:xfrm>
          <a:prstGeom prst="rect">
            <a:avLst/>
          </a:prstGeom>
          <a:noFill/>
        </p:spPr>
        <p:txBody>
          <a:bodyPr wrap="square" rtlCol="0">
            <a:spAutoFit/>
          </a:bodyPr>
          <a:lstStyle/>
          <a:p>
            <a:r>
              <a:rPr lang="en-US" sz="2000" b="0" i="0" u="sng" strike="noStrike" dirty="0">
                <a:solidFill>
                  <a:srgbClr val="00B050"/>
                </a:solidFill>
                <a:effectLst/>
                <a:latin typeface="Bahnschrift SemiBold" panose="020B0502040204020203" pitchFamily="34" charset="0"/>
                <a:hlinkClick r:id="rId10">
                  <a:extLst>
                    <a:ext uri="{A12FA001-AC4F-418D-AE19-62706E023703}">
                      <ahyp:hlinkClr xmlns:ahyp="http://schemas.microsoft.com/office/drawing/2018/hyperlinkcolor" val="tx"/>
                    </a:ext>
                  </a:extLst>
                </a:hlinkClick>
              </a:rPr>
              <a:t>ayushpareek179@gmail.com</a:t>
            </a:r>
            <a:endParaRPr lang="en-US" sz="2000" dirty="0">
              <a:solidFill>
                <a:srgbClr val="00B050"/>
              </a:solidFill>
              <a:latin typeface="Bahnschrift SemiBold" panose="020B0502040204020203" pitchFamily="34" charset="0"/>
            </a:endParaRPr>
          </a:p>
        </p:txBody>
      </p:sp>
      <p:pic>
        <p:nvPicPr>
          <p:cNvPr id="24" name="Graphic 23">
            <a:hlinkClick r:id="rId11"/>
            <a:extLst>
              <a:ext uri="{FF2B5EF4-FFF2-40B4-BE49-F238E27FC236}">
                <a16:creationId xmlns:a16="http://schemas.microsoft.com/office/drawing/2014/main" id="{1FA9BEED-F64E-4D9D-810A-D5CA6DC0586D}"/>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91200" y="3338185"/>
            <a:ext cx="341944" cy="341944"/>
          </a:xfrm>
          <a:prstGeom prst="rect">
            <a:avLst/>
          </a:prstGeom>
        </p:spPr>
      </p:pic>
      <p:pic>
        <p:nvPicPr>
          <p:cNvPr id="25" name="Graphic 24">
            <a:hlinkClick r:id="rId14"/>
            <a:extLst>
              <a:ext uri="{FF2B5EF4-FFF2-40B4-BE49-F238E27FC236}">
                <a16:creationId xmlns:a16="http://schemas.microsoft.com/office/drawing/2014/main" id="{FB26F56D-3C8C-4C2A-BF7A-7A3F582432DF}"/>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400800" y="3302768"/>
            <a:ext cx="341944" cy="341944"/>
          </a:xfrm>
          <a:prstGeom prst="rect">
            <a:avLst/>
          </a:prstGeom>
        </p:spPr>
      </p:pic>
      <p:pic>
        <p:nvPicPr>
          <p:cNvPr id="27" name="Graphic 26">
            <a:hlinkClick r:id="rId17"/>
            <a:extLst>
              <a:ext uri="{FF2B5EF4-FFF2-40B4-BE49-F238E27FC236}">
                <a16:creationId xmlns:a16="http://schemas.microsoft.com/office/drawing/2014/main" id="{4DF7056A-9F61-4CDD-A7F7-0D454213F7C0}"/>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91200" y="8032722"/>
            <a:ext cx="341944" cy="341944"/>
          </a:xfrm>
          <a:prstGeom prst="rect">
            <a:avLst/>
          </a:prstGeom>
        </p:spPr>
      </p:pic>
      <p:pic>
        <p:nvPicPr>
          <p:cNvPr id="28" name="Graphic 27">
            <a:hlinkClick r:id="rId18"/>
            <a:extLst>
              <a:ext uri="{FF2B5EF4-FFF2-40B4-BE49-F238E27FC236}">
                <a16:creationId xmlns:a16="http://schemas.microsoft.com/office/drawing/2014/main" id="{BE6F5A9B-92EE-4702-B502-F698E1C694A8}"/>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391663" y="8013700"/>
            <a:ext cx="341944" cy="341944"/>
          </a:xfrm>
          <a:prstGeom prst="rect">
            <a:avLst/>
          </a:prstGeom>
        </p:spPr>
      </p:pic>
      <p:pic>
        <p:nvPicPr>
          <p:cNvPr id="29" name="Graphic 28">
            <a:hlinkClick r:id="rId19"/>
            <a:extLst>
              <a:ext uri="{FF2B5EF4-FFF2-40B4-BE49-F238E27FC236}">
                <a16:creationId xmlns:a16="http://schemas.microsoft.com/office/drawing/2014/main" id="{6B857A82-0071-4771-8F19-523996F9A5F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0400" y="8013700"/>
            <a:ext cx="341944" cy="341944"/>
          </a:xfrm>
          <a:prstGeom prst="rect">
            <a:avLst/>
          </a:prstGeom>
        </p:spPr>
      </p:pic>
      <p:sp>
        <p:nvSpPr>
          <p:cNvPr id="30" name="TextBox 29">
            <a:extLst>
              <a:ext uri="{FF2B5EF4-FFF2-40B4-BE49-F238E27FC236}">
                <a16:creationId xmlns:a16="http://schemas.microsoft.com/office/drawing/2014/main" id="{44D69D1F-A630-4C42-8A89-B8E568849870}"/>
              </a:ext>
            </a:extLst>
          </p:cNvPr>
          <p:cNvSpPr txBox="1"/>
          <p:nvPr/>
        </p:nvSpPr>
        <p:spPr>
          <a:xfrm>
            <a:off x="9585650" y="794433"/>
            <a:ext cx="6035551" cy="3046988"/>
          </a:xfrm>
          <a:prstGeom prst="rect">
            <a:avLst/>
          </a:prstGeom>
          <a:noFill/>
        </p:spPr>
        <p:txBody>
          <a:bodyPr wrap="square" rtlCol="0">
            <a:spAutoFit/>
          </a:bodyPr>
          <a:lstStyle/>
          <a:p>
            <a:r>
              <a:rPr lang="en-US" sz="2400" b="0" i="0" u="none" strike="noStrike" dirty="0">
                <a:solidFill>
                  <a:srgbClr val="000000"/>
                </a:solidFill>
                <a:effectLst/>
                <a:latin typeface="Lora"/>
              </a:rPr>
              <a:t>Engineering sophomore at Jadavpur University.</a:t>
            </a:r>
          </a:p>
          <a:p>
            <a:endParaRPr lang="en-US" sz="2400" dirty="0">
              <a:solidFill>
                <a:srgbClr val="000000"/>
              </a:solidFill>
              <a:latin typeface="Lora"/>
            </a:endParaRPr>
          </a:p>
          <a:p>
            <a:r>
              <a:rPr lang="en-US" sz="2400" b="0" i="0" u="none" strike="noStrike" dirty="0">
                <a:solidFill>
                  <a:srgbClr val="000000"/>
                </a:solidFill>
                <a:effectLst/>
                <a:latin typeface="Lora"/>
              </a:rPr>
              <a:t>Has a keen interest in web and app development, with emphasis on elegant designs</a:t>
            </a:r>
          </a:p>
          <a:p>
            <a:endParaRPr lang="en-US" sz="2400" dirty="0">
              <a:solidFill>
                <a:srgbClr val="000000"/>
              </a:solidFill>
              <a:latin typeface="Lora"/>
            </a:endParaRPr>
          </a:p>
          <a:p>
            <a:pPr rtl="0">
              <a:spcBef>
                <a:spcPts val="0"/>
              </a:spcBef>
              <a:spcAft>
                <a:spcPts val="0"/>
              </a:spcAft>
            </a:pPr>
            <a:r>
              <a:rPr lang="en-US" sz="2400" b="0" i="0" u="none" strike="noStrike" dirty="0">
                <a:solidFill>
                  <a:srgbClr val="000000"/>
                </a:solidFill>
                <a:effectLst/>
                <a:latin typeface="Lora"/>
              </a:rPr>
              <a:t>Has interned in web development roles and has a knack for solving complex problems.</a:t>
            </a:r>
            <a:endParaRPr lang="en-US" sz="2400" dirty="0">
              <a:latin typeface="Lora"/>
            </a:endParaRPr>
          </a:p>
        </p:txBody>
      </p:sp>
      <p:sp>
        <p:nvSpPr>
          <p:cNvPr id="31" name="TextBox 30">
            <a:extLst>
              <a:ext uri="{FF2B5EF4-FFF2-40B4-BE49-F238E27FC236}">
                <a16:creationId xmlns:a16="http://schemas.microsoft.com/office/drawing/2014/main" id="{212B1BC4-BE10-4F8B-9E45-96E7C2870BA6}"/>
              </a:ext>
            </a:extLst>
          </p:cNvPr>
          <p:cNvSpPr txBox="1"/>
          <p:nvPr/>
        </p:nvSpPr>
        <p:spPr>
          <a:xfrm>
            <a:off x="9585650" y="5352819"/>
            <a:ext cx="6035551" cy="3046988"/>
          </a:xfrm>
          <a:prstGeom prst="rect">
            <a:avLst/>
          </a:prstGeom>
          <a:noFill/>
        </p:spPr>
        <p:txBody>
          <a:bodyPr wrap="square" rtlCol="0">
            <a:spAutoFit/>
          </a:bodyPr>
          <a:lstStyle/>
          <a:p>
            <a:r>
              <a:rPr lang="en-US" sz="2400" b="0" i="0" u="none" strike="noStrike" dirty="0">
                <a:solidFill>
                  <a:srgbClr val="000000"/>
                </a:solidFill>
                <a:effectLst/>
                <a:latin typeface="Lora"/>
              </a:rPr>
              <a:t>Engineering sophomore at Jadavpur University</a:t>
            </a:r>
          </a:p>
          <a:p>
            <a:endParaRPr lang="en-US" sz="2400" dirty="0">
              <a:solidFill>
                <a:srgbClr val="000000"/>
              </a:solidFill>
              <a:latin typeface="Lora"/>
            </a:endParaRPr>
          </a:p>
          <a:p>
            <a:r>
              <a:rPr lang="en-US" sz="2400" dirty="0">
                <a:solidFill>
                  <a:srgbClr val="000000"/>
                </a:solidFill>
                <a:latin typeface="Lora"/>
              </a:rPr>
              <a:t>I</a:t>
            </a:r>
            <a:r>
              <a:rPr lang="en-US" sz="2400" b="0" i="0" u="none" strike="noStrike" dirty="0">
                <a:solidFill>
                  <a:srgbClr val="000000"/>
                </a:solidFill>
                <a:effectLst/>
                <a:latin typeface="Lora"/>
              </a:rPr>
              <a:t>nclinations include data science and programming, with an innate desire to visualize and solve real-world problems</a:t>
            </a:r>
          </a:p>
          <a:p>
            <a:endParaRPr lang="en-US" sz="2400" dirty="0">
              <a:solidFill>
                <a:srgbClr val="000000"/>
              </a:solidFill>
              <a:latin typeface="Lora"/>
            </a:endParaRPr>
          </a:p>
          <a:p>
            <a:pPr rtl="0">
              <a:spcBef>
                <a:spcPts val="0"/>
              </a:spcBef>
              <a:spcAft>
                <a:spcPts val="0"/>
              </a:spcAft>
            </a:pPr>
            <a:r>
              <a:rPr lang="en-US" sz="2400" b="0" i="0" u="none" strike="noStrike" dirty="0">
                <a:solidFill>
                  <a:srgbClr val="000000"/>
                </a:solidFill>
                <a:effectLst/>
                <a:latin typeface="Lora"/>
              </a:rPr>
              <a:t>Worked as a content curator and core member at Entrepreneurship Cell</a:t>
            </a:r>
            <a:endParaRPr lang="en-US" sz="2400" dirty="0">
              <a:latin typeface="Lora"/>
            </a:endParaRPr>
          </a:p>
        </p:txBody>
      </p:sp>
      <p:pic>
        <p:nvPicPr>
          <p:cNvPr id="9" name="Picture 8">
            <a:extLst>
              <a:ext uri="{FF2B5EF4-FFF2-40B4-BE49-F238E27FC236}">
                <a16:creationId xmlns:a16="http://schemas.microsoft.com/office/drawing/2014/main" id="{F9720E49-6A44-46A5-968F-8E65DBA4889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244967" y="678997"/>
            <a:ext cx="3796089" cy="3897078"/>
          </a:xfrm>
          <a:prstGeom prst="ellipse">
            <a:avLst/>
          </a:prstGeom>
          <a:ln>
            <a:noFill/>
          </a:ln>
          <a:effectLst>
            <a:softEdge rad="112500"/>
          </a:effectLst>
          <a:scene3d>
            <a:camera prst="orthographicFront">
              <a:rot lat="0" lon="0" rev="0"/>
            </a:camera>
            <a:lightRig rig="contrasting" dir="t">
              <a:rot lat="0" lon="0" rev="7800000"/>
            </a:lightRig>
          </a:scene3d>
          <a:sp3d>
            <a:bevelT w="139700" h="139700"/>
          </a:sp3d>
        </p:spPr>
      </p:pic>
    </p:spTree>
    <p:extLst>
      <p:ext uri="{BB962C8B-B14F-4D97-AF65-F5344CB8AC3E}">
        <p14:creationId xmlns:p14="http://schemas.microsoft.com/office/powerpoint/2010/main" val="2594448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457142"/>
            <a:ext cx="5626735" cy="4830445"/>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3182691" y="0"/>
            <a:ext cx="5105400" cy="453644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sp>
        <p:nvSpPr>
          <p:cNvPr id="8" name="TextBox 7">
            <a:extLst>
              <a:ext uri="{FF2B5EF4-FFF2-40B4-BE49-F238E27FC236}">
                <a16:creationId xmlns:a16="http://schemas.microsoft.com/office/drawing/2014/main" id="{738418DE-F450-4709-8272-38C948C3CEA4}"/>
              </a:ext>
            </a:extLst>
          </p:cNvPr>
          <p:cNvSpPr txBox="1"/>
          <p:nvPr/>
        </p:nvSpPr>
        <p:spPr>
          <a:xfrm>
            <a:off x="6743700" y="4441479"/>
            <a:ext cx="4800600" cy="1015663"/>
          </a:xfrm>
          <a:prstGeom prst="rect">
            <a:avLst/>
          </a:prstGeom>
          <a:noFill/>
        </p:spPr>
        <p:txBody>
          <a:bodyPr wrap="square" rtlCol="0">
            <a:spAutoFit/>
          </a:bodyPr>
          <a:lstStyle/>
          <a:p>
            <a:r>
              <a:rPr lang="en-US" sz="6000" b="1" dirty="0">
                <a:latin typeface="Constantia" panose="02030602050306030303" pitchFamily="18" charset="0"/>
              </a:rPr>
              <a:t>Thank  You !</a:t>
            </a:r>
          </a:p>
        </p:txBody>
      </p:sp>
      <p:pic>
        <p:nvPicPr>
          <p:cNvPr id="12" name="Google Shape;136;p13">
            <a:extLst>
              <a:ext uri="{FF2B5EF4-FFF2-40B4-BE49-F238E27FC236}">
                <a16:creationId xmlns:a16="http://schemas.microsoft.com/office/drawing/2014/main" id="{8305560D-0FF1-4A4A-903B-74F828782394}"/>
              </a:ext>
            </a:extLst>
          </p:cNvPr>
          <p:cNvPicPr preferRelativeResize="0"/>
          <p:nvPr/>
        </p:nvPicPr>
        <p:blipFill>
          <a:blip r:embed="rId4">
            <a:alphaModFix/>
          </a:blip>
          <a:stretch>
            <a:fillRect/>
          </a:stretch>
        </p:blipFill>
        <p:spPr>
          <a:xfrm>
            <a:off x="475238" y="342900"/>
            <a:ext cx="4630072" cy="1645702"/>
          </a:xfrm>
          <a:prstGeom prst="rect">
            <a:avLst/>
          </a:prstGeom>
          <a:noFill/>
          <a:ln>
            <a:noFill/>
          </a:ln>
        </p:spPr>
      </p:pic>
      <p:pic>
        <p:nvPicPr>
          <p:cNvPr id="13" name="Picture 4" descr="Power BI Logo [Microsoft] Download Vector">
            <a:extLst>
              <a:ext uri="{FF2B5EF4-FFF2-40B4-BE49-F238E27FC236}">
                <a16:creationId xmlns:a16="http://schemas.microsoft.com/office/drawing/2014/main" id="{4771A4DF-7C55-43DE-B0F2-A9549B323B4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325600" y="9029700"/>
            <a:ext cx="3577481" cy="9490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00620" y="-66955"/>
            <a:ext cx="8087381" cy="10353955"/>
          </a:xfrm>
          <a:custGeom>
            <a:avLst/>
            <a:gdLst/>
            <a:ahLst/>
            <a:cxnLst/>
            <a:rect l="l" t="t" r="r" b="b"/>
            <a:pathLst>
              <a:path w="9144000" h="10287000">
                <a:moveTo>
                  <a:pt x="0" y="10286999"/>
                </a:moveTo>
                <a:lnTo>
                  <a:pt x="9143999" y="10286999"/>
                </a:lnTo>
                <a:lnTo>
                  <a:pt x="9143999" y="0"/>
                </a:lnTo>
                <a:lnTo>
                  <a:pt x="0" y="0"/>
                </a:lnTo>
                <a:lnTo>
                  <a:pt x="0" y="10286999"/>
                </a:lnTo>
                <a:close/>
              </a:path>
            </a:pathLst>
          </a:custGeom>
          <a:solidFill>
            <a:srgbClr val="00DF90"/>
          </a:solidFill>
        </p:spPr>
        <p:txBody>
          <a:bodyPr wrap="square" lIns="0" tIns="0" rIns="0" bIns="0" rtlCol="0"/>
          <a:lstStyle/>
          <a:p>
            <a:endParaRPr dirty="0"/>
          </a:p>
        </p:txBody>
      </p:sp>
      <p:sp>
        <p:nvSpPr>
          <p:cNvPr id="4" name="object 4"/>
          <p:cNvSpPr/>
          <p:nvPr/>
        </p:nvSpPr>
        <p:spPr>
          <a:xfrm flipH="1">
            <a:off x="12024171" y="-66955"/>
            <a:ext cx="6263829" cy="1822703"/>
          </a:xfrm>
          <a:prstGeom prst="rect">
            <a:avLst/>
          </a:prstGeom>
          <a:blipFill>
            <a:blip r:embed="rId2" cstate="print"/>
            <a:stretch>
              <a:fillRect/>
            </a:stretch>
          </a:blipFill>
        </p:spPr>
        <p:txBody>
          <a:bodyPr wrap="square" lIns="0" tIns="0" rIns="0" bIns="0" rtlCol="0"/>
          <a:lstStyle/>
          <a:p>
            <a:endParaRPr dirty="0"/>
          </a:p>
        </p:txBody>
      </p:sp>
      <p:sp>
        <p:nvSpPr>
          <p:cNvPr id="6" name="object 6"/>
          <p:cNvSpPr/>
          <p:nvPr/>
        </p:nvSpPr>
        <p:spPr>
          <a:xfrm>
            <a:off x="3862366" y="1"/>
            <a:ext cx="2265045" cy="2245360"/>
          </a:xfrm>
          <a:custGeom>
            <a:avLst/>
            <a:gdLst/>
            <a:ahLst/>
            <a:cxnLst/>
            <a:rect l="l" t="t" r="r" b="b"/>
            <a:pathLst>
              <a:path w="2265045" h="2245360">
                <a:moveTo>
                  <a:pt x="0" y="0"/>
                </a:moveTo>
                <a:lnTo>
                  <a:pt x="40410" y="0"/>
                </a:lnTo>
                <a:lnTo>
                  <a:pt x="2265030" y="2224619"/>
                </a:lnTo>
                <a:lnTo>
                  <a:pt x="2244824" y="2244824"/>
                </a:lnTo>
                <a:lnTo>
                  <a:pt x="0" y="0"/>
                </a:lnTo>
                <a:close/>
              </a:path>
            </a:pathLst>
          </a:custGeom>
          <a:solidFill>
            <a:srgbClr val="FFFFFF"/>
          </a:solidFill>
        </p:spPr>
        <p:txBody>
          <a:bodyPr wrap="square" lIns="0" tIns="0" rIns="0" bIns="0" rtlCol="0"/>
          <a:lstStyle/>
          <a:p>
            <a:endParaRPr dirty="0"/>
          </a:p>
        </p:txBody>
      </p:sp>
      <p:sp>
        <p:nvSpPr>
          <p:cNvPr id="8" name="object 8"/>
          <p:cNvSpPr/>
          <p:nvPr/>
        </p:nvSpPr>
        <p:spPr>
          <a:xfrm>
            <a:off x="10651098" y="5505623"/>
            <a:ext cx="7186423" cy="4781377"/>
          </a:xfrm>
          <a:prstGeom prst="rect">
            <a:avLst/>
          </a:prstGeom>
          <a:blipFill>
            <a:blip r:embed="rId3" cstate="print"/>
            <a:stretch>
              <a:fillRect/>
            </a:stretch>
          </a:blipFill>
        </p:spPr>
        <p:txBody>
          <a:bodyPr wrap="square" lIns="0" tIns="0" rIns="0" bIns="0" rtlCol="0"/>
          <a:lstStyle/>
          <a:p>
            <a:endParaRPr dirty="0"/>
          </a:p>
        </p:txBody>
      </p:sp>
      <p:sp>
        <p:nvSpPr>
          <p:cNvPr id="9" name="object 9"/>
          <p:cNvSpPr/>
          <p:nvPr/>
        </p:nvSpPr>
        <p:spPr>
          <a:xfrm>
            <a:off x="10693010" y="2719334"/>
            <a:ext cx="7144511" cy="1822703"/>
          </a:xfrm>
          <a:prstGeom prst="rect">
            <a:avLst/>
          </a:prstGeom>
          <a:blipFill>
            <a:blip r:embed="rId4" cstate="print"/>
            <a:stretch>
              <a:fillRect/>
            </a:stretch>
          </a:blipFill>
        </p:spPr>
        <p:txBody>
          <a:bodyPr wrap="square" lIns="0" tIns="0" rIns="0" bIns="0" rtlCol="0"/>
          <a:lstStyle/>
          <a:p>
            <a:endParaRPr dirty="0"/>
          </a:p>
        </p:txBody>
      </p:sp>
      <p:pic>
        <p:nvPicPr>
          <p:cNvPr id="14" name="Google Shape;136;p13">
            <a:extLst>
              <a:ext uri="{FF2B5EF4-FFF2-40B4-BE49-F238E27FC236}">
                <a16:creationId xmlns:a16="http://schemas.microsoft.com/office/drawing/2014/main" id="{94BE62DC-260A-4BA1-9CB0-896C93427DFD}"/>
              </a:ext>
            </a:extLst>
          </p:cNvPr>
          <p:cNvPicPr preferRelativeResize="0"/>
          <p:nvPr/>
        </p:nvPicPr>
        <p:blipFill>
          <a:blip r:embed="rId5">
            <a:alphaModFix/>
          </a:blip>
          <a:stretch>
            <a:fillRect/>
          </a:stretch>
        </p:blipFill>
        <p:spPr>
          <a:xfrm>
            <a:off x="228601" y="9258300"/>
            <a:ext cx="2133600" cy="832319"/>
          </a:xfrm>
          <a:prstGeom prst="rect">
            <a:avLst/>
          </a:prstGeom>
          <a:noFill/>
          <a:ln>
            <a:noFill/>
          </a:ln>
        </p:spPr>
      </p:pic>
      <p:sp>
        <p:nvSpPr>
          <p:cNvPr id="3" name="TextBox 2">
            <a:extLst>
              <a:ext uri="{FF2B5EF4-FFF2-40B4-BE49-F238E27FC236}">
                <a16:creationId xmlns:a16="http://schemas.microsoft.com/office/drawing/2014/main" id="{9AB7F1C8-08C2-4FEF-A3F8-61D13452095D}"/>
              </a:ext>
            </a:extLst>
          </p:cNvPr>
          <p:cNvSpPr txBox="1"/>
          <p:nvPr/>
        </p:nvSpPr>
        <p:spPr>
          <a:xfrm>
            <a:off x="549099" y="345816"/>
            <a:ext cx="8891578" cy="9941183"/>
          </a:xfrm>
          <a:prstGeom prst="rect">
            <a:avLst/>
          </a:prstGeom>
          <a:noFill/>
        </p:spPr>
        <p:txBody>
          <a:bodyPr wrap="square" rtlCol="0">
            <a:spAutoFit/>
          </a:bodyPr>
          <a:lstStyle/>
          <a:p>
            <a:r>
              <a:rPr lang="en-US" sz="3200" dirty="0">
                <a:latin typeface="Candara" panose="020E0502030303020204" pitchFamily="34" charset="0"/>
              </a:rPr>
              <a:t>Maven, a hypothetical North American MNC, sells FMCG in US, Mexico and Canada. It has been operational since 1997 and based on data from last two years:</a:t>
            </a:r>
          </a:p>
          <a:p>
            <a:endParaRPr lang="en-US" sz="3200" dirty="0">
              <a:latin typeface="Candara" panose="020E0502030303020204" pitchFamily="34" charset="0"/>
            </a:endParaRPr>
          </a:p>
          <a:p>
            <a:pPr marL="457200" indent="-457200">
              <a:buFont typeface="Arial" panose="020B0604020202020204" pitchFamily="34" charset="0"/>
              <a:buChar char="•"/>
            </a:pPr>
            <a:r>
              <a:rPr lang="en-US" sz="3200" dirty="0">
                <a:latin typeface="Candara" panose="020E0502030303020204" pitchFamily="34" charset="0"/>
              </a:rPr>
              <a:t>Prepare a topline performance summary and shed light on performance based on KPIs.</a:t>
            </a:r>
          </a:p>
          <a:p>
            <a:endParaRPr lang="en-US" sz="3200" dirty="0">
              <a:latin typeface="Candara" panose="020E0502030303020204" pitchFamily="34" charset="0"/>
            </a:endParaRPr>
          </a:p>
          <a:p>
            <a:pPr marL="457200" indent="-457200">
              <a:buFont typeface="Arial" panose="020B0604020202020204" pitchFamily="34" charset="0"/>
              <a:buChar char="•"/>
            </a:pPr>
            <a:r>
              <a:rPr lang="en-US" sz="3200" dirty="0">
                <a:latin typeface="Candara" panose="020E0502030303020204" pitchFamily="34" charset="0"/>
              </a:rPr>
              <a:t>Analyze the current customer base, by segments, and propose strategies to reach out to a wider demography. </a:t>
            </a:r>
          </a:p>
          <a:p>
            <a:endParaRPr lang="en-US" sz="3200" dirty="0">
              <a:latin typeface="Candara" panose="020E0502030303020204" pitchFamily="34" charset="0"/>
            </a:endParaRPr>
          </a:p>
          <a:p>
            <a:pPr marL="457200" indent="-457200">
              <a:buFont typeface="Arial" panose="020B0604020202020204" pitchFamily="34" charset="0"/>
              <a:buChar char="•"/>
            </a:pPr>
            <a:r>
              <a:rPr lang="en-US" sz="3200" dirty="0">
                <a:latin typeface="Candara" panose="020E0502030303020204" pitchFamily="34" charset="0"/>
              </a:rPr>
              <a:t>Get insights based on individual products and investigate their geolocational performance. </a:t>
            </a:r>
          </a:p>
          <a:p>
            <a:pPr marL="457200" indent="-457200">
              <a:buFont typeface="Arial" panose="020B0604020202020204" pitchFamily="34" charset="0"/>
              <a:buChar char="•"/>
            </a:pPr>
            <a:endParaRPr lang="en-US" sz="3200" dirty="0">
              <a:latin typeface="Candara" panose="020E0502030303020204" pitchFamily="34" charset="0"/>
            </a:endParaRPr>
          </a:p>
          <a:p>
            <a:pPr marL="457200" indent="-457200">
              <a:buFont typeface="Arial" panose="020B0604020202020204" pitchFamily="34" charset="0"/>
              <a:buChar char="•"/>
            </a:pPr>
            <a:r>
              <a:rPr lang="en-US" sz="3200" dirty="0">
                <a:latin typeface="Candara" panose="020E0502030303020204" pitchFamily="34" charset="0"/>
              </a:rPr>
              <a:t>Suggest changes in marketing and operational strategies, if any, which can facilitate expansion and/or increase profit margins.  </a:t>
            </a:r>
          </a:p>
          <a:p>
            <a:endParaRPr lang="en-US" sz="3200" dirty="0">
              <a:latin typeface="Candara" panose="020E0502030303020204" pitchFamily="34" charset="0"/>
            </a:endParaRPr>
          </a:p>
          <a:p>
            <a:endParaRPr lang="en-US" sz="3200" dirty="0">
              <a:latin typeface="Candara" panose="020E0502030303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239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DF90"/>
          </a:solidFill>
        </p:spPr>
        <p:txBody>
          <a:bodyPr wrap="square" lIns="0" tIns="0" rIns="0" bIns="0" rtlCol="0"/>
          <a:lstStyle/>
          <a:p>
            <a:endParaRPr dirty="0"/>
          </a:p>
        </p:txBody>
      </p:sp>
      <p:sp>
        <p:nvSpPr>
          <p:cNvPr id="3" name="object 3"/>
          <p:cNvSpPr/>
          <p:nvPr/>
        </p:nvSpPr>
        <p:spPr>
          <a:xfrm>
            <a:off x="0" y="7567294"/>
            <a:ext cx="2819400" cy="2719705"/>
          </a:xfrm>
          <a:prstGeom prst="rect">
            <a:avLst/>
          </a:prstGeom>
          <a:blipFill>
            <a:blip r:embed="rId2" cstate="print"/>
            <a:stretch>
              <a:fillRect/>
            </a:stretch>
          </a:blipFill>
        </p:spPr>
        <p:txBody>
          <a:bodyPr wrap="square" lIns="0" tIns="0" rIns="0" bIns="0" rtlCol="0"/>
          <a:lstStyle/>
          <a:p>
            <a:endParaRPr dirty="0"/>
          </a:p>
        </p:txBody>
      </p:sp>
      <p:grpSp>
        <p:nvGrpSpPr>
          <p:cNvPr id="4" name="object 4"/>
          <p:cNvGrpSpPr/>
          <p:nvPr/>
        </p:nvGrpSpPr>
        <p:grpSpPr>
          <a:xfrm>
            <a:off x="3962400" y="18237"/>
            <a:ext cx="12647388" cy="10287000"/>
            <a:chOff x="5640713" y="0"/>
            <a:chExt cx="12647388" cy="10287000"/>
          </a:xfrm>
        </p:grpSpPr>
        <p:sp>
          <p:nvSpPr>
            <p:cNvPr id="5" name="object 5"/>
            <p:cNvSpPr/>
            <p:nvPr/>
          </p:nvSpPr>
          <p:spPr>
            <a:xfrm>
              <a:off x="5640713" y="1"/>
              <a:ext cx="3809508" cy="2743660"/>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5847181" y="0"/>
              <a:ext cx="12440920" cy="10287000"/>
            </a:xfrm>
            <a:custGeom>
              <a:avLst/>
              <a:gdLst/>
              <a:ahLst/>
              <a:cxnLst/>
              <a:rect l="l" t="t" r="r" b="b"/>
              <a:pathLst>
                <a:path w="12440919" h="10287000">
                  <a:moveTo>
                    <a:pt x="2216150" y="2175751"/>
                  </a:moveTo>
                  <a:lnTo>
                    <a:pt x="40411" y="0"/>
                  </a:lnTo>
                  <a:lnTo>
                    <a:pt x="0" y="0"/>
                  </a:lnTo>
                  <a:lnTo>
                    <a:pt x="2195944" y="2195957"/>
                  </a:lnTo>
                  <a:lnTo>
                    <a:pt x="2216150" y="2175751"/>
                  </a:lnTo>
                  <a:close/>
                </a:path>
                <a:path w="12440919" h="10287000">
                  <a:moveTo>
                    <a:pt x="12440806" y="0"/>
                  </a:moveTo>
                  <a:lnTo>
                    <a:pt x="2748038" y="0"/>
                  </a:lnTo>
                  <a:lnTo>
                    <a:pt x="2748038" y="10287000"/>
                  </a:lnTo>
                  <a:lnTo>
                    <a:pt x="12440806" y="10287000"/>
                  </a:lnTo>
                  <a:lnTo>
                    <a:pt x="12440806" y="0"/>
                  </a:lnTo>
                  <a:close/>
                </a:path>
              </a:pathLst>
            </a:custGeom>
            <a:solidFill>
              <a:srgbClr val="FFFFFF"/>
            </a:solidFill>
          </p:spPr>
          <p:txBody>
            <a:bodyPr wrap="square" lIns="0" tIns="0" rIns="0" bIns="0" rtlCol="0"/>
            <a:lstStyle/>
            <a:p>
              <a:endParaRPr dirty="0"/>
            </a:p>
          </p:txBody>
        </p:sp>
      </p:grpSp>
      <p:grpSp>
        <p:nvGrpSpPr>
          <p:cNvPr id="7" name="object 7"/>
          <p:cNvGrpSpPr/>
          <p:nvPr/>
        </p:nvGrpSpPr>
        <p:grpSpPr>
          <a:xfrm>
            <a:off x="99414" y="3068782"/>
            <a:ext cx="6789440" cy="4800600"/>
            <a:chOff x="-34636" y="3332800"/>
            <a:chExt cx="6656831" cy="4551502"/>
          </a:xfrm>
        </p:grpSpPr>
        <p:sp>
          <p:nvSpPr>
            <p:cNvPr id="8" name="object 8"/>
            <p:cNvSpPr/>
            <p:nvPr/>
          </p:nvSpPr>
          <p:spPr>
            <a:xfrm>
              <a:off x="0" y="5164597"/>
              <a:ext cx="2700020" cy="2719705"/>
            </a:xfrm>
            <a:custGeom>
              <a:avLst/>
              <a:gdLst/>
              <a:ahLst/>
              <a:cxnLst/>
              <a:rect l="l" t="t" r="r" b="b"/>
              <a:pathLst>
                <a:path w="2700020" h="2719704">
                  <a:moveTo>
                    <a:pt x="0" y="0"/>
                  </a:moveTo>
                  <a:lnTo>
                    <a:pt x="2699408" y="2699408"/>
                  </a:lnTo>
                  <a:lnTo>
                    <a:pt x="2679202" y="2719613"/>
                  </a:lnTo>
                  <a:lnTo>
                    <a:pt x="0" y="40410"/>
                  </a:lnTo>
                  <a:lnTo>
                    <a:pt x="0" y="0"/>
                  </a:lnTo>
                  <a:close/>
                </a:path>
              </a:pathLst>
            </a:custGeom>
            <a:solidFill>
              <a:srgbClr val="FFFFFF"/>
            </a:solidFill>
          </p:spPr>
          <p:txBody>
            <a:bodyPr wrap="square" lIns="0" tIns="0" rIns="0" bIns="0" rtlCol="0"/>
            <a:lstStyle/>
            <a:p>
              <a:endParaRPr dirty="0"/>
            </a:p>
          </p:txBody>
        </p:sp>
        <p:sp>
          <p:nvSpPr>
            <p:cNvPr id="9" name="object 9"/>
            <p:cNvSpPr/>
            <p:nvPr/>
          </p:nvSpPr>
          <p:spPr>
            <a:xfrm>
              <a:off x="-34636" y="3332800"/>
              <a:ext cx="6656831" cy="3627119"/>
            </a:xfrm>
            <a:prstGeom prst="rect">
              <a:avLst/>
            </a:prstGeom>
            <a:blipFill>
              <a:blip r:embed="rId4" cstate="print"/>
              <a:stretch>
                <a:fillRect/>
              </a:stretch>
            </a:blipFill>
          </p:spPr>
          <p:txBody>
            <a:bodyPr wrap="square" lIns="0" tIns="0" rIns="0" bIns="0" rtlCol="0"/>
            <a:lstStyle/>
            <a:p>
              <a:endParaRPr dirty="0"/>
            </a:p>
          </p:txBody>
        </p:sp>
      </p:grpSp>
      <p:pic>
        <p:nvPicPr>
          <p:cNvPr id="17" name="Picture 16">
            <a:extLst>
              <a:ext uri="{FF2B5EF4-FFF2-40B4-BE49-F238E27FC236}">
                <a16:creationId xmlns:a16="http://schemas.microsoft.com/office/drawing/2014/main" id="{604685A7-9539-4DCA-9636-5ACEB336C84D}"/>
              </a:ext>
            </a:extLst>
          </p:cNvPr>
          <p:cNvPicPr>
            <a:picLocks noChangeAspect="1"/>
          </p:cNvPicPr>
          <p:nvPr/>
        </p:nvPicPr>
        <p:blipFill>
          <a:blip r:embed="rId5"/>
          <a:stretch>
            <a:fillRect/>
          </a:stretch>
        </p:blipFill>
        <p:spPr>
          <a:xfrm>
            <a:off x="9052230" y="2295153"/>
            <a:ext cx="8041874" cy="5411356"/>
          </a:xfrm>
          <a:prstGeom prst="rect">
            <a:avLst/>
          </a:prstGeom>
        </p:spPr>
      </p:pic>
      <p:pic>
        <p:nvPicPr>
          <p:cNvPr id="35" name="Google Shape;136;p13">
            <a:extLst>
              <a:ext uri="{FF2B5EF4-FFF2-40B4-BE49-F238E27FC236}">
                <a16:creationId xmlns:a16="http://schemas.microsoft.com/office/drawing/2014/main" id="{BC50B913-E514-4A5A-A9FD-8EBFC4DE1CE7}"/>
              </a:ext>
            </a:extLst>
          </p:cNvPr>
          <p:cNvPicPr preferRelativeResize="0"/>
          <p:nvPr/>
        </p:nvPicPr>
        <p:blipFill>
          <a:blip r:embed="rId6">
            <a:alphaModFix/>
          </a:blip>
          <a:stretch>
            <a:fillRect/>
          </a:stretch>
        </p:blipFill>
        <p:spPr>
          <a:xfrm>
            <a:off x="15388181" y="254174"/>
            <a:ext cx="2532728" cy="9726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883494" y="5"/>
            <a:ext cx="3404870" cy="10287000"/>
          </a:xfrm>
          <a:custGeom>
            <a:avLst/>
            <a:gdLst/>
            <a:ahLst/>
            <a:cxnLst/>
            <a:rect l="l" t="t" r="r" b="b"/>
            <a:pathLst>
              <a:path w="3404869" h="10287000">
                <a:moveTo>
                  <a:pt x="0" y="10286999"/>
                </a:moveTo>
                <a:lnTo>
                  <a:pt x="3404503" y="10286999"/>
                </a:lnTo>
                <a:lnTo>
                  <a:pt x="3404503" y="0"/>
                </a:lnTo>
                <a:lnTo>
                  <a:pt x="0" y="0"/>
                </a:lnTo>
                <a:lnTo>
                  <a:pt x="0" y="10286999"/>
                </a:lnTo>
                <a:close/>
              </a:path>
            </a:pathLst>
          </a:custGeom>
          <a:solidFill>
            <a:srgbClr val="00DF90"/>
          </a:solidFill>
        </p:spPr>
        <p:txBody>
          <a:bodyPr wrap="square" lIns="0" tIns="0" rIns="0" bIns="0" rtlCol="0"/>
          <a:lstStyle/>
          <a:p>
            <a:endParaRPr dirty="0"/>
          </a:p>
        </p:txBody>
      </p:sp>
      <p:sp>
        <p:nvSpPr>
          <p:cNvPr id="3" name="object 3"/>
          <p:cNvSpPr/>
          <p:nvPr/>
        </p:nvSpPr>
        <p:spPr>
          <a:xfrm>
            <a:off x="14941474" y="6"/>
            <a:ext cx="3346526" cy="1575717"/>
          </a:xfrm>
          <a:prstGeom prst="rect">
            <a:avLst/>
          </a:prstGeom>
          <a:blipFill>
            <a:blip r:embed="rId2" cstate="print"/>
            <a:stretch>
              <a:fillRect/>
            </a:stretch>
          </a:blipFill>
        </p:spPr>
        <p:txBody>
          <a:bodyPr wrap="square" lIns="0" tIns="0" rIns="0" bIns="0" rtlCol="0"/>
          <a:lstStyle/>
          <a:p>
            <a:endParaRPr dirty="0"/>
          </a:p>
        </p:txBody>
      </p:sp>
      <p:sp>
        <p:nvSpPr>
          <p:cNvPr id="26" name="TextBox 25">
            <a:extLst>
              <a:ext uri="{FF2B5EF4-FFF2-40B4-BE49-F238E27FC236}">
                <a16:creationId xmlns:a16="http://schemas.microsoft.com/office/drawing/2014/main" id="{CFFF3223-4C3D-4AF6-BF67-0BA4145FC28B}"/>
              </a:ext>
            </a:extLst>
          </p:cNvPr>
          <p:cNvSpPr txBox="1"/>
          <p:nvPr/>
        </p:nvSpPr>
        <p:spPr>
          <a:xfrm rot="5400000">
            <a:off x="12253141" y="3620006"/>
            <a:ext cx="8995019" cy="3046988"/>
          </a:xfrm>
          <a:prstGeom prst="rect">
            <a:avLst/>
          </a:prstGeom>
          <a:noFill/>
        </p:spPr>
        <p:txBody>
          <a:bodyPr wrap="square" rtlCol="0">
            <a:spAutoFit/>
          </a:bodyPr>
          <a:lstStyle/>
          <a:p>
            <a:pPr algn="ctr"/>
            <a:r>
              <a:rPr lang="en-US" sz="9600" b="1" dirty="0">
                <a:latin typeface="Bahnschrift" panose="020B0502040204020203" pitchFamily="34" charset="0"/>
              </a:rPr>
              <a:t>Data Preprocessing</a:t>
            </a:r>
          </a:p>
        </p:txBody>
      </p:sp>
      <p:pic>
        <p:nvPicPr>
          <p:cNvPr id="27" name="Picture 26">
            <a:extLst>
              <a:ext uri="{FF2B5EF4-FFF2-40B4-BE49-F238E27FC236}">
                <a16:creationId xmlns:a16="http://schemas.microsoft.com/office/drawing/2014/main" id="{AAD6B57E-D2D5-42C7-8B60-D6D554E47931}"/>
              </a:ext>
            </a:extLst>
          </p:cNvPr>
          <p:cNvPicPr>
            <a:picLocks noChangeAspect="1"/>
          </p:cNvPicPr>
          <p:nvPr/>
        </p:nvPicPr>
        <p:blipFill>
          <a:blip r:embed="rId3"/>
          <a:stretch>
            <a:fillRect/>
          </a:stretch>
        </p:blipFill>
        <p:spPr>
          <a:xfrm>
            <a:off x="124226" y="1814592"/>
            <a:ext cx="14616427" cy="7826418"/>
          </a:xfrm>
          <a:prstGeom prst="rect">
            <a:avLst/>
          </a:prstGeom>
        </p:spPr>
      </p:pic>
      <p:sp>
        <p:nvSpPr>
          <p:cNvPr id="29" name="TextBox 28">
            <a:extLst>
              <a:ext uri="{FF2B5EF4-FFF2-40B4-BE49-F238E27FC236}">
                <a16:creationId xmlns:a16="http://schemas.microsoft.com/office/drawing/2014/main" id="{65E3EA3F-926F-4F9A-B4EA-2D15D6AC5035}"/>
              </a:ext>
            </a:extLst>
          </p:cNvPr>
          <p:cNvSpPr txBox="1"/>
          <p:nvPr/>
        </p:nvSpPr>
        <p:spPr>
          <a:xfrm>
            <a:off x="381000" y="467727"/>
            <a:ext cx="9220200" cy="1107996"/>
          </a:xfrm>
          <a:prstGeom prst="rect">
            <a:avLst/>
          </a:prstGeom>
          <a:noFill/>
        </p:spPr>
        <p:txBody>
          <a:bodyPr wrap="square" rtlCol="0">
            <a:spAutoFit/>
          </a:bodyPr>
          <a:lstStyle/>
          <a:p>
            <a:r>
              <a:rPr lang="en-US" sz="6600" dirty="0">
                <a:latin typeface="Bahnschrift" panose="020B0502040204020203" pitchFamily="34" charset="0"/>
              </a:rPr>
              <a:t>Power Query Editor</a:t>
            </a:r>
          </a:p>
        </p:txBody>
      </p:sp>
      <p:pic>
        <p:nvPicPr>
          <p:cNvPr id="30" name="Google Shape;136;p13">
            <a:extLst>
              <a:ext uri="{FF2B5EF4-FFF2-40B4-BE49-F238E27FC236}">
                <a16:creationId xmlns:a16="http://schemas.microsoft.com/office/drawing/2014/main" id="{DBEBFE6B-82E3-4EA2-8EE2-F03ABDD98E0C}"/>
              </a:ext>
            </a:extLst>
          </p:cNvPr>
          <p:cNvPicPr preferRelativeResize="0"/>
          <p:nvPr/>
        </p:nvPicPr>
        <p:blipFill>
          <a:blip r:embed="rId4">
            <a:alphaModFix/>
          </a:blip>
          <a:stretch>
            <a:fillRect/>
          </a:stretch>
        </p:blipFill>
        <p:spPr>
          <a:xfrm>
            <a:off x="12496800" y="51567"/>
            <a:ext cx="2133600" cy="8323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3404870" cy="10287000"/>
          </a:xfrm>
          <a:custGeom>
            <a:avLst/>
            <a:gdLst/>
            <a:ahLst/>
            <a:cxnLst/>
            <a:rect l="l" t="t" r="r" b="b"/>
            <a:pathLst>
              <a:path w="3404869" h="10287000">
                <a:moveTo>
                  <a:pt x="0" y="10286999"/>
                </a:moveTo>
                <a:lnTo>
                  <a:pt x="3404503" y="10286999"/>
                </a:lnTo>
                <a:lnTo>
                  <a:pt x="3404503" y="0"/>
                </a:lnTo>
                <a:lnTo>
                  <a:pt x="0" y="0"/>
                </a:lnTo>
                <a:lnTo>
                  <a:pt x="0" y="10286999"/>
                </a:lnTo>
                <a:close/>
              </a:path>
            </a:pathLst>
          </a:custGeom>
          <a:solidFill>
            <a:srgbClr val="00DF90"/>
          </a:solidFill>
        </p:spPr>
        <p:txBody>
          <a:bodyPr wrap="square" lIns="0" tIns="0" rIns="0" bIns="0" rtlCol="0"/>
          <a:lstStyle/>
          <a:p>
            <a:pPr algn="ctr"/>
            <a:endParaRPr dirty="0"/>
          </a:p>
        </p:txBody>
      </p:sp>
      <p:sp>
        <p:nvSpPr>
          <p:cNvPr id="3" name="object 3"/>
          <p:cNvSpPr/>
          <p:nvPr/>
        </p:nvSpPr>
        <p:spPr>
          <a:xfrm flipH="1">
            <a:off x="-10549" y="-3458"/>
            <a:ext cx="3046989" cy="1575717"/>
          </a:xfrm>
          <a:prstGeom prst="rect">
            <a:avLst/>
          </a:prstGeom>
          <a:blipFill>
            <a:blip r:embed="rId2" cstate="print"/>
            <a:stretch>
              <a:fillRect/>
            </a:stretch>
          </a:blipFill>
        </p:spPr>
        <p:txBody>
          <a:bodyPr wrap="square" lIns="0" tIns="0" rIns="0" bIns="0" rtlCol="0"/>
          <a:lstStyle/>
          <a:p>
            <a:endParaRPr dirty="0"/>
          </a:p>
        </p:txBody>
      </p:sp>
      <p:sp>
        <p:nvSpPr>
          <p:cNvPr id="26" name="TextBox 25">
            <a:extLst>
              <a:ext uri="{FF2B5EF4-FFF2-40B4-BE49-F238E27FC236}">
                <a16:creationId xmlns:a16="http://schemas.microsoft.com/office/drawing/2014/main" id="{CFFF3223-4C3D-4AF6-BF67-0BA4145FC28B}"/>
              </a:ext>
            </a:extLst>
          </p:cNvPr>
          <p:cNvSpPr txBox="1"/>
          <p:nvPr/>
        </p:nvSpPr>
        <p:spPr>
          <a:xfrm rot="16200000">
            <a:off x="-2800349" y="3620006"/>
            <a:ext cx="8995019" cy="3046988"/>
          </a:xfrm>
          <a:prstGeom prst="rect">
            <a:avLst/>
          </a:prstGeom>
          <a:noFill/>
        </p:spPr>
        <p:txBody>
          <a:bodyPr wrap="square" rtlCol="0">
            <a:spAutoFit/>
          </a:bodyPr>
          <a:lstStyle/>
          <a:p>
            <a:pPr algn="ctr"/>
            <a:r>
              <a:rPr lang="en-US" sz="9600" b="1" dirty="0">
                <a:latin typeface="Bahnschrift" panose="020B0502040204020203" pitchFamily="34" charset="0"/>
              </a:rPr>
              <a:t>Table Relationships</a:t>
            </a:r>
          </a:p>
        </p:txBody>
      </p:sp>
      <p:pic>
        <p:nvPicPr>
          <p:cNvPr id="5" name="Picture 4">
            <a:extLst>
              <a:ext uri="{FF2B5EF4-FFF2-40B4-BE49-F238E27FC236}">
                <a16:creationId xmlns:a16="http://schemas.microsoft.com/office/drawing/2014/main" id="{0B2A823D-F759-40F6-A554-FA133DF2A5D5}"/>
              </a:ext>
            </a:extLst>
          </p:cNvPr>
          <p:cNvPicPr>
            <a:picLocks noChangeAspect="1"/>
          </p:cNvPicPr>
          <p:nvPr/>
        </p:nvPicPr>
        <p:blipFill>
          <a:blip r:embed="rId3"/>
          <a:stretch>
            <a:fillRect/>
          </a:stretch>
        </p:blipFill>
        <p:spPr>
          <a:xfrm>
            <a:off x="3750630" y="2324100"/>
            <a:ext cx="14335995" cy="5932414"/>
          </a:xfrm>
          <a:prstGeom prst="rect">
            <a:avLst/>
          </a:prstGeom>
        </p:spPr>
      </p:pic>
      <p:sp>
        <p:nvSpPr>
          <p:cNvPr id="9" name="TextBox 8">
            <a:extLst>
              <a:ext uri="{FF2B5EF4-FFF2-40B4-BE49-F238E27FC236}">
                <a16:creationId xmlns:a16="http://schemas.microsoft.com/office/drawing/2014/main" id="{07CB9EF7-1ADC-4791-8D3F-0AEE2A201C4E}"/>
              </a:ext>
            </a:extLst>
          </p:cNvPr>
          <p:cNvSpPr txBox="1"/>
          <p:nvPr/>
        </p:nvSpPr>
        <p:spPr>
          <a:xfrm>
            <a:off x="11180134" y="470958"/>
            <a:ext cx="6934200" cy="1107996"/>
          </a:xfrm>
          <a:prstGeom prst="rect">
            <a:avLst/>
          </a:prstGeom>
          <a:noFill/>
        </p:spPr>
        <p:txBody>
          <a:bodyPr wrap="square" rtlCol="0">
            <a:spAutoFit/>
          </a:bodyPr>
          <a:lstStyle/>
          <a:p>
            <a:r>
              <a:rPr lang="en-US" sz="6600" dirty="0">
                <a:latin typeface="Bahnschrift" panose="020B0502040204020203" pitchFamily="34" charset="0"/>
              </a:rPr>
              <a:t>Relationship View</a:t>
            </a:r>
          </a:p>
        </p:txBody>
      </p:sp>
      <p:pic>
        <p:nvPicPr>
          <p:cNvPr id="10" name="Google Shape;136;p13">
            <a:extLst>
              <a:ext uri="{FF2B5EF4-FFF2-40B4-BE49-F238E27FC236}">
                <a16:creationId xmlns:a16="http://schemas.microsoft.com/office/drawing/2014/main" id="{0B2D9CAB-0D83-4D5C-B233-E14237ECF738}"/>
              </a:ext>
            </a:extLst>
          </p:cNvPr>
          <p:cNvPicPr preferRelativeResize="0"/>
          <p:nvPr/>
        </p:nvPicPr>
        <p:blipFill>
          <a:blip r:embed="rId4">
            <a:alphaModFix/>
          </a:blip>
          <a:stretch>
            <a:fillRect/>
          </a:stretch>
        </p:blipFill>
        <p:spPr>
          <a:xfrm>
            <a:off x="15553897" y="9154687"/>
            <a:ext cx="2532728" cy="972646"/>
          </a:xfrm>
          <a:prstGeom prst="rect">
            <a:avLst/>
          </a:prstGeom>
          <a:noFill/>
          <a:ln>
            <a:noFill/>
          </a:ln>
        </p:spPr>
      </p:pic>
    </p:spTree>
    <p:extLst>
      <p:ext uri="{BB962C8B-B14F-4D97-AF65-F5344CB8AC3E}">
        <p14:creationId xmlns:p14="http://schemas.microsoft.com/office/powerpoint/2010/main" val="2692788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883494" y="5"/>
            <a:ext cx="3404870" cy="10287000"/>
          </a:xfrm>
          <a:custGeom>
            <a:avLst/>
            <a:gdLst/>
            <a:ahLst/>
            <a:cxnLst/>
            <a:rect l="l" t="t" r="r" b="b"/>
            <a:pathLst>
              <a:path w="3404869" h="10287000">
                <a:moveTo>
                  <a:pt x="0" y="10286999"/>
                </a:moveTo>
                <a:lnTo>
                  <a:pt x="3404503" y="10286999"/>
                </a:lnTo>
                <a:lnTo>
                  <a:pt x="3404503" y="0"/>
                </a:lnTo>
                <a:lnTo>
                  <a:pt x="0" y="0"/>
                </a:lnTo>
                <a:lnTo>
                  <a:pt x="0" y="10286999"/>
                </a:lnTo>
                <a:close/>
              </a:path>
            </a:pathLst>
          </a:custGeom>
          <a:solidFill>
            <a:srgbClr val="00DF90"/>
          </a:solidFill>
        </p:spPr>
        <p:txBody>
          <a:bodyPr wrap="square" lIns="0" tIns="0" rIns="0" bIns="0" rtlCol="0"/>
          <a:lstStyle/>
          <a:p>
            <a:endParaRPr dirty="0"/>
          </a:p>
        </p:txBody>
      </p:sp>
      <p:sp>
        <p:nvSpPr>
          <p:cNvPr id="3" name="object 3"/>
          <p:cNvSpPr/>
          <p:nvPr/>
        </p:nvSpPr>
        <p:spPr>
          <a:xfrm>
            <a:off x="14941474" y="6"/>
            <a:ext cx="3346526" cy="1575717"/>
          </a:xfrm>
          <a:prstGeom prst="rect">
            <a:avLst/>
          </a:prstGeom>
          <a:blipFill>
            <a:blip r:embed="rId2" cstate="print"/>
            <a:stretch>
              <a:fillRect/>
            </a:stretch>
          </a:blipFill>
        </p:spPr>
        <p:txBody>
          <a:bodyPr wrap="square" lIns="0" tIns="0" rIns="0" bIns="0" rtlCol="0"/>
          <a:lstStyle/>
          <a:p>
            <a:endParaRPr dirty="0"/>
          </a:p>
        </p:txBody>
      </p:sp>
      <p:sp>
        <p:nvSpPr>
          <p:cNvPr id="26" name="TextBox 25">
            <a:extLst>
              <a:ext uri="{FF2B5EF4-FFF2-40B4-BE49-F238E27FC236}">
                <a16:creationId xmlns:a16="http://schemas.microsoft.com/office/drawing/2014/main" id="{CFFF3223-4C3D-4AF6-BF67-0BA4145FC28B}"/>
              </a:ext>
            </a:extLst>
          </p:cNvPr>
          <p:cNvSpPr txBox="1"/>
          <p:nvPr/>
        </p:nvSpPr>
        <p:spPr>
          <a:xfrm rot="5400000">
            <a:off x="12149697" y="3620006"/>
            <a:ext cx="8995019" cy="3046988"/>
          </a:xfrm>
          <a:prstGeom prst="rect">
            <a:avLst/>
          </a:prstGeom>
          <a:noFill/>
        </p:spPr>
        <p:txBody>
          <a:bodyPr wrap="square" rtlCol="0">
            <a:spAutoFit/>
          </a:bodyPr>
          <a:lstStyle/>
          <a:p>
            <a:pPr algn="ctr"/>
            <a:r>
              <a:rPr lang="en-US" sz="9600" b="1" dirty="0">
                <a:latin typeface="Bahnschrift" panose="020B0502040204020203" pitchFamily="34" charset="0"/>
              </a:rPr>
              <a:t>Data Visualization</a:t>
            </a:r>
          </a:p>
        </p:txBody>
      </p:sp>
      <p:sp>
        <p:nvSpPr>
          <p:cNvPr id="29" name="TextBox 28">
            <a:extLst>
              <a:ext uri="{FF2B5EF4-FFF2-40B4-BE49-F238E27FC236}">
                <a16:creationId xmlns:a16="http://schemas.microsoft.com/office/drawing/2014/main" id="{65E3EA3F-926F-4F9A-B4EA-2D15D6AC5035}"/>
              </a:ext>
            </a:extLst>
          </p:cNvPr>
          <p:cNvSpPr txBox="1"/>
          <p:nvPr/>
        </p:nvSpPr>
        <p:spPr>
          <a:xfrm>
            <a:off x="457200" y="233866"/>
            <a:ext cx="15087600" cy="1107996"/>
          </a:xfrm>
          <a:prstGeom prst="rect">
            <a:avLst/>
          </a:prstGeom>
          <a:noFill/>
        </p:spPr>
        <p:txBody>
          <a:bodyPr wrap="square" rtlCol="0">
            <a:spAutoFit/>
          </a:bodyPr>
          <a:lstStyle/>
          <a:p>
            <a:r>
              <a:rPr lang="en-US" sz="6600" dirty="0">
                <a:latin typeface="Bahnschrift" panose="020B0502040204020203" pitchFamily="34" charset="0"/>
              </a:rPr>
              <a:t>Creating DAX Measures</a:t>
            </a:r>
          </a:p>
        </p:txBody>
      </p:sp>
      <p:pic>
        <p:nvPicPr>
          <p:cNvPr id="7" name="Picture 6">
            <a:extLst>
              <a:ext uri="{FF2B5EF4-FFF2-40B4-BE49-F238E27FC236}">
                <a16:creationId xmlns:a16="http://schemas.microsoft.com/office/drawing/2014/main" id="{01B7E0D9-A3B0-44CC-BF31-DE43830A8455}"/>
              </a:ext>
            </a:extLst>
          </p:cNvPr>
          <p:cNvPicPr>
            <a:picLocks noChangeAspect="1"/>
          </p:cNvPicPr>
          <p:nvPr/>
        </p:nvPicPr>
        <p:blipFill>
          <a:blip r:embed="rId3"/>
          <a:stretch>
            <a:fillRect/>
          </a:stretch>
        </p:blipFill>
        <p:spPr>
          <a:xfrm>
            <a:off x="8153400" y="1602803"/>
            <a:ext cx="5349588" cy="8070062"/>
          </a:xfrm>
          <a:prstGeom prst="rect">
            <a:avLst/>
          </a:prstGeom>
        </p:spPr>
      </p:pic>
      <p:pic>
        <p:nvPicPr>
          <p:cNvPr id="9" name="Picture 8">
            <a:extLst>
              <a:ext uri="{FF2B5EF4-FFF2-40B4-BE49-F238E27FC236}">
                <a16:creationId xmlns:a16="http://schemas.microsoft.com/office/drawing/2014/main" id="{9134354D-2BC6-448A-AF43-0367861F0F37}"/>
              </a:ext>
            </a:extLst>
          </p:cNvPr>
          <p:cNvPicPr>
            <a:picLocks noChangeAspect="1"/>
          </p:cNvPicPr>
          <p:nvPr/>
        </p:nvPicPr>
        <p:blipFill>
          <a:blip r:embed="rId4"/>
          <a:stretch>
            <a:fillRect/>
          </a:stretch>
        </p:blipFill>
        <p:spPr>
          <a:xfrm>
            <a:off x="1676400" y="1602803"/>
            <a:ext cx="5349588" cy="8070062"/>
          </a:xfrm>
          <a:prstGeom prst="rect">
            <a:avLst/>
          </a:prstGeom>
        </p:spPr>
      </p:pic>
      <p:pic>
        <p:nvPicPr>
          <p:cNvPr id="13" name="Google Shape;136;p13">
            <a:extLst>
              <a:ext uri="{FF2B5EF4-FFF2-40B4-BE49-F238E27FC236}">
                <a16:creationId xmlns:a16="http://schemas.microsoft.com/office/drawing/2014/main" id="{A19119DB-26AD-4209-AF39-2E61A51DA476}"/>
              </a:ext>
            </a:extLst>
          </p:cNvPr>
          <p:cNvPicPr preferRelativeResize="0"/>
          <p:nvPr/>
        </p:nvPicPr>
        <p:blipFill>
          <a:blip r:embed="rId5">
            <a:alphaModFix/>
          </a:blip>
          <a:stretch>
            <a:fillRect/>
          </a:stretch>
        </p:blipFill>
        <p:spPr>
          <a:xfrm>
            <a:off x="12662502" y="0"/>
            <a:ext cx="2133600" cy="832319"/>
          </a:xfrm>
          <a:prstGeom prst="rect">
            <a:avLst/>
          </a:prstGeom>
          <a:noFill/>
          <a:ln>
            <a:noFill/>
          </a:ln>
        </p:spPr>
      </p:pic>
    </p:spTree>
    <p:extLst>
      <p:ext uri="{BB962C8B-B14F-4D97-AF65-F5344CB8AC3E}">
        <p14:creationId xmlns:p14="http://schemas.microsoft.com/office/powerpoint/2010/main" val="2843685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877925" y="0"/>
            <a:ext cx="4410075" cy="10287000"/>
          </a:xfrm>
          <a:custGeom>
            <a:avLst/>
            <a:gdLst/>
            <a:ahLst/>
            <a:cxnLst/>
            <a:rect l="l" t="t" r="r" b="b"/>
            <a:pathLst>
              <a:path w="4410075" h="10287000">
                <a:moveTo>
                  <a:pt x="4410059" y="10286999"/>
                </a:moveTo>
                <a:lnTo>
                  <a:pt x="0" y="10286999"/>
                </a:lnTo>
                <a:lnTo>
                  <a:pt x="0" y="0"/>
                </a:lnTo>
                <a:lnTo>
                  <a:pt x="4410059" y="0"/>
                </a:lnTo>
                <a:lnTo>
                  <a:pt x="4410059" y="10286999"/>
                </a:lnTo>
                <a:close/>
              </a:path>
            </a:pathLst>
          </a:custGeom>
          <a:solidFill>
            <a:srgbClr val="00DF90"/>
          </a:solidFill>
        </p:spPr>
        <p:txBody>
          <a:bodyPr wrap="square" lIns="0" tIns="0" rIns="0" bIns="0" rtlCol="0"/>
          <a:lstStyle/>
          <a:p>
            <a:endParaRPr b="1" dirty="0"/>
          </a:p>
        </p:txBody>
      </p:sp>
      <p:sp>
        <p:nvSpPr>
          <p:cNvPr id="3" name="object 3"/>
          <p:cNvSpPr/>
          <p:nvPr/>
        </p:nvSpPr>
        <p:spPr>
          <a:xfrm flipH="1">
            <a:off x="0" y="9261765"/>
            <a:ext cx="3667292" cy="10286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910689" y="-387"/>
            <a:ext cx="3934472" cy="102863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351678" y="9057392"/>
            <a:ext cx="1250315" cy="1229995"/>
          </a:xfrm>
          <a:custGeom>
            <a:avLst/>
            <a:gdLst/>
            <a:ahLst/>
            <a:cxnLst/>
            <a:rect l="l" t="t" r="r" b="b"/>
            <a:pathLst>
              <a:path w="1250315" h="1229995">
                <a:moveTo>
                  <a:pt x="20190" y="0"/>
                </a:moveTo>
                <a:lnTo>
                  <a:pt x="1249797" y="1229606"/>
                </a:lnTo>
                <a:lnTo>
                  <a:pt x="1209406" y="1229606"/>
                </a:lnTo>
                <a:lnTo>
                  <a:pt x="0" y="20190"/>
                </a:lnTo>
                <a:lnTo>
                  <a:pt x="20190" y="0"/>
                </a:lnTo>
                <a:close/>
              </a:path>
            </a:pathLst>
          </a:custGeom>
          <a:solidFill>
            <a:srgbClr val="FFFFFF"/>
          </a:solidFill>
        </p:spPr>
        <p:txBody>
          <a:bodyPr wrap="square" lIns="0" tIns="0" rIns="0" bIns="0" rtlCol="0"/>
          <a:lstStyle/>
          <a:p>
            <a:endParaRPr/>
          </a:p>
        </p:txBody>
      </p:sp>
      <p:sp>
        <p:nvSpPr>
          <p:cNvPr id="6" name="object 6"/>
          <p:cNvSpPr/>
          <p:nvPr/>
        </p:nvSpPr>
        <p:spPr>
          <a:xfrm>
            <a:off x="4581002" y="0"/>
            <a:ext cx="1247140" cy="1226820"/>
          </a:xfrm>
          <a:custGeom>
            <a:avLst/>
            <a:gdLst/>
            <a:ahLst/>
            <a:cxnLst/>
            <a:rect l="l" t="t" r="r" b="b"/>
            <a:pathLst>
              <a:path w="1247139" h="1226820">
                <a:moveTo>
                  <a:pt x="40406" y="0"/>
                </a:moveTo>
                <a:lnTo>
                  <a:pt x="1246679" y="1206272"/>
                </a:lnTo>
                <a:lnTo>
                  <a:pt x="1226473" y="1226477"/>
                </a:lnTo>
                <a:lnTo>
                  <a:pt x="0" y="0"/>
                </a:lnTo>
                <a:lnTo>
                  <a:pt x="40406" y="0"/>
                </a:lnTo>
                <a:close/>
              </a:path>
            </a:pathLst>
          </a:custGeom>
          <a:solidFill>
            <a:srgbClr val="FFFFFF"/>
          </a:solidFill>
        </p:spPr>
        <p:txBody>
          <a:bodyPr wrap="square" lIns="0" tIns="0" rIns="0" bIns="0" rtlCol="0"/>
          <a:lstStyle/>
          <a:p>
            <a:endParaRPr/>
          </a:p>
        </p:txBody>
      </p:sp>
      <p:grpSp>
        <p:nvGrpSpPr>
          <p:cNvPr id="7" name="object 7"/>
          <p:cNvGrpSpPr/>
          <p:nvPr/>
        </p:nvGrpSpPr>
        <p:grpSpPr>
          <a:xfrm flipH="1">
            <a:off x="16142852" y="5289165"/>
            <a:ext cx="2159003" cy="3935095"/>
            <a:chOff x="0" y="5839304"/>
            <a:chExt cx="1483995" cy="3935095"/>
          </a:xfrm>
        </p:grpSpPr>
        <p:sp>
          <p:nvSpPr>
            <p:cNvPr id="8" name="object 8"/>
            <p:cNvSpPr/>
            <p:nvPr/>
          </p:nvSpPr>
          <p:spPr>
            <a:xfrm>
              <a:off x="0" y="5839304"/>
              <a:ext cx="1028639" cy="393447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0" y="8131063"/>
              <a:ext cx="1483995" cy="1504315"/>
            </a:xfrm>
            <a:custGeom>
              <a:avLst/>
              <a:gdLst/>
              <a:ahLst/>
              <a:cxnLst/>
              <a:rect l="l" t="t" r="r" b="b"/>
              <a:pathLst>
                <a:path w="1483995" h="1504315">
                  <a:moveTo>
                    <a:pt x="0" y="0"/>
                  </a:moveTo>
                  <a:lnTo>
                    <a:pt x="1483975" y="1483975"/>
                  </a:lnTo>
                  <a:lnTo>
                    <a:pt x="1463771" y="1504182"/>
                  </a:lnTo>
                  <a:lnTo>
                    <a:pt x="0" y="40406"/>
                  </a:lnTo>
                  <a:lnTo>
                    <a:pt x="0" y="0"/>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2A99E2E3-7DD0-486D-87D5-E54FB20B78D0}"/>
              </a:ext>
            </a:extLst>
          </p:cNvPr>
          <p:cNvSpPr txBox="1"/>
          <p:nvPr/>
        </p:nvSpPr>
        <p:spPr>
          <a:xfrm>
            <a:off x="14215602" y="3718633"/>
            <a:ext cx="3734720" cy="1938992"/>
          </a:xfrm>
          <a:prstGeom prst="rect">
            <a:avLst/>
          </a:prstGeom>
          <a:noFill/>
        </p:spPr>
        <p:txBody>
          <a:bodyPr wrap="square" rtlCol="0">
            <a:spAutoFit/>
          </a:bodyPr>
          <a:lstStyle/>
          <a:p>
            <a:pPr algn="ctr"/>
            <a:r>
              <a:rPr lang="en-US" sz="6000" b="1" dirty="0">
                <a:latin typeface="Bahnschrift" panose="020B0502040204020203" pitchFamily="34" charset="0"/>
              </a:rPr>
              <a:t>Topline </a:t>
            </a:r>
          </a:p>
          <a:p>
            <a:pPr algn="ctr"/>
            <a:r>
              <a:rPr lang="en-US" sz="6000" b="1" dirty="0">
                <a:latin typeface="Bahnschrift" panose="020B0502040204020203" pitchFamily="34" charset="0"/>
              </a:rPr>
              <a:t>Summary</a:t>
            </a:r>
          </a:p>
        </p:txBody>
      </p:sp>
      <p:pic>
        <p:nvPicPr>
          <p:cNvPr id="15" name="Google Shape;154;p16">
            <a:extLst>
              <a:ext uri="{FF2B5EF4-FFF2-40B4-BE49-F238E27FC236}">
                <a16:creationId xmlns:a16="http://schemas.microsoft.com/office/drawing/2014/main" id="{C84DE3CD-07B4-41A3-BBE5-D4E5590DA88C}"/>
              </a:ext>
            </a:extLst>
          </p:cNvPr>
          <p:cNvPicPr preferRelativeResize="0"/>
          <p:nvPr/>
        </p:nvPicPr>
        <p:blipFill>
          <a:blip r:embed="rId5">
            <a:alphaModFix/>
          </a:blip>
          <a:stretch>
            <a:fillRect/>
          </a:stretch>
        </p:blipFill>
        <p:spPr>
          <a:xfrm>
            <a:off x="212373" y="1079257"/>
            <a:ext cx="13629065" cy="8128486"/>
          </a:xfrm>
          <a:prstGeom prst="rect">
            <a:avLst/>
          </a:prstGeom>
          <a:noFill/>
          <a:ln>
            <a:noFill/>
          </a:ln>
        </p:spPr>
      </p:pic>
      <p:pic>
        <p:nvPicPr>
          <p:cNvPr id="16" name="Google Shape;136;p13">
            <a:extLst>
              <a:ext uri="{FF2B5EF4-FFF2-40B4-BE49-F238E27FC236}">
                <a16:creationId xmlns:a16="http://schemas.microsoft.com/office/drawing/2014/main" id="{5A09EF87-D603-4FC2-814C-5B0FEAC2292C}"/>
              </a:ext>
            </a:extLst>
          </p:cNvPr>
          <p:cNvPicPr preferRelativeResize="0"/>
          <p:nvPr/>
        </p:nvPicPr>
        <p:blipFill>
          <a:blip r:embed="rId6">
            <a:alphaModFix/>
          </a:blip>
          <a:stretch>
            <a:fillRect/>
          </a:stretch>
        </p:blipFill>
        <p:spPr>
          <a:xfrm>
            <a:off x="11540987" y="9359954"/>
            <a:ext cx="2133600" cy="832319"/>
          </a:xfrm>
          <a:prstGeom prst="rect">
            <a:avLst/>
          </a:prstGeom>
          <a:noFill/>
          <a:ln>
            <a:noFill/>
          </a:ln>
        </p:spPr>
      </p:pic>
    </p:spTree>
    <p:extLst>
      <p:ext uri="{BB962C8B-B14F-4D97-AF65-F5344CB8AC3E}">
        <p14:creationId xmlns:p14="http://schemas.microsoft.com/office/powerpoint/2010/main" val="930194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9258300"/>
            <a:ext cx="1142999" cy="10292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078200" y="0"/>
            <a:ext cx="2209890" cy="17145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pic>
        <p:nvPicPr>
          <p:cNvPr id="2049" name="Picture 22">
            <a:extLst>
              <a:ext uri="{FF2B5EF4-FFF2-40B4-BE49-F238E27FC236}">
                <a16:creationId xmlns:a16="http://schemas.microsoft.com/office/drawing/2014/main" id="{7F2A8BB7-E9C7-46CB-8192-B32339758A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526" y="1790700"/>
            <a:ext cx="9842354" cy="7467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4D590EFA-83B0-44C1-8830-EB9814991034}"/>
              </a:ext>
            </a:extLst>
          </p:cNvPr>
          <p:cNvSpPr>
            <a:spLocks noChangeArrowheads="1"/>
          </p:cNvSpPr>
          <p:nvPr/>
        </p:nvSpPr>
        <p:spPr bwMode="auto">
          <a:xfrm>
            <a:off x="10241299" y="2646789"/>
            <a:ext cx="7345167"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Brief</a:t>
            </a:r>
            <a:r>
              <a:rPr kumimoji="0" lang="en-US" altLang="en-US" sz="3200" b="0" i="0" u="none" strike="noStrike" cap="none" normalizeH="0" baseline="0" dirty="0">
                <a:ln>
                  <a:noFill/>
                </a:ln>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 This hierarchical matrix lists product name against number of transactions, profit generated in gross terms and its margin and the number of instances it was returned, as a percentage of transactions.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Candara" panose="020E0502030303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Drilling through, after seeing</a:t>
            </a:r>
            <a:r>
              <a:rPr kumimoji="0" lang="en-US" altLang="en-US" sz="3200" b="0" i="1" u="none" strike="noStrike" cap="none" normalizeH="0" baseline="0" dirty="0">
                <a:ln>
                  <a:noFill/>
                </a:ln>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 two occurrences</a:t>
            </a:r>
            <a:r>
              <a:rPr kumimoji="0" lang="en-US" altLang="en-US" sz="3200" b="0" i="0" u="none" strike="noStrike" cap="none" normalizeH="0" baseline="0" dirty="0">
                <a:ln>
                  <a:noFill/>
                </a:ln>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 of lima beans’ products in </a:t>
            </a:r>
            <a:r>
              <a:rPr kumimoji="0" lang="en-US" altLang="en-US" sz="3600" b="0" i="1" u="none" strike="noStrike" cap="none" normalizeH="0" baseline="0" dirty="0">
                <a:ln>
                  <a:noFill/>
                </a:ln>
                <a:solidFill>
                  <a:srgbClr val="00B050"/>
                </a:solidFill>
                <a:effectLst/>
                <a:latin typeface="Candara" panose="020E0502030303020204" pitchFamily="34" charset="0"/>
                <a:ea typeface="Calibri" panose="020F0502020204030204" pitchFamily="34" charset="0"/>
                <a:cs typeface="Times New Roman" panose="02020603050405020304" pitchFamily="18" charset="0"/>
              </a:rPr>
              <a:t>top-5</a:t>
            </a:r>
            <a:r>
              <a:rPr kumimoji="0" lang="en-US" altLang="en-US" sz="3200" b="0" i="0" u="none" strike="noStrike" cap="none" normalizeH="0" baseline="0" dirty="0">
                <a:ln>
                  <a:noFill/>
                </a:ln>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 by transactions, revealed the following. </a:t>
            </a:r>
            <a:endParaRPr kumimoji="0" lang="en-US" altLang="en-US" sz="3200" b="0" i="0" u="none" strike="noStrike" cap="none" normalizeH="0" baseline="0" dirty="0">
              <a:ln>
                <a:noFill/>
              </a:ln>
              <a:solidFill>
                <a:schemeClr val="tx1"/>
              </a:solidFill>
              <a:effectLst/>
              <a:latin typeface="Candara" panose="020E0502030303020204" pitchFamily="34" charset="0"/>
            </a:endParaRPr>
          </a:p>
        </p:txBody>
      </p:sp>
      <p:sp>
        <p:nvSpPr>
          <p:cNvPr id="11" name="TextBox 10">
            <a:extLst>
              <a:ext uri="{FF2B5EF4-FFF2-40B4-BE49-F238E27FC236}">
                <a16:creationId xmlns:a16="http://schemas.microsoft.com/office/drawing/2014/main" id="{C81AB85C-B1D2-45C1-8EE3-97438D6D939F}"/>
              </a:ext>
            </a:extLst>
          </p:cNvPr>
          <p:cNvSpPr txBox="1"/>
          <p:nvPr/>
        </p:nvSpPr>
        <p:spPr>
          <a:xfrm>
            <a:off x="204526" y="320352"/>
            <a:ext cx="12520874" cy="1107996"/>
          </a:xfrm>
          <a:prstGeom prst="rect">
            <a:avLst/>
          </a:prstGeom>
          <a:noFill/>
        </p:spPr>
        <p:txBody>
          <a:bodyPr wrap="square" rtlCol="0">
            <a:spAutoFit/>
          </a:bodyPr>
          <a:lstStyle/>
          <a:p>
            <a:r>
              <a:rPr lang="en-US" sz="6600" dirty="0">
                <a:latin typeface="Bahnschrift" panose="020B0502040204020203" pitchFamily="34" charset="0"/>
              </a:rPr>
              <a:t>Lima Beans – A Case Study</a:t>
            </a:r>
          </a:p>
        </p:txBody>
      </p:sp>
    </p:spTree>
    <p:extLst>
      <p:ext uri="{BB962C8B-B14F-4D97-AF65-F5344CB8AC3E}">
        <p14:creationId xmlns:p14="http://schemas.microsoft.com/office/powerpoint/2010/main" val="3899450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1204</TotalTime>
  <Words>1552</Words>
  <Application>Microsoft Office PowerPoint</Application>
  <PresentationFormat>Custom</PresentationFormat>
  <Paragraphs>127</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Bahnschrift</vt:lpstr>
      <vt:lpstr>Bahnschrift SemiBold</vt:lpstr>
      <vt:lpstr>Bahnschrift SemiCondensed</vt:lpstr>
      <vt:lpstr>Calibri</vt:lpstr>
      <vt:lpstr>Candara</vt:lpstr>
      <vt:lpstr>Constantia</vt:lpstr>
      <vt:lpstr>Lora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Add a heading</dc:title>
  <dc:creator>Yash Gupta;Ayush Pareek</dc:creator>
  <cp:keywords>Power BI</cp:keywords>
  <cp:lastModifiedBy>Ayush Pareek</cp:lastModifiedBy>
  <cp:revision>132</cp:revision>
  <dcterms:created xsi:type="dcterms:W3CDTF">2020-12-20T13:55:18Z</dcterms:created>
  <dcterms:modified xsi:type="dcterms:W3CDTF">2021-04-13T21:05:09Z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2020-12-20T00:00:00Z</vt:filetime>
  </property>
  <property fmtid="{D5CDD505-2E9C-101B-9397-08002B2CF9AE}" pid="3" name="Creator">
    <vt:lpwstr>Canva</vt:lpwstr>
  </property>
  <property fmtid="{D5CDD505-2E9C-101B-9397-08002B2CF9AE}" pid="4" name="LastSaved">
    <vt:filetime>2020-12-20T00:00:00Z</vt:filetime>
  </property>
</Properties>
</file>