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3" r:id="rId4"/>
    <p:sldId id="278" r:id="rId5"/>
    <p:sldId id="288" r:id="rId6"/>
    <p:sldId id="262" r:id="rId7"/>
    <p:sldId id="277" r:id="rId8"/>
    <p:sldId id="261" r:id="rId9"/>
    <p:sldId id="289" r:id="rId10"/>
    <p:sldId id="280" r:id="rId11"/>
    <p:sldId id="286" r:id="rId12"/>
    <p:sldId id="290" r:id="rId13"/>
    <p:sldId id="264" r:id="rId14"/>
    <p:sldId id="281" r:id="rId15"/>
    <p:sldId id="267" r:id="rId16"/>
    <p:sldId id="282" r:id="rId17"/>
    <p:sldId id="265" r:id="rId18"/>
    <p:sldId id="283" r:id="rId19"/>
    <p:sldId id="268" r:id="rId20"/>
    <p:sldId id="284" r:id="rId21"/>
    <p:sldId id="287" r:id="rId22"/>
    <p:sldId id="266" r:id="rId23"/>
    <p:sldId id="259" r:id="rId24"/>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sh Gupta" initials="YG" lastIdx="1" clrIdx="0">
    <p:extLst>
      <p:ext uri="{19B8F6BF-5375-455C-9EA6-DF929625EA0E}">
        <p15:presenceInfo xmlns:p15="http://schemas.microsoft.com/office/powerpoint/2012/main" userId="c9bd197bc84b169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5" d="100"/>
          <a:sy n="55" d="100"/>
        </p:scale>
        <p:origin x="658" y="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14400" y="411480"/>
            <a:ext cx="16459200" cy="164592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4/27/2021</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hyperlink" Target="https://www.linkedin.com/in/arpanmukherjee2056" TargetMode="External"/><Relationship Id="rId18" Type="http://schemas.openxmlformats.org/officeDocument/2006/relationships/image" Target="../media/image23.svg"/><Relationship Id="rId3" Type="http://schemas.openxmlformats.org/officeDocument/2006/relationships/image" Target="../media/image6.png"/><Relationship Id="rId21" Type="http://schemas.openxmlformats.org/officeDocument/2006/relationships/hyperlink" Target="https://www.facebook.com/profile.php?id=100005412459235" TargetMode="External"/><Relationship Id="rId7" Type="http://schemas.openxmlformats.org/officeDocument/2006/relationships/hyperlink" Target="mailto:arpanmukh11@gmail.com" TargetMode="External"/><Relationship Id="rId12" Type="http://schemas.openxmlformats.org/officeDocument/2006/relationships/image" Target="../media/image19.svg"/><Relationship Id="rId17" Type="http://schemas.openxmlformats.org/officeDocument/2006/relationships/image" Target="../media/image22.png"/><Relationship Id="rId2" Type="http://schemas.openxmlformats.org/officeDocument/2006/relationships/image" Target="../media/image5.png"/><Relationship Id="rId16" Type="http://schemas.openxmlformats.org/officeDocument/2006/relationships/hyperlink" Target="https://m.facebook.com/beingai.yt?fref=nf" TargetMode="External"/><Relationship Id="rId20" Type="http://schemas.openxmlformats.org/officeDocument/2006/relationships/hyperlink" Target="https://www.linkedin.com/in/priyatampiyush/" TargetMode="External"/><Relationship Id="rId1" Type="http://schemas.openxmlformats.org/officeDocument/2006/relationships/slideLayout" Target="../slideLayouts/slideLayout5.xml"/><Relationship Id="rId6" Type="http://schemas.openxmlformats.org/officeDocument/2006/relationships/image" Target="../media/image16.png"/><Relationship Id="rId11" Type="http://schemas.openxmlformats.org/officeDocument/2006/relationships/image" Target="../media/image18.png"/><Relationship Id="rId5" Type="http://schemas.openxmlformats.org/officeDocument/2006/relationships/image" Target="../media/image8.png"/><Relationship Id="rId15" Type="http://schemas.openxmlformats.org/officeDocument/2006/relationships/image" Target="../media/image21.svg"/><Relationship Id="rId10" Type="http://schemas.openxmlformats.org/officeDocument/2006/relationships/hyperlink" Target="https://mobile.twitter.com/arpan_jee" TargetMode="External"/><Relationship Id="rId19" Type="http://schemas.openxmlformats.org/officeDocument/2006/relationships/hyperlink" Target="https://twitter.com/PriyatamPiyush" TargetMode="External"/><Relationship Id="rId4" Type="http://schemas.openxmlformats.org/officeDocument/2006/relationships/image" Target="../media/image7.png"/><Relationship Id="rId9" Type="http://schemas.openxmlformats.org/officeDocument/2006/relationships/hyperlink" Target="mailto:piyushpriya435e@gmail.com" TargetMode="External"/><Relationship Id="rId1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8" Type="http://schemas.openxmlformats.org/officeDocument/2006/relationships/hyperlink" Target="mailto:yashgupta2673@gmail.com" TargetMode="External"/><Relationship Id="rId13" Type="http://schemas.openxmlformats.org/officeDocument/2006/relationships/image" Target="../media/image19.svg"/><Relationship Id="rId18" Type="http://schemas.openxmlformats.org/officeDocument/2006/relationships/hyperlink" Target="https://www.linkedin.com/in/pareek-ayush" TargetMode="External"/><Relationship Id="rId3"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8.png"/><Relationship Id="rId17" Type="http://schemas.openxmlformats.org/officeDocument/2006/relationships/hyperlink" Target="https://twitter.com/ayushpareek179" TargetMode="External"/><Relationship Id="rId2" Type="http://schemas.openxmlformats.org/officeDocument/2006/relationships/hyperlink" Target="https://www.facebook.com/profile.php?id=100006705972754" TargetMode="External"/><Relationship Id="rId16" Type="http://schemas.openxmlformats.org/officeDocument/2006/relationships/image" Target="../media/image21.svg"/><Relationship Id="rId20" Type="http://schemas.openxmlformats.org/officeDocument/2006/relationships/image" Target="../media/image25.jpg"/><Relationship Id="rId1" Type="http://schemas.openxmlformats.org/officeDocument/2006/relationships/slideLayout" Target="../slideLayouts/slideLayout5.xml"/><Relationship Id="rId6" Type="http://schemas.openxmlformats.org/officeDocument/2006/relationships/image" Target="../media/image10.png"/><Relationship Id="rId11" Type="http://schemas.openxmlformats.org/officeDocument/2006/relationships/hyperlink" Target="https://twitter.com/yashgupta2673" TargetMode="External"/><Relationship Id="rId5" Type="http://schemas.openxmlformats.org/officeDocument/2006/relationships/image" Target="../media/image9.png"/><Relationship Id="rId15" Type="http://schemas.openxmlformats.org/officeDocument/2006/relationships/image" Target="../media/image20.png"/><Relationship Id="rId10" Type="http://schemas.openxmlformats.org/officeDocument/2006/relationships/hyperlink" Target="mailto:mstorage72@gmail.com" TargetMode="External"/><Relationship Id="rId19" Type="http://schemas.openxmlformats.org/officeDocument/2006/relationships/hyperlink" Target="https://www.facebook.com/ayush.pareek.351/" TargetMode="External"/><Relationship Id="rId4" Type="http://schemas.openxmlformats.org/officeDocument/2006/relationships/image" Target="../media/image23.svg"/><Relationship Id="rId9" Type="http://schemas.openxmlformats.org/officeDocument/2006/relationships/image" Target="../media/image24.png"/><Relationship Id="rId14" Type="http://schemas.openxmlformats.org/officeDocument/2006/relationships/hyperlink" Target="https://www.linkedin.com/in/yash-gupta-101926195/" TargetMode="External"/></Relationships>
</file>

<file path=ppt/slides/_rels/slide21.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hyperlink" Target="https://www.facebook.com/profile.php?id=100014551307956" TargetMode="External"/><Relationship Id="rId3" Type="http://schemas.openxmlformats.org/officeDocument/2006/relationships/image" Target="../media/image10.png"/><Relationship Id="rId7" Type="http://schemas.openxmlformats.org/officeDocument/2006/relationships/hyperlink" Target="https://twitter.com/OmSaswat" TargetMode="External"/><Relationship Id="rId12" Type="http://schemas.openxmlformats.org/officeDocument/2006/relationships/image" Target="../media/image21.svg"/><Relationship Id="rId2" Type="http://schemas.openxmlformats.org/officeDocument/2006/relationships/image" Target="../media/image9.png"/><Relationship Id="rId1" Type="http://schemas.openxmlformats.org/officeDocument/2006/relationships/slideLayout" Target="../slideLayouts/slideLayout5.xml"/><Relationship Id="rId6" Type="http://schemas.openxmlformats.org/officeDocument/2006/relationships/hyperlink" Target="mailto:omshrivali@gmail.com" TargetMode="External"/><Relationship Id="rId11" Type="http://schemas.openxmlformats.org/officeDocument/2006/relationships/image" Target="../media/image20.png"/><Relationship Id="rId5" Type="http://schemas.openxmlformats.org/officeDocument/2006/relationships/image" Target="../media/image26.png"/><Relationship Id="rId15" Type="http://schemas.openxmlformats.org/officeDocument/2006/relationships/image" Target="../media/image23.svg"/><Relationship Id="rId10" Type="http://schemas.openxmlformats.org/officeDocument/2006/relationships/hyperlink" Target="https://www.linkedin.com/in/om-saswat-sahoo-850346192/" TargetMode="External"/><Relationship Id="rId4" Type="http://schemas.openxmlformats.org/officeDocument/2006/relationships/image" Target="../media/image8.png"/><Relationship Id="rId9" Type="http://schemas.openxmlformats.org/officeDocument/2006/relationships/image" Target="../media/image19.svg"/><Relationship Id="rId14" Type="http://schemas.openxmlformats.org/officeDocument/2006/relationships/image" Target="../media/image22.png"/></Relationships>
</file>

<file path=ppt/slides/_rels/slide22.xml.rels><?xml version="1.0" encoding="UTF-8" standalone="yes"?>
<Relationships xmlns="http://schemas.openxmlformats.org/package/2006/relationships"><Relationship Id="rId8" Type="http://schemas.openxmlformats.org/officeDocument/2006/relationships/hyperlink" Target="https://www.statista.com/statistics/990497/india-deaths-due-to-cardiovascular-diseases-by-type/" TargetMode="External"/><Relationship Id="rId13" Type="http://schemas.openxmlformats.org/officeDocument/2006/relationships/hyperlink" Target="https://censusindia.gov.in/vital_statistics/causesofdeath.html" TargetMode="External"/><Relationship Id="rId18" Type="http://schemas.openxmlformats.org/officeDocument/2006/relationships/image" Target="../media/image28.svg"/><Relationship Id="rId3" Type="http://schemas.openxmlformats.org/officeDocument/2006/relationships/image" Target="../media/image6.png"/><Relationship Id="rId7" Type="http://schemas.openxmlformats.org/officeDocument/2006/relationships/hyperlink" Target="https://www.bit.ly/3mCr46R" TargetMode="External"/><Relationship Id="rId12" Type="http://schemas.openxmlformats.org/officeDocument/2006/relationships/hyperlink" Target="https://bit.ly/2KNCkQk" TargetMode="External"/><Relationship Id="rId17" Type="http://schemas.openxmlformats.org/officeDocument/2006/relationships/image" Target="../media/image27.png"/><Relationship Id="rId2" Type="http://schemas.openxmlformats.org/officeDocument/2006/relationships/image" Target="../media/image5.png"/><Relationship Id="rId16" Type="http://schemas.openxmlformats.org/officeDocument/2006/relationships/hyperlink" Target="https://youtu.be/b9gROAWqD6k" TargetMode="External"/><Relationship Id="rId1" Type="http://schemas.openxmlformats.org/officeDocument/2006/relationships/slideLayout" Target="../slideLayouts/slideLayout5.xml"/><Relationship Id="rId6" Type="http://schemas.openxmlformats.org/officeDocument/2006/relationships/hyperlink" Target="https://www.statista.com/statistics/1128739/india-number-of-public-and-private-hospitals-by-state-estimated/" TargetMode="External"/><Relationship Id="rId11" Type="http://schemas.openxmlformats.org/officeDocument/2006/relationships/hyperlink" Target="https://economictimes.indiatimes.com/news/science/iit-kgp-develops-device-that-can-perform-cbc-test-at-rs-10/articleshow/73203606.cms?from=mdr" TargetMode="External"/><Relationship Id="rId5" Type="http://schemas.openxmlformats.org/officeDocument/2006/relationships/image" Target="../media/image8.png"/><Relationship Id="rId15" Type="http://schemas.openxmlformats.org/officeDocument/2006/relationships/hyperlink" Target="https://bit.ly/38utNua" TargetMode="External"/><Relationship Id="rId10" Type="http://schemas.openxmlformats.org/officeDocument/2006/relationships/hyperlink" Target="https://www2.deloitte.com/content/dam/Deloitte/in/Documents/life-sciences-health-care/in-lshc-medical-technology-in-India-noexp.pdf" TargetMode="External"/><Relationship Id="rId4" Type="http://schemas.openxmlformats.org/officeDocument/2006/relationships/image" Target="../media/image7.png"/><Relationship Id="rId9" Type="http://schemas.openxmlformats.org/officeDocument/2006/relationships/hyperlink" Target="https://indianexpress.com/article/india/coronavirus-india-top-infectious-disease-tuberculosis-6365732/" TargetMode="External"/><Relationship Id="rId14" Type="http://schemas.openxmlformats.org/officeDocument/2006/relationships/hyperlink" Target="https://docs.google.com/presentation/d/1iel6Ch0CsSNfbvbxT0rGOkcNAKc1MDtU/edit#slide=id.p2"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5" Type="http://schemas.openxmlformats.org/officeDocument/2006/relationships/image" Target="../media/image29.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659789" y="0"/>
            <a:ext cx="6628211" cy="607123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8209422"/>
            <a:ext cx="7028917" cy="2077574"/>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2682911" y="1861521"/>
            <a:ext cx="5605145" cy="4871720"/>
          </a:xfrm>
          <a:custGeom>
            <a:avLst/>
            <a:gdLst/>
            <a:ahLst/>
            <a:cxnLst/>
            <a:rect l="l" t="t" r="r" b="b"/>
            <a:pathLst>
              <a:path w="5605144" h="4871720">
                <a:moveTo>
                  <a:pt x="3843793" y="1551486"/>
                </a:moveTo>
                <a:lnTo>
                  <a:pt x="12475" y="4871581"/>
                </a:lnTo>
                <a:lnTo>
                  <a:pt x="0" y="4857185"/>
                </a:lnTo>
                <a:lnTo>
                  <a:pt x="5605088" y="0"/>
                </a:lnTo>
                <a:lnTo>
                  <a:pt x="5605088" y="25200"/>
                </a:lnTo>
                <a:lnTo>
                  <a:pt x="3843793" y="1551486"/>
                </a:lnTo>
                <a:close/>
              </a:path>
            </a:pathLst>
          </a:custGeom>
          <a:solidFill>
            <a:srgbClr val="FFFFFF"/>
          </a:solidFill>
        </p:spPr>
        <p:txBody>
          <a:bodyPr wrap="square" lIns="0" tIns="0" rIns="0" bIns="0" rtlCol="0"/>
          <a:lstStyle/>
          <a:p>
            <a:endParaRPr/>
          </a:p>
        </p:txBody>
      </p:sp>
      <p:sp>
        <p:nvSpPr>
          <p:cNvPr id="5" name="object 5"/>
          <p:cNvSpPr/>
          <p:nvPr/>
        </p:nvSpPr>
        <p:spPr>
          <a:xfrm>
            <a:off x="3651755" y="8030629"/>
            <a:ext cx="2616835" cy="2256790"/>
          </a:xfrm>
          <a:custGeom>
            <a:avLst/>
            <a:gdLst/>
            <a:ahLst/>
            <a:cxnLst/>
            <a:rect l="l" t="t" r="r" b="b"/>
            <a:pathLst>
              <a:path w="2616835" h="2256790">
                <a:moveTo>
                  <a:pt x="2616269" y="14386"/>
                </a:moveTo>
                <a:lnTo>
                  <a:pt x="29088" y="2256370"/>
                </a:lnTo>
                <a:lnTo>
                  <a:pt x="0" y="2256370"/>
                </a:lnTo>
                <a:lnTo>
                  <a:pt x="2603803" y="0"/>
                </a:lnTo>
                <a:lnTo>
                  <a:pt x="2616269" y="14386"/>
                </a:lnTo>
                <a:close/>
              </a:path>
            </a:pathLst>
          </a:custGeom>
          <a:solidFill>
            <a:srgbClr val="FFFFFF"/>
          </a:solidFill>
        </p:spPr>
        <p:txBody>
          <a:bodyPr wrap="square" lIns="0" tIns="0" rIns="0" bIns="0" rtlCol="0"/>
          <a:lstStyle/>
          <a:p>
            <a:endParaRPr/>
          </a:p>
        </p:txBody>
      </p:sp>
      <p:sp>
        <p:nvSpPr>
          <p:cNvPr id="6" name="object 6"/>
          <p:cNvSpPr/>
          <p:nvPr/>
        </p:nvSpPr>
        <p:spPr>
          <a:xfrm>
            <a:off x="737815" y="2626778"/>
            <a:ext cx="9734549" cy="338138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2682880" y="7605034"/>
            <a:ext cx="5010149" cy="2095499"/>
          </a:xfrm>
          <a:prstGeom prst="rect">
            <a:avLst/>
          </a:prstGeom>
          <a:blipFill>
            <a:blip r:embed="rId5" cstate="print"/>
            <a:stretch>
              <a:fillRect/>
            </a:stretch>
          </a:blipFill>
        </p:spPr>
        <p:txBody>
          <a:bodyPr wrap="square" lIns="0" tIns="0" rIns="0" bIns="0" rtlCol="0"/>
          <a:lstStyle/>
          <a:p>
            <a:endParaRPr/>
          </a:p>
        </p:txBody>
      </p:sp>
      <p:sp>
        <p:nvSpPr>
          <p:cNvPr id="8" name="TextBox 7">
            <a:extLst>
              <a:ext uri="{FF2B5EF4-FFF2-40B4-BE49-F238E27FC236}">
                <a16:creationId xmlns:a16="http://schemas.microsoft.com/office/drawing/2014/main" id="{B75460D6-8441-427F-831C-45A7B53533BE}"/>
              </a:ext>
            </a:extLst>
          </p:cNvPr>
          <p:cNvSpPr txBox="1"/>
          <p:nvPr/>
        </p:nvSpPr>
        <p:spPr>
          <a:xfrm>
            <a:off x="737815" y="6071235"/>
            <a:ext cx="4267200" cy="923330"/>
          </a:xfrm>
          <a:prstGeom prst="rect">
            <a:avLst/>
          </a:prstGeom>
          <a:noFill/>
        </p:spPr>
        <p:txBody>
          <a:bodyPr wrap="square" rtlCol="0">
            <a:spAutoFit/>
          </a:bodyPr>
          <a:lstStyle/>
          <a:p>
            <a:r>
              <a:rPr lang="en-US" sz="3600" dirty="0">
                <a:latin typeface="Bahnschrift" panose="020B0502040204020203" pitchFamily="34" charset="0"/>
              </a:rPr>
              <a:t>Prayas</a:t>
            </a:r>
            <a:br>
              <a:rPr lang="en-US" dirty="0"/>
            </a:br>
            <a:r>
              <a:rPr lang="en-US" dirty="0">
                <a:latin typeface="Bahnschrift SemiBold" panose="020B0502040204020203" pitchFamily="34" charset="0"/>
              </a:rPr>
              <a:t>21/12/2020</a:t>
            </a:r>
            <a:endParaRPr lang="en-US" sz="1400" dirty="0">
              <a:latin typeface="Bahnschrift SemiBold" panose="020B05020402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 y="8877300"/>
            <a:ext cx="1676399" cy="1410287"/>
            <a:chOff x="0" y="5457142"/>
            <a:chExt cx="5626735" cy="4830445"/>
          </a:xfrm>
        </p:grpSpPr>
        <p:sp>
          <p:nvSpPr>
            <p:cNvPr id="3" name="object 3"/>
            <p:cNvSpPr/>
            <p:nvPr/>
          </p:nvSpPr>
          <p:spPr>
            <a:xfrm>
              <a:off x="0" y="6308597"/>
              <a:ext cx="5433410" cy="397840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3919" y="5457142"/>
              <a:ext cx="5592445" cy="4830445"/>
            </a:xfrm>
            <a:custGeom>
              <a:avLst/>
              <a:gdLst/>
              <a:ahLst/>
              <a:cxnLst/>
              <a:rect l="l" t="t" r="r" b="b"/>
              <a:pathLst>
                <a:path w="5592445" h="4830445">
                  <a:moveTo>
                    <a:pt x="43615" y="4829856"/>
                  </a:moveTo>
                  <a:lnTo>
                    <a:pt x="0" y="4829856"/>
                  </a:lnTo>
                  <a:lnTo>
                    <a:pt x="5573550" y="0"/>
                  </a:lnTo>
                  <a:lnTo>
                    <a:pt x="5592255" y="21582"/>
                  </a:lnTo>
                  <a:lnTo>
                    <a:pt x="43615" y="4829856"/>
                  </a:lnTo>
                  <a:close/>
                </a:path>
              </a:pathLst>
            </a:custGeom>
            <a:solidFill>
              <a:srgbClr val="FFFFFF"/>
            </a:solidFill>
          </p:spPr>
          <p:txBody>
            <a:bodyPr wrap="square" lIns="0" tIns="0" rIns="0" bIns="0" rtlCol="0"/>
            <a:lstStyle/>
            <a:p>
              <a:endParaRPr/>
            </a:p>
          </p:txBody>
        </p:sp>
      </p:grpSp>
      <p:grpSp>
        <p:nvGrpSpPr>
          <p:cNvPr id="5" name="object 5"/>
          <p:cNvGrpSpPr/>
          <p:nvPr/>
        </p:nvGrpSpPr>
        <p:grpSpPr>
          <a:xfrm>
            <a:off x="16078200" y="0"/>
            <a:ext cx="2209890" cy="1714500"/>
            <a:chOff x="13182691" y="0"/>
            <a:chExt cx="5105400" cy="4536440"/>
          </a:xfrm>
        </p:grpSpPr>
        <p:sp>
          <p:nvSpPr>
            <p:cNvPr id="6" name="object 6"/>
            <p:cNvSpPr/>
            <p:nvPr/>
          </p:nvSpPr>
          <p:spPr>
            <a:xfrm>
              <a:off x="14644247" y="0"/>
              <a:ext cx="3643752" cy="391710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3182691" y="90333"/>
              <a:ext cx="5105400" cy="4446270"/>
            </a:xfrm>
            <a:custGeom>
              <a:avLst/>
              <a:gdLst/>
              <a:ahLst/>
              <a:cxnLst/>
              <a:rect l="l" t="t" r="r" b="b"/>
              <a:pathLst>
                <a:path w="5105400" h="4446270">
                  <a:moveTo>
                    <a:pt x="5105308" y="37807"/>
                  </a:moveTo>
                  <a:lnTo>
                    <a:pt x="18713" y="4445684"/>
                  </a:lnTo>
                  <a:lnTo>
                    <a:pt x="0" y="4424089"/>
                  </a:lnTo>
                  <a:lnTo>
                    <a:pt x="5105308" y="0"/>
                  </a:lnTo>
                  <a:lnTo>
                    <a:pt x="5105308" y="37807"/>
                  </a:lnTo>
                  <a:close/>
                </a:path>
              </a:pathLst>
            </a:custGeom>
            <a:solidFill>
              <a:srgbClr val="FFFFFF"/>
            </a:solidFill>
          </p:spPr>
          <p:txBody>
            <a:bodyPr wrap="square" lIns="0" tIns="0" rIns="0" bIns="0" rtlCol="0"/>
            <a:lstStyle/>
            <a:p>
              <a:endParaRPr/>
            </a:p>
          </p:txBody>
        </p:sp>
      </p:grpSp>
      <p:pic>
        <p:nvPicPr>
          <p:cNvPr id="17" name="Picture 16">
            <a:extLst>
              <a:ext uri="{FF2B5EF4-FFF2-40B4-BE49-F238E27FC236}">
                <a16:creationId xmlns:a16="http://schemas.microsoft.com/office/drawing/2014/main" id="{80B27606-0FF7-4DCD-840C-DEBD135FF38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093018" y="9165110"/>
            <a:ext cx="762002" cy="765204"/>
          </a:xfrm>
          <a:prstGeom prst="rect">
            <a:avLst/>
          </a:prstGeom>
        </p:spPr>
      </p:pic>
      <p:sp>
        <p:nvSpPr>
          <p:cNvPr id="10" name="TextBox 9">
            <a:extLst>
              <a:ext uri="{FF2B5EF4-FFF2-40B4-BE49-F238E27FC236}">
                <a16:creationId xmlns:a16="http://schemas.microsoft.com/office/drawing/2014/main" id="{DD2B8339-6D6E-4793-9E5E-32F908B5934B}"/>
              </a:ext>
            </a:extLst>
          </p:cNvPr>
          <p:cNvSpPr txBox="1"/>
          <p:nvPr/>
        </p:nvSpPr>
        <p:spPr>
          <a:xfrm>
            <a:off x="809401" y="886672"/>
            <a:ext cx="16192332" cy="9140964"/>
          </a:xfrm>
          <a:prstGeom prst="rect">
            <a:avLst/>
          </a:prstGeom>
          <a:noFill/>
        </p:spPr>
        <p:txBody>
          <a:bodyPr wrap="square">
            <a:spAutoFit/>
          </a:bodyPr>
          <a:lstStyle/>
          <a:p>
            <a:pPr algn="just" rtl="0">
              <a:spcBef>
                <a:spcPts val="0"/>
              </a:spcBef>
              <a:spcAft>
                <a:spcPts val="0"/>
              </a:spcAft>
            </a:pPr>
            <a:r>
              <a:rPr lang="en-US" sz="2800" b="0" i="0" u="none" strike="noStrike" dirty="0">
                <a:solidFill>
                  <a:srgbClr val="000000"/>
                </a:solidFill>
                <a:effectLst/>
                <a:latin typeface="Lora"/>
              </a:rPr>
              <a:t>The next step sees our </a:t>
            </a:r>
            <a:r>
              <a:rPr lang="en-US" sz="2800" b="1" i="0" u="none" strike="noStrike" dirty="0">
                <a:solidFill>
                  <a:srgbClr val="000000"/>
                </a:solidFill>
                <a:effectLst/>
                <a:latin typeface="Lora"/>
              </a:rPr>
              <a:t>collaborators</a:t>
            </a:r>
            <a:r>
              <a:rPr lang="en-US" sz="2800" b="0" i="0" u="none" strike="noStrike" dirty="0">
                <a:solidFill>
                  <a:srgbClr val="000000"/>
                </a:solidFill>
                <a:effectLst/>
                <a:latin typeface="Lora"/>
              </a:rPr>
              <a:t> step in - for confirming the morbidity, </a:t>
            </a:r>
            <a:r>
              <a:rPr lang="en-US" sz="2800" i="0" u="none" strike="noStrike" dirty="0">
                <a:solidFill>
                  <a:srgbClr val="000000"/>
                </a:solidFill>
                <a:effectLst/>
                <a:latin typeface="Lora"/>
              </a:rPr>
              <a:t>partner</a:t>
            </a:r>
            <a:r>
              <a:rPr lang="en-US" sz="2800" b="1" i="0" u="none" strike="noStrike" dirty="0">
                <a:solidFill>
                  <a:srgbClr val="000000"/>
                </a:solidFill>
                <a:effectLst/>
                <a:latin typeface="Lora"/>
              </a:rPr>
              <a:t> testing facilities </a:t>
            </a:r>
            <a:r>
              <a:rPr lang="en-US" sz="2800" b="0" i="0" u="none" strike="noStrike" dirty="0">
                <a:solidFill>
                  <a:srgbClr val="000000"/>
                </a:solidFill>
                <a:effectLst/>
                <a:latin typeface="Lora"/>
              </a:rPr>
              <a:t>will be utilized. Access to domain-specialized doctors will be provided through partner </a:t>
            </a:r>
            <a:r>
              <a:rPr lang="en-US" sz="2800" b="1" i="0" u="none" strike="noStrike" dirty="0">
                <a:solidFill>
                  <a:srgbClr val="000000"/>
                </a:solidFill>
                <a:effectLst/>
                <a:latin typeface="Lora"/>
              </a:rPr>
              <a:t>medical consultancies</a:t>
            </a:r>
            <a:r>
              <a:rPr lang="en-US" sz="2800" b="0" i="0" u="none" strike="noStrike" dirty="0">
                <a:solidFill>
                  <a:srgbClr val="000000"/>
                </a:solidFill>
                <a:effectLst/>
                <a:latin typeface="Lora"/>
              </a:rPr>
              <a:t>.  Simultaneously, medicines can be delivered to the patients, after the same has been validated by a legal practitioner, using </a:t>
            </a:r>
            <a:r>
              <a:rPr lang="en-US" sz="2800" b="1" i="0" u="none" strike="noStrike" dirty="0">
                <a:solidFill>
                  <a:srgbClr val="000000"/>
                </a:solidFill>
                <a:effectLst/>
                <a:latin typeface="Lora"/>
              </a:rPr>
              <a:t>medicine supplier companies</a:t>
            </a:r>
            <a:r>
              <a:rPr lang="en-US" sz="2800" b="0" i="0" u="none" strike="noStrike" dirty="0">
                <a:solidFill>
                  <a:srgbClr val="000000"/>
                </a:solidFill>
                <a:effectLst/>
                <a:latin typeface="Lora"/>
              </a:rPr>
              <a:t>.</a:t>
            </a:r>
          </a:p>
          <a:p>
            <a:pPr algn="just" rtl="0">
              <a:spcBef>
                <a:spcPts val="0"/>
              </a:spcBef>
              <a:spcAft>
                <a:spcPts val="0"/>
              </a:spcAft>
            </a:pPr>
            <a:br>
              <a:rPr lang="en-US" sz="2800" b="0" dirty="0">
                <a:effectLst/>
                <a:latin typeface="Lora"/>
              </a:rPr>
            </a:br>
            <a:r>
              <a:rPr lang="en-US" sz="2800" b="0" i="0" u="none" strike="noStrike" dirty="0">
                <a:solidFill>
                  <a:srgbClr val="000000"/>
                </a:solidFill>
                <a:effectLst/>
                <a:latin typeface="Lora"/>
              </a:rPr>
              <a:t>All in all, this facility ensures that the user gets to know about their health status, and receive </a:t>
            </a:r>
            <a:r>
              <a:rPr lang="en-US" sz="2800" b="1" i="0" u="none" strike="noStrike" dirty="0">
                <a:solidFill>
                  <a:srgbClr val="000000"/>
                </a:solidFill>
                <a:effectLst/>
                <a:latin typeface="Lora"/>
              </a:rPr>
              <a:t>red flags</a:t>
            </a:r>
            <a:r>
              <a:rPr lang="en-US" sz="2800" b="0" i="0" u="none" strike="noStrike" dirty="0">
                <a:solidFill>
                  <a:srgbClr val="000000"/>
                </a:solidFill>
                <a:effectLst/>
                <a:latin typeface="Lora"/>
              </a:rPr>
              <a:t>, if any, along the course of their interaction. A conscious effort to make the procedure smooth and devoid of unnecessary human interaction ensures that the patients can use our facility as a </a:t>
            </a:r>
            <a:r>
              <a:rPr lang="en-US" sz="2800" b="1" i="0" u="none" strike="noStrike" dirty="0">
                <a:solidFill>
                  <a:srgbClr val="000000"/>
                </a:solidFill>
                <a:effectLst/>
                <a:latin typeface="Lora"/>
              </a:rPr>
              <a:t>lifestyle facilitator</a:t>
            </a:r>
            <a:r>
              <a:rPr lang="en-US" sz="2800" b="0" i="0" u="none" strike="noStrike" dirty="0">
                <a:solidFill>
                  <a:srgbClr val="000000"/>
                </a:solidFill>
                <a:effectLst/>
                <a:latin typeface="Lora"/>
              </a:rPr>
              <a:t>, which can potentially be </a:t>
            </a:r>
            <a:r>
              <a:rPr lang="en-US" sz="2800" dirty="0">
                <a:solidFill>
                  <a:srgbClr val="000000"/>
                </a:solidFill>
                <a:latin typeface="Lora"/>
              </a:rPr>
              <a:t>a</a:t>
            </a:r>
            <a:r>
              <a:rPr lang="en-US" sz="2800" b="0" i="0" u="none" strike="noStrike" dirty="0">
                <a:solidFill>
                  <a:srgbClr val="000000"/>
                </a:solidFill>
                <a:effectLst/>
                <a:latin typeface="Lora"/>
              </a:rPr>
              <a:t> shot-in-the-arm for rural medical infrastructure. </a:t>
            </a:r>
            <a:endParaRPr lang="en-US" sz="2800" b="0" dirty="0">
              <a:effectLst/>
              <a:latin typeface="Lora"/>
            </a:endParaRPr>
          </a:p>
          <a:p>
            <a:pPr algn="just" rtl="0">
              <a:spcBef>
                <a:spcPts val="0"/>
              </a:spcBef>
              <a:spcAft>
                <a:spcPts val="0"/>
              </a:spcAft>
            </a:pPr>
            <a:br>
              <a:rPr lang="en-US" sz="2800" b="0" dirty="0">
                <a:effectLst/>
                <a:latin typeface="Lora"/>
              </a:rPr>
            </a:br>
            <a:r>
              <a:rPr lang="en-US" sz="2800" b="0" i="0" u="none" strike="noStrike" dirty="0">
                <a:solidFill>
                  <a:srgbClr val="000000"/>
                </a:solidFill>
                <a:effectLst/>
                <a:latin typeface="Lora"/>
              </a:rPr>
              <a:t>The demand created in the last step, for testing facilities, practitioners, and medicine suppliers, will enable these players </a:t>
            </a:r>
            <a:r>
              <a:rPr lang="en-US" sz="2800" i="0" u="none" strike="noStrike" dirty="0">
                <a:solidFill>
                  <a:srgbClr val="000000"/>
                </a:solidFill>
                <a:effectLst/>
                <a:latin typeface="Lora"/>
              </a:rPr>
              <a:t>to thrive </a:t>
            </a:r>
            <a:r>
              <a:rPr lang="en-US" sz="2800" b="0" i="0" u="none" strike="noStrike" dirty="0">
                <a:solidFill>
                  <a:srgbClr val="000000"/>
                </a:solidFill>
                <a:effectLst/>
                <a:latin typeface="Lora"/>
              </a:rPr>
              <a:t>in </a:t>
            </a:r>
            <a:r>
              <a:rPr lang="en-US" sz="2800" i="0" u="none" strike="noStrike" dirty="0">
                <a:solidFill>
                  <a:srgbClr val="000000"/>
                </a:solidFill>
                <a:effectLst/>
                <a:latin typeface="Lora"/>
              </a:rPr>
              <a:t>an</a:t>
            </a:r>
            <a:r>
              <a:rPr lang="en-US" sz="2800" b="1" i="0" u="none" strike="noStrike" dirty="0">
                <a:solidFill>
                  <a:srgbClr val="000000"/>
                </a:solidFill>
                <a:effectLst/>
                <a:latin typeface="Lora"/>
              </a:rPr>
              <a:t> unexplored market segment</a:t>
            </a:r>
            <a:r>
              <a:rPr lang="en-US" sz="2800" b="0" i="0" u="none" strike="noStrike" dirty="0">
                <a:solidFill>
                  <a:srgbClr val="000000"/>
                </a:solidFill>
                <a:effectLst/>
                <a:latin typeface="Lora"/>
              </a:rPr>
              <a:t>. While this makes the option lucrative, the </a:t>
            </a:r>
            <a:r>
              <a:rPr lang="en-US" sz="2800" i="0" u="none" strike="noStrike" dirty="0">
                <a:solidFill>
                  <a:srgbClr val="000000"/>
                </a:solidFill>
                <a:effectLst/>
                <a:latin typeface="Lora"/>
              </a:rPr>
              <a:t>public good</a:t>
            </a:r>
            <a:r>
              <a:rPr lang="en-US" sz="2800" b="0" i="0" u="none" strike="noStrike" dirty="0">
                <a:solidFill>
                  <a:srgbClr val="000000"/>
                </a:solidFill>
                <a:effectLst/>
                <a:latin typeface="Lora"/>
              </a:rPr>
              <a:t> remains at the core of our idea. Reliable diagnosis, hassle-free interaction, and a </a:t>
            </a:r>
            <a:r>
              <a:rPr lang="en-US" sz="2800" b="1" i="0" u="none" strike="noStrike" dirty="0">
                <a:solidFill>
                  <a:srgbClr val="000000"/>
                </a:solidFill>
                <a:effectLst/>
                <a:latin typeface="Lora"/>
              </a:rPr>
              <a:t>comprehensive end-to-end preventive solution</a:t>
            </a:r>
            <a:r>
              <a:rPr lang="en-US" sz="2800" b="0" i="0" u="none" strike="noStrike" dirty="0">
                <a:solidFill>
                  <a:srgbClr val="000000"/>
                </a:solidFill>
                <a:effectLst/>
                <a:latin typeface="Lora"/>
              </a:rPr>
              <a:t> ensure that the country is able to fight and sustain in the face of a growing incidence of deaths due to terminal ailments.</a:t>
            </a:r>
            <a:endParaRPr lang="en-US" sz="2800" b="0" dirty="0">
              <a:effectLst/>
              <a:latin typeface="Lora"/>
            </a:endParaRPr>
          </a:p>
          <a:p>
            <a:pPr algn="just" rtl="0">
              <a:spcBef>
                <a:spcPts val="0"/>
              </a:spcBef>
              <a:spcAft>
                <a:spcPts val="0"/>
              </a:spcAft>
            </a:pPr>
            <a:br>
              <a:rPr lang="en-US" sz="2800" b="0" dirty="0">
                <a:effectLst/>
                <a:latin typeface="Lora"/>
              </a:rPr>
            </a:br>
            <a:r>
              <a:rPr lang="en-US" sz="2800" b="0" i="0" u="none" strike="noStrike" dirty="0">
                <a:solidFill>
                  <a:srgbClr val="000000"/>
                </a:solidFill>
                <a:effectLst/>
                <a:latin typeface="Lora"/>
              </a:rPr>
              <a:t>We stand in good stead to deploy the application on the ground soon, which will enable the outstanding steps to kick in. The machine learning model is being set for a thorough examination as well; the suggestions from the panel would be incorporated to allow the complete procedure to take off. </a:t>
            </a:r>
            <a:endParaRPr lang="en-US" sz="2800" b="0" dirty="0">
              <a:effectLst/>
              <a:latin typeface="Lora"/>
            </a:endParaRPr>
          </a:p>
          <a:p>
            <a:pPr algn="just" rtl="0">
              <a:spcBef>
                <a:spcPts val="0"/>
              </a:spcBef>
              <a:spcAft>
                <a:spcPts val="0"/>
              </a:spcAft>
            </a:pPr>
            <a:br>
              <a:rPr lang="en-US" sz="2800" b="0" dirty="0">
                <a:effectLst/>
                <a:latin typeface="Lora"/>
              </a:rPr>
            </a:br>
            <a:endParaRPr lang="en-US" sz="2800" dirty="0">
              <a:latin typeface="Lora"/>
            </a:endParaRPr>
          </a:p>
        </p:txBody>
      </p:sp>
    </p:spTree>
    <p:extLst>
      <p:ext uri="{BB962C8B-B14F-4D97-AF65-F5344CB8AC3E}">
        <p14:creationId xmlns:p14="http://schemas.microsoft.com/office/powerpoint/2010/main" val="382092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 y="8877300"/>
            <a:ext cx="1676399" cy="1410287"/>
            <a:chOff x="0" y="5457142"/>
            <a:chExt cx="5626735" cy="4830445"/>
          </a:xfrm>
        </p:grpSpPr>
        <p:sp>
          <p:nvSpPr>
            <p:cNvPr id="3" name="object 3"/>
            <p:cNvSpPr/>
            <p:nvPr/>
          </p:nvSpPr>
          <p:spPr>
            <a:xfrm>
              <a:off x="0" y="6308597"/>
              <a:ext cx="5433410" cy="397840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3919" y="5457142"/>
              <a:ext cx="5592445" cy="4830445"/>
            </a:xfrm>
            <a:custGeom>
              <a:avLst/>
              <a:gdLst/>
              <a:ahLst/>
              <a:cxnLst/>
              <a:rect l="l" t="t" r="r" b="b"/>
              <a:pathLst>
                <a:path w="5592445" h="4830445">
                  <a:moveTo>
                    <a:pt x="43615" y="4829856"/>
                  </a:moveTo>
                  <a:lnTo>
                    <a:pt x="0" y="4829856"/>
                  </a:lnTo>
                  <a:lnTo>
                    <a:pt x="5573550" y="0"/>
                  </a:lnTo>
                  <a:lnTo>
                    <a:pt x="5592255" y="21582"/>
                  </a:lnTo>
                  <a:lnTo>
                    <a:pt x="43615" y="4829856"/>
                  </a:lnTo>
                  <a:close/>
                </a:path>
              </a:pathLst>
            </a:custGeom>
            <a:solidFill>
              <a:srgbClr val="FFFFFF"/>
            </a:solidFill>
          </p:spPr>
          <p:txBody>
            <a:bodyPr wrap="square" lIns="0" tIns="0" rIns="0" bIns="0" rtlCol="0"/>
            <a:lstStyle/>
            <a:p>
              <a:endParaRPr/>
            </a:p>
          </p:txBody>
        </p:sp>
      </p:grpSp>
      <p:grpSp>
        <p:nvGrpSpPr>
          <p:cNvPr id="5" name="object 5"/>
          <p:cNvGrpSpPr/>
          <p:nvPr/>
        </p:nvGrpSpPr>
        <p:grpSpPr>
          <a:xfrm>
            <a:off x="16306800" y="-38100"/>
            <a:ext cx="1981290" cy="1600200"/>
            <a:chOff x="13182691" y="0"/>
            <a:chExt cx="5105400" cy="4536440"/>
          </a:xfrm>
        </p:grpSpPr>
        <p:sp>
          <p:nvSpPr>
            <p:cNvPr id="6" name="object 6"/>
            <p:cNvSpPr/>
            <p:nvPr/>
          </p:nvSpPr>
          <p:spPr>
            <a:xfrm>
              <a:off x="14644247" y="0"/>
              <a:ext cx="3643752" cy="391710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3182691" y="90333"/>
              <a:ext cx="5105400" cy="4446270"/>
            </a:xfrm>
            <a:custGeom>
              <a:avLst/>
              <a:gdLst/>
              <a:ahLst/>
              <a:cxnLst/>
              <a:rect l="l" t="t" r="r" b="b"/>
              <a:pathLst>
                <a:path w="5105400" h="4446270">
                  <a:moveTo>
                    <a:pt x="5105308" y="37807"/>
                  </a:moveTo>
                  <a:lnTo>
                    <a:pt x="18713" y="4445684"/>
                  </a:lnTo>
                  <a:lnTo>
                    <a:pt x="0" y="4424089"/>
                  </a:lnTo>
                  <a:lnTo>
                    <a:pt x="5105308" y="0"/>
                  </a:lnTo>
                  <a:lnTo>
                    <a:pt x="5105308" y="37807"/>
                  </a:lnTo>
                  <a:close/>
                </a:path>
              </a:pathLst>
            </a:custGeom>
            <a:solidFill>
              <a:srgbClr val="FFFFFF"/>
            </a:solidFill>
          </p:spPr>
          <p:txBody>
            <a:bodyPr wrap="square" lIns="0" tIns="0" rIns="0" bIns="0" rtlCol="0"/>
            <a:lstStyle/>
            <a:p>
              <a:endParaRPr/>
            </a:p>
          </p:txBody>
        </p:sp>
      </p:grpSp>
      <p:pic>
        <p:nvPicPr>
          <p:cNvPr id="17" name="Picture 16">
            <a:extLst>
              <a:ext uri="{FF2B5EF4-FFF2-40B4-BE49-F238E27FC236}">
                <a16:creationId xmlns:a16="http://schemas.microsoft.com/office/drawing/2014/main" id="{80B27606-0FF7-4DCD-840C-DEBD135FF38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093018" y="9165110"/>
            <a:ext cx="762002" cy="765204"/>
          </a:xfrm>
          <a:prstGeom prst="rect">
            <a:avLst/>
          </a:prstGeom>
        </p:spPr>
      </p:pic>
      <p:sp>
        <p:nvSpPr>
          <p:cNvPr id="10" name="TextBox 9">
            <a:extLst>
              <a:ext uri="{FF2B5EF4-FFF2-40B4-BE49-F238E27FC236}">
                <a16:creationId xmlns:a16="http://schemas.microsoft.com/office/drawing/2014/main" id="{4089CA49-53AD-4846-BDE1-8B1CF4800303}"/>
              </a:ext>
            </a:extLst>
          </p:cNvPr>
          <p:cNvSpPr txBox="1"/>
          <p:nvPr/>
        </p:nvSpPr>
        <p:spPr>
          <a:xfrm>
            <a:off x="843197" y="876300"/>
            <a:ext cx="16411799" cy="4401205"/>
          </a:xfrm>
          <a:prstGeom prst="rect">
            <a:avLst/>
          </a:prstGeom>
          <a:noFill/>
        </p:spPr>
        <p:txBody>
          <a:bodyPr wrap="square">
            <a:spAutoFit/>
          </a:bodyPr>
          <a:lstStyle/>
          <a:p>
            <a:pPr algn="just" rtl="0">
              <a:spcBef>
                <a:spcPts val="0"/>
              </a:spcBef>
              <a:spcAft>
                <a:spcPts val="0"/>
              </a:spcAft>
            </a:pPr>
            <a:r>
              <a:rPr lang="en-US" sz="2800" b="0" i="0" u="none" strike="noStrike" dirty="0">
                <a:solidFill>
                  <a:srgbClr val="000000"/>
                </a:solidFill>
                <a:effectLst/>
                <a:latin typeface="Lora"/>
              </a:rPr>
              <a:t>The CBC monitor has been developed by our fellow engineering researchers at the </a:t>
            </a:r>
            <a:r>
              <a:rPr lang="en-US" sz="2800" b="0" i="1" u="none" strike="noStrike" dirty="0">
                <a:solidFill>
                  <a:srgbClr val="000000"/>
                </a:solidFill>
                <a:effectLst/>
                <a:latin typeface="Lora"/>
              </a:rPr>
              <a:t>Indian Institute of Technology, Kharagpur</a:t>
            </a:r>
            <a:r>
              <a:rPr lang="en-US" sz="2800" b="0" i="0" u="none" strike="noStrike" dirty="0">
                <a:solidFill>
                  <a:srgbClr val="000000"/>
                </a:solidFill>
                <a:effectLst/>
                <a:latin typeface="Lora"/>
              </a:rPr>
              <a:t>. Each test is carried out at a </a:t>
            </a:r>
            <a:r>
              <a:rPr lang="en-US" sz="2800" i="0" u="none" strike="noStrike" dirty="0">
                <a:solidFill>
                  <a:srgbClr val="000000"/>
                </a:solidFill>
                <a:effectLst/>
                <a:latin typeface="Lora"/>
              </a:rPr>
              <a:t>meager five percent </a:t>
            </a:r>
            <a:r>
              <a:rPr lang="en-US" sz="2800" b="0" i="0" u="none" strike="noStrike" dirty="0">
                <a:solidFill>
                  <a:srgbClr val="000000"/>
                </a:solidFill>
                <a:effectLst/>
                <a:latin typeface="Lora"/>
              </a:rPr>
              <a:t>of the existing market expense, which makes it highly affordable. The results are pretty accurate and the disc used in this device is biodegradable, which is an indispensable advantage. More details regarding the same can be found </a:t>
            </a:r>
            <a:r>
              <a:rPr lang="en-US" sz="2800" b="0" i="0" strike="noStrike" dirty="0">
                <a:effectLst/>
                <a:latin typeface="Lora"/>
              </a:rPr>
              <a:t>here</a:t>
            </a:r>
            <a:r>
              <a:rPr lang="en-US" sz="2800" b="0" i="0" u="none" strike="noStrike" dirty="0">
                <a:solidFill>
                  <a:srgbClr val="00B050"/>
                </a:solidFill>
                <a:effectLst/>
                <a:latin typeface="Lora"/>
              </a:rPr>
              <a:t>. </a:t>
            </a:r>
            <a:endParaRPr lang="en-US" sz="2800" b="0" dirty="0">
              <a:solidFill>
                <a:srgbClr val="00B050"/>
              </a:solidFill>
              <a:effectLst/>
              <a:latin typeface="Lora"/>
            </a:endParaRPr>
          </a:p>
          <a:p>
            <a:pPr algn="just" rtl="0">
              <a:spcBef>
                <a:spcPts val="0"/>
              </a:spcBef>
              <a:spcAft>
                <a:spcPts val="0"/>
              </a:spcAft>
            </a:pPr>
            <a:br>
              <a:rPr lang="en-US" sz="2800" b="0" dirty="0">
                <a:effectLst/>
                <a:latin typeface="Lora"/>
              </a:rPr>
            </a:br>
            <a:r>
              <a:rPr lang="en-US" sz="2800" b="0" i="0" u="none" strike="noStrike" dirty="0">
                <a:solidFill>
                  <a:srgbClr val="000000"/>
                </a:solidFill>
                <a:effectLst/>
                <a:latin typeface="Lora"/>
              </a:rPr>
              <a:t>To summarize, we operate by </a:t>
            </a:r>
            <a:r>
              <a:rPr lang="en-US" sz="2800" b="1" i="0" u="none" strike="noStrike" dirty="0">
                <a:solidFill>
                  <a:srgbClr val="000000"/>
                </a:solidFill>
                <a:effectLst/>
                <a:latin typeface="Lora"/>
              </a:rPr>
              <a:t>connecting the dots </a:t>
            </a:r>
            <a:r>
              <a:rPr lang="en-US" sz="2800" b="0" i="0" u="none" strike="noStrike" dirty="0">
                <a:solidFill>
                  <a:srgbClr val="000000"/>
                </a:solidFill>
                <a:effectLst/>
                <a:latin typeface="Lora"/>
              </a:rPr>
              <a:t>together, by collaborating with varied entities and bodies, and deploying cutting edge twenty-first-century technology, so that our country’s fragmented healthcare system becomes more affordable, accessible and reliable, to those in its dire need, despite their ignorance.</a:t>
            </a:r>
            <a:endParaRPr lang="en-US" sz="2800" b="0" dirty="0">
              <a:effectLst/>
              <a:latin typeface="Lora"/>
            </a:endParaRPr>
          </a:p>
          <a:p>
            <a:pPr algn="just"/>
            <a:br>
              <a:rPr lang="en-US" sz="2800" dirty="0">
                <a:latin typeface="Lora"/>
              </a:rPr>
            </a:br>
            <a:endParaRPr lang="en-US" sz="2800" dirty="0">
              <a:latin typeface="Lora"/>
            </a:endParaRPr>
          </a:p>
        </p:txBody>
      </p:sp>
      <p:sp>
        <p:nvSpPr>
          <p:cNvPr id="11" name="TextBox 10">
            <a:extLst>
              <a:ext uri="{FF2B5EF4-FFF2-40B4-BE49-F238E27FC236}">
                <a16:creationId xmlns:a16="http://schemas.microsoft.com/office/drawing/2014/main" id="{4F5F7389-2F0B-4410-8D9C-4FB1CD99CDD6}"/>
              </a:ext>
            </a:extLst>
          </p:cNvPr>
          <p:cNvSpPr txBox="1"/>
          <p:nvPr/>
        </p:nvSpPr>
        <p:spPr>
          <a:xfrm>
            <a:off x="843198" y="4762500"/>
            <a:ext cx="16411799" cy="3231654"/>
          </a:xfrm>
          <a:prstGeom prst="rect">
            <a:avLst/>
          </a:prstGeom>
          <a:noFill/>
        </p:spPr>
        <p:txBody>
          <a:bodyPr wrap="square" rtlCol="0">
            <a:spAutoFit/>
          </a:bodyPr>
          <a:lstStyle/>
          <a:p>
            <a:pPr algn="just" rtl="0">
              <a:spcBef>
                <a:spcPts val="0"/>
              </a:spcBef>
              <a:spcAft>
                <a:spcPts val="0"/>
              </a:spcAft>
            </a:pPr>
            <a:r>
              <a:rPr lang="en-US" sz="3600" dirty="0">
                <a:solidFill>
                  <a:srgbClr val="00B050"/>
                </a:solidFill>
                <a:latin typeface="Bahnschrift SemiCondensed" panose="020B0502040204020203" pitchFamily="34" charset="0"/>
              </a:rPr>
              <a:t>Technology </a:t>
            </a:r>
            <a:r>
              <a:rPr lang="en-US" sz="2800" dirty="0">
                <a:latin typeface="Bahnschrift SemiCondensed" panose="020B0502040204020203" pitchFamily="34" charset="0"/>
              </a:rPr>
              <a:t>- </a:t>
            </a:r>
            <a:r>
              <a:rPr lang="en-US" sz="2800" b="1" i="0" u="none" strike="noStrike" dirty="0">
                <a:solidFill>
                  <a:srgbClr val="000000"/>
                </a:solidFill>
                <a:effectLst/>
                <a:latin typeface="Lora"/>
              </a:rPr>
              <a:t>React native</a:t>
            </a:r>
            <a:r>
              <a:rPr lang="en-US" sz="2800" b="0" i="0" u="none" strike="noStrike" dirty="0">
                <a:solidFill>
                  <a:srgbClr val="000000"/>
                </a:solidFill>
                <a:effectLst/>
                <a:latin typeface="Lora"/>
              </a:rPr>
              <a:t> is being used to develop a cross-platform application. Artificial Intelligence (</a:t>
            </a:r>
            <a:r>
              <a:rPr lang="en-US" sz="2800" b="1" i="0" u="none" strike="noStrike" dirty="0">
                <a:solidFill>
                  <a:srgbClr val="000000"/>
                </a:solidFill>
                <a:effectLst/>
                <a:latin typeface="Lora"/>
              </a:rPr>
              <a:t>AI</a:t>
            </a:r>
            <a:r>
              <a:rPr lang="en-US" sz="2800" b="0" i="0" u="none" strike="noStrike" dirty="0">
                <a:solidFill>
                  <a:srgbClr val="000000"/>
                </a:solidFill>
                <a:effectLst/>
                <a:latin typeface="Lora"/>
              </a:rPr>
              <a:t>) chatbot will be used as an interface for obtaining inputs, in conjunction with </a:t>
            </a:r>
            <a:r>
              <a:rPr lang="en-US" sz="2800" b="1" i="0" u="none" strike="noStrike" dirty="0">
                <a:solidFill>
                  <a:srgbClr val="000000"/>
                </a:solidFill>
                <a:effectLst/>
                <a:latin typeface="Lora"/>
              </a:rPr>
              <a:t>Geneea</a:t>
            </a:r>
            <a:r>
              <a:rPr lang="en-US" sz="2800" b="0" i="0" u="none" strike="noStrike" dirty="0">
                <a:solidFill>
                  <a:srgbClr val="000000"/>
                </a:solidFill>
                <a:effectLst/>
                <a:latin typeface="Lora"/>
              </a:rPr>
              <a:t> Natural Language Processing API. </a:t>
            </a:r>
            <a:r>
              <a:rPr lang="en-US" sz="2800" b="1" i="0" u="none" strike="noStrike" dirty="0">
                <a:solidFill>
                  <a:srgbClr val="000000"/>
                </a:solidFill>
                <a:effectLst/>
                <a:latin typeface="Lora"/>
              </a:rPr>
              <a:t>Firebase</a:t>
            </a:r>
            <a:r>
              <a:rPr lang="en-US" sz="2800" b="0" i="0" u="none" strike="noStrike" dirty="0">
                <a:solidFill>
                  <a:srgbClr val="000000"/>
                </a:solidFill>
                <a:effectLst/>
                <a:latin typeface="Lora"/>
              </a:rPr>
              <a:t> shall facilitate storage of responses, which shall be indispensable at two aforementioned stages. These will be analyzed using a Machine Learning(</a:t>
            </a:r>
            <a:r>
              <a:rPr lang="en-US" sz="2800" b="1" i="0" u="none" strike="noStrike" dirty="0">
                <a:solidFill>
                  <a:srgbClr val="000000"/>
                </a:solidFill>
                <a:effectLst/>
                <a:latin typeface="Lora"/>
              </a:rPr>
              <a:t>ML</a:t>
            </a:r>
            <a:r>
              <a:rPr lang="en-US" sz="2800" b="0" i="0" u="none" strike="noStrike" dirty="0">
                <a:solidFill>
                  <a:srgbClr val="000000"/>
                </a:solidFill>
                <a:effectLst/>
                <a:latin typeface="Lora"/>
              </a:rPr>
              <a:t>) model, while the </a:t>
            </a:r>
            <a:r>
              <a:rPr lang="en-US" sz="2800" b="1" i="0" u="none" strike="noStrike" dirty="0">
                <a:solidFill>
                  <a:srgbClr val="000000"/>
                </a:solidFill>
                <a:effectLst/>
                <a:latin typeface="Lora"/>
              </a:rPr>
              <a:t>CBC</a:t>
            </a:r>
            <a:r>
              <a:rPr lang="en-US" sz="2800" b="0" i="0" u="none" strike="noStrike" dirty="0">
                <a:solidFill>
                  <a:srgbClr val="000000"/>
                </a:solidFill>
                <a:effectLst/>
                <a:latin typeface="Lora"/>
              </a:rPr>
              <a:t> report shall be prepared using </a:t>
            </a:r>
            <a:r>
              <a:rPr lang="en-US" sz="2800" b="1" i="0" u="none" strike="noStrike" dirty="0">
                <a:solidFill>
                  <a:srgbClr val="000000"/>
                </a:solidFill>
                <a:effectLst/>
                <a:latin typeface="Lora"/>
              </a:rPr>
              <a:t>pdf parser </a:t>
            </a:r>
            <a:r>
              <a:rPr lang="en-US" sz="2800" i="0" u="none" strike="noStrike" dirty="0">
                <a:solidFill>
                  <a:srgbClr val="000000"/>
                </a:solidFill>
                <a:effectLst/>
                <a:latin typeface="Lora"/>
              </a:rPr>
              <a:t>and Html</a:t>
            </a:r>
            <a:r>
              <a:rPr lang="en-US" sz="2800" b="0" i="0" u="none" strike="noStrike" dirty="0">
                <a:solidFill>
                  <a:srgbClr val="000000"/>
                </a:solidFill>
                <a:effectLst/>
                <a:latin typeface="Lora"/>
              </a:rPr>
              <a:t>. </a:t>
            </a:r>
            <a:r>
              <a:rPr lang="en-US" sz="2800" b="1" i="0" u="none" strike="noStrike" dirty="0">
                <a:solidFill>
                  <a:srgbClr val="000000"/>
                </a:solidFill>
                <a:effectLst/>
                <a:latin typeface="Lora"/>
              </a:rPr>
              <a:t>BigML API </a:t>
            </a:r>
            <a:r>
              <a:rPr lang="en-US" sz="2800" b="0" i="0" u="none" strike="noStrike" dirty="0">
                <a:solidFill>
                  <a:srgbClr val="000000"/>
                </a:solidFill>
                <a:effectLst/>
                <a:latin typeface="Lora"/>
              </a:rPr>
              <a:t>will be used for building diseases’ predictive model, while Statistical Analysis Software (</a:t>
            </a:r>
            <a:r>
              <a:rPr lang="en-US" sz="2800" b="1" i="0" u="none" strike="noStrike" dirty="0">
                <a:solidFill>
                  <a:srgbClr val="000000"/>
                </a:solidFill>
                <a:effectLst/>
                <a:latin typeface="Lora"/>
              </a:rPr>
              <a:t>SAS</a:t>
            </a:r>
            <a:r>
              <a:rPr lang="en-US" sz="2800" b="0" i="0" u="none" strike="noStrike" dirty="0">
                <a:solidFill>
                  <a:srgbClr val="000000"/>
                </a:solidFill>
                <a:effectLst/>
                <a:latin typeface="Lora"/>
              </a:rPr>
              <a:t>) enables statistical modeling. </a:t>
            </a:r>
            <a:r>
              <a:rPr lang="en-US" sz="2800" b="1" i="0" u="none" strike="noStrike" dirty="0">
                <a:solidFill>
                  <a:srgbClr val="000000"/>
                </a:solidFill>
                <a:effectLst/>
                <a:latin typeface="Lora"/>
              </a:rPr>
              <a:t>React JS </a:t>
            </a:r>
            <a:r>
              <a:rPr lang="en-US" sz="2800" b="0" i="0" u="none" strike="noStrike" dirty="0">
                <a:solidFill>
                  <a:srgbClr val="000000"/>
                </a:solidFill>
                <a:effectLst/>
                <a:latin typeface="Lora"/>
              </a:rPr>
              <a:t>will be used in the near future, for building the web application.</a:t>
            </a:r>
            <a:endParaRPr lang="en-US" sz="2800" dirty="0">
              <a:latin typeface="Lora"/>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186977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 y="8420100"/>
            <a:ext cx="2057399" cy="1867487"/>
            <a:chOff x="0" y="5457142"/>
            <a:chExt cx="5626735" cy="4830445"/>
          </a:xfrm>
        </p:grpSpPr>
        <p:sp>
          <p:nvSpPr>
            <p:cNvPr id="3" name="object 3"/>
            <p:cNvSpPr/>
            <p:nvPr/>
          </p:nvSpPr>
          <p:spPr>
            <a:xfrm>
              <a:off x="0" y="6308597"/>
              <a:ext cx="5433410" cy="397840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3919" y="5457142"/>
              <a:ext cx="5592445" cy="4830445"/>
            </a:xfrm>
            <a:custGeom>
              <a:avLst/>
              <a:gdLst/>
              <a:ahLst/>
              <a:cxnLst/>
              <a:rect l="l" t="t" r="r" b="b"/>
              <a:pathLst>
                <a:path w="5592445" h="4830445">
                  <a:moveTo>
                    <a:pt x="43615" y="4829856"/>
                  </a:moveTo>
                  <a:lnTo>
                    <a:pt x="0" y="4829856"/>
                  </a:lnTo>
                  <a:lnTo>
                    <a:pt x="5573550" y="0"/>
                  </a:lnTo>
                  <a:lnTo>
                    <a:pt x="5592255" y="21582"/>
                  </a:lnTo>
                  <a:lnTo>
                    <a:pt x="43615" y="4829856"/>
                  </a:lnTo>
                  <a:close/>
                </a:path>
              </a:pathLst>
            </a:custGeom>
            <a:solidFill>
              <a:srgbClr val="FFFFFF"/>
            </a:solidFill>
          </p:spPr>
          <p:txBody>
            <a:bodyPr wrap="square" lIns="0" tIns="0" rIns="0" bIns="0" rtlCol="0"/>
            <a:lstStyle/>
            <a:p>
              <a:endParaRPr/>
            </a:p>
          </p:txBody>
        </p:sp>
      </p:grpSp>
      <p:grpSp>
        <p:nvGrpSpPr>
          <p:cNvPr id="5" name="object 5"/>
          <p:cNvGrpSpPr/>
          <p:nvPr/>
        </p:nvGrpSpPr>
        <p:grpSpPr>
          <a:xfrm>
            <a:off x="16002000" y="0"/>
            <a:ext cx="2286090" cy="2019300"/>
            <a:chOff x="13182691" y="0"/>
            <a:chExt cx="5105400" cy="4536440"/>
          </a:xfrm>
        </p:grpSpPr>
        <p:sp>
          <p:nvSpPr>
            <p:cNvPr id="6" name="object 6"/>
            <p:cNvSpPr/>
            <p:nvPr/>
          </p:nvSpPr>
          <p:spPr>
            <a:xfrm>
              <a:off x="14644247" y="0"/>
              <a:ext cx="3643752" cy="391710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3182691" y="90333"/>
              <a:ext cx="5105400" cy="4446270"/>
            </a:xfrm>
            <a:custGeom>
              <a:avLst/>
              <a:gdLst/>
              <a:ahLst/>
              <a:cxnLst/>
              <a:rect l="l" t="t" r="r" b="b"/>
              <a:pathLst>
                <a:path w="5105400" h="4446270">
                  <a:moveTo>
                    <a:pt x="5105308" y="37807"/>
                  </a:moveTo>
                  <a:lnTo>
                    <a:pt x="18713" y="4445684"/>
                  </a:lnTo>
                  <a:lnTo>
                    <a:pt x="0" y="4424089"/>
                  </a:lnTo>
                  <a:lnTo>
                    <a:pt x="5105308" y="0"/>
                  </a:lnTo>
                  <a:lnTo>
                    <a:pt x="5105308" y="37807"/>
                  </a:lnTo>
                  <a:close/>
                </a:path>
              </a:pathLst>
            </a:custGeom>
            <a:solidFill>
              <a:srgbClr val="FFFFFF"/>
            </a:solidFill>
          </p:spPr>
          <p:txBody>
            <a:bodyPr wrap="square" lIns="0" tIns="0" rIns="0" bIns="0" rtlCol="0"/>
            <a:lstStyle/>
            <a:p>
              <a:endParaRPr/>
            </a:p>
          </p:txBody>
        </p:sp>
      </p:grpSp>
      <p:pic>
        <p:nvPicPr>
          <p:cNvPr id="17" name="Picture 16">
            <a:extLst>
              <a:ext uri="{FF2B5EF4-FFF2-40B4-BE49-F238E27FC236}">
                <a16:creationId xmlns:a16="http://schemas.microsoft.com/office/drawing/2014/main" id="{80B27606-0FF7-4DCD-840C-DEBD135FF38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093018" y="9165110"/>
            <a:ext cx="762002" cy="765204"/>
          </a:xfrm>
          <a:prstGeom prst="rect">
            <a:avLst/>
          </a:prstGeom>
        </p:spPr>
      </p:pic>
      <p:sp>
        <p:nvSpPr>
          <p:cNvPr id="16" name="TextBox 15">
            <a:extLst>
              <a:ext uri="{FF2B5EF4-FFF2-40B4-BE49-F238E27FC236}">
                <a16:creationId xmlns:a16="http://schemas.microsoft.com/office/drawing/2014/main" id="{061B0627-F2F9-40C6-913C-E08908ACF5EC}"/>
              </a:ext>
            </a:extLst>
          </p:cNvPr>
          <p:cNvSpPr txBox="1"/>
          <p:nvPr/>
        </p:nvSpPr>
        <p:spPr>
          <a:xfrm>
            <a:off x="4962291" y="9193769"/>
            <a:ext cx="8387555" cy="707886"/>
          </a:xfrm>
          <a:prstGeom prst="rect">
            <a:avLst/>
          </a:prstGeom>
          <a:noFill/>
        </p:spPr>
        <p:txBody>
          <a:bodyPr wrap="square" rtlCol="0">
            <a:spAutoFit/>
          </a:bodyPr>
          <a:lstStyle/>
          <a:p>
            <a:pPr algn="ctr"/>
            <a:r>
              <a:rPr lang="en-US" sz="4000" dirty="0">
                <a:latin typeface="Bahnschrift SemiBold" panose="020B0502040204020203" pitchFamily="34" charset="0"/>
              </a:rPr>
              <a:t>Health Sensor Nodes functionality</a:t>
            </a:r>
          </a:p>
        </p:txBody>
      </p:sp>
      <p:pic>
        <p:nvPicPr>
          <p:cNvPr id="10" name="Picture 9">
            <a:extLst>
              <a:ext uri="{FF2B5EF4-FFF2-40B4-BE49-F238E27FC236}">
                <a16:creationId xmlns:a16="http://schemas.microsoft.com/office/drawing/2014/main" id="{D1F30B4F-AFFE-44C8-9535-97C21D629704}"/>
              </a:ext>
            </a:extLst>
          </p:cNvPr>
          <p:cNvPicPr>
            <a:picLocks noChangeAspect="1"/>
          </p:cNvPicPr>
          <p:nvPr/>
        </p:nvPicPr>
        <p:blipFill rotWithShape="1">
          <a:blip r:embed="rId5">
            <a:extLst>
              <a:ext uri="{28A0092B-C50C-407E-A947-70E740481C1C}">
                <a14:useLocalDpi xmlns:a14="http://schemas.microsoft.com/office/drawing/2010/main" val="0"/>
              </a:ext>
            </a:extLst>
          </a:blip>
          <a:srcRect l="608" r="610" b="4673"/>
          <a:stretch/>
        </p:blipFill>
        <p:spPr>
          <a:xfrm>
            <a:off x="1763045" y="539360"/>
            <a:ext cx="14782800" cy="83769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66438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410075" cy="10287000"/>
          </a:xfrm>
          <a:custGeom>
            <a:avLst/>
            <a:gdLst/>
            <a:ahLst/>
            <a:cxnLst/>
            <a:rect l="l" t="t" r="r" b="b"/>
            <a:pathLst>
              <a:path w="4410075" h="10287000">
                <a:moveTo>
                  <a:pt x="4410059" y="10286999"/>
                </a:moveTo>
                <a:lnTo>
                  <a:pt x="0" y="10286999"/>
                </a:lnTo>
                <a:lnTo>
                  <a:pt x="0" y="0"/>
                </a:lnTo>
                <a:lnTo>
                  <a:pt x="4410059" y="0"/>
                </a:lnTo>
                <a:lnTo>
                  <a:pt x="4410059" y="10286999"/>
                </a:lnTo>
                <a:close/>
              </a:path>
            </a:pathLst>
          </a:custGeom>
          <a:solidFill>
            <a:srgbClr val="00DF90"/>
          </a:solidFill>
        </p:spPr>
        <p:txBody>
          <a:bodyPr wrap="square" lIns="0" tIns="0" rIns="0" bIns="0" rtlCol="0"/>
          <a:lstStyle/>
          <a:p>
            <a:endParaRPr b="1" dirty="0"/>
          </a:p>
        </p:txBody>
      </p:sp>
      <p:sp>
        <p:nvSpPr>
          <p:cNvPr id="3" name="object 3"/>
          <p:cNvSpPr/>
          <p:nvPr/>
        </p:nvSpPr>
        <p:spPr>
          <a:xfrm>
            <a:off x="15021092" y="9258300"/>
            <a:ext cx="3266907" cy="10286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444960" y="0"/>
            <a:ext cx="3934472" cy="102863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5351678" y="9057392"/>
            <a:ext cx="1250315" cy="1229995"/>
          </a:xfrm>
          <a:custGeom>
            <a:avLst/>
            <a:gdLst/>
            <a:ahLst/>
            <a:cxnLst/>
            <a:rect l="l" t="t" r="r" b="b"/>
            <a:pathLst>
              <a:path w="1250315" h="1229995">
                <a:moveTo>
                  <a:pt x="20190" y="0"/>
                </a:moveTo>
                <a:lnTo>
                  <a:pt x="1249797" y="1229606"/>
                </a:lnTo>
                <a:lnTo>
                  <a:pt x="1209406" y="1229606"/>
                </a:lnTo>
                <a:lnTo>
                  <a:pt x="0" y="20190"/>
                </a:lnTo>
                <a:lnTo>
                  <a:pt x="20190" y="0"/>
                </a:lnTo>
                <a:close/>
              </a:path>
            </a:pathLst>
          </a:custGeom>
          <a:solidFill>
            <a:srgbClr val="FFFFFF"/>
          </a:solidFill>
        </p:spPr>
        <p:txBody>
          <a:bodyPr wrap="square" lIns="0" tIns="0" rIns="0" bIns="0" rtlCol="0"/>
          <a:lstStyle/>
          <a:p>
            <a:endParaRPr/>
          </a:p>
        </p:txBody>
      </p:sp>
      <p:sp>
        <p:nvSpPr>
          <p:cNvPr id="6" name="object 6"/>
          <p:cNvSpPr/>
          <p:nvPr/>
        </p:nvSpPr>
        <p:spPr>
          <a:xfrm>
            <a:off x="4581002" y="0"/>
            <a:ext cx="1247140" cy="1226820"/>
          </a:xfrm>
          <a:custGeom>
            <a:avLst/>
            <a:gdLst/>
            <a:ahLst/>
            <a:cxnLst/>
            <a:rect l="l" t="t" r="r" b="b"/>
            <a:pathLst>
              <a:path w="1247139" h="1226820">
                <a:moveTo>
                  <a:pt x="40406" y="0"/>
                </a:moveTo>
                <a:lnTo>
                  <a:pt x="1246679" y="1206272"/>
                </a:lnTo>
                <a:lnTo>
                  <a:pt x="1226473" y="1226477"/>
                </a:lnTo>
                <a:lnTo>
                  <a:pt x="0" y="0"/>
                </a:lnTo>
                <a:lnTo>
                  <a:pt x="40406" y="0"/>
                </a:lnTo>
                <a:close/>
              </a:path>
            </a:pathLst>
          </a:custGeom>
          <a:solidFill>
            <a:srgbClr val="FFFFFF"/>
          </a:solidFill>
        </p:spPr>
        <p:txBody>
          <a:bodyPr wrap="square" lIns="0" tIns="0" rIns="0" bIns="0" rtlCol="0"/>
          <a:lstStyle/>
          <a:p>
            <a:endParaRPr/>
          </a:p>
        </p:txBody>
      </p:sp>
      <p:grpSp>
        <p:nvGrpSpPr>
          <p:cNvPr id="7" name="object 7"/>
          <p:cNvGrpSpPr/>
          <p:nvPr/>
        </p:nvGrpSpPr>
        <p:grpSpPr>
          <a:xfrm>
            <a:off x="0" y="5839304"/>
            <a:ext cx="1483995" cy="3935095"/>
            <a:chOff x="0" y="5839304"/>
            <a:chExt cx="1483995" cy="3935095"/>
          </a:xfrm>
        </p:grpSpPr>
        <p:sp>
          <p:nvSpPr>
            <p:cNvPr id="8" name="object 8"/>
            <p:cNvSpPr/>
            <p:nvPr/>
          </p:nvSpPr>
          <p:spPr>
            <a:xfrm>
              <a:off x="0" y="5839304"/>
              <a:ext cx="1028639" cy="3934473"/>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0" y="8131063"/>
              <a:ext cx="1483995" cy="1504315"/>
            </a:xfrm>
            <a:custGeom>
              <a:avLst/>
              <a:gdLst/>
              <a:ahLst/>
              <a:cxnLst/>
              <a:rect l="l" t="t" r="r" b="b"/>
              <a:pathLst>
                <a:path w="1483995" h="1504315">
                  <a:moveTo>
                    <a:pt x="0" y="0"/>
                  </a:moveTo>
                  <a:lnTo>
                    <a:pt x="1483975" y="1483975"/>
                  </a:lnTo>
                  <a:lnTo>
                    <a:pt x="1463771" y="1504182"/>
                  </a:lnTo>
                  <a:lnTo>
                    <a:pt x="0" y="40406"/>
                  </a:lnTo>
                  <a:lnTo>
                    <a:pt x="0" y="0"/>
                  </a:lnTo>
                  <a:close/>
                </a:path>
              </a:pathLst>
            </a:custGeom>
            <a:solidFill>
              <a:srgbClr val="FFFFFF"/>
            </a:solidFill>
          </p:spPr>
          <p:txBody>
            <a:bodyPr wrap="square" lIns="0" tIns="0" rIns="0" bIns="0" rtlCol="0"/>
            <a:lstStyle/>
            <a:p>
              <a:endParaRPr/>
            </a:p>
          </p:txBody>
        </p:sp>
      </p:grpSp>
      <p:sp>
        <p:nvSpPr>
          <p:cNvPr id="11" name="TextBox 10">
            <a:extLst>
              <a:ext uri="{FF2B5EF4-FFF2-40B4-BE49-F238E27FC236}">
                <a16:creationId xmlns:a16="http://schemas.microsoft.com/office/drawing/2014/main" id="{2A99E2E3-7DD0-486D-87D5-E54FB20B78D0}"/>
              </a:ext>
            </a:extLst>
          </p:cNvPr>
          <p:cNvSpPr txBox="1"/>
          <p:nvPr/>
        </p:nvSpPr>
        <p:spPr>
          <a:xfrm>
            <a:off x="-352257" y="4174004"/>
            <a:ext cx="4986858" cy="1938992"/>
          </a:xfrm>
          <a:prstGeom prst="rect">
            <a:avLst/>
          </a:prstGeom>
          <a:noFill/>
        </p:spPr>
        <p:txBody>
          <a:bodyPr wrap="square" rtlCol="0">
            <a:spAutoFit/>
          </a:bodyPr>
          <a:lstStyle/>
          <a:p>
            <a:pPr algn="ctr"/>
            <a:r>
              <a:rPr lang="en-US" sz="6000" b="1" dirty="0">
                <a:latin typeface="Bahnschrift" panose="020B0502040204020203" pitchFamily="34" charset="0"/>
              </a:rPr>
              <a:t>Uniqueness of Solution</a:t>
            </a:r>
          </a:p>
        </p:txBody>
      </p:sp>
      <p:pic>
        <p:nvPicPr>
          <p:cNvPr id="12" name="Picture 11">
            <a:extLst>
              <a:ext uri="{FF2B5EF4-FFF2-40B4-BE49-F238E27FC236}">
                <a16:creationId xmlns:a16="http://schemas.microsoft.com/office/drawing/2014/main" id="{C220D302-1C1F-4524-9B92-8A8EF30B97F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21200" y="263434"/>
            <a:ext cx="762002" cy="765204"/>
          </a:xfrm>
          <a:prstGeom prst="rect">
            <a:avLst/>
          </a:prstGeom>
        </p:spPr>
      </p:pic>
      <p:sp>
        <p:nvSpPr>
          <p:cNvPr id="13" name="TextBox 12">
            <a:extLst>
              <a:ext uri="{FF2B5EF4-FFF2-40B4-BE49-F238E27FC236}">
                <a16:creationId xmlns:a16="http://schemas.microsoft.com/office/drawing/2014/main" id="{E0715CD1-F4F7-46C3-8B5C-EAC64B6007B6}"/>
              </a:ext>
            </a:extLst>
          </p:cNvPr>
          <p:cNvSpPr txBox="1"/>
          <p:nvPr/>
        </p:nvSpPr>
        <p:spPr>
          <a:xfrm>
            <a:off x="5029200" y="1230222"/>
            <a:ext cx="12757962" cy="7786747"/>
          </a:xfrm>
          <a:prstGeom prst="rect">
            <a:avLst/>
          </a:prstGeom>
          <a:noFill/>
        </p:spPr>
        <p:txBody>
          <a:bodyPr wrap="square" rtlCol="0">
            <a:spAutoFit/>
          </a:bodyPr>
          <a:lstStyle/>
          <a:p>
            <a:pPr rtl="0">
              <a:spcBef>
                <a:spcPts val="0"/>
              </a:spcBef>
              <a:spcAft>
                <a:spcPts val="0"/>
              </a:spcAft>
            </a:pPr>
            <a:r>
              <a:rPr lang="en-US" sz="3600" dirty="0">
                <a:solidFill>
                  <a:srgbClr val="00B050"/>
                </a:solidFill>
                <a:latin typeface="Bahnschrift SemiCondensed" panose="020B0502040204020203" pitchFamily="34" charset="0"/>
              </a:rPr>
              <a:t>Innovativeness </a:t>
            </a:r>
            <a:r>
              <a:rPr lang="en-US" sz="2800" dirty="0">
                <a:latin typeface="Bahnschrift SemiCondensed" panose="020B0502040204020203" pitchFamily="34" charset="0"/>
              </a:rPr>
              <a:t>- </a:t>
            </a:r>
            <a:r>
              <a:rPr lang="en-US" sz="2800" b="0" i="0" u="none" strike="noStrike" dirty="0">
                <a:solidFill>
                  <a:srgbClr val="000000"/>
                </a:solidFill>
                <a:effectLst/>
                <a:latin typeface="Lora"/>
              </a:rPr>
              <a:t>Solutions and innovations conceived and developed to date have primarily focused on </a:t>
            </a:r>
            <a:r>
              <a:rPr lang="en-US" sz="3200" b="1" dirty="0">
                <a:solidFill>
                  <a:srgbClr val="000000"/>
                </a:solidFill>
                <a:latin typeface="Lora"/>
              </a:rPr>
              <a:t>D</a:t>
            </a:r>
            <a:r>
              <a:rPr lang="en-US" sz="3200" b="1" i="0" u="none" strike="noStrike" dirty="0">
                <a:solidFill>
                  <a:srgbClr val="000000"/>
                </a:solidFill>
                <a:effectLst/>
                <a:latin typeface="Lora"/>
              </a:rPr>
              <a:t>isease </a:t>
            </a:r>
            <a:r>
              <a:rPr lang="en-US" sz="3200" b="1" dirty="0">
                <a:solidFill>
                  <a:srgbClr val="000000"/>
                </a:solidFill>
                <a:latin typeface="Lora"/>
              </a:rPr>
              <a:t>A</a:t>
            </a:r>
            <a:r>
              <a:rPr lang="en-US" sz="3200" b="1" i="0" u="none" strike="noStrike" dirty="0">
                <a:solidFill>
                  <a:srgbClr val="000000"/>
                </a:solidFill>
                <a:effectLst/>
                <a:latin typeface="Lora"/>
              </a:rPr>
              <a:t>ttack</a:t>
            </a:r>
            <a:r>
              <a:rPr lang="en-US" sz="2800" b="0" i="0" u="none" strike="noStrike" dirty="0">
                <a:solidFill>
                  <a:srgbClr val="000000"/>
                </a:solidFill>
                <a:effectLst/>
                <a:latin typeface="Lora"/>
              </a:rPr>
              <a:t>. While the approach is a necessity for some situations, it is not devoid of an inherent flaw: acting too late. This allows the parasite to incubate and harm the host, which is accompanied by the unknowing spread of the agent, in case of communicable diseases.</a:t>
            </a:r>
            <a:endParaRPr lang="en-US" sz="2800" b="0" dirty="0">
              <a:effectLst/>
            </a:endParaRPr>
          </a:p>
          <a:p>
            <a:pPr rtl="0">
              <a:spcBef>
                <a:spcPts val="0"/>
              </a:spcBef>
              <a:spcAft>
                <a:spcPts val="0"/>
              </a:spcAft>
            </a:pPr>
            <a:br>
              <a:rPr lang="en-US" sz="2800" b="0" dirty="0">
                <a:effectLst/>
              </a:rPr>
            </a:br>
            <a:r>
              <a:rPr lang="en-US" sz="2800" b="0" i="0" u="none" strike="noStrike" dirty="0">
                <a:solidFill>
                  <a:srgbClr val="000000"/>
                </a:solidFill>
                <a:effectLst/>
                <a:latin typeface="Lora"/>
              </a:rPr>
              <a:t>As far as diseases like cancer and kidney damage are concerned, the late intervention might not result in complete healing. Chemotherapy and recurring treatments like dialysis seldom allow the patients to revert back to normalcy. There is a permanent effect on the quality of life, which does not bode well for society. Deaths are inevitable when one brings the factor of accessibility and affordability of expensive, quality healthcare, which is concentrated in urban areas.</a:t>
            </a:r>
            <a:endParaRPr lang="en-US" sz="2800" b="0" dirty="0">
              <a:effectLst/>
            </a:endParaRPr>
          </a:p>
          <a:p>
            <a:pPr rtl="0">
              <a:spcBef>
                <a:spcPts val="0"/>
              </a:spcBef>
              <a:spcAft>
                <a:spcPts val="0"/>
              </a:spcAft>
            </a:pPr>
            <a:br>
              <a:rPr lang="en-US" sz="2800" b="0" dirty="0">
                <a:effectLst/>
              </a:rPr>
            </a:br>
            <a:r>
              <a:rPr lang="en-US" sz="2800" b="0" i="0" u="none" strike="noStrike" dirty="0">
                <a:solidFill>
                  <a:srgbClr val="000000"/>
                </a:solidFill>
                <a:effectLst/>
                <a:latin typeface="Lora"/>
              </a:rPr>
              <a:t>We instead focus on </a:t>
            </a:r>
            <a:r>
              <a:rPr lang="en-US" sz="3200" b="1" i="0" u="none" strike="noStrike" dirty="0">
                <a:solidFill>
                  <a:srgbClr val="000000"/>
                </a:solidFill>
                <a:effectLst/>
                <a:latin typeface="Lora"/>
              </a:rPr>
              <a:t>Disease </a:t>
            </a:r>
            <a:r>
              <a:rPr lang="en-US" sz="3200" b="1" dirty="0">
                <a:solidFill>
                  <a:srgbClr val="000000"/>
                </a:solidFill>
                <a:latin typeface="Lora"/>
              </a:rPr>
              <a:t>P</a:t>
            </a:r>
            <a:r>
              <a:rPr lang="en-US" sz="3200" b="1" i="0" u="none" strike="noStrike" dirty="0">
                <a:solidFill>
                  <a:srgbClr val="000000"/>
                </a:solidFill>
                <a:effectLst/>
                <a:latin typeface="Lora"/>
              </a:rPr>
              <a:t>revention</a:t>
            </a:r>
            <a:r>
              <a:rPr lang="en-US" sz="2800" b="0" i="0" u="none" strike="noStrike" dirty="0">
                <a:solidFill>
                  <a:srgbClr val="000000"/>
                </a:solidFill>
                <a:effectLst/>
                <a:latin typeface="Lora"/>
              </a:rPr>
              <a:t>, that is, relieving the problem in an earlier stage, which serves as a turnaround for previously mentioned problems. Predicting the ailment in advance and beginning the treatment early prevents like cardiovascular diseases</a:t>
            </a:r>
            <a:r>
              <a:rPr lang="en-US" sz="4000" b="1" i="0" u="none" strike="noStrike" baseline="30000" dirty="0">
                <a:solidFill>
                  <a:srgbClr val="00B050"/>
                </a:solidFill>
                <a:effectLst/>
                <a:latin typeface="Lora"/>
              </a:rPr>
              <a:t>7</a:t>
            </a:r>
            <a:r>
              <a:rPr lang="en-US" sz="2800" b="0" i="0" u="none" strike="noStrike" dirty="0">
                <a:solidFill>
                  <a:srgbClr val="000000"/>
                </a:solidFill>
                <a:effectLst/>
                <a:latin typeface="Lora"/>
              </a:rPr>
              <a:t> and </a:t>
            </a:r>
            <a:r>
              <a:rPr lang="en-US" sz="2800" dirty="0">
                <a:solidFill>
                  <a:srgbClr val="000000"/>
                </a:solidFill>
                <a:latin typeface="Lora"/>
              </a:rPr>
              <a:t>TB</a:t>
            </a:r>
            <a:r>
              <a:rPr lang="en-US" sz="2800" b="0" i="0" u="none" strike="noStrike" dirty="0">
                <a:solidFill>
                  <a:srgbClr val="000000"/>
                </a:solidFill>
                <a:effectLst/>
                <a:latin typeface="Lora"/>
              </a:rPr>
              <a:t> (in over </a:t>
            </a:r>
            <a:r>
              <a:rPr lang="en-US" sz="3600" b="0" i="0" u="none" strike="noStrike" dirty="0">
                <a:solidFill>
                  <a:srgbClr val="00B050"/>
                </a:solidFill>
                <a:effectLst/>
                <a:latin typeface="Lora"/>
              </a:rPr>
              <a:t>80%</a:t>
            </a:r>
            <a:r>
              <a:rPr lang="en-US" sz="2800" b="0" i="0" u="none" strike="noStrike" dirty="0">
                <a:solidFill>
                  <a:srgbClr val="000000"/>
                </a:solidFill>
                <a:effectLst/>
                <a:latin typeface="Lora"/>
              </a:rPr>
              <a:t> cases) from causing a fatality.</a:t>
            </a:r>
            <a:endParaRPr lang="en-US" sz="2800" b="0" dirty="0">
              <a:effectLst/>
            </a:endParaRPr>
          </a:p>
        </p:txBody>
      </p:sp>
    </p:spTree>
    <p:extLst>
      <p:ext uri="{BB962C8B-B14F-4D97-AF65-F5344CB8AC3E}">
        <p14:creationId xmlns:p14="http://schemas.microsoft.com/office/powerpoint/2010/main" val="2527845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 y="9258300"/>
            <a:ext cx="1057311" cy="1029287"/>
            <a:chOff x="0" y="5457142"/>
            <a:chExt cx="5626735" cy="4830445"/>
          </a:xfrm>
        </p:grpSpPr>
        <p:sp>
          <p:nvSpPr>
            <p:cNvPr id="3" name="object 3"/>
            <p:cNvSpPr/>
            <p:nvPr/>
          </p:nvSpPr>
          <p:spPr>
            <a:xfrm>
              <a:off x="0" y="6308597"/>
              <a:ext cx="5433410" cy="397840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3919" y="5457142"/>
              <a:ext cx="5592445" cy="4830445"/>
            </a:xfrm>
            <a:custGeom>
              <a:avLst/>
              <a:gdLst/>
              <a:ahLst/>
              <a:cxnLst/>
              <a:rect l="l" t="t" r="r" b="b"/>
              <a:pathLst>
                <a:path w="5592445" h="4830445">
                  <a:moveTo>
                    <a:pt x="43615" y="4829856"/>
                  </a:moveTo>
                  <a:lnTo>
                    <a:pt x="0" y="4829856"/>
                  </a:lnTo>
                  <a:lnTo>
                    <a:pt x="5573550" y="0"/>
                  </a:lnTo>
                  <a:lnTo>
                    <a:pt x="5592255" y="21582"/>
                  </a:lnTo>
                  <a:lnTo>
                    <a:pt x="43615" y="4829856"/>
                  </a:lnTo>
                  <a:close/>
                </a:path>
              </a:pathLst>
            </a:custGeom>
            <a:solidFill>
              <a:srgbClr val="FFFFFF"/>
            </a:solidFill>
          </p:spPr>
          <p:txBody>
            <a:bodyPr wrap="square" lIns="0" tIns="0" rIns="0" bIns="0" rtlCol="0"/>
            <a:lstStyle/>
            <a:p>
              <a:endParaRPr/>
            </a:p>
          </p:txBody>
        </p:sp>
      </p:grpSp>
      <p:grpSp>
        <p:nvGrpSpPr>
          <p:cNvPr id="5" name="object 5"/>
          <p:cNvGrpSpPr/>
          <p:nvPr/>
        </p:nvGrpSpPr>
        <p:grpSpPr>
          <a:xfrm>
            <a:off x="16916400" y="23440"/>
            <a:ext cx="1371600" cy="1081460"/>
            <a:chOff x="13182691" y="0"/>
            <a:chExt cx="5105400" cy="4536440"/>
          </a:xfrm>
        </p:grpSpPr>
        <p:sp>
          <p:nvSpPr>
            <p:cNvPr id="6" name="object 6"/>
            <p:cNvSpPr/>
            <p:nvPr/>
          </p:nvSpPr>
          <p:spPr>
            <a:xfrm>
              <a:off x="14644247" y="0"/>
              <a:ext cx="3643752" cy="391710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3182691" y="90333"/>
              <a:ext cx="5105400" cy="4446270"/>
            </a:xfrm>
            <a:custGeom>
              <a:avLst/>
              <a:gdLst/>
              <a:ahLst/>
              <a:cxnLst/>
              <a:rect l="l" t="t" r="r" b="b"/>
              <a:pathLst>
                <a:path w="5105400" h="4446270">
                  <a:moveTo>
                    <a:pt x="5105308" y="37807"/>
                  </a:moveTo>
                  <a:lnTo>
                    <a:pt x="18713" y="4445684"/>
                  </a:lnTo>
                  <a:lnTo>
                    <a:pt x="0" y="4424089"/>
                  </a:lnTo>
                  <a:lnTo>
                    <a:pt x="5105308" y="0"/>
                  </a:lnTo>
                  <a:lnTo>
                    <a:pt x="5105308" y="37807"/>
                  </a:lnTo>
                  <a:close/>
                </a:path>
              </a:pathLst>
            </a:custGeom>
            <a:solidFill>
              <a:srgbClr val="FFFFFF"/>
            </a:solidFill>
          </p:spPr>
          <p:txBody>
            <a:bodyPr wrap="square" lIns="0" tIns="0" rIns="0" bIns="0" rtlCol="0"/>
            <a:lstStyle/>
            <a:p>
              <a:endParaRPr/>
            </a:p>
          </p:txBody>
        </p:sp>
      </p:grpSp>
      <p:pic>
        <p:nvPicPr>
          <p:cNvPr id="17" name="Picture 16">
            <a:extLst>
              <a:ext uri="{FF2B5EF4-FFF2-40B4-BE49-F238E27FC236}">
                <a16:creationId xmlns:a16="http://schemas.microsoft.com/office/drawing/2014/main" id="{80B27606-0FF7-4DCD-840C-DEBD135FF38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333727" y="9378451"/>
            <a:ext cx="762002" cy="765204"/>
          </a:xfrm>
          <a:prstGeom prst="rect">
            <a:avLst/>
          </a:prstGeom>
        </p:spPr>
      </p:pic>
      <p:sp>
        <p:nvSpPr>
          <p:cNvPr id="10" name="TextBox 9">
            <a:extLst>
              <a:ext uri="{FF2B5EF4-FFF2-40B4-BE49-F238E27FC236}">
                <a16:creationId xmlns:a16="http://schemas.microsoft.com/office/drawing/2014/main" id="{CE82C9F0-C6EE-43FD-9FC2-9428876633A8}"/>
              </a:ext>
            </a:extLst>
          </p:cNvPr>
          <p:cNvSpPr txBox="1"/>
          <p:nvPr/>
        </p:nvSpPr>
        <p:spPr>
          <a:xfrm>
            <a:off x="1057313" y="342900"/>
            <a:ext cx="16240087" cy="11033790"/>
          </a:xfrm>
          <a:prstGeom prst="rect">
            <a:avLst/>
          </a:prstGeom>
          <a:noFill/>
        </p:spPr>
        <p:txBody>
          <a:bodyPr wrap="square">
            <a:spAutoFit/>
          </a:bodyPr>
          <a:lstStyle/>
          <a:p>
            <a:pPr algn="just" rtl="0">
              <a:spcBef>
                <a:spcPts val="0"/>
              </a:spcBef>
              <a:spcAft>
                <a:spcPts val="0"/>
              </a:spcAft>
            </a:pPr>
            <a:r>
              <a:rPr lang="en-US" sz="2700" b="0" i="0" u="none" strike="noStrike" dirty="0">
                <a:solidFill>
                  <a:srgbClr val="000000"/>
                </a:solidFill>
                <a:effectLst/>
                <a:latin typeface="Lora"/>
              </a:rPr>
              <a:t>All in all, we do not have a crystal ball. However, having a growing dataset with active analysis using state-of-the-art techniques and collaboration with various medical service providers can </a:t>
            </a:r>
            <a:r>
              <a:rPr lang="en-US" sz="2700" b="1" i="0" u="none" strike="noStrike" dirty="0">
                <a:solidFill>
                  <a:srgbClr val="000000"/>
                </a:solidFill>
                <a:effectLst/>
                <a:latin typeface="Lora"/>
              </a:rPr>
              <a:t>lessen the mortality rates </a:t>
            </a:r>
            <a:r>
              <a:rPr lang="en-US" sz="2700" b="0" i="0" u="none" strike="noStrike" dirty="0">
                <a:solidFill>
                  <a:srgbClr val="000000"/>
                </a:solidFill>
                <a:effectLst/>
                <a:latin typeface="Lora"/>
              </a:rPr>
              <a:t>in younger and older population groups </a:t>
            </a:r>
            <a:r>
              <a:rPr lang="en-US" sz="2700" i="0" u="none" strike="noStrike" dirty="0">
                <a:solidFill>
                  <a:srgbClr val="000000"/>
                </a:solidFill>
                <a:effectLst/>
                <a:latin typeface="Lora"/>
              </a:rPr>
              <a:t>with</a:t>
            </a:r>
            <a:r>
              <a:rPr lang="en-US" sz="2700" b="1" i="0" u="none" strike="noStrike" dirty="0">
                <a:solidFill>
                  <a:srgbClr val="000000"/>
                </a:solidFill>
                <a:effectLst/>
                <a:latin typeface="Lora"/>
              </a:rPr>
              <a:t> timely caution</a:t>
            </a:r>
            <a:r>
              <a:rPr lang="en-US" sz="2700" b="0" i="0" u="none" strike="noStrike" dirty="0">
                <a:solidFill>
                  <a:srgbClr val="000000"/>
                </a:solidFill>
                <a:effectLst/>
                <a:latin typeface="Lora"/>
              </a:rPr>
              <a:t>. Disease prevention is the underlying strategy, which will also see the rural population witness an unprecedented change in perceiving their lifestyles.</a:t>
            </a:r>
          </a:p>
          <a:p>
            <a:pPr algn="just" rtl="0">
              <a:spcBef>
                <a:spcPts val="0"/>
              </a:spcBef>
              <a:spcAft>
                <a:spcPts val="0"/>
              </a:spcAft>
            </a:pPr>
            <a:endParaRPr lang="en-US" sz="2700" dirty="0">
              <a:solidFill>
                <a:srgbClr val="000000"/>
              </a:solidFill>
              <a:latin typeface="Lora"/>
            </a:endParaRPr>
          </a:p>
          <a:p>
            <a:pPr algn="just" rtl="0">
              <a:spcBef>
                <a:spcPts val="0"/>
              </a:spcBef>
              <a:spcAft>
                <a:spcPts val="0"/>
              </a:spcAft>
            </a:pPr>
            <a:r>
              <a:rPr lang="en-IN" sz="2700" b="0" dirty="0">
                <a:effectLst/>
                <a:latin typeface="Lora"/>
              </a:rPr>
              <a:t>In fact, the solution doesn't just help in eradicating chronic ailments from the country but it will also help in </a:t>
            </a:r>
            <a:r>
              <a:rPr lang="en-IN" sz="2700" b="1" dirty="0">
                <a:effectLst/>
                <a:latin typeface="Lora"/>
              </a:rPr>
              <a:t>acting as a survey </a:t>
            </a:r>
            <a:r>
              <a:rPr lang="en-IN" sz="2700" b="0" dirty="0">
                <a:effectLst/>
                <a:latin typeface="Lora"/>
              </a:rPr>
              <a:t>for the Government of India. With huge datasets, we will be able to trace out </a:t>
            </a:r>
            <a:r>
              <a:rPr lang="en-IN" sz="2700" b="1" dirty="0">
                <a:effectLst/>
                <a:latin typeface="Lora"/>
              </a:rPr>
              <a:t>non-medical issues</a:t>
            </a:r>
            <a:r>
              <a:rPr lang="en-IN" sz="2700" b="0" dirty="0">
                <a:effectLst/>
                <a:latin typeface="Lora"/>
              </a:rPr>
              <a:t>, for example, essential mineral content of water in a particular area, particular traits visible in particular regions etc, which will further help the country to annihilate tropical conditioned and regional diseases. These account for many casualties in the rural section of the country.</a:t>
            </a:r>
          </a:p>
          <a:p>
            <a:pPr algn="just" rtl="0">
              <a:spcBef>
                <a:spcPts val="0"/>
              </a:spcBef>
              <a:spcAft>
                <a:spcPts val="0"/>
              </a:spcAft>
            </a:pPr>
            <a:endParaRPr lang="en-IN" sz="2700" dirty="0">
              <a:latin typeface="Lora"/>
            </a:endParaRPr>
          </a:p>
          <a:p>
            <a:pPr algn="just" rtl="0">
              <a:spcBef>
                <a:spcPts val="0"/>
              </a:spcBef>
              <a:spcAft>
                <a:spcPts val="0"/>
              </a:spcAft>
            </a:pPr>
            <a:r>
              <a:rPr lang="en-US" sz="3600" dirty="0">
                <a:solidFill>
                  <a:srgbClr val="00B050"/>
                </a:solidFill>
                <a:latin typeface="Bahnschrift SemiCondensed" panose="020B0502040204020203" pitchFamily="34" charset="0"/>
              </a:rPr>
              <a:t>Unconventional Vision </a:t>
            </a:r>
            <a:r>
              <a:rPr lang="en-US" sz="2700" dirty="0">
                <a:latin typeface="Lora"/>
              </a:rPr>
              <a:t>- </a:t>
            </a:r>
            <a:r>
              <a:rPr lang="en-US" sz="2700" b="0" i="0" u="none" strike="noStrike" dirty="0">
                <a:solidFill>
                  <a:srgbClr val="000000"/>
                </a:solidFill>
                <a:effectLst/>
                <a:latin typeface="Lora"/>
              </a:rPr>
              <a:t>As undergraduates in engineering schools, innovating in the domain of medical technology may not come across as customary. However, we are led forward by the zeal of working towards the greater good of our nation, which has not been able to ensure a satisfactory and affordable health system for its burgeoning population. </a:t>
            </a:r>
            <a:endParaRPr lang="en-US" sz="2700" b="0" dirty="0">
              <a:effectLst/>
              <a:latin typeface="Lora"/>
            </a:endParaRPr>
          </a:p>
          <a:p>
            <a:pPr algn="just" rtl="0">
              <a:spcBef>
                <a:spcPts val="0"/>
              </a:spcBef>
              <a:spcAft>
                <a:spcPts val="0"/>
              </a:spcAft>
            </a:pPr>
            <a:br>
              <a:rPr lang="en-US" sz="2700" b="0" dirty="0">
                <a:effectLst/>
                <a:latin typeface="Lora"/>
              </a:rPr>
            </a:br>
            <a:r>
              <a:rPr lang="en-US" sz="2700" b="0" i="0" u="none" strike="noStrike" dirty="0">
                <a:solidFill>
                  <a:srgbClr val="000000"/>
                </a:solidFill>
                <a:effectLst/>
                <a:latin typeface="Lora"/>
              </a:rPr>
              <a:t>We were able to devise a solution that is highly technological at its heart. All we need is quality mentoring from the best in the business, which is what ZS prize boasts of. A large scale deployment could even enable us to make wide-reaching predictions, which could prove to be pivotal in discovering the root causes of endemic illnesses. </a:t>
            </a:r>
          </a:p>
          <a:p>
            <a:pPr algn="just" rtl="0">
              <a:spcBef>
                <a:spcPts val="0"/>
              </a:spcBef>
              <a:spcAft>
                <a:spcPts val="0"/>
              </a:spcAft>
            </a:pPr>
            <a:endParaRPr lang="en-US" sz="2700" b="0" dirty="0">
              <a:effectLst/>
              <a:latin typeface="Lora"/>
            </a:endParaRPr>
          </a:p>
          <a:p>
            <a:pPr algn="just" rtl="0">
              <a:spcBef>
                <a:spcPts val="0"/>
              </a:spcBef>
              <a:spcAft>
                <a:spcPts val="0"/>
              </a:spcAft>
            </a:pPr>
            <a:r>
              <a:rPr lang="en-US" sz="2700" b="0" i="0" u="none" strike="noStrike" dirty="0">
                <a:solidFill>
                  <a:srgbClr val="000000"/>
                </a:solidFill>
                <a:effectLst/>
                <a:latin typeface="Lora"/>
              </a:rPr>
              <a:t>It will also come as a welcome change in the way medical innovation is perceived. A platform of ZS Prize’s stature will also enable us to vocalize our solution. Curbing the spread of diseases will also lead to an overall improvement in our living standards, as citizens of the world’s second-most populous nation.</a:t>
            </a:r>
            <a:endParaRPr lang="en-US" sz="2700" b="0" dirty="0">
              <a:effectLst/>
              <a:latin typeface="Lora"/>
            </a:endParaRPr>
          </a:p>
          <a:p>
            <a:pPr algn="just" rtl="0">
              <a:spcBef>
                <a:spcPts val="0"/>
              </a:spcBef>
              <a:spcAft>
                <a:spcPts val="0"/>
              </a:spcAft>
            </a:pPr>
            <a:endParaRPr lang="en-US" sz="2700" b="0" dirty="0">
              <a:effectLst/>
              <a:latin typeface="Lora"/>
            </a:endParaRPr>
          </a:p>
          <a:p>
            <a:pPr algn="just"/>
            <a:br>
              <a:rPr lang="en-US" sz="2700" dirty="0">
                <a:latin typeface="Lora"/>
              </a:rPr>
            </a:br>
            <a:endParaRPr lang="en-US" sz="2700" b="0" dirty="0">
              <a:effectLst/>
              <a:latin typeface="Lora"/>
            </a:endParaRPr>
          </a:p>
        </p:txBody>
      </p:sp>
    </p:spTree>
    <p:extLst>
      <p:ext uri="{BB962C8B-B14F-4D97-AF65-F5344CB8AC3E}">
        <p14:creationId xmlns:p14="http://schemas.microsoft.com/office/powerpoint/2010/main" val="900233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877925" y="0"/>
            <a:ext cx="4410075" cy="10287000"/>
          </a:xfrm>
          <a:custGeom>
            <a:avLst/>
            <a:gdLst/>
            <a:ahLst/>
            <a:cxnLst/>
            <a:rect l="l" t="t" r="r" b="b"/>
            <a:pathLst>
              <a:path w="4410075" h="10287000">
                <a:moveTo>
                  <a:pt x="4410059" y="10286999"/>
                </a:moveTo>
                <a:lnTo>
                  <a:pt x="0" y="10286999"/>
                </a:lnTo>
                <a:lnTo>
                  <a:pt x="0" y="0"/>
                </a:lnTo>
                <a:lnTo>
                  <a:pt x="4410059" y="0"/>
                </a:lnTo>
                <a:lnTo>
                  <a:pt x="4410059" y="10286999"/>
                </a:lnTo>
                <a:close/>
              </a:path>
            </a:pathLst>
          </a:custGeom>
          <a:solidFill>
            <a:srgbClr val="00DF90"/>
          </a:solidFill>
        </p:spPr>
        <p:txBody>
          <a:bodyPr wrap="square" lIns="0" tIns="0" rIns="0" bIns="0" rtlCol="0"/>
          <a:lstStyle/>
          <a:p>
            <a:endParaRPr b="1" dirty="0"/>
          </a:p>
        </p:txBody>
      </p:sp>
      <p:sp>
        <p:nvSpPr>
          <p:cNvPr id="3" name="object 3"/>
          <p:cNvSpPr/>
          <p:nvPr/>
        </p:nvSpPr>
        <p:spPr>
          <a:xfrm flipH="1">
            <a:off x="0" y="9261765"/>
            <a:ext cx="3667292" cy="10286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1910689" y="-387"/>
            <a:ext cx="3934472" cy="102863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5351678" y="9057392"/>
            <a:ext cx="1250315" cy="1229995"/>
          </a:xfrm>
          <a:custGeom>
            <a:avLst/>
            <a:gdLst/>
            <a:ahLst/>
            <a:cxnLst/>
            <a:rect l="l" t="t" r="r" b="b"/>
            <a:pathLst>
              <a:path w="1250315" h="1229995">
                <a:moveTo>
                  <a:pt x="20190" y="0"/>
                </a:moveTo>
                <a:lnTo>
                  <a:pt x="1249797" y="1229606"/>
                </a:lnTo>
                <a:lnTo>
                  <a:pt x="1209406" y="1229606"/>
                </a:lnTo>
                <a:lnTo>
                  <a:pt x="0" y="20190"/>
                </a:lnTo>
                <a:lnTo>
                  <a:pt x="20190" y="0"/>
                </a:lnTo>
                <a:close/>
              </a:path>
            </a:pathLst>
          </a:custGeom>
          <a:solidFill>
            <a:srgbClr val="FFFFFF"/>
          </a:solidFill>
        </p:spPr>
        <p:txBody>
          <a:bodyPr wrap="square" lIns="0" tIns="0" rIns="0" bIns="0" rtlCol="0"/>
          <a:lstStyle/>
          <a:p>
            <a:endParaRPr/>
          </a:p>
        </p:txBody>
      </p:sp>
      <p:sp>
        <p:nvSpPr>
          <p:cNvPr id="6" name="object 6"/>
          <p:cNvSpPr/>
          <p:nvPr/>
        </p:nvSpPr>
        <p:spPr>
          <a:xfrm>
            <a:off x="4581002" y="0"/>
            <a:ext cx="1247140" cy="1226820"/>
          </a:xfrm>
          <a:custGeom>
            <a:avLst/>
            <a:gdLst/>
            <a:ahLst/>
            <a:cxnLst/>
            <a:rect l="l" t="t" r="r" b="b"/>
            <a:pathLst>
              <a:path w="1247139" h="1226820">
                <a:moveTo>
                  <a:pt x="40406" y="0"/>
                </a:moveTo>
                <a:lnTo>
                  <a:pt x="1246679" y="1206272"/>
                </a:lnTo>
                <a:lnTo>
                  <a:pt x="1226473" y="1226477"/>
                </a:lnTo>
                <a:lnTo>
                  <a:pt x="0" y="0"/>
                </a:lnTo>
                <a:lnTo>
                  <a:pt x="40406" y="0"/>
                </a:lnTo>
                <a:close/>
              </a:path>
            </a:pathLst>
          </a:custGeom>
          <a:solidFill>
            <a:srgbClr val="FFFFFF"/>
          </a:solidFill>
        </p:spPr>
        <p:txBody>
          <a:bodyPr wrap="square" lIns="0" tIns="0" rIns="0" bIns="0" rtlCol="0"/>
          <a:lstStyle/>
          <a:p>
            <a:endParaRPr/>
          </a:p>
        </p:txBody>
      </p:sp>
      <p:grpSp>
        <p:nvGrpSpPr>
          <p:cNvPr id="7" name="object 7"/>
          <p:cNvGrpSpPr/>
          <p:nvPr/>
        </p:nvGrpSpPr>
        <p:grpSpPr>
          <a:xfrm flipH="1">
            <a:off x="16142852" y="5289165"/>
            <a:ext cx="2159003" cy="3935095"/>
            <a:chOff x="0" y="5839304"/>
            <a:chExt cx="1483995" cy="3935095"/>
          </a:xfrm>
        </p:grpSpPr>
        <p:sp>
          <p:nvSpPr>
            <p:cNvPr id="8" name="object 8"/>
            <p:cNvSpPr/>
            <p:nvPr/>
          </p:nvSpPr>
          <p:spPr>
            <a:xfrm>
              <a:off x="0" y="5839304"/>
              <a:ext cx="1028639" cy="3934473"/>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0" y="8131063"/>
              <a:ext cx="1483995" cy="1504315"/>
            </a:xfrm>
            <a:custGeom>
              <a:avLst/>
              <a:gdLst/>
              <a:ahLst/>
              <a:cxnLst/>
              <a:rect l="l" t="t" r="r" b="b"/>
              <a:pathLst>
                <a:path w="1483995" h="1504315">
                  <a:moveTo>
                    <a:pt x="0" y="0"/>
                  </a:moveTo>
                  <a:lnTo>
                    <a:pt x="1483975" y="1483975"/>
                  </a:lnTo>
                  <a:lnTo>
                    <a:pt x="1463771" y="1504182"/>
                  </a:lnTo>
                  <a:lnTo>
                    <a:pt x="0" y="40406"/>
                  </a:lnTo>
                  <a:lnTo>
                    <a:pt x="0" y="0"/>
                  </a:lnTo>
                  <a:close/>
                </a:path>
              </a:pathLst>
            </a:custGeom>
            <a:solidFill>
              <a:srgbClr val="FFFFFF"/>
            </a:solidFill>
          </p:spPr>
          <p:txBody>
            <a:bodyPr wrap="square" lIns="0" tIns="0" rIns="0" bIns="0" rtlCol="0"/>
            <a:lstStyle/>
            <a:p>
              <a:endParaRPr/>
            </a:p>
          </p:txBody>
        </p:sp>
      </p:grpSp>
      <p:sp>
        <p:nvSpPr>
          <p:cNvPr id="11" name="TextBox 10">
            <a:extLst>
              <a:ext uri="{FF2B5EF4-FFF2-40B4-BE49-F238E27FC236}">
                <a16:creationId xmlns:a16="http://schemas.microsoft.com/office/drawing/2014/main" id="{2A99E2E3-7DD0-486D-87D5-E54FB20B78D0}"/>
              </a:ext>
            </a:extLst>
          </p:cNvPr>
          <p:cNvSpPr txBox="1"/>
          <p:nvPr/>
        </p:nvSpPr>
        <p:spPr>
          <a:xfrm>
            <a:off x="14175616" y="3712339"/>
            <a:ext cx="3934472" cy="2862322"/>
          </a:xfrm>
          <a:prstGeom prst="rect">
            <a:avLst/>
          </a:prstGeom>
          <a:noFill/>
        </p:spPr>
        <p:txBody>
          <a:bodyPr wrap="square" rtlCol="0">
            <a:spAutoFit/>
          </a:bodyPr>
          <a:lstStyle/>
          <a:p>
            <a:pPr algn="ctr"/>
            <a:r>
              <a:rPr lang="en-US" sz="6000" b="1" dirty="0">
                <a:latin typeface="Bahnschrift" panose="020B0502040204020203" pitchFamily="34" charset="0"/>
              </a:rPr>
              <a:t>Impact </a:t>
            </a:r>
          </a:p>
          <a:p>
            <a:pPr algn="ctr"/>
            <a:r>
              <a:rPr lang="en-US" sz="6000" b="1" dirty="0">
                <a:latin typeface="Bahnschrift" panose="020B0502040204020203" pitchFamily="34" charset="0"/>
              </a:rPr>
              <a:t>&amp; </a:t>
            </a:r>
          </a:p>
          <a:p>
            <a:pPr algn="ctr"/>
            <a:r>
              <a:rPr lang="en-US" sz="6000" b="1" dirty="0">
                <a:latin typeface="Bahnschrift" panose="020B0502040204020203" pitchFamily="34" charset="0"/>
              </a:rPr>
              <a:t>Scalability</a:t>
            </a:r>
          </a:p>
        </p:txBody>
      </p:sp>
      <p:pic>
        <p:nvPicPr>
          <p:cNvPr id="12" name="Picture 11">
            <a:extLst>
              <a:ext uri="{FF2B5EF4-FFF2-40B4-BE49-F238E27FC236}">
                <a16:creationId xmlns:a16="http://schemas.microsoft.com/office/drawing/2014/main" id="{63BAE336-70B2-4563-B05D-93F7281A5D6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6726" y="263047"/>
            <a:ext cx="762002" cy="765204"/>
          </a:xfrm>
          <a:prstGeom prst="rect">
            <a:avLst/>
          </a:prstGeom>
        </p:spPr>
      </p:pic>
      <p:sp>
        <p:nvSpPr>
          <p:cNvPr id="13" name="TextBox 12">
            <a:extLst>
              <a:ext uri="{FF2B5EF4-FFF2-40B4-BE49-F238E27FC236}">
                <a16:creationId xmlns:a16="http://schemas.microsoft.com/office/drawing/2014/main" id="{B394AC3F-D1B6-44D0-AD14-33A3541D669A}"/>
              </a:ext>
            </a:extLst>
          </p:cNvPr>
          <p:cNvSpPr txBox="1"/>
          <p:nvPr/>
        </p:nvSpPr>
        <p:spPr>
          <a:xfrm>
            <a:off x="680778" y="1044131"/>
            <a:ext cx="12757962" cy="8217634"/>
          </a:xfrm>
          <a:prstGeom prst="rect">
            <a:avLst/>
          </a:prstGeom>
          <a:noFill/>
        </p:spPr>
        <p:txBody>
          <a:bodyPr wrap="square" rtlCol="0">
            <a:spAutoFit/>
          </a:bodyPr>
          <a:lstStyle/>
          <a:p>
            <a:pPr algn="just" rtl="0">
              <a:spcBef>
                <a:spcPts val="0"/>
              </a:spcBef>
              <a:spcAft>
                <a:spcPts val="0"/>
              </a:spcAft>
            </a:pPr>
            <a:r>
              <a:rPr lang="en-US" sz="3600" dirty="0">
                <a:solidFill>
                  <a:srgbClr val="00B050"/>
                </a:solidFill>
                <a:latin typeface="Bahnschrift SemiCondensed" panose="020B0502040204020203" pitchFamily="34" charset="0"/>
              </a:rPr>
              <a:t>Impact </a:t>
            </a:r>
            <a:r>
              <a:rPr lang="en-US" sz="2800" dirty="0">
                <a:latin typeface="Bahnschrift SemiCondensed" panose="020B0502040204020203" pitchFamily="34" charset="0"/>
              </a:rPr>
              <a:t>- </a:t>
            </a:r>
            <a:r>
              <a:rPr lang="en-US" sz="2800" b="0" i="0" u="none" strike="noStrike" dirty="0">
                <a:solidFill>
                  <a:srgbClr val="000000"/>
                </a:solidFill>
                <a:effectLst/>
                <a:latin typeface="Lora"/>
              </a:rPr>
              <a:t>Earlier detection of diseases usually leads to successful treatment and longer survival. According to the CENSUS</a:t>
            </a:r>
            <a:r>
              <a:rPr lang="en-US" sz="4000" b="1" baseline="30000" dirty="0">
                <a:solidFill>
                  <a:srgbClr val="00B050"/>
                </a:solidFill>
                <a:latin typeface="Lora"/>
              </a:rPr>
              <a:t>8</a:t>
            </a:r>
            <a:r>
              <a:rPr lang="en-US" sz="2800" b="0" i="0" u="none" strike="noStrike" dirty="0">
                <a:solidFill>
                  <a:srgbClr val="000000"/>
                </a:solidFill>
                <a:effectLst/>
                <a:latin typeface="Lora"/>
              </a:rPr>
              <a:t> Data </a:t>
            </a:r>
            <a:r>
              <a:rPr lang="en-US" sz="2800" b="1" i="0" u="none" strike="noStrike" dirty="0">
                <a:solidFill>
                  <a:srgbClr val="00B050"/>
                </a:solidFill>
                <a:effectLst/>
                <a:latin typeface="Lora"/>
              </a:rPr>
              <a:t>2010-13</a:t>
            </a:r>
            <a:r>
              <a:rPr lang="en-US" sz="2800" b="0" i="0" u="none" strike="noStrike" dirty="0">
                <a:solidFill>
                  <a:srgbClr val="000000"/>
                </a:solidFill>
                <a:effectLst/>
                <a:latin typeface="Lora"/>
              </a:rPr>
              <a:t>, it has been observed that out of the possible reasons for all the deaths in India, </a:t>
            </a:r>
            <a:r>
              <a:rPr lang="en-US" sz="3200" b="1" i="0" u="none" strike="noStrike" dirty="0">
                <a:solidFill>
                  <a:srgbClr val="00B050"/>
                </a:solidFill>
                <a:effectLst/>
                <a:latin typeface="Lora"/>
              </a:rPr>
              <a:t>77%</a:t>
            </a:r>
            <a:r>
              <a:rPr lang="en-US" sz="2800" b="0" i="0" u="none" strike="noStrike" dirty="0">
                <a:solidFill>
                  <a:srgbClr val="000000"/>
                </a:solidFill>
                <a:effectLst/>
                <a:latin typeface="Lora"/>
              </a:rPr>
              <a:t> of them are related to a disease or  medical condition, and about </a:t>
            </a:r>
            <a:r>
              <a:rPr lang="en-US" sz="3200" b="1" i="0" u="none" strike="noStrike" dirty="0">
                <a:solidFill>
                  <a:srgbClr val="00B050"/>
                </a:solidFill>
                <a:effectLst/>
                <a:latin typeface="Lora"/>
              </a:rPr>
              <a:t>55%</a:t>
            </a:r>
            <a:r>
              <a:rPr lang="en-US" sz="2800" b="0" i="0" u="none" strike="noStrike" dirty="0">
                <a:solidFill>
                  <a:srgbClr val="000000"/>
                </a:solidFill>
                <a:effectLst/>
                <a:latin typeface="Lora"/>
              </a:rPr>
              <a:t> of the diseases, if detected early, can be cured. However, public health programs recommend the public to have periodic screening examinations so as to predict/detect any morbidity, but such examinations, when embedded in a public health program, are invariably costly and are ordinarily not chosen on the basis of possible trade-offs in costs and benefits for different screening schedules.</a:t>
            </a:r>
            <a:endParaRPr lang="en-US" sz="2800" b="0" dirty="0">
              <a:effectLst/>
            </a:endParaRPr>
          </a:p>
          <a:p>
            <a:pPr algn="just" rtl="0">
              <a:spcBef>
                <a:spcPts val="0"/>
              </a:spcBef>
              <a:spcAft>
                <a:spcPts val="0"/>
              </a:spcAft>
            </a:pPr>
            <a:br>
              <a:rPr lang="en-US" sz="2800" b="0" dirty="0">
                <a:effectLst/>
              </a:rPr>
            </a:br>
            <a:r>
              <a:rPr lang="en-US" sz="2800" b="0" i="0" u="none" strike="noStrike" dirty="0">
                <a:solidFill>
                  <a:srgbClr val="000000"/>
                </a:solidFill>
                <a:effectLst/>
                <a:latin typeface="Lora"/>
              </a:rPr>
              <a:t>The possible candidate number of examination schedules is so large that it is not feasible to carry out clinical trials to compare different schedules. This problem was theoretically studied and our proposed idea gives us the confidence that out of those </a:t>
            </a:r>
            <a:r>
              <a:rPr lang="en-US" sz="3200" b="1" i="0" u="none" strike="noStrike" dirty="0">
                <a:solidFill>
                  <a:srgbClr val="00B050"/>
                </a:solidFill>
                <a:effectLst/>
                <a:latin typeface="Lora"/>
              </a:rPr>
              <a:t>55%</a:t>
            </a:r>
            <a:r>
              <a:rPr lang="en-US" sz="2800" b="1" i="0" u="none" strike="noStrike" dirty="0">
                <a:solidFill>
                  <a:srgbClr val="000000"/>
                </a:solidFill>
                <a:effectLst/>
                <a:latin typeface="Lora"/>
              </a:rPr>
              <a:t> </a:t>
            </a:r>
            <a:r>
              <a:rPr lang="en-US" sz="2800" b="0" i="0" u="none" strike="noStrike" dirty="0">
                <a:solidFill>
                  <a:srgbClr val="000000"/>
                </a:solidFill>
                <a:effectLst/>
                <a:latin typeface="Lora"/>
              </a:rPr>
              <a:t>treatable cases</a:t>
            </a:r>
            <a:r>
              <a:rPr lang="en-US" sz="4000" b="1" baseline="30000" dirty="0">
                <a:solidFill>
                  <a:srgbClr val="00B050"/>
                </a:solidFill>
                <a:latin typeface="Lora"/>
              </a:rPr>
              <a:t>9</a:t>
            </a:r>
            <a:r>
              <a:rPr lang="en-US" sz="2800" b="0" i="0" u="none" strike="noStrike" dirty="0">
                <a:solidFill>
                  <a:srgbClr val="000000"/>
                </a:solidFill>
                <a:effectLst/>
                <a:latin typeface="Lora"/>
              </a:rPr>
              <a:t>, even if </a:t>
            </a:r>
            <a:r>
              <a:rPr lang="en-US" sz="3200" b="1" i="0" u="none" strike="noStrike" dirty="0">
                <a:solidFill>
                  <a:srgbClr val="00B050"/>
                </a:solidFill>
                <a:effectLst/>
                <a:latin typeface="Lora"/>
              </a:rPr>
              <a:t>50%</a:t>
            </a:r>
            <a:r>
              <a:rPr lang="en-US" sz="2800" b="0" i="0" u="none" strike="noStrike" dirty="0">
                <a:solidFill>
                  <a:srgbClr val="000000"/>
                </a:solidFill>
                <a:effectLst/>
                <a:latin typeface="Lora"/>
              </a:rPr>
              <a:t> were considered, we can help eliminate the </a:t>
            </a:r>
            <a:r>
              <a:rPr lang="en-US" sz="2800" b="1" i="0" u="none" strike="noStrike" dirty="0">
                <a:solidFill>
                  <a:srgbClr val="000000"/>
                </a:solidFill>
                <a:effectLst/>
                <a:latin typeface="Lora"/>
              </a:rPr>
              <a:t>minor cases </a:t>
            </a:r>
            <a:r>
              <a:rPr lang="en-US" sz="2800" b="0" i="0" u="none" strike="noStrike" dirty="0">
                <a:solidFill>
                  <a:srgbClr val="000000"/>
                </a:solidFill>
                <a:effectLst/>
                <a:latin typeface="Lora"/>
              </a:rPr>
              <a:t>of morbidities, for ex: digestive diseases, diarrheal diseases, malaria, infectious diseases etc. within a span of </a:t>
            </a:r>
            <a:r>
              <a:rPr lang="en-US" sz="3200" b="1" i="0" u="none" strike="noStrike" dirty="0">
                <a:solidFill>
                  <a:srgbClr val="00B050"/>
                </a:solidFill>
                <a:effectLst/>
                <a:latin typeface="Lora"/>
              </a:rPr>
              <a:t>3-4</a:t>
            </a:r>
            <a:r>
              <a:rPr lang="en-US" sz="3200" b="0" i="0" u="none" strike="noStrike" dirty="0">
                <a:solidFill>
                  <a:srgbClr val="000000"/>
                </a:solidFill>
                <a:effectLst/>
                <a:latin typeface="Lora"/>
              </a:rPr>
              <a:t> </a:t>
            </a:r>
            <a:r>
              <a:rPr lang="en-US" sz="2800" b="0" i="0" u="none" strike="noStrike" dirty="0">
                <a:solidFill>
                  <a:srgbClr val="000000"/>
                </a:solidFill>
                <a:effectLst/>
                <a:latin typeface="Lora"/>
              </a:rPr>
              <a:t>years and the </a:t>
            </a:r>
            <a:r>
              <a:rPr lang="en-US" sz="2800" b="1" i="0" u="none" strike="noStrike" dirty="0">
                <a:solidFill>
                  <a:srgbClr val="000000"/>
                </a:solidFill>
                <a:effectLst/>
                <a:latin typeface="Lora"/>
              </a:rPr>
              <a:t>major cases</a:t>
            </a:r>
            <a:r>
              <a:rPr lang="en-US" sz="2800" b="0" i="0" u="none" strike="noStrike" dirty="0">
                <a:solidFill>
                  <a:srgbClr val="000000"/>
                </a:solidFill>
                <a:effectLst/>
                <a:latin typeface="Lora"/>
              </a:rPr>
              <a:t>, for ex: cardiovascular diseases, pulmonary diseases, neoplasms and tumors, tuberculosis etc. within a span of </a:t>
            </a:r>
            <a:r>
              <a:rPr lang="en-US" sz="3200" b="1" i="0" u="none" strike="noStrike" dirty="0">
                <a:solidFill>
                  <a:srgbClr val="00B050"/>
                </a:solidFill>
                <a:effectLst/>
                <a:latin typeface="Lora"/>
              </a:rPr>
              <a:t>7-8</a:t>
            </a:r>
            <a:r>
              <a:rPr lang="en-US" sz="2800" b="0" i="0" u="none" strike="noStrike" dirty="0">
                <a:solidFill>
                  <a:srgbClr val="000000"/>
                </a:solidFill>
                <a:effectLst/>
                <a:latin typeface="Lora"/>
              </a:rPr>
              <a:t> years. </a:t>
            </a:r>
            <a:endParaRPr lang="en-US" sz="2800" b="0" dirty="0">
              <a:effectLst/>
            </a:endParaRPr>
          </a:p>
        </p:txBody>
      </p:sp>
    </p:spTree>
    <p:extLst>
      <p:ext uri="{BB962C8B-B14F-4D97-AF65-F5344CB8AC3E}">
        <p14:creationId xmlns:p14="http://schemas.microsoft.com/office/powerpoint/2010/main" val="3091931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 y="8670174"/>
            <a:ext cx="1981199" cy="1617413"/>
            <a:chOff x="0" y="5457142"/>
            <a:chExt cx="5626735" cy="4830445"/>
          </a:xfrm>
        </p:grpSpPr>
        <p:sp>
          <p:nvSpPr>
            <p:cNvPr id="3" name="object 3"/>
            <p:cNvSpPr/>
            <p:nvPr/>
          </p:nvSpPr>
          <p:spPr>
            <a:xfrm>
              <a:off x="0" y="6308597"/>
              <a:ext cx="5433410" cy="397840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3919" y="5457142"/>
              <a:ext cx="5592445" cy="4830445"/>
            </a:xfrm>
            <a:custGeom>
              <a:avLst/>
              <a:gdLst/>
              <a:ahLst/>
              <a:cxnLst/>
              <a:rect l="l" t="t" r="r" b="b"/>
              <a:pathLst>
                <a:path w="5592445" h="4830445">
                  <a:moveTo>
                    <a:pt x="43615" y="4829856"/>
                  </a:moveTo>
                  <a:lnTo>
                    <a:pt x="0" y="4829856"/>
                  </a:lnTo>
                  <a:lnTo>
                    <a:pt x="5573550" y="0"/>
                  </a:lnTo>
                  <a:lnTo>
                    <a:pt x="5592255" y="21582"/>
                  </a:lnTo>
                  <a:lnTo>
                    <a:pt x="43615" y="4829856"/>
                  </a:lnTo>
                  <a:close/>
                </a:path>
              </a:pathLst>
            </a:custGeom>
            <a:solidFill>
              <a:srgbClr val="FFFFFF"/>
            </a:solidFill>
          </p:spPr>
          <p:txBody>
            <a:bodyPr wrap="square" lIns="0" tIns="0" rIns="0" bIns="0" rtlCol="0"/>
            <a:lstStyle/>
            <a:p>
              <a:endParaRPr/>
            </a:p>
          </p:txBody>
        </p:sp>
      </p:grpSp>
      <p:grpSp>
        <p:nvGrpSpPr>
          <p:cNvPr id="5" name="object 5"/>
          <p:cNvGrpSpPr/>
          <p:nvPr/>
        </p:nvGrpSpPr>
        <p:grpSpPr>
          <a:xfrm>
            <a:off x="16306800" y="1"/>
            <a:ext cx="1981290" cy="1943100"/>
            <a:chOff x="13182691" y="0"/>
            <a:chExt cx="5105400" cy="4536440"/>
          </a:xfrm>
        </p:grpSpPr>
        <p:sp>
          <p:nvSpPr>
            <p:cNvPr id="6" name="object 6"/>
            <p:cNvSpPr/>
            <p:nvPr/>
          </p:nvSpPr>
          <p:spPr>
            <a:xfrm>
              <a:off x="14644247" y="0"/>
              <a:ext cx="3643752" cy="391710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3182691" y="90333"/>
              <a:ext cx="5105400" cy="4446270"/>
            </a:xfrm>
            <a:custGeom>
              <a:avLst/>
              <a:gdLst/>
              <a:ahLst/>
              <a:cxnLst/>
              <a:rect l="l" t="t" r="r" b="b"/>
              <a:pathLst>
                <a:path w="5105400" h="4446270">
                  <a:moveTo>
                    <a:pt x="5105308" y="37807"/>
                  </a:moveTo>
                  <a:lnTo>
                    <a:pt x="18713" y="4445684"/>
                  </a:lnTo>
                  <a:lnTo>
                    <a:pt x="0" y="4424089"/>
                  </a:lnTo>
                  <a:lnTo>
                    <a:pt x="5105308" y="0"/>
                  </a:lnTo>
                  <a:lnTo>
                    <a:pt x="5105308" y="37807"/>
                  </a:lnTo>
                  <a:close/>
                </a:path>
              </a:pathLst>
            </a:custGeom>
            <a:solidFill>
              <a:srgbClr val="FFFFFF"/>
            </a:solidFill>
          </p:spPr>
          <p:txBody>
            <a:bodyPr wrap="square" lIns="0" tIns="0" rIns="0" bIns="0" rtlCol="0"/>
            <a:lstStyle/>
            <a:p>
              <a:endParaRPr/>
            </a:p>
          </p:txBody>
        </p:sp>
      </p:grpSp>
      <p:pic>
        <p:nvPicPr>
          <p:cNvPr id="17" name="Picture 16">
            <a:extLst>
              <a:ext uri="{FF2B5EF4-FFF2-40B4-BE49-F238E27FC236}">
                <a16:creationId xmlns:a16="http://schemas.microsoft.com/office/drawing/2014/main" id="{80B27606-0FF7-4DCD-840C-DEBD135FF38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093018" y="9165110"/>
            <a:ext cx="762002" cy="765204"/>
          </a:xfrm>
          <a:prstGeom prst="rect">
            <a:avLst/>
          </a:prstGeom>
        </p:spPr>
      </p:pic>
      <p:sp>
        <p:nvSpPr>
          <p:cNvPr id="9" name="TextBox 8">
            <a:extLst>
              <a:ext uri="{FF2B5EF4-FFF2-40B4-BE49-F238E27FC236}">
                <a16:creationId xmlns:a16="http://schemas.microsoft.com/office/drawing/2014/main" id="{F9EB093C-48C7-49FE-B37B-2AE98A75D62E}"/>
              </a:ext>
            </a:extLst>
          </p:cNvPr>
          <p:cNvSpPr txBox="1"/>
          <p:nvPr/>
        </p:nvSpPr>
        <p:spPr>
          <a:xfrm>
            <a:off x="807689" y="3682450"/>
            <a:ext cx="16285330" cy="6247864"/>
          </a:xfrm>
          <a:prstGeom prst="rect">
            <a:avLst/>
          </a:prstGeom>
          <a:noFill/>
        </p:spPr>
        <p:txBody>
          <a:bodyPr wrap="square" rtlCol="0">
            <a:spAutoFit/>
          </a:bodyPr>
          <a:lstStyle/>
          <a:p>
            <a:pPr algn="just" rtl="0">
              <a:spcBef>
                <a:spcPts val="0"/>
              </a:spcBef>
              <a:spcAft>
                <a:spcPts val="0"/>
              </a:spcAft>
            </a:pPr>
            <a:r>
              <a:rPr lang="en-US" sz="3600" dirty="0">
                <a:solidFill>
                  <a:srgbClr val="00B050"/>
                </a:solidFill>
                <a:latin typeface="Bahnschrift SemiCondensed" panose="020B0502040204020203" pitchFamily="34" charset="0"/>
              </a:rPr>
              <a:t>Scalability </a:t>
            </a:r>
            <a:r>
              <a:rPr lang="en-US" sz="2800" dirty="0">
                <a:latin typeface="Bahnschrift SemiCondensed" panose="020B0502040204020203" pitchFamily="34" charset="0"/>
              </a:rPr>
              <a:t>- </a:t>
            </a:r>
            <a:r>
              <a:rPr lang="en-US" sz="2800" b="0" i="0" u="none" strike="noStrike" dirty="0">
                <a:solidFill>
                  <a:srgbClr val="000000"/>
                </a:solidFill>
                <a:effectLst/>
                <a:latin typeface="Lora"/>
              </a:rPr>
              <a:t>In the long run, we aim to have every Indian on our platform, who is not suffering from a chronic sickness already. Keeping the objective in mind, we have opted to make our platform </a:t>
            </a:r>
            <a:r>
              <a:rPr lang="en-US" sz="2800" b="1" i="0" u="none" strike="noStrike" dirty="0">
                <a:solidFill>
                  <a:srgbClr val="000000"/>
                </a:solidFill>
                <a:effectLst/>
                <a:latin typeface="Lora"/>
              </a:rPr>
              <a:t>as portable as a smartphone</a:t>
            </a:r>
            <a:r>
              <a:rPr lang="en-US" sz="2800" b="0" i="0" u="none" strike="noStrike" dirty="0">
                <a:solidFill>
                  <a:srgbClr val="000000"/>
                </a:solidFill>
                <a:effectLst/>
                <a:latin typeface="Lora"/>
              </a:rPr>
              <a:t>: install the application, sign in and have assured facilities right under your fingertips. With the support of ZS Prize, we envisage to bring the quintessential urban dweller into our fold, residing in cities and towns across the length and breadth of the nation. The administrator-based rural area model will start off as soon as financial aid is initiated, with a pinpoint focus on taking </a:t>
            </a:r>
            <a:r>
              <a:rPr lang="en-US" sz="2800" b="1" i="0" u="none" strike="noStrike" dirty="0">
                <a:solidFill>
                  <a:srgbClr val="000000"/>
                </a:solidFill>
                <a:effectLst/>
                <a:latin typeface="Lora"/>
              </a:rPr>
              <a:t>one </a:t>
            </a:r>
            <a:r>
              <a:rPr lang="en-US" sz="2800" b="1" i="1" u="none" strike="noStrike" dirty="0">
                <a:solidFill>
                  <a:srgbClr val="000000"/>
                </a:solidFill>
                <a:effectLst/>
                <a:latin typeface="Lora"/>
              </a:rPr>
              <a:t>panchayat </a:t>
            </a:r>
            <a:r>
              <a:rPr lang="en-US" sz="2800" b="1" i="0" u="none" strike="noStrike" dirty="0">
                <a:solidFill>
                  <a:srgbClr val="000000"/>
                </a:solidFill>
                <a:effectLst/>
                <a:latin typeface="Lora"/>
              </a:rPr>
              <a:t>at a time</a:t>
            </a:r>
            <a:r>
              <a:rPr lang="en-US" sz="2800" b="0" i="0" u="none" strike="noStrike" dirty="0">
                <a:solidFill>
                  <a:srgbClr val="000000"/>
                </a:solidFill>
                <a:effectLst/>
                <a:latin typeface="Lora"/>
              </a:rPr>
              <a:t>.</a:t>
            </a:r>
            <a:endParaRPr lang="en-US" sz="2800" b="0" dirty="0">
              <a:effectLst/>
              <a:latin typeface="Lora"/>
            </a:endParaRPr>
          </a:p>
          <a:p>
            <a:pPr algn="just" rtl="0">
              <a:spcBef>
                <a:spcPts val="0"/>
              </a:spcBef>
              <a:spcAft>
                <a:spcPts val="0"/>
              </a:spcAft>
            </a:pPr>
            <a:br>
              <a:rPr lang="en-US" sz="2800" b="0" dirty="0">
                <a:effectLst/>
                <a:latin typeface="Lora"/>
              </a:rPr>
            </a:br>
            <a:r>
              <a:rPr lang="en-US" sz="2800" b="0" i="0" u="none" strike="noStrike" dirty="0">
                <a:solidFill>
                  <a:srgbClr val="000000"/>
                </a:solidFill>
                <a:effectLst/>
                <a:latin typeface="Lora"/>
              </a:rPr>
              <a:t>Within a year of deploying the application pan India, across smartphone platforms, we anticipate to have chalked out collaborations with firms pioneering in online doctor conferencing, delivery of medicines and testing facilities, across most Indian cities. With the increased demand for these health services, there will also be a positive response in the nation's economics in the domain of health, which will directly aim at </a:t>
            </a:r>
            <a:r>
              <a:rPr lang="en-US" sz="2800" b="1" i="0" u="none" strike="noStrike" dirty="0">
                <a:solidFill>
                  <a:srgbClr val="000000"/>
                </a:solidFill>
                <a:effectLst/>
                <a:latin typeface="Lora"/>
              </a:rPr>
              <a:t>increasing life expectancy</a:t>
            </a:r>
            <a:r>
              <a:rPr lang="en-US" sz="2800" b="0" i="0" u="none" strike="noStrike" dirty="0">
                <a:solidFill>
                  <a:srgbClr val="000000"/>
                </a:solidFill>
                <a:effectLst/>
                <a:latin typeface="Lora"/>
              </a:rPr>
              <a:t> of the nation.</a:t>
            </a:r>
            <a:endParaRPr lang="en-US" sz="2800" b="0" dirty="0">
              <a:effectLst/>
              <a:latin typeface="Lora"/>
            </a:endParaRPr>
          </a:p>
          <a:p>
            <a:pPr algn="just"/>
            <a:br>
              <a:rPr lang="en-US" sz="2800" dirty="0">
                <a:latin typeface="Lora"/>
              </a:rPr>
            </a:br>
            <a:endParaRPr lang="en-US" sz="2800" b="0" dirty="0">
              <a:effectLst/>
              <a:latin typeface="Lora"/>
            </a:endParaRPr>
          </a:p>
        </p:txBody>
      </p:sp>
      <p:sp>
        <p:nvSpPr>
          <p:cNvPr id="11" name="TextBox 10">
            <a:extLst>
              <a:ext uri="{FF2B5EF4-FFF2-40B4-BE49-F238E27FC236}">
                <a16:creationId xmlns:a16="http://schemas.microsoft.com/office/drawing/2014/main" id="{9A4C6C96-B8F5-41C9-B476-2099B2768544}"/>
              </a:ext>
            </a:extLst>
          </p:cNvPr>
          <p:cNvSpPr txBox="1"/>
          <p:nvPr/>
        </p:nvSpPr>
        <p:spPr>
          <a:xfrm>
            <a:off x="807688" y="652672"/>
            <a:ext cx="16285330" cy="3785652"/>
          </a:xfrm>
          <a:prstGeom prst="rect">
            <a:avLst/>
          </a:prstGeom>
          <a:noFill/>
        </p:spPr>
        <p:txBody>
          <a:bodyPr wrap="square">
            <a:spAutoFit/>
          </a:bodyPr>
          <a:lstStyle/>
          <a:p>
            <a:pPr algn="just" rtl="0">
              <a:spcBef>
                <a:spcPts val="0"/>
              </a:spcBef>
              <a:spcAft>
                <a:spcPts val="0"/>
              </a:spcAft>
            </a:pPr>
            <a:r>
              <a:rPr lang="en-US" sz="2800" b="0" i="0" u="none" strike="noStrike" dirty="0">
                <a:solidFill>
                  <a:srgbClr val="000000"/>
                </a:solidFill>
                <a:effectLst/>
                <a:latin typeface="Lora"/>
              </a:rPr>
              <a:t>Considering the mortality rate of India for the past </a:t>
            </a:r>
            <a:r>
              <a:rPr lang="en-US" sz="2800" b="1" i="0" u="none" strike="noStrike" dirty="0">
                <a:solidFill>
                  <a:srgbClr val="00B050"/>
                </a:solidFill>
                <a:effectLst/>
                <a:latin typeface="Lora"/>
              </a:rPr>
              <a:t>10</a:t>
            </a:r>
            <a:r>
              <a:rPr lang="en-US" sz="2800" b="0" i="0" u="none" strike="noStrike" dirty="0">
                <a:solidFill>
                  <a:srgbClr val="000000"/>
                </a:solidFill>
                <a:effectLst/>
                <a:latin typeface="Lora"/>
              </a:rPr>
              <a:t> years, the curve has been going down by a factor of </a:t>
            </a:r>
            <a:r>
              <a:rPr lang="en-US" sz="3200" b="1" i="0" u="none" strike="noStrike" dirty="0">
                <a:solidFill>
                  <a:srgbClr val="00B050"/>
                </a:solidFill>
                <a:effectLst/>
                <a:latin typeface="Lora"/>
              </a:rPr>
              <a:t>0.1</a:t>
            </a:r>
            <a:r>
              <a:rPr lang="en-US" sz="2800" b="0" i="0" u="none" strike="noStrike" dirty="0">
                <a:solidFill>
                  <a:srgbClr val="000000"/>
                </a:solidFill>
                <a:effectLst/>
                <a:latin typeface="Lora"/>
              </a:rPr>
              <a:t> per </a:t>
            </a:r>
            <a:r>
              <a:rPr lang="en-US" sz="3200" b="1" i="0" u="none" strike="noStrike" dirty="0">
                <a:solidFill>
                  <a:srgbClr val="00B050"/>
                </a:solidFill>
                <a:effectLst/>
                <a:latin typeface="Lora"/>
              </a:rPr>
              <a:t>1000</a:t>
            </a:r>
            <a:r>
              <a:rPr lang="en-US" sz="3200" b="0" i="0" u="none" strike="noStrike" dirty="0">
                <a:solidFill>
                  <a:srgbClr val="00B050"/>
                </a:solidFill>
                <a:effectLst/>
                <a:latin typeface="Lora"/>
              </a:rPr>
              <a:t> </a:t>
            </a:r>
            <a:r>
              <a:rPr lang="en-US" sz="2800" b="0" i="0" u="none" strike="noStrike" dirty="0">
                <a:solidFill>
                  <a:srgbClr val="000000"/>
                </a:solidFill>
                <a:effectLst/>
                <a:latin typeface="Lora"/>
              </a:rPr>
              <a:t>people per year</a:t>
            </a:r>
            <a:r>
              <a:rPr lang="en-US" sz="4000" b="1" i="0" u="none" strike="noStrike" baseline="30000" dirty="0">
                <a:solidFill>
                  <a:srgbClr val="00B050"/>
                </a:solidFill>
                <a:effectLst/>
                <a:latin typeface="Lora"/>
              </a:rPr>
              <a:t>10</a:t>
            </a:r>
            <a:r>
              <a:rPr lang="en-US" sz="2800" b="0" i="0" u="none" strike="noStrike" dirty="0">
                <a:solidFill>
                  <a:srgbClr val="000000"/>
                </a:solidFill>
                <a:effectLst/>
                <a:latin typeface="Lora"/>
              </a:rPr>
              <a:t>, but with successful application of our model, we assume that this factor of </a:t>
            </a:r>
            <a:r>
              <a:rPr lang="en-US" sz="3200" b="1" i="0" u="none" strike="noStrike" dirty="0">
                <a:solidFill>
                  <a:srgbClr val="00B050"/>
                </a:solidFill>
                <a:effectLst/>
                <a:latin typeface="Lora"/>
              </a:rPr>
              <a:t>0.1</a:t>
            </a:r>
            <a:r>
              <a:rPr lang="en-US" sz="2800" b="0" i="0" u="none" strike="noStrike" dirty="0">
                <a:solidFill>
                  <a:srgbClr val="000000"/>
                </a:solidFill>
                <a:effectLst/>
                <a:latin typeface="Lora"/>
              </a:rPr>
              <a:t> will increase to </a:t>
            </a:r>
            <a:r>
              <a:rPr lang="en-US" sz="3200" b="1" i="0" u="none" strike="noStrike" dirty="0">
                <a:solidFill>
                  <a:srgbClr val="00B050"/>
                </a:solidFill>
                <a:effectLst/>
                <a:latin typeface="Lora"/>
              </a:rPr>
              <a:t>0.15</a:t>
            </a:r>
            <a:r>
              <a:rPr lang="en-US" sz="2800" b="0" i="0" u="none" strike="noStrike" dirty="0">
                <a:solidFill>
                  <a:srgbClr val="000000"/>
                </a:solidFill>
                <a:effectLst/>
                <a:latin typeface="Lora"/>
              </a:rPr>
              <a:t>. Considering the ongoing advancement in medical science and technology, we can estimate this factor to reach </a:t>
            </a:r>
            <a:r>
              <a:rPr lang="en-US" sz="3200" b="1" i="0" u="none" strike="noStrike" dirty="0">
                <a:solidFill>
                  <a:srgbClr val="00B050"/>
                </a:solidFill>
                <a:effectLst/>
                <a:latin typeface="Lora"/>
              </a:rPr>
              <a:t>0.25</a:t>
            </a:r>
            <a:r>
              <a:rPr lang="en-US" sz="2800" b="0" i="0" u="none" strike="noStrike" dirty="0">
                <a:solidFill>
                  <a:srgbClr val="000000"/>
                </a:solidFill>
                <a:effectLst/>
                <a:latin typeface="Lora"/>
              </a:rPr>
              <a:t> per year. Our </a:t>
            </a:r>
            <a:r>
              <a:rPr lang="en-US" sz="2800" i="0" u="none" strike="noStrike" dirty="0">
                <a:solidFill>
                  <a:srgbClr val="000000"/>
                </a:solidFill>
                <a:effectLst/>
                <a:latin typeface="Lora"/>
              </a:rPr>
              <a:t>model is </a:t>
            </a:r>
            <a:r>
              <a:rPr lang="en-US" sz="2800" b="1" i="0" u="none" strike="noStrike" dirty="0">
                <a:solidFill>
                  <a:srgbClr val="000000"/>
                </a:solidFill>
                <a:effectLst/>
                <a:latin typeface="Lora"/>
              </a:rPr>
              <a:t>general for diseases </a:t>
            </a:r>
            <a:r>
              <a:rPr lang="en-US" sz="2800" b="0" i="0" u="none" strike="noStrike" dirty="0">
                <a:solidFill>
                  <a:srgbClr val="000000"/>
                </a:solidFill>
                <a:effectLst/>
                <a:latin typeface="Lora"/>
              </a:rPr>
              <a:t>and can be applied to most of the chronic diseases and with successful implementations, we will easily be able to prevent </a:t>
            </a:r>
            <a:r>
              <a:rPr lang="en-US" sz="2800" b="1" i="0" u="none" strike="noStrike" dirty="0">
                <a:solidFill>
                  <a:srgbClr val="000000"/>
                </a:solidFill>
                <a:effectLst/>
                <a:latin typeface="Lora"/>
              </a:rPr>
              <a:t>schedule sensitivity </a:t>
            </a:r>
            <a:r>
              <a:rPr lang="en-US" sz="2800" b="0" i="0" u="none" strike="noStrike" dirty="0">
                <a:solidFill>
                  <a:srgbClr val="000000"/>
                </a:solidFill>
                <a:effectLst/>
                <a:latin typeface="Lora"/>
              </a:rPr>
              <a:t>and its relation to reduction in disease-specific mortality.</a:t>
            </a:r>
            <a:endParaRPr lang="en-US" sz="2800" b="0" dirty="0">
              <a:effectLst/>
            </a:endParaRPr>
          </a:p>
          <a:p>
            <a:br>
              <a:rPr lang="en-US" sz="2800" dirty="0"/>
            </a:br>
            <a:endParaRPr lang="en-US" sz="2800" b="0" dirty="0">
              <a:effectLst/>
              <a:latin typeface="Lora"/>
            </a:endParaRPr>
          </a:p>
        </p:txBody>
      </p:sp>
    </p:spTree>
    <p:extLst>
      <p:ext uri="{BB962C8B-B14F-4D97-AF65-F5344CB8AC3E}">
        <p14:creationId xmlns:p14="http://schemas.microsoft.com/office/powerpoint/2010/main" val="1956865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410075" cy="10287000"/>
          </a:xfrm>
          <a:custGeom>
            <a:avLst/>
            <a:gdLst/>
            <a:ahLst/>
            <a:cxnLst/>
            <a:rect l="l" t="t" r="r" b="b"/>
            <a:pathLst>
              <a:path w="4410075" h="10287000">
                <a:moveTo>
                  <a:pt x="4410059" y="10286999"/>
                </a:moveTo>
                <a:lnTo>
                  <a:pt x="0" y="10286999"/>
                </a:lnTo>
                <a:lnTo>
                  <a:pt x="0" y="0"/>
                </a:lnTo>
                <a:lnTo>
                  <a:pt x="4410059" y="0"/>
                </a:lnTo>
                <a:lnTo>
                  <a:pt x="4410059" y="10286999"/>
                </a:lnTo>
                <a:close/>
              </a:path>
            </a:pathLst>
          </a:custGeom>
          <a:solidFill>
            <a:srgbClr val="00DF90"/>
          </a:solidFill>
        </p:spPr>
        <p:txBody>
          <a:bodyPr wrap="square" lIns="0" tIns="0" rIns="0" bIns="0" rtlCol="0"/>
          <a:lstStyle/>
          <a:p>
            <a:endParaRPr b="1" dirty="0"/>
          </a:p>
        </p:txBody>
      </p:sp>
      <p:sp>
        <p:nvSpPr>
          <p:cNvPr id="3" name="object 3"/>
          <p:cNvSpPr/>
          <p:nvPr/>
        </p:nvSpPr>
        <p:spPr>
          <a:xfrm>
            <a:off x="15021092" y="9258300"/>
            <a:ext cx="3266907" cy="10286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444960" y="0"/>
            <a:ext cx="3934472" cy="102863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5351678" y="9057392"/>
            <a:ext cx="1250315" cy="1229995"/>
          </a:xfrm>
          <a:custGeom>
            <a:avLst/>
            <a:gdLst/>
            <a:ahLst/>
            <a:cxnLst/>
            <a:rect l="l" t="t" r="r" b="b"/>
            <a:pathLst>
              <a:path w="1250315" h="1229995">
                <a:moveTo>
                  <a:pt x="20190" y="0"/>
                </a:moveTo>
                <a:lnTo>
                  <a:pt x="1249797" y="1229606"/>
                </a:lnTo>
                <a:lnTo>
                  <a:pt x="1209406" y="1229606"/>
                </a:lnTo>
                <a:lnTo>
                  <a:pt x="0" y="20190"/>
                </a:lnTo>
                <a:lnTo>
                  <a:pt x="20190" y="0"/>
                </a:lnTo>
                <a:close/>
              </a:path>
            </a:pathLst>
          </a:custGeom>
          <a:solidFill>
            <a:srgbClr val="FFFFFF"/>
          </a:solidFill>
        </p:spPr>
        <p:txBody>
          <a:bodyPr wrap="square" lIns="0" tIns="0" rIns="0" bIns="0" rtlCol="0"/>
          <a:lstStyle/>
          <a:p>
            <a:endParaRPr/>
          </a:p>
        </p:txBody>
      </p:sp>
      <p:sp>
        <p:nvSpPr>
          <p:cNvPr id="6" name="object 6"/>
          <p:cNvSpPr/>
          <p:nvPr/>
        </p:nvSpPr>
        <p:spPr>
          <a:xfrm>
            <a:off x="4581002" y="0"/>
            <a:ext cx="1247140" cy="1226820"/>
          </a:xfrm>
          <a:custGeom>
            <a:avLst/>
            <a:gdLst/>
            <a:ahLst/>
            <a:cxnLst/>
            <a:rect l="l" t="t" r="r" b="b"/>
            <a:pathLst>
              <a:path w="1247139" h="1226820">
                <a:moveTo>
                  <a:pt x="40406" y="0"/>
                </a:moveTo>
                <a:lnTo>
                  <a:pt x="1246679" y="1206272"/>
                </a:lnTo>
                <a:lnTo>
                  <a:pt x="1226473" y="1226477"/>
                </a:lnTo>
                <a:lnTo>
                  <a:pt x="0" y="0"/>
                </a:lnTo>
                <a:lnTo>
                  <a:pt x="40406" y="0"/>
                </a:lnTo>
                <a:close/>
              </a:path>
            </a:pathLst>
          </a:custGeom>
          <a:solidFill>
            <a:srgbClr val="FFFFFF"/>
          </a:solidFill>
        </p:spPr>
        <p:txBody>
          <a:bodyPr wrap="square" lIns="0" tIns="0" rIns="0" bIns="0" rtlCol="0"/>
          <a:lstStyle/>
          <a:p>
            <a:endParaRPr/>
          </a:p>
        </p:txBody>
      </p:sp>
      <p:grpSp>
        <p:nvGrpSpPr>
          <p:cNvPr id="7" name="object 7"/>
          <p:cNvGrpSpPr/>
          <p:nvPr/>
        </p:nvGrpSpPr>
        <p:grpSpPr>
          <a:xfrm>
            <a:off x="0" y="5839304"/>
            <a:ext cx="1483995" cy="3935095"/>
            <a:chOff x="0" y="5839304"/>
            <a:chExt cx="1483995" cy="3935095"/>
          </a:xfrm>
        </p:grpSpPr>
        <p:sp>
          <p:nvSpPr>
            <p:cNvPr id="8" name="object 8"/>
            <p:cNvSpPr/>
            <p:nvPr/>
          </p:nvSpPr>
          <p:spPr>
            <a:xfrm>
              <a:off x="0" y="5839304"/>
              <a:ext cx="1028639" cy="3934473"/>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0" y="8131063"/>
              <a:ext cx="1483995" cy="1504315"/>
            </a:xfrm>
            <a:custGeom>
              <a:avLst/>
              <a:gdLst/>
              <a:ahLst/>
              <a:cxnLst/>
              <a:rect l="l" t="t" r="r" b="b"/>
              <a:pathLst>
                <a:path w="1483995" h="1504315">
                  <a:moveTo>
                    <a:pt x="0" y="0"/>
                  </a:moveTo>
                  <a:lnTo>
                    <a:pt x="1483975" y="1483975"/>
                  </a:lnTo>
                  <a:lnTo>
                    <a:pt x="1463771" y="1504182"/>
                  </a:lnTo>
                  <a:lnTo>
                    <a:pt x="0" y="40406"/>
                  </a:lnTo>
                  <a:lnTo>
                    <a:pt x="0" y="0"/>
                  </a:lnTo>
                  <a:close/>
                </a:path>
              </a:pathLst>
            </a:custGeom>
            <a:solidFill>
              <a:srgbClr val="FFFFFF"/>
            </a:solidFill>
          </p:spPr>
          <p:txBody>
            <a:bodyPr wrap="square" lIns="0" tIns="0" rIns="0" bIns="0" rtlCol="0"/>
            <a:lstStyle/>
            <a:p>
              <a:endParaRPr/>
            </a:p>
          </p:txBody>
        </p:sp>
      </p:grpSp>
      <p:sp>
        <p:nvSpPr>
          <p:cNvPr id="11" name="TextBox 10">
            <a:extLst>
              <a:ext uri="{FF2B5EF4-FFF2-40B4-BE49-F238E27FC236}">
                <a16:creationId xmlns:a16="http://schemas.microsoft.com/office/drawing/2014/main" id="{2A99E2E3-7DD0-486D-87D5-E54FB20B78D0}"/>
              </a:ext>
            </a:extLst>
          </p:cNvPr>
          <p:cNvSpPr txBox="1"/>
          <p:nvPr/>
        </p:nvSpPr>
        <p:spPr>
          <a:xfrm>
            <a:off x="-59792" y="4174004"/>
            <a:ext cx="4529658" cy="1938992"/>
          </a:xfrm>
          <a:prstGeom prst="rect">
            <a:avLst/>
          </a:prstGeom>
          <a:noFill/>
        </p:spPr>
        <p:txBody>
          <a:bodyPr wrap="square" rtlCol="0">
            <a:spAutoFit/>
          </a:bodyPr>
          <a:lstStyle/>
          <a:p>
            <a:pPr algn="ctr"/>
            <a:r>
              <a:rPr lang="en-US" sz="6000" b="1" dirty="0">
                <a:latin typeface="Bahnschrift" panose="020B0502040204020203" pitchFamily="34" charset="0"/>
              </a:rPr>
              <a:t>Potential Roadblocks</a:t>
            </a:r>
          </a:p>
        </p:txBody>
      </p:sp>
      <p:pic>
        <p:nvPicPr>
          <p:cNvPr id="12" name="Picture 11">
            <a:extLst>
              <a:ext uri="{FF2B5EF4-FFF2-40B4-BE49-F238E27FC236}">
                <a16:creationId xmlns:a16="http://schemas.microsoft.com/office/drawing/2014/main" id="{DCAEB898-3A0C-43B1-BD55-39046230C6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21200" y="263434"/>
            <a:ext cx="762002" cy="765204"/>
          </a:xfrm>
          <a:prstGeom prst="rect">
            <a:avLst/>
          </a:prstGeom>
        </p:spPr>
      </p:pic>
      <p:sp>
        <p:nvSpPr>
          <p:cNvPr id="15" name="TextBox 14">
            <a:extLst>
              <a:ext uri="{FF2B5EF4-FFF2-40B4-BE49-F238E27FC236}">
                <a16:creationId xmlns:a16="http://schemas.microsoft.com/office/drawing/2014/main" id="{C263FFD7-05D1-4A0D-AF0D-A4EC2BDAFE92}"/>
              </a:ext>
            </a:extLst>
          </p:cNvPr>
          <p:cNvSpPr txBox="1"/>
          <p:nvPr/>
        </p:nvSpPr>
        <p:spPr>
          <a:xfrm>
            <a:off x="5200078" y="1028638"/>
            <a:ext cx="12783124" cy="8710077"/>
          </a:xfrm>
          <a:prstGeom prst="rect">
            <a:avLst/>
          </a:prstGeom>
          <a:noFill/>
        </p:spPr>
        <p:txBody>
          <a:bodyPr wrap="square">
            <a:spAutoFit/>
          </a:bodyPr>
          <a:lstStyle/>
          <a:p>
            <a:pPr algn="just" rtl="0">
              <a:spcBef>
                <a:spcPts val="0"/>
              </a:spcBef>
              <a:spcAft>
                <a:spcPts val="0"/>
              </a:spcAft>
            </a:pPr>
            <a:r>
              <a:rPr lang="en-US" sz="2800" b="0" i="0" u="none" strike="noStrike" dirty="0">
                <a:solidFill>
                  <a:srgbClr val="000000"/>
                </a:solidFill>
                <a:effectLst/>
                <a:latin typeface="Lora"/>
              </a:rPr>
              <a:t>A SWOT analysis of our idea reveals that our inherent</a:t>
            </a:r>
            <a:r>
              <a:rPr lang="en-US" sz="2800" b="1" i="0" u="none" strike="noStrike" dirty="0">
                <a:solidFill>
                  <a:srgbClr val="000000"/>
                </a:solidFill>
                <a:effectLst/>
                <a:latin typeface="Lora"/>
              </a:rPr>
              <a:t> strength</a:t>
            </a:r>
            <a:r>
              <a:rPr lang="en-US" sz="2800" b="0" i="0" u="none" strike="noStrike" dirty="0">
                <a:solidFill>
                  <a:srgbClr val="000000"/>
                </a:solidFill>
                <a:effectLst/>
                <a:latin typeface="Lora"/>
              </a:rPr>
              <a:t> is scalability: reaching a large number of people in a very small time, which is well complemented by low fixed costs. With collaborations expected to be struck within a year of launch, we have an </a:t>
            </a:r>
            <a:r>
              <a:rPr lang="en-US" sz="2800" b="1" i="0" u="none" strike="noStrike" dirty="0">
                <a:solidFill>
                  <a:srgbClr val="000000"/>
                </a:solidFill>
                <a:effectLst/>
                <a:latin typeface="Lora"/>
              </a:rPr>
              <a:t>opportunity</a:t>
            </a:r>
            <a:r>
              <a:rPr lang="en-US" sz="2800" b="0" i="0" u="none" strike="noStrike" dirty="0">
                <a:solidFill>
                  <a:srgbClr val="000000"/>
                </a:solidFill>
                <a:effectLst/>
                <a:latin typeface="Lora"/>
              </a:rPr>
              <a:t> in the form of a constant inflow of revenue, while revolutionizing the Indian health market.</a:t>
            </a:r>
            <a:endParaRPr lang="en-US" sz="2800" b="0" dirty="0">
              <a:effectLst/>
              <a:latin typeface="Lora"/>
            </a:endParaRPr>
          </a:p>
          <a:p>
            <a:pPr algn="just" rtl="0">
              <a:spcBef>
                <a:spcPts val="0"/>
              </a:spcBef>
              <a:spcAft>
                <a:spcPts val="0"/>
              </a:spcAft>
            </a:pPr>
            <a:br>
              <a:rPr lang="en-US" sz="2800" b="0" dirty="0">
                <a:effectLst/>
                <a:latin typeface="Lora"/>
              </a:rPr>
            </a:br>
            <a:r>
              <a:rPr lang="en-US" sz="2800" b="0" i="0" u="none" strike="noStrike" dirty="0">
                <a:solidFill>
                  <a:srgbClr val="000000"/>
                </a:solidFill>
                <a:effectLst/>
                <a:latin typeface="Lora"/>
              </a:rPr>
              <a:t>There can be </a:t>
            </a:r>
            <a:r>
              <a:rPr lang="en-US" sz="2800" b="1" i="0" u="none" strike="noStrike" dirty="0">
                <a:solidFill>
                  <a:srgbClr val="000000"/>
                </a:solidFill>
                <a:effectLst/>
                <a:latin typeface="Lora"/>
              </a:rPr>
              <a:t>weaknesses</a:t>
            </a:r>
            <a:r>
              <a:rPr lang="en-US" sz="2800" b="0" i="0" u="none" strike="noStrike" dirty="0">
                <a:solidFill>
                  <a:srgbClr val="000000"/>
                </a:solidFill>
                <a:effectLst/>
                <a:latin typeface="Lora"/>
              </a:rPr>
              <a:t>, which are enumerated below. In the beginning, our machine learning model may have a tough time making sense of </a:t>
            </a:r>
            <a:r>
              <a:rPr lang="en-US" sz="2800" b="1" i="0" u="none" strike="noStrike" dirty="0">
                <a:solidFill>
                  <a:srgbClr val="000000"/>
                </a:solidFill>
                <a:effectLst/>
                <a:latin typeface="Lora"/>
              </a:rPr>
              <a:t>outliers</a:t>
            </a:r>
            <a:r>
              <a:rPr lang="en-US" sz="2800" b="0" i="0" u="none" strike="noStrike" dirty="0">
                <a:solidFill>
                  <a:srgbClr val="000000"/>
                </a:solidFill>
                <a:effectLst/>
                <a:latin typeface="Lora"/>
              </a:rPr>
              <a:t>, which is unavoidable when the dataset is small. There is a low but non-zero probability of making a mistake, which can be offset by suitable programming: instead of wrongly identifying a presence of sickness as its absence, the vice-versa will be the case. Even in case of the slightest doubts, a real appointment with a doctor would ensure that the experience does not turn out to be grim, for the user. </a:t>
            </a:r>
            <a:endParaRPr lang="en-US" sz="2800" b="0" dirty="0">
              <a:effectLst/>
              <a:latin typeface="Lora"/>
            </a:endParaRPr>
          </a:p>
          <a:p>
            <a:pPr algn="just" rtl="0">
              <a:spcBef>
                <a:spcPts val="0"/>
              </a:spcBef>
              <a:spcAft>
                <a:spcPts val="0"/>
              </a:spcAft>
            </a:pPr>
            <a:br>
              <a:rPr lang="en-US" sz="2800" b="0" dirty="0">
                <a:effectLst/>
                <a:latin typeface="Lora"/>
              </a:rPr>
            </a:br>
            <a:r>
              <a:rPr lang="en-US" sz="2800" b="0" i="0" u="none" strike="noStrike" dirty="0">
                <a:solidFill>
                  <a:srgbClr val="000000"/>
                </a:solidFill>
                <a:effectLst/>
                <a:latin typeface="Lora"/>
              </a:rPr>
              <a:t>Our idea is </a:t>
            </a:r>
            <a:r>
              <a:rPr lang="en-US" sz="2800" b="1" i="0" u="none" strike="noStrike" dirty="0">
                <a:solidFill>
                  <a:srgbClr val="000000"/>
                </a:solidFill>
                <a:effectLst/>
                <a:latin typeface="Lora"/>
              </a:rPr>
              <a:t>not</a:t>
            </a:r>
            <a:r>
              <a:rPr lang="en-US" sz="2800" i="0" u="none" strike="noStrike" dirty="0">
                <a:solidFill>
                  <a:srgbClr val="000000"/>
                </a:solidFill>
                <a:effectLst/>
                <a:latin typeface="Lora"/>
              </a:rPr>
              <a:t> to </a:t>
            </a:r>
            <a:r>
              <a:rPr lang="en-US" sz="2800" b="0" i="0" u="none" strike="noStrike" dirty="0">
                <a:solidFill>
                  <a:srgbClr val="000000"/>
                </a:solidFill>
                <a:effectLst/>
                <a:latin typeface="Lora"/>
              </a:rPr>
              <a:t>make an attempt </a:t>
            </a:r>
            <a:r>
              <a:rPr lang="en-US" sz="2800" i="0" u="none" strike="noStrike" dirty="0">
                <a:solidFill>
                  <a:srgbClr val="000000"/>
                </a:solidFill>
                <a:effectLst/>
                <a:latin typeface="Lora"/>
              </a:rPr>
              <a:t>to replace </a:t>
            </a:r>
            <a:r>
              <a:rPr lang="en-US" sz="2800" b="0" i="0" u="none" strike="noStrike" dirty="0">
                <a:solidFill>
                  <a:srgbClr val="000000"/>
                </a:solidFill>
                <a:effectLst/>
                <a:latin typeface="Lora"/>
              </a:rPr>
              <a:t>the medical practitioners, who are highly skilled in their work. However, having a confirmatory test in case of slightest doubt on part of the user is necessary for peace of mind. The initial cases of false positives are projected to turn out to be negative, which is morally emphatic, doubtlessly. In the later stages though, if a user opts to take a test before the model suggests one, it will turn out to be redundant</a:t>
            </a:r>
            <a:r>
              <a:rPr lang="en-US" sz="2800" dirty="0">
                <a:solidFill>
                  <a:srgbClr val="000000"/>
                </a:solidFill>
                <a:latin typeface="Lora"/>
              </a:rPr>
              <a:t>.</a:t>
            </a:r>
            <a:endParaRPr lang="en-US" sz="2800" b="0" dirty="0">
              <a:effectLst/>
              <a:latin typeface="Lora"/>
            </a:endParaRPr>
          </a:p>
        </p:txBody>
      </p:sp>
    </p:spTree>
    <p:extLst>
      <p:ext uri="{BB962C8B-B14F-4D97-AF65-F5344CB8AC3E}">
        <p14:creationId xmlns:p14="http://schemas.microsoft.com/office/powerpoint/2010/main" val="2004615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 y="7658100"/>
            <a:ext cx="2895599" cy="2629487"/>
            <a:chOff x="0" y="5457142"/>
            <a:chExt cx="5626735" cy="4830445"/>
          </a:xfrm>
        </p:grpSpPr>
        <p:sp>
          <p:nvSpPr>
            <p:cNvPr id="3" name="object 3"/>
            <p:cNvSpPr/>
            <p:nvPr/>
          </p:nvSpPr>
          <p:spPr>
            <a:xfrm>
              <a:off x="0" y="6308597"/>
              <a:ext cx="5433410" cy="397840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3919" y="5457142"/>
              <a:ext cx="5592445" cy="4830445"/>
            </a:xfrm>
            <a:custGeom>
              <a:avLst/>
              <a:gdLst/>
              <a:ahLst/>
              <a:cxnLst/>
              <a:rect l="l" t="t" r="r" b="b"/>
              <a:pathLst>
                <a:path w="5592445" h="4830445">
                  <a:moveTo>
                    <a:pt x="43615" y="4829856"/>
                  </a:moveTo>
                  <a:lnTo>
                    <a:pt x="0" y="4829856"/>
                  </a:lnTo>
                  <a:lnTo>
                    <a:pt x="5573550" y="0"/>
                  </a:lnTo>
                  <a:lnTo>
                    <a:pt x="5592255" y="21582"/>
                  </a:lnTo>
                  <a:lnTo>
                    <a:pt x="43615" y="4829856"/>
                  </a:lnTo>
                  <a:close/>
                </a:path>
              </a:pathLst>
            </a:custGeom>
            <a:solidFill>
              <a:srgbClr val="FFFFFF"/>
            </a:solidFill>
          </p:spPr>
          <p:txBody>
            <a:bodyPr wrap="square" lIns="0" tIns="0" rIns="0" bIns="0" rtlCol="0"/>
            <a:lstStyle/>
            <a:p>
              <a:endParaRPr/>
            </a:p>
          </p:txBody>
        </p:sp>
      </p:grpSp>
      <p:grpSp>
        <p:nvGrpSpPr>
          <p:cNvPr id="5" name="object 5"/>
          <p:cNvGrpSpPr/>
          <p:nvPr/>
        </p:nvGrpSpPr>
        <p:grpSpPr>
          <a:xfrm>
            <a:off x="15011400" y="0"/>
            <a:ext cx="3276690" cy="2628900"/>
            <a:chOff x="13182691" y="0"/>
            <a:chExt cx="5105400" cy="4536440"/>
          </a:xfrm>
        </p:grpSpPr>
        <p:sp>
          <p:nvSpPr>
            <p:cNvPr id="6" name="object 6"/>
            <p:cNvSpPr/>
            <p:nvPr/>
          </p:nvSpPr>
          <p:spPr>
            <a:xfrm>
              <a:off x="14644247" y="0"/>
              <a:ext cx="3643752" cy="391710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3182691" y="90333"/>
              <a:ext cx="5105400" cy="4446270"/>
            </a:xfrm>
            <a:custGeom>
              <a:avLst/>
              <a:gdLst/>
              <a:ahLst/>
              <a:cxnLst/>
              <a:rect l="l" t="t" r="r" b="b"/>
              <a:pathLst>
                <a:path w="5105400" h="4446270">
                  <a:moveTo>
                    <a:pt x="5105308" y="37807"/>
                  </a:moveTo>
                  <a:lnTo>
                    <a:pt x="18713" y="4445684"/>
                  </a:lnTo>
                  <a:lnTo>
                    <a:pt x="0" y="4424089"/>
                  </a:lnTo>
                  <a:lnTo>
                    <a:pt x="5105308" y="0"/>
                  </a:lnTo>
                  <a:lnTo>
                    <a:pt x="5105308" y="37807"/>
                  </a:lnTo>
                  <a:close/>
                </a:path>
              </a:pathLst>
            </a:custGeom>
            <a:solidFill>
              <a:srgbClr val="FFFFFF"/>
            </a:solidFill>
          </p:spPr>
          <p:txBody>
            <a:bodyPr wrap="square" lIns="0" tIns="0" rIns="0" bIns="0" rtlCol="0"/>
            <a:lstStyle/>
            <a:p>
              <a:endParaRPr/>
            </a:p>
          </p:txBody>
        </p:sp>
      </p:grpSp>
      <p:pic>
        <p:nvPicPr>
          <p:cNvPr id="17" name="Picture 16">
            <a:extLst>
              <a:ext uri="{FF2B5EF4-FFF2-40B4-BE49-F238E27FC236}">
                <a16:creationId xmlns:a16="http://schemas.microsoft.com/office/drawing/2014/main" id="{80B27606-0FF7-4DCD-840C-DEBD135FF38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093018" y="9165110"/>
            <a:ext cx="762002" cy="765204"/>
          </a:xfrm>
          <a:prstGeom prst="rect">
            <a:avLst/>
          </a:prstGeom>
        </p:spPr>
      </p:pic>
      <p:sp>
        <p:nvSpPr>
          <p:cNvPr id="10" name="TextBox 9">
            <a:extLst>
              <a:ext uri="{FF2B5EF4-FFF2-40B4-BE49-F238E27FC236}">
                <a16:creationId xmlns:a16="http://schemas.microsoft.com/office/drawing/2014/main" id="{E6326E77-83D9-4709-9501-919E389CCCA8}"/>
              </a:ext>
            </a:extLst>
          </p:cNvPr>
          <p:cNvSpPr txBox="1"/>
          <p:nvPr/>
        </p:nvSpPr>
        <p:spPr>
          <a:xfrm>
            <a:off x="1066800" y="2081123"/>
            <a:ext cx="16530402" cy="6247864"/>
          </a:xfrm>
          <a:prstGeom prst="rect">
            <a:avLst/>
          </a:prstGeom>
          <a:noFill/>
        </p:spPr>
        <p:txBody>
          <a:bodyPr wrap="square">
            <a:spAutoFit/>
          </a:bodyPr>
          <a:lstStyle/>
          <a:p>
            <a:pPr algn="just" rtl="0">
              <a:spcBef>
                <a:spcPts val="0"/>
              </a:spcBef>
              <a:spcAft>
                <a:spcPts val="0"/>
              </a:spcAft>
            </a:pPr>
            <a:r>
              <a:rPr lang="en-US" sz="2800" b="0" i="0" u="none" strike="noStrike" dirty="0">
                <a:solidFill>
                  <a:srgbClr val="000000"/>
                </a:solidFill>
                <a:effectLst/>
                <a:latin typeface="Lora"/>
              </a:rPr>
              <a:t>On the </a:t>
            </a:r>
            <a:r>
              <a:rPr lang="en-US" sz="2800" b="1" i="0" u="none" strike="noStrike" dirty="0">
                <a:solidFill>
                  <a:srgbClr val="000000"/>
                </a:solidFill>
                <a:effectLst/>
                <a:latin typeface="Lora"/>
              </a:rPr>
              <a:t>brighter</a:t>
            </a:r>
            <a:r>
              <a:rPr lang="en-US" sz="2800" b="0" i="0" u="none" strike="noStrike" dirty="0">
                <a:solidFill>
                  <a:srgbClr val="000000"/>
                </a:solidFill>
                <a:effectLst/>
                <a:latin typeface="Lora"/>
              </a:rPr>
              <a:t> side, these are just predictions being made by the model based on correlations of various factors taken at once. Predictions do not cause harm to anyone. Nonetheless, the complex machine learning model will be based on </a:t>
            </a:r>
            <a:r>
              <a:rPr lang="en-US" sz="2800" b="1" i="0" u="none" strike="noStrike" dirty="0">
                <a:solidFill>
                  <a:srgbClr val="000000"/>
                </a:solidFill>
                <a:effectLst/>
                <a:latin typeface="Lora"/>
              </a:rPr>
              <a:t>reinforcement learning</a:t>
            </a:r>
            <a:r>
              <a:rPr lang="en-US" sz="2800" b="0" i="0" u="none" strike="noStrike" dirty="0">
                <a:solidFill>
                  <a:srgbClr val="000000"/>
                </a:solidFill>
                <a:effectLst/>
                <a:latin typeface="Lora"/>
              </a:rPr>
              <a:t>, that is, the model rewards itself after making a correct prediction. The level of significance shall be low for a small dataset, which translates to a higher confidence level. With a constant growth in the number of responses, this can be gradually lowered, which will ensure false positives are weeded out.</a:t>
            </a:r>
            <a:endParaRPr lang="en-US" sz="2800" b="0" dirty="0">
              <a:effectLst/>
              <a:latin typeface="Lora"/>
            </a:endParaRPr>
          </a:p>
          <a:p>
            <a:pPr algn="just" rtl="0">
              <a:spcBef>
                <a:spcPts val="0"/>
              </a:spcBef>
              <a:spcAft>
                <a:spcPts val="0"/>
              </a:spcAft>
            </a:pPr>
            <a:br>
              <a:rPr lang="en-US" sz="2800" b="0" dirty="0">
                <a:effectLst/>
                <a:latin typeface="Lora"/>
              </a:rPr>
            </a:br>
            <a:r>
              <a:rPr lang="en-US" sz="2800" b="0" i="0" u="none" strike="noStrike" dirty="0">
                <a:solidFill>
                  <a:srgbClr val="000000"/>
                </a:solidFill>
                <a:effectLst/>
                <a:latin typeface="Lora"/>
              </a:rPr>
              <a:t>All in all, the predictive power of the model shall remain high, with very few false positives early on. Covering even about </a:t>
            </a:r>
            <a:r>
              <a:rPr lang="en-US" sz="3600" b="0" i="0" u="none" strike="noStrike" dirty="0">
                <a:solidFill>
                  <a:srgbClr val="00B050"/>
                </a:solidFill>
                <a:effectLst/>
                <a:latin typeface="Lora"/>
              </a:rPr>
              <a:t>0.01%</a:t>
            </a:r>
            <a:r>
              <a:rPr lang="en-US" sz="2800" b="0" i="0" u="none" strike="noStrike" dirty="0">
                <a:solidFill>
                  <a:srgbClr val="000000"/>
                </a:solidFill>
                <a:effectLst/>
                <a:latin typeface="Lora"/>
              </a:rPr>
              <a:t> of a region’s population can provide highly trustworthy insights, which in other words, refers to correct identification of potential risks for a user. </a:t>
            </a:r>
            <a:endParaRPr lang="en-US" sz="2800" b="0" dirty="0">
              <a:effectLst/>
              <a:latin typeface="Lora"/>
            </a:endParaRPr>
          </a:p>
          <a:p>
            <a:pPr algn="just"/>
            <a:br>
              <a:rPr lang="en-US" sz="2800" b="0" dirty="0">
                <a:effectLst/>
                <a:latin typeface="Lora"/>
              </a:rPr>
            </a:br>
            <a:r>
              <a:rPr lang="en-US" sz="2800" b="1" i="0" u="none" strike="noStrike" dirty="0">
                <a:solidFill>
                  <a:srgbClr val="000000"/>
                </a:solidFill>
                <a:effectLst/>
                <a:latin typeface="Lora"/>
              </a:rPr>
              <a:t>Threats </a:t>
            </a:r>
            <a:r>
              <a:rPr lang="en-US" sz="2800" b="0" i="0" u="none" strike="noStrike" dirty="0">
                <a:solidFill>
                  <a:srgbClr val="000000"/>
                </a:solidFill>
                <a:effectLst/>
                <a:latin typeface="Lora"/>
              </a:rPr>
              <a:t>may arise later on, with an unexpected change in the financials and large-scale, uncalled political intervention. We believe, though, that associating with ZS Prize will ensure that we are able to tide over the same.</a:t>
            </a:r>
            <a:endParaRPr lang="en-US" sz="2800" dirty="0">
              <a:latin typeface="Lora"/>
            </a:endParaRPr>
          </a:p>
        </p:txBody>
      </p:sp>
    </p:spTree>
    <p:extLst>
      <p:ext uri="{BB962C8B-B14F-4D97-AF65-F5344CB8AC3E}">
        <p14:creationId xmlns:p14="http://schemas.microsoft.com/office/powerpoint/2010/main" val="1588965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877925" y="0"/>
            <a:ext cx="4410075" cy="10287000"/>
          </a:xfrm>
          <a:custGeom>
            <a:avLst/>
            <a:gdLst/>
            <a:ahLst/>
            <a:cxnLst/>
            <a:rect l="l" t="t" r="r" b="b"/>
            <a:pathLst>
              <a:path w="4410075" h="10287000">
                <a:moveTo>
                  <a:pt x="4410059" y="10286999"/>
                </a:moveTo>
                <a:lnTo>
                  <a:pt x="0" y="10286999"/>
                </a:lnTo>
                <a:lnTo>
                  <a:pt x="0" y="0"/>
                </a:lnTo>
                <a:lnTo>
                  <a:pt x="4410059" y="0"/>
                </a:lnTo>
                <a:lnTo>
                  <a:pt x="4410059" y="10286999"/>
                </a:lnTo>
                <a:close/>
              </a:path>
            </a:pathLst>
          </a:custGeom>
          <a:solidFill>
            <a:srgbClr val="00DF90"/>
          </a:solidFill>
        </p:spPr>
        <p:txBody>
          <a:bodyPr wrap="square" lIns="0" tIns="0" rIns="0" bIns="0" rtlCol="0"/>
          <a:lstStyle/>
          <a:p>
            <a:endParaRPr b="1" dirty="0"/>
          </a:p>
        </p:txBody>
      </p:sp>
      <p:sp>
        <p:nvSpPr>
          <p:cNvPr id="3" name="object 3"/>
          <p:cNvSpPr/>
          <p:nvPr/>
        </p:nvSpPr>
        <p:spPr>
          <a:xfrm flipH="1">
            <a:off x="0" y="9261765"/>
            <a:ext cx="3667292" cy="10286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1910689" y="-387"/>
            <a:ext cx="3934472" cy="102863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5351678" y="9057392"/>
            <a:ext cx="1250315" cy="1229995"/>
          </a:xfrm>
          <a:custGeom>
            <a:avLst/>
            <a:gdLst/>
            <a:ahLst/>
            <a:cxnLst/>
            <a:rect l="l" t="t" r="r" b="b"/>
            <a:pathLst>
              <a:path w="1250315" h="1229995">
                <a:moveTo>
                  <a:pt x="20190" y="0"/>
                </a:moveTo>
                <a:lnTo>
                  <a:pt x="1249797" y="1229606"/>
                </a:lnTo>
                <a:lnTo>
                  <a:pt x="1209406" y="1229606"/>
                </a:lnTo>
                <a:lnTo>
                  <a:pt x="0" y="20190"/>
                </a:lnTo>
                <a:lnTo>
                  <a:pt x="20190" y="0"/>
                </a:lnTo>
                <a:close/>
              </a:path>
            </a:pathLst>
          </a:custGeom>
          <a:solidFill>
            <a:srgbClr val="FFFFFF"/>
          </a:solidFill>
        </p:spPr>
        <p:txBody>
          <a:bodyPr wrap="square" lIns="0" tIns="0" rIns="0" bIns="0" rtlCol="0"/>
          <a:lstStyle/>
          <a:p>
            <a:endParaRPr/>
          </a:p>
        </p:txBody>
      </p:sp>
      <p:sp>
        <p:nvSpPr>
          <p:cNvPr id="6" name="object 6"/>
          <p:cNvSpPr/>
          <p:nvPr/>
        </p:nvSpPr>
        <p:spPr>
          <a:xfrm>
            <a:off x="4581002" y="0"/>
            <a:ext cx="1247140" cy="1226820"/>
          </a:xfrm>
          <a:custGeom>
            <a:avLst/>
            <a:gdLst/>
            <a:ahLst/>
            <a:cxnLst/>
            <a:rect l="l" t="t" r="r" b="b"/>
            <a:pathLst>
              <a:path w="1247139" h="1226820">
                <a:moveTo>
                  <a:pt x="40406" y="0"/>
                </a:moveTo>
                <a:lnTo>
                  <a:pt x="1246679" y="1206272"/>
                </a:lnTo>
                <a:lnTo>
                  <a:pt x="1226473" y="1226477"/>
                </a:lnTo>
                <a:lnTo>
                  <a:pt x="0" y="0"/>
                </a:lnTo>
                <a:lnTo>
                  <a:pt x="40406" y="0"/>
                </a:lnTo>
                <a:close/>
              </a:path>
            </a:pathLst>
          </a:custGeom>
          <a:solidFill>
            <a:srgbClr val="FFFFFF"/>
          </a:solidFill>
        </p:spPr>
        <p:txBody>
          <a:bodyPr wrap="square" lIns="0" tIns="0" rIns="0" bIns="0" rtlCol="0"/>
          <a:lstStyle/>
          <a:p>
            <a:endParaRPr/>
          </a:p>
        </p:txBody>
      </p:sp>
      <p:grpSp>
        <p:nvGrpSpPr>
          <p:cNvPr id="7" name="object 7"/>
          <p:cNvGrpSpPr/>
          <p:nvPr/>
        </p:nvGrpSpPr>
        <p:grpSpPr>
          <a:xfrm flipH="1">
            <a:off x="16142852" y="5289165"/>
            <a:ext cx="2159003" cy="3935095"/>
            <a:chOff x="0" y="5839304"/>
            <a:chExt cx="1483995" cy="3935095"/>
          </a:xfrm>
        </p:grpSpPr>
        <p:sp>
          <p:nvSpPr>
            <p:cNvPr id="8" name="object 8"/>
            <p:cNvSpPr/>
            <p:nvPr/>
          </p:nvSpPr>
          <p:spPr>
            <a:xfrm>
              <a:off x="0" y="5839304"/>
              <a:ext cx="1028639" cy="3934473"/>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0" y="8131063"/>
              <a:ext cx="1483995" cy="1504315"/>
            </a:xfrm>
            <a:custGeom>
              <a:avLst/>
              <a:gdLst/>
              <a:ahLst/>
              <a:cxnLst/>
              <a:rect l="l" t="t" r="r" b="b"/>
              <a:pathLst>
                <a:path w="1483995" h="1504315">
                  <a:moveTo>
                    <a:pt x="0" y="0"/>
                  </a:moveTo>
                  <a:lnTo>
                    <a:pt x="1483975" y="1483975"/>
                  </a:lnTo>
                  <a:lnTo>
                    <a:pt x="1463771" y="1504182"/>
                  </a:lnTo>
                  <a:lnTo>
                    <a:pt x="0" y="40406"/>
                  </a:lnTo>
                  <a:lnTo>
                    <a:pt x="0" y="0"/>
                  </a:lnTo>
                  <a:close/>
                </a:path>
              </a:pathLst>
            </a:custGeom>
            <a:solidFill>
              <a:srgbClr val="FFFFFF"/>
            </a:solidFill>
          </p:spPr>
          <p:txBody>
            <a:bodyPr wrap="square" lIns="0" tIns="0" rIns="0" bIns="0" rtlCol="0"/>
            <a:lstStyle/>
            <a:p>
              <a:endParaRPr/>
            </a:p>
          </p:txBody>
        </p:sp>
      </p:grpSp>
      <p:sp>
        <p:nvSpPr>
          <p:cNvPr id="11" name="TextBox 10">
            <a:extLst>
              <a:ext uri="{FF2B5EF4-FFF2-40B4-BE49-F238E27FC236}">
                <a16:creationId xmlns:a16="http://schemas.microsoft.com/office/drawing/2014/main" id="{2A99E2E3-7DD0-486D-87D5-E54FB20B78D0}"/>
              </a:ext>
            </a:extLst>
          </p:cNvPr>
          <p:cNvSpPr txBox="1"/>
          <p:nvPr/>
        </p:nvSpPr>
        <p:spPr>
          <a:xfrm>
            <a:off x="14445913" y="3620006"/>
            <a:ext cx="3590379" cy="3046988"/>
          </a:xfrm>
          <a:prstGeom prst="rect">
            <a:avLst/>
          </a:prstGeom>
          <a:noFill/>
        </p:spPr>
        <p:txBody>
          <a:bodyPr wrap="square" rtlCol="0">
            <a:spAutoFit/>
          </a:bodyPr>
          <a:lstStyle/>
          <a:p>
            <a:pPr algn="ctr"/>
            <a:r>
              <a:rPr lang="en-US" sz="9600" b="1" dirty="0">
                <a:latin typeface="Bahnschrift" panose="020B0502040204020203" pitchFamily="34" charset="0"/>
              </a:rPr>
              <a:t>About Us</a:t>
            </a:r>
          </a:p>
        </p:txBody>
      </p:sp>
      <p:pic>
        <p:nvPicPr>
          <p:cNvPr id="12" name="Picture 11">
            <a:extLst>
              <a:ext uri="{FF2B5EF4-FFF2-40B4-BE49-F238E27FC236}">
                <a16:creationId xmlns:a16="http://schemas.microsoft.com/office/drawing/2014/main" id="{4FDC25E2-5D44-4E4B-9B1F-14092211142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6726" y="266511"/>
            <a:ext cx="762002" cy="765204"/>
          </a:xfrm>
          <a:prstGeom prst="rect">
            <a:avLst/>
          </a:prstGeom>
        </p:spPr>
      </p:pic>
      <p:pic>
        <p:nvPicPr>
          <p:cNvPr id="13" name="Picture 12">
            <a:extLst>
              <a:ext uri="{FF2B5EF4-FFF2-40B4-BE49-F238E27FC236}">
                <a16:creationId xmlns:a16="http://schemas.microsoft.com/office/drawing/2014/main" id="{164106E4-318C-44E3-A6BE-7D0DDED83E4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7759" y="1230283"/>
            <a:ext cx="3374009" cy="3374009"/>
          </a:xfrm>
          <a:prstGeom prst="rect">
            <a:avLst/>
          </a:prstGeom>
          <a:ln>
            <a:noFill/>
          </a:ln>
          <a:effectLst>
            <a:outerShdw blurRad="190500" algn="tl" rotWithShape="0">
              <a:srgbClr val="000000">
                <a:alpha val="70000"/>
              </a:srgbClr>
            </a:outerShdw>
          </a:effectLst>
        </p:spPr>
      </p:pic>
      <p:sp>
        <p:nvSpPr>
          <p:cNvPr id="14" name="TextBox 13">
            <a:extLst>
              <a:ext uri="{FF2B5EF4-FFF2-40B4-BE49-F238E27FC236}">
                <a16:creationId xmlns:a16="http://schemas.microsoft.com/office/drawing/2014/main" id="{19EADD6C-69B1-4C4F-9E60-C50692337DCD}"/>
              </a:ext>
            </a:extLst>
          </p:cNvPr>
          <p:cNvSpPr txBox="1"/>
          <p:nvPr/>
        </p:nvSpPr>
        <p:spPr>
          <a:xfrm>
            <a:off x="4509654" y="1433945"/>
            <a:ext cx="3491346" cy="523220"/>
          </a:xfrm>
          <a:prstGeom prst="rect">
            <a:avLst/>
          </a:prstGeom>
          <a:noFill/>
        </p:spPr>
        <p:txBody>
          <a:bodyPr wrap="square" rtlCol="0">
            <a:spAutoFit/>
          </a:bodyPr>
          <a:lstStyle/>
          <a:p>
            <a:r>
              <a:rPr lang="en-US" sz="2800" dirty="0">
                <a:solidFill>
                  <a:srgbClr val="00B050"/>
                </a:solidFill>
                <a:latin typeface="Bahnschrift SemiBold" panose="020B0502040204020203" pitchFamily="34" charset="0"/>
              </a:rPr>
              <a:t>Arpan Mukherjee</a:t>
            </a:r>
            <a:endParaRPr lang="en-US" sz="2000" dirty="0">
              <a:latin typeface="Bahnschrift SemiBold" panose="020B0502040204020203" pitchFamily="34" charset="0"/>
            </a:endParaRPr>
          </a:p>
        </p:txBody>
      </p:sp>
      <p:sp>
        <p:nvSpPr>
          <p:cNvPr id="15" name="TextBox 14">
            <a:extLst>
              <a:ext uri="{FF2B5EF4-FFF2-40B4-BE49-F238E27FC236}">
                <a16:creationId xmlns:a16="http://schemas.microsoft.com/office/drawing/2014/main" id="{F73F330A-117E-4770-BA8E-386E4F2B46FF}"/>
              </a:ext>
            </a:extLst>
          </p:cNvPr>
          <p:cNvSpPr txBox="1"/>
          <p:nvPr/>
        </p:nvSpPr>
        <p:spPr>
          <a:xfrm>
            <a:off x="4509654" y="1987855"/>
            <a:ext cx="2805546" cy="430887"/>
          </a:xfrm>
          <a:prstGeom prst="rect">
            <a:avLst/>
          </a:prstGeom>
          <a:noFill/>
        </p:spPr>
        <p:txBody>
          <a:bodyPr wrap="square" rtlCol="0">
            <a:spAutoFit/>
          </a:bodyPr>
          <a:lstStyle/>
          <a:p>
            <a:r>
              <a:rPr lang="en-US" sz="2200" dirty="0">
                <a:latin typeface="Bahnschrift SemiBold" panose="020B0502040204020203" pitchFamily="34" charset="0"/>
              </a:rPr>
              <a:t>Management Lead</a:t>
            </a:r>
          </a:p>
        </p:txBody>
      </p:sp>
      <p:sp>
        <p:nvSpPr>
          <p:cNvPr id="16" name="TextBox 15">
            <a:extLst>
              <a:ext uri="{FF2B5EF4-FFF2-40B4-BE49-F238E27FC236}">
                <a16:creationId xmlns:a16="http://schemas.microsoft.com/office/drawing/2014/main" id="{A7CCF8DA-839B-4E9F-9994-7C23DBCF8F18}"/>
              </a:ext>
            </a:extLst>
          </p:cNvPr>
          <p:cNvSpPr txBox="1"/>
          <p:nvPr/>
        </p:nvSpPr>
        <p:spPr>
          <a:xfrm>
            <a:off x="4509654" y="2449432"/>
            <a:ext cx="2424546" cy="430887"/>
          </a:xfrm>
          <a:prstGeom prst="rect">
            <a:avLst/>
          </a:prstGeom>
          <a:noFill/>
        </p:spPr>
        <p:txBody>
          <a:bodyPr wrap="square" rtlCol="0">
            <a:spAutoFit/>
          </a:bodyPr>
          <a:lstStyle/>
          <a:p>
            <a:r>
              <a:rPr lang="en-US" sz="2200" dirty="0">
                <a:latin typeface="Bahnschrift SemiBold" panose="020B0502040204020203" pitchFamily="34" charset="0"/>
              </a:rPr>
              <a:t>Durgapur, India</a:t>
            </a:r>
          </a:p>
        </p:txBody>
      </p:sp>
      <p:sp>
        <p:nvSpPr>
          <p:cNvPr id="17" name="TextBox 16">
            <a:extLst>
              <a:ext uri="{FF2B5EF4-FFF2-40B4-BE49-F238E27FC236}">
                <a16:creationId xmlns:a16="http://schemas.microsoft.com/office/drawing/2014/main" id="{97383D56-7FD9-4E3C-B71A-E65A386735CD}"/>
              </a:ext>
            </a:extLst>
          </p:cNvPr>
          <p:cNvSpPr txBox="1"/>
          <p:nvPr/>
        </p:nvSpPr>
        <p:spPr>
          <a:xfrm>
            <a:off x="4509654" y="2911009"/>
            <a:ext cx="2424546" cy="430887"/>
          </a:xfrm>
          <a:prstGeom prst="rect">
            <a:avLst/>
          </a:prstGeom>
          <a:noFill/>
        </p:spPr>
        <p:txBody>
          <a:bodyPr wrap="square" rtlCol="0">
            <a:spAutoFit/>
          </a:bodyPr>
          <a:lstStyle/>
          <a:p>
            <a:r>
              <a:rPr lang="en-US" sz="2200" dirty="0">
                <a:latin typeface="Bahnschrift SemiBold" panose="020B0502040204020203" pitchFamily="34" charset="0"/>
              </a:rPr>
              <a:t>7699016116</a:t>
            </a:r>
          </a:p>
        </p:txBody>
      </p:sp>
      <p:sp>
        <p:nvSpPr>
          <p:cNvPr id="18" name="TextBox 17">
            <a:extLst>
              <a:ext uri="{FF2B5EF4-FFF2-40B4-BE49-F238E27FC236}">
                <a16:creationId xmlns:a16="http://schemas.microsoft.com/office/drawing/2014/main" id="{F0F0304B-9B93-4FDB-924A-9CFE7168B287}"/>
              </a:ext>
            </a:extLst>
          </p:cNvPr>
          <p:cNvSpPr txBox="1"/>
          <p:nvPr/>
        </p:nvSpPr>
        <p:spPr>
          <a:xfrm>
            <a:off x="4509654" y="3349781"/>
            <a:ext cx="3491346" cy="430887"/>
          </a:xfrm>
          <a:prstGeom prst="rect">
            <a:avLst/>
          </a:prstGeom>
          <a:noFill/>
        </p:spPr>
        <p:txBody>
          <a:bodyPr wrap="square" rtlCol="0">
            <a:spAutoFit/>
          </a:bodyPr>
          <a:lstStyle/>
          <a:p>
            <a:r>
              <a:rPr lang="en-US" sz="2200" b="0" i="0" u="sng" strike="noStrike" dirty="0">
                <a:solidFill>
                  <a:srgbClr val="00B050"/>
                </a:solidFill>
                <a:effectLst/>
                <a:latin typeface="Bahnschrift SemiBold" panose="020B0502040204020203" pitchFamily="34" charset="0"/>
                <a:hlinkClick r:id="rId7">
                  <a:extLst>
                    <a:ext uri="{A12FA001-AC4F-418D-AE19-62706E023703}">
                      <ahyp:hlinkClr xmlns:ahyp="http://schemas.microsoft.com/office/drawing/2018/hyperlinkcolor" val="tx"/>
                    </a:ext>
                  </a:extLst>
                </a:hlinkClick>
              </a:rPr>
              <a:t>arpanmukh11@gmail.com</a:t>
            </a:r>
            <a:endParaRPr lang="en-US" sz="2200" dirty="0">
              <a:solidFill>
                <a:srgbClr val="00B050"/>
              </a:solidFill>
              <a:latin typeface="Bahnschrift SemiBold" panose="020B0502040204020203" pitchFamily="34" charset="0"/>
            </a:endParaRPr>
          </a:p>
        </p:txBody>
      </p:sp>
      <p:pic>
        <p:nvPicPr>
          <p:cNvPr id="20" name="Picture 19">
            <a:extLst>
              <a:ext uri="{FF2B5EF4-FFF2-40B4-BE49-F238E27FC236}">
                <a16:creationId xmlns:a16="http://schemas.microsoft.com/office/drawing/2014/main" id="{B4B30D62-FB70-453B-8D83-BB9EA4A9431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7759" y="5240401"/>
            <a:ext cx="3385255" cy="3385255"/>
          </a:xfrm>
          <a:prstGeom prst="rect">
            <a:avLst/>
          </a:prstGeom>
          <a:ln>
            <a:noFill/>
          </a:ln>
          <a:effectLst>
            <a:outerShdw blurRad="190500" algn="tl" rotWithShape="0">
              <a:srgbClr val="000000">
                <a:alpha val="70000"/>
              </a:srgbClr>
            </a:outerShdw>
          </a:effectLst>
        </p:spPr>
      </p:pic>
      <p:sp>
        <p:nvSpPr>
          <p:cNvPr id="21" name="TextBox 20">
            <a:extLst>
              <a:ext uri="{FF2B5EF4-FFF2-40B4-BE49-F238E27FC236}">
                <a16:creationId xmlns:a16="http://schemas.microsoft.com/office/drawing/2014/main" id="{F782BE99-2B0A-46EA-AC9A-DDFF6BA25462}"/>
              </a:ext>
            </a:extLst>
          </p:cNvPr>
          <p:cNvSpPr txBox="1"/>
          <p:nvPr/>
        </p:nvSpPr>
        <p:spPr>
          <a:xfrm>
            <a:off x="4509654" y="5420822"/>
            <a:ext cx="3491346" cy="523220"/>
          </a:xfrm>
          <a:prstGeom prst="rect">
            <a:avLst/>
          </a:prstGeom>
          <a:noFill/>
        </p:spPr>
        <p:txBody>
          <a:bodyPr wrap="square" rtlCol="0">
            <a:spAutoFit/>
          </a:bodyPr>
          <a:lstStyle/>
          <a:p>
            <a:r>
              <a:rPr lang="en-US" sz="2800" dirty="0">
                <a:solidFill>
                  <a:srgbClr val="00B050"/>
                </a:solidFill>
                <a:latin typeface="Bahnschrift SemiBold" panose="020B0502040204020203" pitchFamily="34" charset="0"/>
              </a:rPr>
              <a:t>Priyatam Piyush</a:t>
            </a:r>
            <a:endParaRPr lang="en-US" sz="2000" dirty="0">
              <a:latin typeface="Bahnschrift SemiBold" panose="020B0502040204020203" pitchFamily="34" charset="0"/>
            </a:endParaRPr>
          </a:p>
        </p:txBody>
      </p:sp>
      <p:sp>
        <p:nvSpPr>
          <p:cNvPr id="22" name="TextBox 21">
            <a:extLst>
              <a:ext uri="{FF2B5EF4-FFF2-40B4-BE49-F238E27FC236}">
                <a16:creationId xmlns:a16="http://schemas.microsoft.com/office/drawing/2014/main" id="{C03DA803-1E3A-4A17-8482-A78ADE8C236C}"/>
              </a:ext>
            </a:extLst>
          </p:cNvPr>
          <p:cNvSpPr txBox="1"/>
          <p:nvPr/>
        </p:nvSpPr>
        <p:spPr>
          <a:xfrm>
            <a:off x="4509654" y="5972193"/>
            <a:ext cx="2424546" cy="430887"/>
          </a:xfrm>
          <a:prstGeom prst="rect">
            <a:avLst/>
          </a:prstGeom>
          <a:noFill/>
        </p:spPr>
        <p:txBody>
          <a:bodyPr wrap="square" rtlCol="0">
            <a:spAutoFit/>
          </a:bodyPr>
          <a:lstStyle/>
          <a:p>
            <a:r>
              <a:rPr lang="en-US" sz="2200" dirty="0">
                <a:latin typeface="Bahnschrift SemiBold" panose="020B0502040204020203" pitchFamily="34" charset="0"/>
              </a:rPr>
              <a:t>Tech Lead</a:t>
            </a:r>
          </a:p>
        </p:txBody>
      </p:sp>
      <p:sp>
        <p:nvSpPr>
          <p:cNvPr id="23" name="TextBox 22">
            <a:extLst>
              <a:ext uri="{FF2B5EF4-FFF2-40B4-BE49-F238E27FC236}">
                <a16:creationId xmlns:a16="http://schemas.microsoft.com/office/drawing/2014/main" id="{469B9587-4D37-4A83-9F38-D2DA859C465A}"/>
              </a:ext>
            </a:extLst>
          </p:cNvPr>
          <p:cNvSpPr txBox="1"/>
          <p:nvPr/>
        </p:nvSpPr>
        <p:spPr>
          <a:xfrm>
            <a:off x="4509654" y="6433953"/>
            <a:ext cx="2424546" cy="430887"/>
          </a:xfrm>
          <a:prstGeom prst="rect">
            <a:avLst/>
          </a:prstGeom>
          <a:noFill/>
        </p:spPr>
        <p:txBody>
          <a:bodyPr wrap="square" rtlCol="0">
            <a:spAutoFit/>
          </a:bodyPr>
          <a:lstStyle/>
          <a:p>
            <a:r>
              <a:rPr lang="en-US" sz="2200" dirty="0">
                <a:latin typeface="Bahnschrift SemiBold" panose="020B0502040204020203" pitchFamily="34" charset="0"/>
              </a:rPr>
              <a:t>Patna, India</a:t>
            </a:r>
          </a:p>
        </p:txBody>
      </p:sp>
      <p:sp>
        <p:nvSpPr>
          <p:cNvPr id="24" name="TextBox 23">
            <a:extLst>
              <a:ext uri="{FF2B5EF4-FFF2-40B4-BE49-F238E27FC236}">
                <a16:creationId xmlns:a16="http://schemas.microsoft.com/office/drawing/2014/main" id="{15D9D6ED-3E97-4E5D-A89B-FF4477DFA0C1}"/>
              </a:ext>
            </a:extLst>
          </p:cNvPr>
          <p:cNvSpPr txBox="1"/>
          <p:nvPr/>
        </p:nvSpPr>
        <p:spPr>
          <a:xfrm>
            <a:off x="4509654" y="6895713"/>
            <a:ext cx="2424546" cy="430887"/>
          </a:xfrm>
          <a:prstGeom prst="rect">
            <a:avLst/>
          </a:prstGeom>
          <a:noFill/>
        </p:spPr>
        <p:txBody>
          <a:bodyPr wrap="square" rtlCol="0">
            <a:spAutoFit/>
          </a:bodyPr>
          <a:lstStyle/>
          <a:p>
            <a:r>
              <a:rPr lang="en-US" sz="2200" dirty="0">
                <a:latin typeface="Bahnschrift SemiBold" panose="020B0502040204020203" pitchFamily="34" charset="0"/>
              </a:rPr>
              <a:t>6201087076</a:t>
            </a:r>
          </a:p>
        </p:txBody>
      </p:sp>
      <p:sp>
        <p:nvSpPr>
          <p:cNvPr id="25" name="TextBox 24">
            <a:extLst>
              <a:ext uri="{FF2B5EF4-FFF2-40B4-BE49-F238E27FC236}">
                <a16:creationId xmlns:a16="http://schemas.microsoft.com/office/drawing/2014/main" id="{98092302-5A80-48C9-8915-7B7356F1CA2B}"/>
              </a:ext>
            </a:extLst>
          </p:cNvPr>
          <p:cNvSpPr txBox="1"/>
          <p:nvPr/>
        </p:nvSpPr>
        <p:spPr>
          <a:xfrm>
            <a:off x="4509654" y="7365480"/>
            <a:ext cx="3796146" cy="430887"/>
          </a:xfrm>
          <a:prstGeom prst="rect">
            <a:avLst/>
          </a:prstGeom>
          <a:noFill/>
        </p:spPr>
        <p:txBody>
          <a:bodyPr wrap="square" rtlCol="0">
            <a:spAutoFit/>
          </a:bodyPr>
          <a:lstStyle/>
          <a:p>
            <a:r>
              <a:rPr lang="en-US" sz="2200" b="0" i="0" strike="noStrike" dirty="0">
                <a:solidFill>
                  <a:srgbClr val="00B050"/>
                </a:solidFill>
                <a:effectLst/>
                <a:latin typeface="Bahnschrift SemiBold" panose="020B0502040204020203" pitchFamily="34" charset="0"/>
                <a:hlinkClick r:id="rId9">
                  <a:extLst>
                    <a:ext uri="{A12FA001-AC4F-418D-AE19-62706E023703}">
                      <ahyp:hlinkClr xmlns:ahyp="http://schemas.microsoft.com/office/drawing/2018/hyperlinkcolor" val="tx"/>
                    </a:ext>
                  </a:extLst>
                </a:hlinkClick>
              </a:rPr>
              <a:t>piyushpriya435e@gmail.com</a:t>
            </a:r>
            <a:endParaRPr lang="en-US" sz="2200" dirty="0">
              <a:solidFill>
                <a:srgbClr val="00B050"/>
              </a:solidFill>
              <a:latin typeface="Bahnschrift SemiBold" panose="020B0502040204020203" pitchFamily="34" charset="0"/>
            </a:endParaRPr>
          </a:p>
        </p:txBody>
      </p:sp>
      <p:pic>
        <p:nvPicPr>
          <p:cNvPr id="26" name="Graphic 25">
            <a:hlinkClick r:id="rId10"/>
            <a:extLst>
              <a:ext uri="{FF2B5EF4-FFF2-40B4-BE49-F238E27FC236}">
                <a16:creationId xmlns:a16="http://schemas.microsoft.com/office/drawing/2014/main" id="{974FBE9E-C832-4DBC-BE42-AF017B6C2E24}"/>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636584" y="3955510"/>
            <a:ext cx="341944" cy="341944"/>
          </a:xfrm>
          <a:prstGeom prst="rect">
            <a:avLst/>
          </a:prstGeom>
        </p:spPr>
      </p:pic>
      <p:pic>
        <p:nvPicPr>
          <p:cNvPr id="27" name="Graphic 26">
            <a:hlinkClick r:id="rId13"/>
            <a:extLst>
              <a:ext uri="{FF2B5EF4-FFF2-40B4-BE49-F238E27FC236}">
                <a16:creationId xmlns:a16="http://schemas.microsoft.com/office/drawing/2014/main" id="{E5D2DEC1-A55E-43DD-9229-0E5832045A95}"/>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204572" y="3928973"/>
            <a:ext cx="341944" cy="341944"/>
          </a:xfrm>
          <a:prstGeom prst="rect">
            <a:avLst/>
          </a:prstGeom>
        </p:spPr>
      </p:pic>
      <p:pic>
        <p:nvPicPr>
          <p:cNvPr id="28" name="Graphic 27">
            <a:hlinkClick r:id="rId16"/>
            <a:extLst>
              <a:ext uri="{FF2B5EF4-FFF2-40B4-BE49-F238E27FC236}">
                <a16:creationId xmlns:a16="http://schemas.microsoft.com/office/drawing/2014/main" id="{16BCBDB2-C5FC-40EB-BEEF-9841C2DBD3D2}"/>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772560" y="3939364"/>
            <a:ext cx="341944" cy="341944"/>
          </a:xfrm>
          <a:prstGeom prst="rect">
            <a:avLst/>
          </a:prstGeom>
        </p:spPr>
      </p:pic>
      <p:pic>
        <p:nvPicPr>
          <p:cNvPr id="29" name="Graphic 28">
            <a:hlinkClick r:id="rId19"/>
            <a:extLst>
              <a:ext uri="{FF2B5EF4-FFF2-40B4-BE49-F238E27FC236}">
                <a16:creationId xmlns:a16="http://schemas.microsoft.com/office/drawing/2014/main" id="{8D02AD29-2E0E-459E-B22A-904AF160254F}"/>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596753" y="7991137"/>
            <a:ext cx="341944" cy="341944"/>
          </a:xfrm>
          <a:prstGeom prst="rect">
            <a:avLst/>
          </a:prstGeom>
        </p:spPr>
      </p:pic>
      <p:pic>
        <p:nvPicPr>
          <p:cNvPr id="30" name="Graphic 29">
            <a:hlinkClick r:id="rId20"/>
            <a:extLst>
              <a:ext uri="{FF2B5EF4-FFF2-40B4-BE49-F238E27FC236}">
                <a16:creationId xmlns:a16="http://schemas.microsoft.com/office/drawing/2014/main" id="{4F3CE5A6-608F-4639-8AE7-85E38A9DA2C7}"/>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162491" y="7958780"/>
            <a:ext cx="341944" cy="341944"/>
          </a:xfrm>
          <a:prstGeom prst="rect">
            <a:avLst/>
          </a:prstGeom>
        </p:spPr>
      </p:pic>
      <p:pic>
        <p:nvPicPr>
          <p:cNvPr id="31" name="Graphic 30">
            <a:hlinkClick r:id="rId21"/>
            <a:extLst>
              <a:ext uri="{FF2B5EF4-FFF2-40B4-BE49-F238E27FC236}">
                <a16:creationId xmlns:a16="http://schemas.microsoft.com/office/drawing/2014/main" id="{0FFD7D7F-BCFA-4CC3-B769-BB7F5199DA75}"/>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729050" y="7958780"/>
            <a:ext cx="341944" cy="341944"/>
          </a:xfrm>
          <a:prstGeom prst="rect">
            <a:avLst/>
          </a:prstGeom>
        </p:spPr>
      </p:pic>
      <p:sp>
        <p:nvSpPr>
          <p:cNvPr id="10" name="TextBox 9">
            <a:extLst>
              <a:ext uri="{FF2B5EF4-FFF2-40B4-BE49-F238E27FC236}">
                <a16:creationId xmlns:a16="http://schemas.microsoft.com/office/drawing/2014/main" id="{94604CBC-A3D5-47EA-B3AA-36E79F54A28C}"/>
              </a:ext>
            </a:extLst>
          </p:cNvPr>
          <p:cNvSpPr txBox="1"/>
          <p:nvPr/>
        </p:nvSpPr>
        <p:spPr>
          <a:xfrm>
            <a:off x="8403021" y="1249015"/>
            <a:ext cx="5713109" cy="3323987"/>
          </a:xfrm>
          <a:prstGeom prst="rect">
            <a:avLst/>
          </a:prstGeom>
          <a:noFill/>
        </p:spPr>
        <p:txBody>
          <a:bodyPr wrap="square" rtlCol="0">
            <a:spAutoFit/>
          </a:bodyPr>
          <a:lstStyle/>
          <a:p>
            <a:r>
              <a:rPr lang="en-US" sz="2400" b="0" i="0" u="none" strike="noStrike" dirty="0">
                <a:solidFill>
                  <a:srgbClr val="000000"/>
                </a:solidFill>
                <a:effectLst/>
                <a:latin typeface="Lora"/>
              </a:rPr>
              <a:t>An Instrumentation and Electronics undergrad at Jadavpur University.</a:t>
            </a:r>
          </a:p>
          <a:p>
            <a:endParaRPr lang="en-US" sz="2400" dirty="0">
              <a:solidFill>
                <a:srgbClr val="000000"/>
              </a:solidFill>
              <a:latin typeface="Lora"/>
            </a:endParaRPr>
          </a:p>
          <a:p>
            <a:r>
              <a:rPr lang="en-US" sz="2400" b="0" i="0" u="none" strike="noStrike" dirty="0">
                <a:solidFill>
                  <a:srgbClr val="000000"/>
                </a:solidFill>
                <a:effectLst/>
                <a:latin typeface="Lora"/>
              </a:rPr>
              <a:t>Has cultivated various viable startup ideations in hackathons and business challenge competitions</a:t>
            </a:r>
            <a:r>
              <a:rPr lang="en-US" sz="1800" b="0" i="0" u="none" strike="noStrike" dirty="0">
                <a:solidFill>
                  <a:srgbClr val="000000"/>
                </a:solidFill>
                <a:effectLst/>
                <a:latin typeface="Lora"/>
              </a:rPr>
              <a:t>.</a:t>
            </a:r>
          </a:p>
          <a:p>
            <a:endParaRPr lang="en-US" dirty="0">
              <a:solidFill>
                <a:srgbClr val="000000"/>
              </a:solidFill>
              <a:latin typeface="Lora"/>
            </a:endParaRPr>
          </a:p>
          <a:p>
            <a:pPr rtl="0">
              <a:spcBef>
                <a:spcPts val="0"/>
              </a:spcBef>
              <a:spcAft>
                <a:spcPts val="0"/>
              </a:spcAft>
            </a:pPr>
            <a:r>
              <a:rPr lang="en-US" sz="2400" dirty="0">
                <a:solidFill>
                  <a:srgbClr val="000000"/>
                </a:solidFill>
                <a:latin typeface="Lora"/>
              </a:rPr>
              <a:t>Is</a:t>
            </a:r>
            <a:r>
              <a:rPr lang="en-US" sz="2400" b="0" i="0" u="none" strike="noStrike" dirty="0">
                <a:solidFill>
                  <a:srgbClr val="000000"/>
                </a:solidFill>
                <a:effectLst/>
                <a:latin typeface="Lora"/>
              </a:rPr>
              <a:t> an active member of the varsity’s Entrepreneurship Cell. </a:t>
            </a:r>
            <a:endParaRPr lang="en-US" sz="2400" dirty="0">
              <a:latin typeface="Lora"/>
            </a:endParaRPr>
          </a:p>
        </p:txBody>
      </p:sp>
      <p:sp>
        <p:nvSpPr>
          <p:cNvPr id="32" name="TextBox 31">
            <a:extLst>
              <a:ext uri="{FF2B5EF4-FFF2-40B4-BE49-F238E27FC236}">
                <a16:creationId xmlns:a16="http://schemas.microsoft.com/office/drawing/2014/main" id="{5158451E-670B-4721-A1BF-92A4D0F00249}"/>
              </a:ext>
            </a:extLst>
          </p:cNvPr>
          <p:cNvSpPr txBox="1"/>
          <p:nvPr/>
        </p:nvSpPr>
        <p:spPr>
          <a:xfrm>
            <a:off x="8497247" y="5341346"/>
            <a:ext cx="5128970" cy="3046988"/>
          </a:xfrm>
          <a:prstGeom prst="rect">
            <a:avLst/>
          </a:prstGeom>
          <a:noFill/>
        </p:spPr>
        <p:txBody>
          <a:bodyPr wrap="square" rtlCol="0">
            <a:spAutoFit/>
          </a:bodyPr>
          <a:lstStyle/>
          <a:p>
            <a:r>
              <a:rPr lang="en-US" sz="2400" dirty="0">
                <a:solidFill>
                  <a:srgbClr val="000000"/>
                </a:solidFill>
                <a:latin typeface="Lora"/>
              </a:rPr>
              <a:t>P</a:t>
            </a:r>
            <a:r>
              <a:rPr lang="en-US" sz="2400" b="0" i="0" u="none" strike="noStrike" dirty="0">
                <a:solidFill>
                  <a:srgbClr val="000000"/>
                </a:solidFill>
                <a:effectLst/>
                <a:latin typeface="Lora"/>
              </a:rPr>
              <a:t>ursuing B.E in Printing Engineering from Jadavpur University.</a:t>
            </a:r>
          </a:p>
          <a:p>
            <a:endParaRPr lang="en-US" sz="2400" dirty="0">
              <a:solidFill>
                <a:srgbClr val="000000"/>
              </a:solidFill>
              <a:latin typeface="Lora"/>
            </a:endParaRPr>
          </a:p>
          <a:p>
            <a:r>
              <a:rPr lang="en-US" sz="2400" dirty="0">
                <a:solidFill>
                  <a:srgbClr val="000000"/>
                </a:solidFill>
                <a:latin typeface="Lora"/>
              </a:rPr>
              <a:t>A</a:t>
            </a:r>
            <a:r>
              <a:rPr lang="en-US" sz="2400" b="0" i="0" u="none" strike="noStrike" dirty="0">
                <a:solidFill>
                  <a:srgbClr val="000000"/>
                </a:solidFill>
                <a:effectLst/>
                <a:latin typeface="Lora"/>
              </a:rPr>
              <a:t>n avid programmer, who has interned with multiple multinational companies.</a:t>
            </a:r>
          </a:p>
          <a:p>
            <a:endParaRPr lang="en-US" sz="2400" dirty="0">
              <a:solidFill>
                <a:srgbClr val="000000"/>
              </a:solidFill>
              <a:latin typeface="Lora"/>
            </a:endParaRPr>
          </a:p>
          <a:p>
            <a:r>
              <a:rPr lang="en-US" sz="2400" b="0" i="0" u="none" strike="noStrike" dirty="0">
                <a:solidFill>
                  <a:srgbClr val="000000"/>
                </a:solidFill>
                <a:effectLst/>
                <a:latin typeface="Lora"/>
              </a:rPr>
              <a:t>Has a deep understanding of data science, development and analytics.</a:t>
            </a:r>
            <a:endParaRPr lang="en-US" sz="2400" dirty="0">
              <a:latin typeface="Lora"/>
            </a:endParaRPr>
          </a:p>
        </p:txBody>
      </p:sp>
    </p:spTree>
    <p:extLst>
      <p:ext uri="{BB962C8B-B14F-4D97-AF65-F5344CB8AC3E}">
        <p14:creationId xmlns:p14="http://schemas.microsoft.com/office/powerpoint/2010/main" val="3513980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4410075" cy="10287000"/>
          </a:xfrm>
          <a:custGeom>
            <a:avLst/>
            <a:gdLst/>
            <a:ahLst/>
            <a:cxnLst/>
            <a:rect l="l" t="t" r="r" b="b"/>
            <a:pathLst>
              <a:path w="4410075" h="10287000">
                <a:moveTo>
                  <a:pt x="4410059" y="10286999"/>
                </a:moveTo>
                <a:lnTo>
                  <a:pt x="0" y="10286999"/>
                </a:lnTo>
                <a:lnTo>
                  <a:pt x="0" y="0"/>
                </a:lnTo>
                <a:lnTo>
                  <a:pt x="4410059" y="0"/>
                </a:lnTo>
                <a:lnTo>
                  <a:pt x="4410059" y="10286999"/>
                </a:lnTo>
                <a:close/>
              </a:path>
            </a:pathLst>
          </a:custGeom>
          <a:solidFill>
            <a:srgbClr val="00DF90"/>
          </a:solidFill>
        </p:spPr>
        <p:txBody>
          <a:bodyPr wrap="square" lIns="0" tIns="0" rIns="0" bIns="0" rtlCol="0"/>
          <a:lstStyle/>
          <a:p>
            <a:endParaRPr b="1" dirty="0"/>
          </a:p>
        </p:txBody>
      </p:sp>
      <p:sp>
        <p:nvSpPr>
          <p:cNvPr id="3" name="object 3"/>
          <p:cNvSpPr/>
          <p:nvPr/>
        </p:nvSpPr>
        <p:spPr>
          <a:xfrm>
            <a:off x="15021092" y="9258300"/>
            <a:ext cx="3266907" cy="10286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444960" y="0"/>
            <a:ext cx="3934472" cy="102863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5351678" y="9057392"/>
            <a:ext cx="1250315" cy="1229995"/>
          </a:xfrm>
          <a:custGeom>
            <a:avLst/>
            <a:gdLst/>
            <a:ahLst/>
            <a:cxnLst/>
            <a:rect l="l" t="t" r="r" b="b"/>
            <a:pathLst>
              <a:path w="1250315" h="1229995">
                <a:moveTo>
                  <a:pt x="20190" y="0"/>
                </a:moveTo>
                <a:lnTo>
                  <a:pt x="1249797" y="1229606"/>
                </a:lnTo>
                <a:lnTo>
                  <a:pt x="1209406" y="1229606"/>
                </a:lnTo>
                <a:lnTo>
                  <a:pt x="0" y="20190"/>
                </a:lnTo>
                <a:lnTo>
                  <a:pt x="20190" y="0"/>
                </a:lnTo>
                <a:close/>
              </a:path>
            </a:pathLst>
          </a:custGeom>
          <a:solidFill>
            <a:srgbClr val="FFFFFF"/>
          </a:solidFill>
        </p:spPr>
        <p:txBody>
          <a:bodyPr wrap="square" lIns="0" tIns="0" rIns="0" bIns="0" rtlCol="0"/>
          <a:lstStyle/>
          <a:p>
            <a:endParaRPr/>
          </a:p>
        </p:txBody>
      </p:sp>
      <p:sp>
        <p:nvSpPr>
          <p:cNvPr id="6" name="object 6"/>
          <p:cNvSpPr/>
          <p:nvPr/>
        </p:nvSpPr>
        <p:spPr>
          <a:xfrm>
            <a:off x="4581002" y="0"/>
            <a:ext cx="1247140" cy="1226820"/>
          </a:xfrm>
          <a:custGeom>
            <a:avLst/>
            <a:gdLst/>
            <a:ahLst/>
            <a:cxnLst/>
            <a:rect l="l" t="t" r="r" b="b"/>
            <a:pathLst>
              <a:path w="1247139" h="1226820">
                <a:moveTo>
                  <a:pt x="40406" y="0"/>
                </a:moveTo>
                <a:lnTo>
                  <a:pt x="1246679" y="1206272"/>
                </a:lnTo>
                <a:lnTo>
                  <a:pt x="1226473" y="1226477"/>
                </a:lnTo>
                <a:lnTo>
                  <a:pt x="0" y="0"/>
                </a:lnTo>
                <a:lnTo>
                  <a:pt x="40406" y="0"/>
                </a:lnTo>
                <a:close/>
              </a:path>
            </a:pathLst>
          </a:custGeom>
          <a:solidFill>
            <a:srgbClr val="FFFFFF"/>
          </a:solidFill>
        </p:spPr>
        <p:txBody>
          <a:bodyPr wrap="square" lIns="0" tIns="0" rIns="0" bIns="0" rtlCol="0"/>
          <a:lstStyle/>
          <a:p>
            <a:endParaRPr/>
          </a:p>
        </p:txBody>
      </p:sp>
      <p:grpSp>
        <p:nvGrpSpPr>
          <p:cNvPr id="7" name="object 7"/>
          <p:cNvGrpSpPr/>
          <p:nvPr/>
        </p:nvGrpSpPr>
        <p:grpSpPr>
          <a:xfrm>
            <a:off x="0" y="5839304"/>
            <a:ext cx="1483995" cy="3935095"/>
            <a:chOff x="0" y="5839304"/>
            <a:chExt cx="1483995" cy="3935095"/>
          </a:xfrm>
        </p:grpSpPr>
        <p:sp>
          <p:nvSpPr>
            <p:cNvPr id="8" name="object 8"/>
            <p:cNvSpPr/>
            <p:nvPr/>
          </p:nvSpPr>
          <p:spPr>
            <a:xfrm>
              <a:off x="0" y="5839304"/>
              <a:ext cx="1028639" cy="3934473"/>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0" y="8131063"/>
              <a:ext cx="1483995" cy="1504315"/>
            </a:xfrm>
            <a:custGeom>
              <a:avLst/>
              <a:gdLst/>
              <a:ahLst/>
              <a:cxnLst/>
              <a:rect l="l" t="t" r="r" b="b"/>
              <a:pathLst>
                <a:path w="1483995" h="1504315">
                  <a:moveTo>
                    <a:pt x="0" y="0"/>
                  </a:moveTo>
                  <a:lnTo>
                    <a:pt x="1483975" y="1483975"/>
                  </a:lnTo>
                  <a:lnTo>
                    <a:pt x="1463771" y="1504182"/>
                  </a:lnTo>
                  <a:lnTo>
                    <a:pt x="0" y="40406"/>
                  </a:lnTo>
                  <a:lnTo>
                    <a:pt x="0" y="0"/>
                  </a:lnTo>
                  <a:close/>
                </a:path>
              </a:pathLst>
            </a:custGeom>
            <a:solidFill>
              <a:srgbClr val="FFFFFF"/>
            </a:solidFill>
          </p:spPr>
          <p:txBody>
            <a:bodyPr wrap="square" lIns="0" tIns="0" rIns="0" bIns="0" rtlCol="0"/>
            <a:lstStyle/>
            <a:p>
              <a:endParaRPr/>
            </a:p>
          </p:txBody>
        </p:sp>
      </p:grpSp>
      <p:sp>
        <p:nvSpPr>
          <p:cNvPr id="11" name="TextBox 10">
            <a:extLst>
              <a:ext uri="{FF2B5EF4-FFF2-40B4-BE49-F238E27FC236}">
                <a16:creationId xmlns:a16="http://schemas.microsoft.com/office/drawing/2014/main" id="{2A99E2E3-7DD0-486D-87D5-E54FB20B78D0}"/>
              </a:ext>
            </a:extLst>
          </p:cNvPr>
          <p:cNvSpPr txBox="1"/>
          <p:nvPr/>
        </p:nvSpPr>
        <p:spPr>
          <a:xfrm>
            <a:off x="728142" y="4310418"/>
            <a:ext cx="2819400" cy="1015663"/>
          </a:xfrm>
          <a:prstGeom prst="rect">
            <a:avLst/>
          </a:prstGeom>
          <a:noFill/>
        </p:spPr>
        <p:txBody>
          <a:bodyPr wrap="square" rtlCol="0">
            <a:spAutoFit/>
          </a:bodyPr>
          <a:lstStyle/>
          <a:p>
            <a:pPr algn="ctr"/>
            <a:r>
              <a:rPr lang="en-US" sz="6000" b="1" dirty="0">
                <a:latin typeface="Bahnschrift" panose="020B0502040204020203" pitchFamily="34" charset="0"/>
              </a:rPr>
              <a:t>Agenda</a:t>
            </a:r>
          </a:p>
        </p:txBody>
      </p:sp>
      <p:grpSp>
        <p:nvGrpSpPr>
          <p:cNvPr id="12" name="Group 11">
            <a:extLst>
              <a:ext uri="{FF2B5EF4-FFF2-40B4-BE49-F238E27FC236}">
                <a16:creationId xmlns:a16="http://schemas.microsoft.com/office/drawing/2014/main" id="{40F043FE-53A1-4658-B5FB-CCBE69B8611B}"/>
              </a:ext>
            </a:extLst>
          </p:cNvPr>
          <p:cNvGrpSpPr/>
          <p:nvPr/>
        </p:nvGrpSpPr>
        <p:grpSpPr bwMode="gray">
          <a:xfrm>
            <a:off x="5257800" y="2965235"/>
            <a:ext cx="611710" cy="611710"/>
            <a:chOff x="6313199" y="4229315"/>
            <a:chExt cx="306910" cy="306910"/>
          </a:xfrm>
        </p:grpSpPr>
        <p:sp>
          <p:nvSpPr>
            <p:cNvPr id="13" name="Oval 50">
              <a:extLst>
                <a:ext uri="{FF2B5EF4-FFF2-40B4-BE49-F238E27FC236}">
                  <a16:creationId xmlns:a16="http://schemas.microsoft.com/office/drawing/2014/main" id="{499448F7-D817-48CD-85EC-6C22D9BA3E19}"/>
                </a:ext>
              </a:extLst>
            </p:cNvPr>
            <p:cNvSpPr>
              <a:spLocks noChangeArrowheads="1"/>
            </p:cNvSpPr>
            <p:nvPr/>
          </p:nvSpPr>
          <p:spPr bwMode="gray">
            <a:xfrm>
              <a:off x="6313199" y="4229315"/>
              <a:ext cx="306910" cy="306910"/>
            </a:xfrm>
            <a:prstGeom prst="ellipse">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vert="horz" wrap="square" lIns="91440" tIns="45720" rIns="91440" bIns="45720" numCol="1" anchor="t" anchorCtr="0" compatLnSpc="1">
              <a:prstTxWarp prst="textNoShape">
                <a:avLst/>
              </a:prstTxWarp>
            </a:bodyPr>
            <a:lstStyle/>
            <a:p>
              <a:endParaRPr lang="en-US" dirty="0">
                <a:solidFill>
                  <a:schemeClr val="bg1"/>
                </a:solidFill>
                <a:latin typeface="Arial" panose="020B0604020202020204" pitchFamily="34" charset="0"/>
                <a:cs typeface="Arial" panose="020B0604020202020204" pitchFamily="34" charset="0"/>
              </a:endParaRPr>
            </a:p>
          </p:txBody>
        </p:sp>
        <p:grpSp>
          <p:nvGrpSpPr>
            <p:cNvPr id="14" name="Group 13">
              <a:extLst>
                <a:ext uri="{FF2B5EF4-FFF2-40B4-BE49-F238E27FC236}">
                  <a16:creationId xmlns:a16="http://schemas.microsoft.com/office/drawing/2014/main" id="{7C204A72-722C-4777-A558-4BD007152912}"/>
                </a:ext>
              </a:extLst>
            </p:cNvPr>
            <p:cNvGrpSpPr/>
            <p:nvPr/>
          </p:nvGrpSpPr>
          <p:grpSpPr bwMode="gray">
            <a:xfrm>
              <a:off x="6399804" y="4314508"/>
              <a:ext cx="140052" cy="136525"/>
              <a:chOff x="6405478" y="4314507"/>
              <a:chExt cx="140052" cy="136525"/>
            </a:xfrm>
          </p:grpSpPr>
          <p:sp>
            <p:nvSpPr>
              <p:cNvPr id="15" name="Arrow: Chevron 14">
                <a:extLst>
                  <a:ext uri="{FF2B5EF4-FFF2-40B4-BE49-F238E27FC236}">
                    <a16:creationId xmlns:a16="http://schemas.microsoft.com/office/drawing/2014/main" id="{4017198A-E5E1-4E44-8168-663EC2178916}"/>
                  </a:ext>
                </a:extLst>
              </p:cNvPr>
              <p:cNvSpPr/>
              <p:nvPr/>
            </p:nvSpPr>
            <p:spPr bwMode="gray">
              <a:xfrm>
                <a:off x="6405478" y="4314507"/>
                <a:ext cx="74784" cy="136525"/>
              </a:xfrm>
              <a:prstGeom prst="chevron">
                <a:avLst>
                  <a:gd name="adj" fmla="val 71053"/>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solidFill>
                    <a:schemeClr val="tx1"/>
                  </a:solidFill>
                  <a:latin typeface="Arial" panose="020B0604020202020204" pitchFamily="34" charset="0"/>
                  <a:cs typeface="Arial" panose="020B0604020202020204" pitchFamily="34" charset="0"/>
                </a:endParaRPr>
              </a:p>
            </p:txBody>
          </p:sp>
          <p:sp>
            <p:nvSpPr>
              <p:cNvPr id="16" name="Arrow: Chevron 15">
                <a:extLst>
                  <a:ext uri="{FF2B5EF4-FFF2-40B4-BE49-F238E27FC236}">
                    <a16:creationId xmlns:a16="http://schemas.microsoft.com/office/drawing/2014/main" id="{AC8B3292-D91F-47AB-B92E-005CC3667EE5}"/>
                  </a:ext>
                </a:extLst>
              </p:cNvPr>
              <p:cNvSpPr/>
              <p:nvPr/>
            </p:nvSpPr>
            <p:spPr bwMode="gray">
              <a:xfrm>
                <a:off x="6470746" y="4314507"/>
                <a:ext cx="74784" cy="136525"/>
              </a:xfrm>
              <a:prstGeom prst="chevron">
                <a:avLst>
                  <a:gd name="adj" fmla="val 71053"/>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solidFill>
                    <a:schemeClr val="tx1"/>
                  </a:solidFill>
                  <a:latin typeface="Arial" panose="020B0604020202020204" pitchFamily="34" charset="0"/>
                  <a:cs typeface="Arial" panose="020B0604020202020204" pitchFamily="34" charset="0"/>
                </a:endParaRPr>
              </a:p>
            </p:txBody>
          </p:sp>
        </p:grpSp>
      </p:grpSp>
      <p:graphicFrame>
        <p:nvGraphicFramePr>
          <p:cNvPr id="22" name="Content Placeholder 5">
            <a:extLst>
              <a:ext uri="{FF2B5EF4-FFF2-40B4-BE49-F238E27FC236}">
                <a16:creationId xmlns:a16="http://schemas.microsoft.com/office/drawing/2014/main" id="{CD40B170-5CB9-42A3-BFA8-187D2D9F1CB1}"/>
              </a:ext>
            </a:extLst>
          </p:cNvPr>
          <p:cNvGraphicFramePr>
            <a:graphicFrameLocks/>
          </p:cNvGraphicFramePr>
          <p:nvPr>
            <p:extLst>
              <p:ext uri="{D42A27DB-BD31-4B8C-83A1-F6EECF244321}">
                <p14:modId xmlns:p14="http://schemas.microsoft.com/office/powerpoint/2010/main" val="2889715024"/>
              </p:ext>
            </p:extLst>
          </p:nvPr>
        </p:nvGraphicFramePr>
        <p:xfrm>
          <a:off x="6379432" y="1976076"/>
          <a:ext cx="6221388" cy="7796573"/>
        </p:xfrm>
        <a:graphic>
          <a:graphicData uri="http://schemas.openxmlformats.org/drawingml/2006/table">
            <a:tbl>
              <a:tblPr>
                <a:tableStyleId>{5C22544A-7EE6-4342-B048-85BDC9FD1C3A}</a:tableStyleId>
              </a:tblPr>
              <a:tblGrid>
                <a:gridCol w="6221388">
                  <a:extLst>
                    <a:ext uri="{9D8B030D-6E8A-4147-A177-3AD203B41FA5}">
                      <a16:colId xmlns:a16="http://schemas.microsoft.com/office/drawing/2014/main" val="664073186"/>
                    </a:ext>
                  </a:extLst>
                </a:gridCol>
              </a:tblGrid>
              <a:tr h="1010210">
                <a:tc>
                  <a:txBody>
                    <a:bodyPr/>
                    <a:lstStyle/>
                    <a:p>
                      <a:r>
                        <a:rPr lang="en-US" sz="3200" kern="1200" dirty="0">
                          <a:solidFill>
                            <a:schemeClr val="tx1"/>
                          </a:solidFill>
                          <a:latin typeface="Bahnschrift" panose="020B0502040204020203" pitchFamily="34" charset="0"/>
                          <a:ea typeface="+mn-ea"/>
                          <a:cs typeface="Arial" panose="020B0604020202020204" pitchFamily="34" charset="0"/>
                        </a:rPr>
                        <a:t>Executive</a:t>
                      </a:r>
                      <a:r>
                        <a:rPr lang="en-US" sz="3200" kern="1200" baseline="0" dirty="0">
                          <a:solidFill>
                            <a:schemeClr val="tx1"/>
                          </a:solidFill>
                          <a:latin typeface="Bahnschrift" panose="020B0502040204020203" pitchFamily="34" charset="0"/>
                          <a:ea typeface="+mn-ea"/>
                          <a:cs typeface="Arial" panose="020B0604020202020204" pitchFamily="34" charset="0"/>
                        </a:rPr>
                        <a:t> summary</a:t>
                      </a:r>
                    </a:p>
                    <a:p>
                      <a:endParaRPr lang="en-US" sz="3200" kern="1200" dirty="0">
                        <a:solidFill>
                          <a:schemeClr val="tx1"/>
                        </a:solidFill>
                        <a:latin typeface="Bahnschrift" panose="020B0502040204020203" pitchFamily="34" charset="0"/>
                        <a:ea typeface="+mn-ea"/>
                        <a:cs typeface="Arial" panose="020B0604020202020204" pitchFamily="34" charset="0"/>
                      </a:endParaRPr>
                    </a:p>
                  </a:txBody>
                  <a:tcPr marL="0" marR="0" marT="0" marB="0" anchor="ctr">
                    <a:noFill/>
                  </a:tcPr>
                </a:tc>
                <a:extLst>
                  <a:ext uri="{0D108BD9-81ED-4DB2-BD59-A6C34878D82A}">
                    <a16:rowId xmlns:a16="http://schemas.microsoft.com/office/drawing/2014/main" val="361610019"/>
                  </a:ext>
                </a:extLst>
              </a:tr>
              <a:tr h="1010210">
                <a:tc>
                  <a:txBody>
                    <a:bodyPr/>
                    <a:lstStyle/>
                    <a:p>
                      <a:r>
                        <a:rPr lang="en-US" sz="3200" dirty="0">
                          <a:solidFill>
                            <a:schemeClr val="tx1"/>
                          </a:solidFill>
                          <a:latin typeface="Bahnschrift" panose="020B0502040204020203" pitchFamily="34" charset="0"/>
                          <a:cs typeface="Arial" panose="020B0604020202020204" pitchFamily="34" charset="0"/>
                        </a:rPr>
                        <a:t>Problem statement</a:t>
                      </a:r>
                    </a:p>
                    <a:p>
                      <a:endParaRPr lang="en-US" sz="3200" dirty="0">
                        <a:solidFill>
                          <a:schemeClr val="tx1"/>
                        </a:solidFill>
                        <a:latin typeface="Bahnschrift" panose="020B0502040204020203" pitchFamily="34" charset="0"/>
                        <a:cs typeface="Arial" panose="020B0604020202020204" pitchFamily="34" charset="0"/>
                      </a:endParaRPr>
                    </a:p>
                  </a:txBody>
                  <a:tcPr marL="0" marR="0" marT="0" marB="0" anchor="ctr">
                    <a:noFill/>
                  </a:tcPr>
                </a:tc>
                <a:extLst>
                  <a:ext uri="{0D108BD9-81ED-4DB2-BD59-A6C34878D82A}">
                    <a16:rowId xmlns:a16="http://schemas.microsoft.com/office/drawing/2014/main" val="34177284"/>
                  </a:ext>
                </a:extLst>
              </a:tr>
              <a:tr h="1010210">
                <a:tc>
                  <a:txBody>
                    <a:bodyPr/>
                    <a:lstStyle/>
                    <a:p>
                      <a:r>
                        <a:rPr lang="en-US" sz="3200" dirty="0">
                          <a:solidFill>
                            <a:schemeClr val="tx1"/>
                          </a:solidFill>
                          <a:latin typeface="Bahnschrift" panose="020B0502040204020203" pitchFamily="34" charset="0"/>
                          <a:cs typeface="Arial" panose="020B0604020202020204" pitchFamily="34" charset="0"/>
                        </a:rPr>
                        <a:t>Solution brief</a:t>
                      </a:r>
                    </a:p>
                    <a:p>
                      <a:endParaRPr lang="en-US" sz="3200" dirty="0">
                        <a:solidFill>
                          <a:schemeClr val="tx1"/>
                        </a:solidFill>
                        <a:latin typeface="Bahnschrift" panose="020B0502040204020203" pitchFamily="34" charset="0"/>
                        <a:cs typeface="Arial" panose="020B0604020202020204" pitchFamily="34" charset="0"/>
                      </a:endParaRPr>
                    </a:p>
                  </a:txBody>
                  <a:tcPr marL="0" marR="0" marT="0" marB="0" anchor="ctr">
                    <a:noFill/>
                  </a:tcPr>
                </a:tc>
                <a:extLst>
                  <a:ext uri="{0D108BD9-81ED-4DB2-BD59-A6C34878D82A}">
                    <a16:rowId xmlns:a16="http://schemas.microsoft.com/office/drawing/2014/main" val="3015083466"/>
                  </a:ext>
                </a:extLst>
              </a:tr>
              <a:tr h="1010210">
                <a:tc>
                  <a:txBody>
                    <a:bodyPr/>
                    <a:lstStyle/>
                    <a:p>
                      <a:r>
                        <a:rPr lang="en-US" sz="3200" dirty="0">
                          <a:solidFill>
                            <a:schemeClr val="tx1"/>
                          </a:solidFill>
                          <a:latin typeface="Bahnschrift" panose="020B0502040204020203" pitchFamily="34" charset="0"/>
                          <a:cs typeface="Arial" panose="020B0604020202020204" pitchFamily="34" charset="0"/>
                        </a:rPr>
                        <a:t>Uniqueness of</a:t>
                      </a:r>
                      <a:r>
                        <a:rPr lang="en-US" sz="3200" baseline="0" dirty="0">
                          <a:solidFill>
                            <a:schemeClr val="tx1"/>
                          </a:solidFill>
                          <a:latin typeface="Bahnschrift" panose="020B0502040204020203" pitchFamily="34" charset="0"/>
                          <a:cs typeface="Arial" panose="020B0604020202020204" pitchFamily="34" charset="0"/>
                        </a:rPr>
                        <a:t> solution</a:t>
                      </a:r>
                    </a:p>
                    <a:p>
                      <a:endParaRPr lang="en-US" sz="3200" dirty="0">
                        <a:solidFill>
                          <a:schemeClr val="tx1"/>
                        </a:solidFill>
                        <a:latin typeface="Bahnschrift" panose="020B0502040204020203" pitchFamily="34" charset="0"/>
                        <a:cs typeface="Arial" panose="020B0604020202020204" pitchFamily="34" charset="0"/>
                      </a:endParaRPr>
                    </a:p>
                  </a:txBody>
                  <a:tcPr marL="0" marR="0" marT="0" marB="0" anchor="ctr">
                    <a:noFill/>
                  </a:tcPr>
                </a:tc>
                <a:extLst>
                  <a:ext uri="{0D108BD9-81ED-4DB2-BD59-A6C34878D82A}">
                    <a16:rowId xmlns:a16="http://schemas.microsoft.com/office/drawing/2014/main" val="1202240228"/>
                  </a:ext>
                </a:extLst>
              </a:tr>
              <a:tr h="1010210">
                <a:tc>
                  <a:txBody>
                    <a:bodyPr/>
                    <a:lstStyle/>
                    <a:p>
                      <a:r>
                        <a:rPr lang="en-US" sz="3200" dirty="0">
                          <a:solidFill>
                            <a:schemeClr val="tx1"/>
                          </a:solidFill>
                          <a:latin typeface="Bahnschrift" panose="020B0502040204020203" pitchFamily="34" charset="0"/>
                          <a:cs typeface="Arial" panose="020B0604020202020204" pitchFamily="34" charset="0"/>
                        </a:rPr>
                        <a:t>Impact and scalability</a:t>
                      </a:r>
                    </a:p>
                    <a:p>
                      <a:endParaRPr lang="en-US" sz="3200" dirty="0">
                        <a:solidFill>
                          <a:schemeClr val="tx1"/>
                        </a:solidFill>
                        <a:latin typeface="Bahnschrift" panose="020B0502040204020203" pitchFamily="34" charset="0"/>
                        <a:cs typeface="Arial" panose="020B0604020202020204" pitchFamily="34" charset="0"/>
                      </a:endParaRPr>
                    </a:p>
                  </a:txBody>
                  <a:tcPr marL="0" marR="0" marT="0" marB="0" anchor="ctr">
                    <a:noFill/>
                  </a:tcPr>
                </a:tc>
                <a:extLst>
                  <a:ext uri="{0D108BD9-81ED-4DB2-BD59-A6C34878D82A}">
                    <a16:rowId xmlns:a16="http://schemas.microsoft.com/office/drawing/2014/main" val="4189376148"/>
                  </a:ext>
                </a:extLst>
              </a:tr>
              <a:tr h="10102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aseline="0" dirty="0">
                          <a:solidFill>
                            <a:schemeClr val="tx1"/>
                          </a:solidFill>
                          <a:latin typeface="Bahnschrift" panose="020B0502040204020203" pitchFamily="34" charset="0"/>
                          <a:cs typeface="Arial" panose="020B0604020202020204" pitchFamily="34" charset="0"/>
                        </a:rPr>
                        <a:t>Potential roadblocks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200" baseline="0" dirty="0">
                        <a:solidFill>
                          <a:schemeClr val="tx1"/>
                        </a:solidFill>
                        <a:latin typeface="Bahnschrift" panose="020B0502040204020203" pitchFamily="34" charset="0"/>
                        <a:cs typeface="Arial" panose="020B0604020202020204" pitchFamily="34" charset="0"/>
                      </a:endParaRPr>
                    </a:p>
                  </a:txBody>
                  <a:tcPr marL="0" marR="0" marT="0" marB="0" anchor="ctr">
                    <a:noFill/>
                  </a:tcPr>
                </a:tc>
                <a:extLst>
                  <a:ext uri="{0D108BD9-81ED-4DB2-BD59-A6C34878D82A}">
                    <a16:rowId xmlns:a16="http://schemas.microsoft.com/office/drawing/2014/main" val="1977937355"/>
                  </a:ext>
                </a:extLst>
              </a:tr>
              <a:tr h="10102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aseline="0" dirty="0">
                          <a:solidFill>
                            <a:schemeClr val="tx1"/>
                          </a:solidFill>
                          <a:latin typeface="Bahnschrift" panose="020B0502040204020203" pitchFamily="34" charset="0"/>
                          <a:cs typeface="Arial" panose="020B0604020202020204" pitchFamily="34" charset="0"/>
                        </a:rPr>
                        <a:t>About 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200" baseline="0" dirty="0">
                        <a:solidFill>
                          <a:schemeClr val="tx1"/>
                        </a:solidFill>
                        <a:latin typeface="Bahnschrift" panose="020B0502040204020203" pitchFamily="34" charset="0"/>
                        <a:cs typeface="Arial" panose="020B0604020202020204" pitchFamily="34" charset="0"/>
                      </a:endParaRPr>
                    </a:p>
                  </a:txBody>
                  <a:tcPr marL="0" marR="0" marT="0" marB="0" anchor="ctr">
                    <a:noFill/>
                  </a:tcPr>
                </a:tc>
                <a:extLst>
                  <a:ext uri="{0D108BD9-81ED-4DB2-BD59-A6C34878D82A}">
                    <a16:rowId xmlns:a16="http://schemas.microsoft.com/office/drawing/2014/main" val="10006"/>
                  </a:ext>
                </a:extLst>
              </a:tr>
              <a:tr h="7251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aseline="0" dirty="0">
                          <a:solidFill>
                            <a:schemeClr val="tx1"/>
                          </a:solidFill>
                          <a:latin typeface="Bahnschrift" panose="020B0502040204020203" pitchFamily="34" charset="0"/>
                          <a:cs typeface="Arial" panose="020B0604020202020204" pitchFamily="34" charset="0"/>
                        </a:rPr>
                        <a:t>Demonstration Video</a:t>
                      </a:r>
                    </a:p>
                  </a:txBody>
                  <a:tcPr marL="0" marR="0" marT="0" marB="0" anchor="ctr">
                    <a:noFill/>
                  </a:tcPr>
                </a:tc>
                <a:extLst>
                  <a:ext uri="{0D108BD9-81ED-4DB2-BD59-A6C34878D82A}">
                    <a16:rowId xmlns:a16="http://schemas.microsoft.com/office/drawing/2014/main" val="10007"/>
                  </a:ext>
                </a:extLst>
              </a:tr>
            </a:tbl>
          </a:graphicData>
        </a:graphic>
      </p:graphicFrame>
      <p:grpSp>
        <p:nvGrpSpPr>
          <p:cNvPr id="23" name="Group 22">
            <a:extLst>
              <a:ext uri="{FF2B5EF4-FFF2-40B4-BE49-F238E27FC236}">
                <a16:creationId xmlns:a16="http://schemas.microsoft.com/office/drawing/2014/main" id="{5A1913C6-B764-48E4-83F1-19C0161BA89E}"/>
              </a:ext>
            </a:extLst>
          </p:cNvPr>
          <p:cNvGrpSpPr/>
          <p:nvPr/>
        </p:nvGrpSpPr>
        <p:grpSpPr bwMode="gray">
          <a:xfrm>
            <a:off x="5257800" y="1943100"/>
            <a:ext cx="611710" cy="611710"/>
            <a:chOff x="6313199" y="4229315"/>
            <a:chExt cx="306910" cy="306910"/>
          </a:xfrm>
        </p:grpSpPr>
        <p:sp>
          <p:nvSpPr>
            <p:cNvPr id="24" name="Oval 50">
              <a:extLst>
                <a:ext uri="{FF2B5EF4-FFF2-40B4-BE49-F238E27FC236}">
                  <a16:creationId xmlns:a16="http://schemas.microsoft.com/office/drawing/2014/main" id="{4951EC0F-F388-4585-8191-4B93AC5B7AB6}"/>
                </a:ext>
              </a:extLst>
            </p:cNvPr>
            <p:cNvSpPr>
              <a:spLocks noChangeArrowheads="1"/>
            </p:cNvSpPr>
            <p:nvPr/>
          </p:nvSpPr>
          <p:spPr bwMode="gray">
            <a:xfrm>
              <a:off x="6313199" y="4229315"/>
              <a:ext cx="306910" cy="306910"/>
            </a:xfrm>
            <a:prstGeom prst="ellipse">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vert="horz" wrap="square" lIns="91440" tIns="45720" rIns="91440" bIns="45720" numCol="1" anchor="t" anchorCtr="0" compatLnSpc="1">
              <a:prstTxWarp prst="textNoShape">
                <a:avLst/>
              </a:prstTxWarp>
            </a:bodyPr>
            <a:lstStyle/>
            <a:p>
              <a:endParaRPr lang="en-US" dirty="0">
                <a:solidFill>
                  <a:schemeClr val="bg1"/>
                </a:solidFill>
                <a:latin typeface="Arial" panose="020B0604020202020204" pitchFamily="34" charset="0"/>
                <a:cs typeface="Arial" panose="020B0604020202020204" pitchFamily="34" charset="0"/>
              </a:endParaRPr>
            </a:p>
          </p:txBody>
        </p:sp>
        <p:grpSp>
          <p:nvGrpSpPr>
            <p:cNvPr id="25" name="Group 24">
              <a:extLst>
                <a:ext uri="{FF2B5EF4-FFF2-40B4-BE49-F238E27FC236}">
                  <a16:creationId xmlns:a16="http://schemas.microsoft.com/office/drawing/2014/main" id="{35AB0B83-6D4A-4D54-97E5-2BFB438AFBAC}"/>
                </a:ext>
              </a:extLst>
            </p:cNvPr>
            <p:cNvGrpSpPr/>
            <p:nvPr/>
          </p:nvGrpSpPr>
          <p:grpSpPr bwMode="gray">
            <a:xfrm>
              <a:off x="6399804" y="4314508"/>
              <a:ext cx="140052" cy="136525"/>
              <a:chOff x="6405478" y="4314507"/>
              <a:chExt cx="140052" cy="136525"/>
            </a:xfrm>
          </p:grpSpPr>
          <p:sp>
            <p:nvSpPr>
              <p:cNvPr id="26" name="Arrow: Chevron 25">
                <a:extLst>
                  <a:ext uri="{FF2B5EF4-FFF2-40B4-BE49-F238E27FC236}">
                    <a16:creationId xmlns:a16="http://schemas.microsoft.com/office/drawing/2014/main" id="{144645D9-3DC8-4EAA-BA30-20CDA4336740}"/>
                  </a:ext>
                </a:extLst>
              </p:cNvPr>
              <p:cNvSpPr/>
              <p:nvPr/>
            </p:nvSpPr>
            <p:spPr bwMode="gray">
              <a:xfrm>
                <a:off x="6405478" y="4314507"/>
                <a:ext cx="74784" cy="136525"/>
              </a:xfrm>
              <a:prstGeom prst="chevron">
                <a:avLst>
                  <a:gd name="adj" fmla="val 71053"/>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solidFill>
                    <a:schemeClr val="tx1"/>
                  </a:solidFill>
                  <a:latin typeface="Arial" panose="020B0604020202020204" pitchFamily="34" charset="0"/>
                  <a:cs typeface="Arial" panose="020B0604020202020204" pitchFamily="34" charset="0"/>
                </a:endParaRPr>
              </a:p>
            </p:txBody>
          </p:sp>
          <p:sp>
            <p:nvSpPr>
              <p:cNvPr id="27" name="Arrow: Chevron 26">
                <a:extLst>
                  <a:ext uri="{FF2B5EF4-FFF2-40B4-BE49-F238E27FC236}">
                    <a16:creationId xmlns:a16="http://schemas.microsoft.com/office/drawing/2014/main" id="{4FCC4D2C-7551-401D-B63D-0C7C0B3368B0}"/>
                  </a:ext>
                </a:extLst>
              </p:cNvPr>
              <p:cNvSpPr/>
              <p:nvPr/>
            </p:nvSpPr>
            <p:spPr bwMode="gray">
              <a:xfrm>
                <a:off x="6470746" y="4314507"/>
                <a:ext cx="74784" cy="136525"/>
              </a:xfrm>
              <a:prstGeom prst="chevron">
                <a:avLst>
                  <a:gd name="adj" fmla="val 71053"/>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solidFill>
                    <a:schemeClr val="tx1"/>
                  </a:solidFill>
                  <a:latin typeface="Arial" panose="020B0604020202020204" pitchFamily="34" charset="0"/>
                  <a:cs typeface="Arial" panose="020B0604020202020204" pitchFamily="34" charset="0"/>
                </a:endParaRPr>
              </a:p>
            </p:txBody>
          </p:sp>
        </p:grpSp>
      </p:grpSp>
      <p:grpSp>
        <p:nvGrpSpPr>
          <p:cNvPr id="28" name="Group 27">
            <a:extLst>
              <a:ext uri="{FF2B5EF4-FFF2-40B4-BE49-F238E27FC236}">
                <a16:creationId xmlns:a16="http://schemas.microsoft.com/office/drawing/2014/main" id="{B5197DA6-2104-4EB2-B92F-59F9308C7F31}"/>
              </a:ext>
            </a:extLst>
          </p:cNvPr>
          <p:cNvGrpSpPr/>
          <p:nvPr/>
        </p:nvGrpSpPr>
        <p:grpSpPr bwMode="gray">
          <a:xfrm>
            <a:off x="5247303" y="3987370"/>
            <a:ext cx="611710" cy="611710"/>
            <a:chOff x="6313199" y="4229315"/>
            <a:chExt cx="306910" cy="306910"/>
          </a:xfrm>
        </p:grpSpPr>
        <p:sp>
          <p:nvSpPr>
            <p:cNvPr id="29" name="Oval 50">
              <a:extLst>
                <a:ext uri="{FF2B5EF4-FFF2-40B4-BE49-F238E27FC236}">
                  <a16:creationId xmlns:a16="http://schemas.microsoft.com/office/drawing/2014/main" id="{5B38A454-E2FB-4507-9832-E050BB80A604}"/>
                </a:ext>
              </a:extLst>
            </p:cNvPr>
            <p:cNvSpPr>
              <a:spLocks noChangeArrowheads="1"/>
            </p:cNvSpPr>
            <p:nvPr/>
          </p:nvSpPr>
          <p:spPr bwMode="gray">
            <a:xfrm>
              <a:off x="6313199" y="4229315"/>
              <a:ext cx="306910" cy="306910"/>
            </a:xfrm>
            <a:prstGeom prst="ellipse">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vert="horz" wrap="square" lIns="91440" tIns="45720" rIns="91440" bIns="45720" numCol="1" anchor="t" anchorCtr="0" compatLnSpc="1">
              <a:prstTxWarp prst="textNoShape">
                <a:avLst/>
              </a:prstTxWarp>
            </a:bodyPr>
            <a:lstStyle/>
            <a:p>
              <a:endParaRPr lang="en-US" dirty="0">
                <a:solidFill>
                  <a:schemeClr val="bg1"/>
                </a:solidFill>
                <a:latin typeface="Arial" panose="020B0604020202020204" pitchFamily="34" charset="0"/>
                <a:cs typeface="Arial" panose="020B0604020202020204" pitchFamily="34" charset="0"/>
              </a:endParaRPr>
            </a:p>
          </p:txBody>
        </p:sp>
        <p:grpSp>
          <p:nvGrpSpPr>
            <p:cNvPr id="30" name="Group 29">
              <a:extLst>
                <a:ext uri="{FF2B5EF4-FFF2-40B4-BE49-F238E27FC236}">
                  <a16:creationId xmlns:a16="http://schemas.microsoft.com/office/drawing/2014/main" id="{C654D84F-E319-45FF-8390-EBC021D328AC}"/>
                </a:ext>
              </a:extLst>
            </p:cNvPr>
            <p:cNvGrpSpPr/>
            <p:nvPr/>
          </p:nvGrpSpPr>
          <p:grpSpPr bwMode="gray">
            <a:xfrm>
              <a:off x="6399804" y="4314508"/>
              <a:ext cx="140052" cy="136525"/>
              <a:chOff x="6405478" y="4314507"/>
              <a:chExt cx="140052" cy="136525"/>
            </a:xfrm>
          </p:grpSpPr>
          <p:sp>
            <p:nvSpPr>
              <p:cNvPr id="31" name="Arrow: Chevron 30">
                <a:extLst>
                  <a:ext uri="{FF2B5EF4-FFF2-40B4-BE49-F238E27FC236}">
                    <a16:creationId xmlns:a16="http://schemas.microsoft.com/office/drawing/2014/main" id="{040C2E40-D1D4-4ADE-B656-BB33587FF9BC}"/>
                  </a:ext>
                </a:extLst>
              </p:cNvPr>
              <p:cNvSpPr/>
              <p:nvPr/>
            </p:nvSpPr>
            <p:spPr bwMode="gray">
              <a:xfrm>
                <a:off x="6405478" y="4314507"/>
                <a:ext cx="74784" cy="136525"/>
              </a:xfrm>
              <a:prstGeom prst="chevron">
                <a:avLst>
                  <a:gd name="adj" fmla="val 71053"/>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solidFill>
                    <a:schemeClr val="tx1"/>
                  </a:solidFill>
                  <a:latin typeface="Arial" panose="020B0604020202020204" pitchFamily="34" charset="0"/>
                  <a:cs typeface="Arial" panose="020B0604020202020204" pitchFamily="34" charset="0"/>
                </a:endParaRPr>
              </a:p>
            </p:txBody>
          </p:sp>
          <p:sp>
            <p:nvSpPr>
              <p:cNvPr id="32" name="Arrow: Chevron 31">
                <a:extLst>
                  <a:ext uri="{FF2B5EF4-FFF2-40B4-BE49-F238E27FC236}">
                    <a16:creationId xmlns:a16="http://schemas.microsoft.com/office/drawing/2014/main" id="{40F243EB-4423-4E68-B6A4-2B5444E4EC37}"/>
                  </a:ext>
                </a:extLst>
              </p:cNvPr>
              <p:cNvSpPr/>
              <p:nvPr/>
            </p:nvSpPr>
            <p:spPr bwMode="gray">
              <a:xfrm>
                <a:off x="6470746" y="4314507"/>
                <a:ext cx="74784" cy="136525"/>
              </a:xfrm>
              <a:prstGeom prst="chevron">
                <a:avLst>
                  <a:gd name="adj" fmla="val 71053"/>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solidFill>
                    <a:schemeClr val="tx1"/>
                  </a:solidFill>
                  <a:latin typeface="Arial" panose="020B0604020202020204" pitchFamily="34" charset="0"/>
                  <a:cs typeface="Arial" panose="020B0604020202020204" pitchFamily="34" charset="0"/>
                </a:endParaRPr>
              </a:p>
            </p:txBody>
          </p:sp>
        </p:grpSp>
      </p:grpSp>
      <p:grpSp>
        <p:nvGrpSpPr>
          <p:cNvPr id="33" name="Group 32">
            <a:extLst>
              <a:ext uri="{FF2B5EF4-FFF2-40B4-BE49-F238E27FC236}">
                <a16:creationId xmlns:a16="http://schemas.microsoft.com/office/drawing/2014/main" id="{5EF7903D-1B1C-4F15-94C6-AA7C3BF6899C}"/>
              </a:ext>
            </a:extLst>
          </p:cNvPr>
          <p:cNvGrpSpPr/>
          <p:nvPr/>
        </p:nvGrpSpPr>
        <p:grpSpPr bwMode="gray">
          <a:xfrm>
            <a:off x="5318677" y="5009505"/>
            <a:ext cx="611710" cy="611710"/>
            <a:chOff x="6313199" y="4229315"/>
            <a:chExt cx="306910" cy="306910"/>
          </a:xfrm>
        </p:grpSpPr>
        <p:sp>
          <p:nvSpPr>
            <p:cNvPr id="34" name="Oval 50">
              <a:extLst>
                <a:ext uri="{FF2B5EF4-FFF2-40B4-BE49-F238E27FC236}">
                  <a16:creationId xmlns:a16="http://schemas.microsoft.com/office/drawing/2014/main" id="{810DAE55-E4AA-4C61-84A3-4271AA0C5A3D}"/>
                </a:ext>
              </a:extLst>
            </p:cNvPr>
            <p:cNvSpPr>
              <a:spLocks noChangeArrowheads="1"/>
            </p:cNvSpPr>
            <p:nvPr/>
          </p:nvSpPr>
          <p:spPr bwMode="gray">
            <a:xfrm>
              <a:off x="6313199" y="4229315"/>
              <a:ext cx="306910" cy="306910"/>
            </a:xfrm>
            <a:prstGeom prst="ellipse">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vert="horz" wrap="square" lIns="91440" tIns="45720" rIns="91440" bIns="45720" numCol="1" anchor="t" anchorCtr="0" compatLnSpc="1">
              <a:prstTxWarp prst="textNoShape">
                <a:avLst/>
              </a:prstTxWarp>
            </a:bodyPr>
            <a:lstStyle/>
            <a:p>
              <a:endParaRPr lang="en-US" dirty="0">
                <a:solidFill>
                  <a:schemeClr val="bg1"/>
                </a:solidFill>
                <a:latin typeface="Arial" panose="020B0604020202020204" pitchFamily="34" charset="0"/>
                <a:cs typeface="Arial" panose="020B0604020202020204" pitchFamily="34" charset="0"/>
              </a:endParaRPr>
            </a:p>
          </p:txBody>
        </p:sp>
        <p:grpSp>
          <p:nvGrpSpPr>
            <p:cNvPr id="35" name="Group 34">
              <a:extLst>
                <a:ext uri="{FF2B5EF4-FFF2-40B4-BE49-F238E27FC236}">
                  <a16:creationId xmlns:a16="http://schemas.microsoft.com/office/drawing/2014/main" id="{89FCE6BD-D880-426A-BB1D-8F95A131DD2F}"/>
                </a:ext>
              </a:extLst>
            </p:cNvPr>
            <p:cNvGrpSpPr/>
            <p:nvPr/>
          </p:nvGrpSpPr>
          <p:grpSpPr bwMode="gray">
            <a:xfrm>
              <a:off x="6399804" y="4314508"/>
              <a:ext cx="140052" cy="136525"/>
              <a:chOff x="6405478" y="4314507"/>
              <a:chExt cx="140052" cy="136525"/>
            </a:xfrm>
          </p:grpSpPr>
          <p:sp>
            <p:nvSpPr>
              <p:cNvPr id="36" name="Arrow: Chevron 35">
                <a:extLst>
                  <a:ext uri="{FF2B5EF4-FFF2-40B4-BE49-F238E27FC236}">
                    <a16:creationId xmlns:a16="http://schemas.microsoft.com/office/drawing/2014/main" id="{33578193-27B3-4811-BB56-A0E2B10800D4}"/>
                  </a:ext>
                </a:extLst>
              </p:cNvPr>
              <p:cNvSpPr/>
              <p:nvPr/>
            </p:nvSpPr>
            <p:spPr bwMode="gray">
              <a:xfrm>
                <a:off x="6405478" y="4314507"/>
                <a:ext cx="74784" cy="136525"/>
              </a:xfrm>
              <a:prstGeom prst="chevron">
                <a:avLst>
                  <a:gd name="adj" fmla="val 71053"/>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solidFill>
                    <a:schemeClr val="tx1"/>
                  </a:solidFill>
                  <a:latin typeface="Arial" panose="020B0604020202020204" pitchFamily="34" charset="0"/>
                  <a:cs typeface="Arial" panose="020B0604020202020204" pitchFamily="34" charset="0"/>
                </a:endParaRPr>
              </a:p>
            </p:txBody>
          </p:sp>
          <p:sp>
            <p:nvSpPr>
              <p:cNvPr id="37" name="Arrow: Chevron 36">
                <a:extLst>
                  <a:ext uri="{FF2B5EF4-FFF2-40B4-BE49-F238E27FC236}">
                    <a16:creationId xmlns:a16="http://schemas.microsoft.com/office/drawing/2014/main" id="{3DC70DF1-524C-42C7-9EE0-0083660AD681}"/>
                  </a:ext>
                </a:extLst>
              </p:cNvPr>
              <p:cNvSpPr/>
              <p:nvPr/>
            </p:nvSpPr>
            <p:spPr bwMode="gray">
              <a:xfrm>
                <a:off x="6470746" y="4314507"/>
                <a:ext cx="74784" cy="136525"/>
              </a:xfrm>
              <a:prstGeom prst="chevron">
                <a:avLst>
                  <a:gd name="adj" fmla="val 71053"/>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solidFill>
                    <a:schemeClr val="tx1"/>
                  </a:solidFill>
                  <a:latin typeface="Arial" panose="020B0604020202020204" pitchFamily="34" charset="0"/>
                  <a:cs typeface="Arial" panose="020B0604020202020204" pitchFamily="34" charset="0"/>
                </a:endParaRPr>
              </a:p>
            </p:txBody>
          </p:sp>
        </p:grpSp>
      </p:grpSp>
      <p:grpSp>
        <p:nvGrpSpPr>
          <p:cNvPr id="38" name="Group 37">
            <a:extLst>
              <a:ext uri="{FF2B5EF4-FFF2-40B4-BE49-F238E27FC236}">
                <a16:creationId xmlns:a16="http://schemas.microsoft.com/office/drawing/2014/main" id="{35276995-7F37-42C8-8165-A47BE0208426}"/>
              </a:ext>
            </a:extLst>
          </p:cNvPr>
          <p:cNvGrpSpPr/>
          <p:nvPr/>
        </p:nvGrpSpPr>
        <p:grpSpPr bwMode="gray">
          <a:xfrm>
            <a:off x="5329174" y="6031640"/>
            <a:ext cx="611710" cy="611710"/>
            <a:chOff x="6313199" y="4229315"/>
            <a:chExt cx="306910" cy="306910"/>
          </a:xfrm>
        </p:grpSpPr>
        <p:sp>
          <p:nvSpPr>
            <p:cNvPr id="39" name="Oval 50">
              <a:extLst>
                <a:ext uri="{FF2B5EF4-FFF2-40B4-BE49-F238E27FC236}">
                  <a16:creationId xmlns:a16="http://schemas.microsoft.com/office/drawing/2014/main" id="{0312C757-1D3E-4559-9C9E-411131F034A4}"/>
                </a:ext>
              </a:extLst>
            </p:cNvPr>
            <p:cNvSpPr>
              <a:spLocks noChangeArrowheads="1"/>
            </p:cNvSpPr>
            <p:nvPr/>
          </p:nvSpPr>
          <p:spPr bwMode="gray">
            <a:xfrm>
              <a:off x="6313199" y="4229315"/>
              <a:ext cx="306910" cy="306910"/>
            </a:xfrm>
            <a:prstGeom prst="ellipse">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vert="horz" wrap="square" lIns="91440" tIns="45720" rIns="91440" bIns="45720" numCol="1" anchor="t" anchorCtr="0" compatLnSpc="1">
              <a:prstTxWarp prst="textNoShape">
                <a:avLst/>
              </a:prstTxWarp>
            </a:bodyPr>
            <a:lstStyle/>
            <a:p>
              <a:endParaRPr lang="en-US" dirty="0">
                <a:solidFill>
                  <a:schemeClr val="bg1"/>
                </a:solidFill>
                <a:latin typeface="Arial" panose="020B0604020202020204" pitchFamily="34" charset="0"/>
                <a:cs typeface="Arial" panose="020B0604020202020204" pitchFamily="34" charset="0"/>
              </a:endParaRPr>
            </a:p>
          </p:txBody>
        </p:sp>
        <p:grpSp>
          <p:nvGrpSpPr>
            <p:cNvPr id="40" name="Group 39">
              <a:extLst>
                <a:ext uri="{FF2B5EF4-FFF2-40B4-BE49-F238E27FC236}">
                  <a16:creationId xmlns:a16="http://schemas.microsoft.com/office/drawing/2014/main" id="{0ED8438D-729D-4710-8E8B-16304A6E1335}"/>
                </a:ext>
              </a:extLst>
            </p:cNvPr>
            <p:cNvGrpSpPr/>
            <p:nvPr/>
          </p:nvGrpSpPr>
          <p:grpSpPr bwMode="gray">
            <a:xfrm>
              <a:off x="6399804" y="4314508"/>
              <a:ext cx="140052" cy="136525"/>
              <a:chOff x="6405478" y="4314507"/>
              <a:chExt cx="140052" cy="136525"/>
            </a:xfrm>
          </p:grpSpPr>
          <p:sp>
            <p:nvSpPr>
              <p:cNvPr id="41" name="Arrow: Chevron 40">
                <a:extLst>
                  <a:ext uri="{FF2B5EF4-FFF2-40B4-BE49-F238E27FC236}">
                    <a16:creationId xmlns:a16="http://schemas.microsoft.com/office/drawing/2014/main" id="{B55F176C-1253-4E38-B518-BCF7E0E9E2A3}"/>
                  </a:ext>
                </a:extLst>
              </p:cNvPr>
              <p:cNvSpPr/>
              <p:nvPr/>
            </p:nvSpPr>
            <p:spPr bwMode="gray">
              <a:xfrm>
                <a:off x="6405478" y="4314507"/>
                <a:ext cx="74784" cy="136525"/>
              </a:xfrm>
              <a:prstGeom prst="chevron">
                <a:avLst>
                  <a:gd name="adj" fmla="val 71053"/>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solidFill>
                    <a:schemeClr val="tx1"/>
                  </a:solidFill>
                  <a:latin typeface="Arial" panose="020B0604020202020204" pitchFamily="34" charset="0"/>
                  <a:cs typeface="Arial" panose="020B0604020202020204" pitchFamily="34" charset="0"/>
                </a:endParaRPr>
              </a:p>
            </p:txBody>
          </p:sp>
          <p:sp>
            <p:nvSpPr>
              <p:cNvPr id="42" name="Arrow: Chevron 41">
                <a:extLst>
                  <a:ext uri="{FF2B5EF4-FFF2-40B4-BE49-F238E27FC236}">
                    <a16:creationId xmlns:a16="http://schemas.microsoft.com/office/drawing/2014/main" id="{A51F136A-0C41-4D02-8113-60260F80FC40}"/>
                  </a:ext>
                </a:extLst>
              </p:cNvPr>
              <p:cNvSpPr/>
              <p:nvPr/>
            </p:nvSpPr>
            <p:spPr bwMode="gray">
              <a:xfrm>
                <a:off x="6470746" y="4314507"/>
                <a:ext cx="74784" cy="136525"/>
              </a:xfrm>
              <a:prstGeom prst="chevron">
                <a:avLst>
                  <a:gd name="adj" fmla="val 71053"/>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solidFill>
                    <a:schemeClr val="tx1"/>
                  </a:solidFill>
                  <a:latin typeface="Arial" panose="020B0604020202020204" pitchFamily="34" charset="0"/>
                  <a:cs typeface="Arial" panose="020B0604020202020204" pitchFamily="34" charset="0"/>
                </a:endParaRPr>
              </a:p>
            </p:txBody>
          </p:sp>
        </p:grpSp>
      </p:grpSp>
      <p:grpSp>
        <p:nvGrpSpPr>
          <p:cNvPr id="43" name="Group 42">
            <a:extLst>
              <a:ext uri="{FF2B5EF4-FFF2-40B4-BE49-F238E27FC236}">
                <a16:creationId xmlns:a16="http://schemas.microsoft.com/office/drawing/2014/main" id="{912CCF0D-D8E8-4B8A-966C-224CB3BC46DF}"/>
              </a:ext>
            </a:extLst>
          </p:cNvPr>
          <p:cNvGrpSpPr/>
          <p:nvPr/>
        </p:nvGrpSpPr>
        <p:grpSpPr bwMode="gray">
          <a:xfrm>
            <a:off x="5345819" y="7053051"/>
            <a:ext cx="611710" cy="611710"/>
            <a:chOff x="6313199" y="4229315"/>
            <a:chExt cx="306910" cy="306910"/>
          </a:xfrm>
        </p:grpSpPr>
        <p:sp>
          <p:nvSpPr>
            <p:cNvPr id="44" name="Oval 50">
              <a:extLst>
                <a:ext uri="{FF2B5EF4-FFF2-40B4-BE49-F238E27FC236}">
                  <a16:creationId xmlns:a16="http://schemas.microsoft.com/office/drawing/2014/main" id="{4F35FC2B-DB71-4A64-8CA7-C64750FA2F9D}"/>
                </a:ext>
              </a:extLst>
            </p:cNvPr>
            <p:cNvSpPr>
              <a:spLocks noChangeArrowheads="1"/>
            </p:cNvSpPr>
            <p:nvPr/>
          </p:nvSpPr>
          <p:spPr bwMode="gray">
            <a:xfrm>
              <a:off x="6313199" y="4229315"/>
              <a:ext cx="306910" cy="306910"/>
            </a:xfrm>
            <a:prstGeom prst="ellipse">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vert="horz" wrap="square" lIns="91440" tIns="45720" rIns="91440" bIns="45720" numCol="1" anchor="t" anchorCtr="0" compatLnSpc="1">
              <a:prstTxWarp prst="textNoShape">
                <a:avLst/>
              </a:prstTxWarp>
            </a:bodyPr>
            <a:lstStyle/>
            <a:p>
              <a:endParaRPr lang="en-US" dirty="0">
                <a:solidFill>
                  <a:schemeClr val="bg1"/>
                </a:solidFill>
                <a:latin typeface="Arial" panose="020B0604020202020204" pitchFamily="34" charset="0"/>
                <a:cs typeface="Arial" panose="020B0604020202020204" pitchFamily="34" charset="0"/>
              </a:endParaRPr>
            </a:p>
          </p:txBody>
        </p:sp>
        <p:grpSp>
          <p:nvGrpSpPr>
            <p:cNvPr id="45" name="Group 44">
              <a:extLst>
                <a:ext uri="{FF2B5EF4-FFF2-40B4-BE49-F238E27FC236}">
                  <a16:creationId xmlns:a16="http://schemas.microsoft.com/office/drawing/2014/main" id="{83C124FB-243D-473D-92FD-9B5B3931870F}"/>
                </a:ext>
              </a:extLst>
            </p:cNvPr>
            <p:cNvGrpSpPr/>
            <p:nvPr/>
          </p:nvGrpSpPr>
          <p:grpSpPr bwMode="gray">
            <a:xfrm>
              <a:off x="6399804" y="4314508"/>
              <a:ext cx="140052" cy="136525"/>
              <a:chOff x="6405478" y="4314507"/>
              <a:chExt cx="140052" cy="136525"/>
            </a:xfrm>
          </p:grpSpPr>
          <p:sp>
            <p:nvSpPr>
              <p:cNvPr id="46" name="Arrow: Chevron 45">
                <a:extLst>
                  <a:ext uri="{FF2B5EF4-FFF2-40B4-BE49-F238E27FC236}">
                    <a16:creationId xmlns:a16="http://schemas.microsoft.com/office/drawing/2014/main" id="{78D8799B-8AFF-4F59-8CEE-31AB5100DDF0}"/>
                  </a:ext>
                </a:extLst>
              </p:cNvPr>
              <p:cNvSpPr/>
              <p:nvPr/>
            </p:nvSpPr>
            <p:spPr bwMode="gray">
              <a:xfrm>
                <a:off x="6405478" y="4314507"/>
                <a:ext cx="74784" cy="136525"/>
              </a:xfrm>
              <a:prstGeom prst="chevron">
                <a:avLst>
                  <a:gd name="adj" fmla="val 71053"/>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solidFill>
                    <a:schemeClr val="tx1"/>
                  </a:solidFill>
                  <a:latin typeface="Arial" panose="020B0604020202020204" pitchFamily="34" charset="0"/>
                  <a:cs typeface="Arial" panose="020B0604020202020204" pitchFamily="34" charset="0"/>
                </a:endParaRPr>
              </a:p>
            </p:txBody>
          </p:sp>
          <p:sp>
            <p:nvSpPr>
              <p:cNvPr id="47" name="Arrow: Chevron 46">
                <a:extLst>
                  <a:ext uri="{FF2B5EF4-FFF2-40B4-BE49-F238E27FC236}">
                    <a16:creationId xmlns:a16="http://schemas.microsoft.com/office/drawing/2014/main" id="{E219EDCE-808B-4FD3-8D64-58DCEBEC4107}"/>
                  </a:ext>
                </a:extLst>
              </p:cNvPr>
              <p:cNvSpPr/>
              <p:nvPr/>
            </p:nvSpPr>
            <p:spPr bwMode="gray">
              <a:xfrm>
                <a:off x="6470746" y="4314507"/>
                <a:ext cx="74784" cy="136525"/>
              </a:xfrm>
              <a:prstGeom prst="chevron">
                <a:avLst>
                  <a:gd name="adj" fmla="val 71053"/>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solidFill>
                    <a:schemeClr val="tx1"/>
                  </a:solidFill>
                  <a:latin typeface="Arial" panose="020B0604020202020204" pitchFamily="34" charset="0"/>
                  <a:cs typeface="Arial" panose="020B0604020202020204" pitchFamily="34" charset="0"/>
                </a:endParaRPr>
              </a:p>
            </p:txBody>
          </p:sp>
        </p:grpSp>
      </p:grpSp>
      <p:grpSp>
        <p:nvGrpSpPr>
          <p:cNvPr id="48" name="Group 47">
            <a:extLst>
              <a:ext uri="{FF2B5EF4-FFF2-40B4-BE49-F238E27FC236}">
                <a16:creationId xmlns:a16="http://schemas.microsoft.com/office/drawing/2014/main" id="{A71D102E-F1A5-4E54-9550-B7FB400CC532}"/>
              </a:ext>
            </a:extLst>
          </p:cNvPr>
          <p:cNvGrpSpPr/>
          <p:nvPr/>
        </p:nvGrpSpPr>
        <p:grpSpPr bwMode="gray">
          <a:xfrm>
            <a:off x="5315524" y="8074462"/>
            <a:ext cx="611710" cy="611710"/>
            <a:chOff x="6313199" y="4229315"/>
            <a:chExt cx="306910" cy="306910"/>
          </a:xfrm>
        </p:grpSpPr>
        <p:sp>
          <p:nvSpPr>
            <p:cNvPr id="49" name="Oval 50">
              <a:extLst>
                <a:ext uri="{FF2B5EF4-FFF2-40B4-BE49-F238E27FC236}">
                  <a16:creationId xmlns:a16="http://schemas.microsoft.com/office/drawing/2014/main" id="{465838E6-3A81-4FFE-B1AB-8FF39366D3DF}"/>
                </a:ext>
              </a:extLst>
            </p:cNvPr>
            <p:cNvSpPr>
              <a:spLocks noChangeArrowheads="1"/>
            </p:cNvSpPr>
            <p:nvPr/>
          </p:nvSpPr>
          <p:spPr bwMode="gray">
            <a:xfrm>
              <a:off x="6313199" y="4229315"/>
              <a:ext cx="306910" cy="306910"/>
            </a:xfrm>
            <a:prstGeom prst="ellipse">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vert="horz" wrap="square" lIns="91440" tIns="45720" rIns="91440" bIns="45720" numCol="1" anchor="t" anchorCtr="0" compatLnSpc="1">
              <a:prstTxWarp prst="textNoShape">
                <a:avLst/>
              </a:prstTxWarp>
            </a:bodyPr>
            <a:lstStyle/>
            <a:p>
              <a:endParaRPr lang="en-US" dirty="0">
                <a:solidFill>
                  <a:schemeClr val="bg1"/>
                </a:solidFill>
                <a:latin typeface="Arial" panose="020B0604020202020204" pitchFamily="34" charset="0"/>
                <a:cs typeface="Arial" panose="020B0604020202020204" pitchFamily="34" charset="0"/>
              </a:endParaRPr>
            </a:p>
          </p:txBody>
        </p:sp>
        <p:grpSp>
          <p:nvGrpSpPr>
            <p:cNvPr id="50" name="Group 49">
              <a:extLst>
                <a:ext uri="{FF2B5EF4-FFF2-40B4-BE49-F238E27FC236}">
                  <a16:creationId xmlns:a16="http://schemas.microsoft.com/office/drawing/2014/main" id="{06FEF1A1-5813-4272-9D71-3CB27CD60532}"/>
                </a:ext>
              </a:extLst>
            </p:cNvPr>
            <p:cNvGrpSpPr/>
            <p:nvPr/>
          </p:nvGrpSpPr>
          <p:grpSpPr bwMode="gray">
            <a:xfrm>
              <a:off x="6399804" y="4314508"/>
              <a:ext cx="140052" cy="136525"/>
              <a:chOff x="6405478" y="4314507"/>
              <a:chExt cx="140052" cy="136525"/>
            </a:xfrm>
          </p:grpSpPr>
          <p:sp>
            <p:nvSpPr>
              <p:cNvPr id="51" name="Arrow: Chevron 50">
                <a:extLst>
                  <a:ext uri="{FF2B5EF4-FFF2-40B4-BE49-F238E27FC236}">
                    <a16:creationId xmlns:a16="http://schemas.microsoft.com/office/drawing/2014/main" id="{73AAB265-0D03-4EA9-B87C-8374C69AA95F}"/>
                  </a:ext>
                </a:extLst>
              </p:cNvPr>
              <p:cNvSpPr/>
              <p:nvPr/>
            </p:nvSpPr>
            <p:spPr bwMode="gray">
              <a:xfrm>
                <a:off x="6405478" y="4314507"/>
                <a:ext cx="74784" cy="136525"/>
              </a:xfrm>
              <a:prstGeom prst="chevron">
                <a:avLst>
                  <a:gd name="adj" fmla="val 71053"/>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solidFill>
                    <a:schemeClr val="tx1"/>
                  </a:solidFill>
                  <a:latin typeface="Arial" panose="020B0604020202020204" pitchFamily="34" charset="0"/>
                  <a:cs typeface="Arial" panose="020B0604020202020204" pitchFamily="34" charset="0"/>
                </a:endParaRPr>
              </a:p>
            </p:txBody>
          </p:sp>
          <p:sp>
            <p:nvSpPr>
              <p:cNvPr id="52" name="Arrow: Chevron 51">
                <a:extLst>
                  <a:ext uri="{FF2B5EF4-FFF2-40B4-BE49-F238E27FC236}">
                    <a16:creationId xmlns:a16="http://schemas.microsoft.com/office/drawing/2014/main" id="{862D43EE-30D3-4D6A-9091-E94A9B0B36DB}"/>
                  </a:ext>
                </a:extLst>
              </p:cNvPr>
              <p:cNvSpPr/>
              <p:nvPr/>
            </p:nvSpPr>
            <p:spPr bwMode="gray">
              <a:xfrm>
                <a:off x="6470746" y="4314507"/>
                <a:ext cx="74784" cy="136525"/>
              </a:xfrm>
              <a:prstGeom prst="chevron">
                <a:avLst>
                  <a:gd name="adj" fmla="val 71053"/>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solidFill>
                    <a:schemeClr val="tx1"/>
                  </a:solidFill>
                  <a:latin typeface="Arial" panose="020B0604020202020204" pitchFamily="34" charset="0"/>
                  <a:cs typeface="Arial" panose="020B0604020202020204" pitchFamily="34" charset="0"/>
                </a:endParaRPr>
              </a:p>
            </p:txBody>
          </p:sp>
        </p:grpSp>
      </p:grpSp>
      <p:grpSp>
        <p:nvGrpSpPr>
          <p:cNvPr id="53" name="Group 52">
            <a:extLst>
              <a:ext uri="{FF2B5EF4-FFF2-40B4-BE49-F238E27FC236}">
                <a16:creationId xmlns:a16="http://schemas.microsoft.com/office/drawing/2014/main" id="{00B15C35-17A4-47FF-97B6-E3A40FDB097D}"/>
              </a:ext>
            </a:extLst>
          </p:cNvPr>
          <p:cNvGrpSpPr/>
          <p:nvPr/>
        </p:nvGrpSpPr>
        <p:grpSpPr bwMode="gray">
          <a:xfrm>
            <a:off x="5356104" y="9095873"/>
            <a:ext cx="611710" cy="611710"/>
            <a:chOff x="6313199" y="4229315"/>
            <a:chExt cx="306910" cy="306910"/>
          </a:xfrm>
        </p:grpSpPr>
        <p:sp>
          <p:nvSpPr>
            <p:cNvPr id="54" name="Oval 50">
              <a:extLst>
                <a:ext uri="{FF2B5EF4-FFF2-40B4-BE49-F238E27FC236}">
                  <a16:creationId xmlns:a16="http://schemas.microsoft.com/office/drawing/2014/main" id="{05EE03D0-FE5A-4611-BFC1-19BAAD653519}"/>
                </a:ext>
              </a:extLst>
            </p:cNvPr>
            <p:cNvSpPr>
              <a:spLocks noChangeArrowheads="1"/>
            </p:cNvSpPr>
            <p:nvPr/>
          </p:nvSpPr>
          <p:spPr bwMode="gray">
            <a:xfrm>
              <a:off x="6313199" y="4229315"/>
              <a:ext cx="306910" cy="306910"/>
            </a:xfrm>
            <a:prstGeom prst="ellipse">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vert="horz" wrap="square" lIns="91440" tIns="45720" rIns="91440" bIns="45720" numCol="1" anchor="t" anchorCtr="0" compatLnSpc="1">
              <a:prstTxWarp prst="textNoShape">
                <a:avLst/>
              </a:prstTxWarp>
            </a:bodyPr>
            <a:lstStyle/>
            <a:p>
              <a:endParaRPr lang="en-US" dirty="0">
                <a:solidFill>
                  <a:schemeClr val="bg1"/>
                </a:solidFill>
                <a:latin typeface="Arial" panose="020B0604020202020204" pitchFamily="34" charset="0"/>
                <a:cs typeface="Arial" panose="020B0604020202020204" pitchFamily="34" charset="0"/>
              </a:endParaRPr>
            </a:p>
          </p:txBody>
        </p:sp>
        <p:grpSp>
          <p:nvGrpSpPr>
            <p:cNvPr id="55" name="Group 54">
              <a:extLst>
                <a:ext uri="{FF2B5EF4-FFF2-40B4-BE49-F238E27FC236}">
                  <a16:creationId xmlns:a16="http://schemas.microsoft.com/office/drawing/2014/main" id="{8FA65325-7720-4EAA-B061-30F4D67378FB}"/>
                </a:ext>
              </a:extLst>
            </p:cNvPr>
            <p:cNvGrpSpPr/>
            <p:nvPr/>
          </p:nvGrpSpPr>
          <p:grpSpPr bwMode="gray">
            <a:xfrm>
              <a:off x="6399804" y="4314508"/>
              <a:ext cx="140052" cy="136525"/>
              <a:chOff x="6405478" y="4314507"/>
              <a:chExt cx="140052" cy="136525"/>
            </a:xfrm>
          </p:grpSpPr>
          <p:sp>
            <p:nvSpPr>
              <p:cNvPr id="56" name="Arrow: Chevron 55">
                <a:extLst>
                  <a:ext uri="{FF2B5EF4-FFF2-40B4-BE49-F238E27FC236}">
                    <a16:creationId xmlns:a16="http://schemas.microsoft.com/office/drawing/2014/main" id="{2FE93B71-9FAB-4ABE-8015-52F1FD26784A}"/>
                  </a:ext>
                </a:extLst>
              </p:cNvPr>
              <p:cNvSpPr/>
              <p:nvPr/>
            </p:nvSpPr>
            <p:spPr bwMode="gray">
              <a:xfrm>
                <a:off x="6405478" y="4314507"/>
                <a:ext cx="74784" cy="136525"/>
              </a:xfrm>
              <a:prstGeom prst="chevron">
                <a:avLst>
                  <a:gd name="adj" fmla="val 71053"/>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solidFill>
                    <a:schemeClr val="tx1"/>
                  </a:solidFill>
                  <a:latin typeface="Arial" panose="020B0604020202020204" pitchFamily="34" charset="0"/>
                  <a:cs typeface="Arial" panose="020B0604020202020204" pitchFamily="34" charset="0"/>
                </a:endParaRPr>
              </a:p>
            </p:txBody>
          </p:sp>
          <p:sp>
            <p:nvSpPr>
              <p:cNvPr id="57" name="Arrow: Chevron 56">
                <a:extLst>
                  <a:ext uri="{FF2B5EF4-FFF2-40B4-BE49-F238E27FC236}">
                    <a16:creationId xmlns:a16="http://schemas.microsoft.com/office/drawing/2014/main" id="{442C5F8B-27D7-4499-A1D5-BCB8470726BF}"/>
                  </a:ext>
                </a:extLst>
              </p:cNvPr>
              <p:cNvSpPr/>
              <p:nvPr/>
            </p:nvSpPr>
            <p:spPr bwMode="gray">
              <a:xfrm>
                <a:off x="6470746" y="4314507"/>
                <a:ext cx="74784" cy="136525"/>
              </a:xfrm>
              <a:prstGeom prst="chevron">
                <a:avLst>
                  <a:gd name="adj" fmla="val 71053"/>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solidFill>
                    <a:schemeClr val="tx1"/>
                  </a:solidFill>
                  <a:latin typeface="Arial" panose="020B0604020202020204" pitchFamily="34" charset="0"/>
                  <a:cs typeface="Arial" panose="020B0604020202020204" pitchFamily="34" charset="0"/>
                </a:endParaRPr>
              </a:p>
            </p:txBody>
          </p:sp>
        </p:grpSp>
      </p:grpSp>
      <p:pic>
        <p:nvPicPr>
          <p:cNvPr id="59" name="Picture 58">
            <a:extLst>
              <a:ext uri="{FF2B5EF4-FFF2-40B4-BE49-F238E27FC236}">
                <a16:creationId xmlns:a16="http://schemas.microsoft.com/office/drawing/2014/main" id="{BA40F5BD-5547-4979-86E9-CD81F229E0D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145000" y="263434"/>
            <a:ext cx="762002" cy="76520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Graphic 25">
            <a:hlinkClick r:id="rId2"/>
            <a:extLst>
              <a:ext uri="{FF2B5EF4-FFF2-40B4-BE49-F238E27FC236}">
                <a16:creationId xmlns:a16="http://schemas.microsoft.com/office/drawing/2014/main" id="{06E8D359-ABF2-49E7-B365-161826D7B86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10400" y="3737342"/>
            <a:ext cx="341944" cy="341944"/>
          </a:xfrm>
          <a:prstGeom prst="rect">
            <a:avLst/>
          </a:prstGeom>
        </p:spPr>
      </p:pic>
      <p:grpSp>
        <p:nvGrpSpPr>
          <p:cNvPr id="2" name="object 2"/>
          <p:cNvGrpSpPr/>
          <p:nvPr/>
        </p:nvGrpSpPr>
        <p:grpSpPr>
          <a:xfrm>
            <a:off x="1" y="7734300"/>
            <a:ext cx="2895599" cy="2553287"/>
            <a:chOff x="0" y="5457142"/>
            <a:chExt cx="5626735" cy="4830445"/>
          </a:xfrm>
        </p:grpSpPr>
        <p:sp>
          <p:nvSpPr>
            <p:cNvPr id="3" name="object 3"/>
            <p:cNvSpPr/>
            <p:nvPr/>
          </p:nvSpPr>
          <p:spPr>
            <a:xfrm>
              <a:off x="0" y="6308597"/>
              <a:ext cx="5433410" cy="3978401"/>
            </a:xfrm>
            <a:prstGeom prst="rect">
              <a:avLst/>
            </a:prstGeom>
            <a:blipFill>
              <a:blip r:embed="rId5" cstate="print"/>
              <a:stretch>
                <a:fillRect/>
              </a:stretch>
            </a:blipFill>
          </p:spPr>
          <p:txBody>
            <a:bodyPr wrap="square" lIns="0" tIns="0" rIns="0" bIns="0" rtlCol="0"/>
            <a:lstStyle/>
            <a:p>
              <a:endParaRPr/>
            </a:p>
          </p:txBody>
        </p:sp>
        <p:sp>
          <p:nvSpPr>
            <p:cNvPr id="4" name="object 4"/>
            <p:cNvSpPr/>
            <p:nvPr/>
          </p:nvSpPr>
          <p:spPr>
            <a:xfrm>
              <a:off x="33919" y="5457142"/>
              <a:ext cx="5592445" cy="4830445"/>
            </a:xfrm>
            <a:custGeom>
              <a:avLst/>
              <a:gdLst/>
              <a:ahLst/>
              <a:cxnLst/>
              <a:rect l="l" t="t" r="r" b="b"/>
              <a:pathLst>
                <a:path w="5592445" h="4830445">
                  <a:moveTo>
                    <a:pt x="43615" y="4829856"/>
                  </a:moveTo>
                  <a:lnTo>
                    <a:pt x="0" y="4829856"/>
                  </a:lnTo>
                  <a:lnTo>
                    <a:pt x="5573550" y="0"/>
                  </a:lnTo>
                  <a:lnTo>
                    <a:pt x="5592255" y="21582"/>
                  </a:lnTo>
                  <a:lnTo>
                    <a:pt x="43615" y="4829856"/>
                  </a:lnTo>
                  <a:close/>
                </a:path>
              </a:pathLst>
            </a:custGeom>
            <a:solidFill>
              <a:srgbClr val="FFFFFF"/>
            </a:solidFill>
          </p:spPr>
          <p:txBody>
            <a:bodyPr wrap="square" lIns="0" tIns="0" rIns="0" bIns="0" rtlCol="0"/>
            <a:lstStyle/>
            <a:p>
              <a:endParaRPr/>
            </a:p>
          </p:txBody>
        </p:sp>
      </p:grpSp>
      <p:grpSp>
        <p:nvGrpSpPr>
          <p:cNvPr id="5" name="object 5"/>
          <p:cNvGrpSpPr/>
          <p:nvPr/>
        </p:nvGrpSpPr>
        <p:grpSpPr>
          <a:xfrm>
            <a:off x="14554200" y="0"/>
            <a:ext cx="3733890" cy="2933700"/>
            <a:chOff x="13182691" y="0"/>
            <a:chExt cx="5105400" cy="4536440"/>
          </a:xfrm>
        </p:grpSpPr>
        <p:sp>
          <p:nvSpPr>
            <p:cNvPr id="6" name="object 6"/>
            <p:cNvSpPr/>
            <p:nvPr/>
          </p:nvSpPr>
          <p:spPr>
            <a:xfrm>
              <a:off x="14644247" y="0"/>
              <a:ext cx="3643752" cy="3917105"/>
            </a:xfrm>
            <a:prstGeom prst="rect">
              <a:avLst/>
            </a:prstGeom>
            <a:blipFill>
              <a:blip r:embed="rId6" cstate="print"/>
              <a:stretch>
                <a:fillRect/>
              </a:stretch>
            </a:blipFill>
          </p:spPr>
          <p:txBody>
            <a:bodyPr wrap="square" lIns="0" tIns="0" rIns="0" bIns="0" rtlCol="0"/>
            <a:lstStyle/>
            <a:p>
              <a:endParaRPr/>
            </a:p>
          </p:txBody>
        </p:sp>
        <p:sp>
          <p:nvSpPr>
            <p:cNvPr id="7" name="object 7"/>
            <p:cNvSpPr/>
            <p:nvPr/>
          </p:nvSpPr>
          <p:spPr>
            <a:xfrm>
              <a:off x="13182691" y="90333"/>
              <a:ext cx="5105400" cy="4446270"/>
            </a:xfrm>
            <a:custGeom>
              <a:avLst/>
              <a:gdLst/>
              <a:ahLst/>
              <a:cxnLst/>
              <a:rect l="l" t="t" r="r" b="b"/>
              <a:pathLst>
                <a:path w="5105400" h="4446270">
                  <a:moveTo>
                    <a:pt x="5105308" y="37807"/>
                  </a:moveTo>
                  <a:lnTo>
                    <a:pt x="18713" y="4445684"/>
                  </a:lnTo>
                  <a:lnTo>
                    <a:pt x="0" y="4424089"/>
                  </a:lnTo>
                  <a:lnTo>
                    <a:pt x="5105308" y="0"/>
                  </a:lnTo>
                  <a:lnTo>
                    <a:pt x="5105308" y="37807"/>
                  </a:lnTo>
                  <a:close/>
                </a:path>
              </a:pathLst>
            </a:custGeom>
            <a:solidFill>
              <a:srgbClr val="FFFFFF"/>
            </a:solidFill>
          </p:spPr>
          <p:txBody>
            <a:bodyPr wrap="square" lIns="0" tIns="0" rIns="0" bIns="0" rtlCol="0"/>
            <a:lstStyle/>
            <a:p>
              <a:endParaRPr/>
            </a:p>
          </p:txBody>
        </p:sp>
      </p:grpSp>
      <p:pic>
        <p:nvPicPr>
          <p:cNvPr id="17" name="Picture 16">
            <a:extLst>
              <a:ext uri="{FF2B5EF4-FFF2-40B4-BE49-F238E27FC236}">
                <a16:creationId xmlns:a16="http://schemas.microsoft.com/office/drawing/2014/main" id="{80B27606-0FF7-4DCD-840C-DEBD135FF38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093018" y="9165110"/>
            <a:ext cx="762002" cy="765204"/>
          </a:xfrm>
          <a:prstGeom prst="rect">
            <a:avLst/>
          </a:prstGeom>
        </p:spPr>
      </p:pic>
      <p:sp>
        <p:nvSpPr>
          <p:cNvPr id="11" name="TextBox 10">
            <a:extLst>
              <a:ext uri="{FF2B5EF4-FFF2-40B4-BE49-F238E27FC236}">
                <a16:creationId xmlns:a16="http://schemas.microsoft.com/office/drawing/2014/main" id="{54F4F086-2EAD-4259-9530-71F6995C0A7D}"/>
              </a:ext>
            </a:extLst>
          </p:cNvPr>
          <p:cNvSpPr txBox="1"/>
          <p:nvPr/>
        </p:nvSpPr>
        <p:spPr>
          <a:xfrm>
            <a:off x="5618018" y="818678"/>
            <a:ext cx="3491346" cy="523220"/>
          </a:xfrm>
          <a:prstGeom prst="rect">
            <a:avLst/>
          </a:prstGeom>
          <a:noFill/>
        </p:spPr>
        <p:txBody>
          <a:bodyPr wrap="square" rtlCol="0">
            <a:spAutoFit/>
          </a:bodyPr>
          <a:lstStyle/>
          <a:p>
            <a:r>
              <a:rPr lang="en-US" sz="2800" dirty="0">
                <a:solidFill>
                  <a:srgbClr val="00B050"/>
                </a:solidFill>
                <a:latin typeface="Bahnschrift SemiBold" panose="020B0502040204020203" pitchFamily="34" charset="0"/>
              </a:rPr>
              <a:t>Yash Gupta</a:t>
            </a:r>
            <a:endParaRPr lang="en-US" sz="2000" dirty="0">
              <a:latin typeface="Bahnschrift SemiBold" panose="020B0502040204020203" pitchFamily="34" charset="0"/>
            </a:endParaRPr>
          </a:p>
        </p:txBody>
      </p:sp>
      <p:sp>
        <p:nvSpPr>
          <p:cNvPr id="12" name="TextBox 11">
            <a:extLst>
              <a:ext uri="{FF2B5EF4-FFF2-40B4-BE49-F238E27FC236}">
                <a16:creationId xmlns:a16="http://schemas.microsoft.com/office/drawing/2014/main" id="{F7C44587-F67C-427F-A101-AE356ED02FAF}"/>
              </a:ext>
            </a:extLst>
          </p:cNvPr>
          <p:cNvSpPr txBox="1"/>
          <p:nvPr/>
        </p:nvSpPr>
        <p:spPr>
          <a:xfrm>
            <a:off x="5617884" y="1420684"/>
            <a:ext cx="3145049" cy="630862"/>
          </a:xfrm>
          <a:prstGeom prst="rect">
            <a:avLst/>
          </a:prstGeom>
          <a:noFill/>
        </p:spPr>
        <p:txBody>
          <a:bodyPr wrap="square" rtlCol="0">
            <a:spAutoFit/>
          </a:bodyPr>
          <a:lstStyle/>
          <a:p>
            <a:r>
              <a:rPr lang="en-US" sz="2200" dirty="0">
                <a:latin typeface="Bahnschrift SemiBold" panose="020B0502040204020203" pitchFamily="34" charset="0"/>
              </a:rPr>
              <a:t>Brand Integration Lead</a:t>
            </a:r>
          </a:p>
        </p:txBody>
      </p:sp>
      <p:sp>
        <p:nvSpPr>
          <p:cNvPr id="13" name="TextBox 12">
            <a:extLst>
              <a:ext uri="{FF2B5EF4-FFF2-40B4-BE49-F238E27FC236}">
                <a16:creationId xmlns:a16="http://schemas.microsoft.com/office/drawing/2014/main" id="{6C2470AF-4B5B-4896-BFBD-5DDBA9D51210}"/>
              </a:ext>
            </a:extLst>
          </p:cNvPr>
          <p:cNvSpPr txBox="1"/>
          <p:nvPr/>
        </p:nvSpPr>
        <p:spPr>
          <a:xfrm>
            <a:off x="5617817" y="1996674"/>
            <a:ext cx="2424546" cy="521374"/>
          </a:xfrm>
          <a:prstGeom prst="rect">
            <a:avLst/>
          </a:prstGeom>
          <a:noFill/>
        </p:spPr>
        <p:txBody>
          <a:bodyPr wrap="square" rtlCol="0">
            <a:spAutoFit/>
          </a:bodyPr>
          <a:lstStyle/>
          <a:p>
            <a:r>
              <a:rPr lang="en-US" sz="2200" dirty="0">
                <a:latin typeface="Bahnschrift SemiBold" panose="020B0502040204020203" pitchFamily="34" charset="0"/>
              </a:rPr>
              <a:t>Howrah, India</a:t>
            </a:r>
          </a:p>
        </p:txBody>
      </p:sp>
      <p:sp>
        <p:nvSpPr>
          <p:cNvPr id="14" name="TextBox 13">
            <a:extLst>
              <a:ext uri="{FF2B5EF4-FFF2-40B4-BE49-F238E27FC236}">
                <a16:creationId xmlns:a16="http://schemas.microsoft.com/office/drawing/2014/main" id="{58AE2289-8F45-46D4-837E-E356B287BFC9}"/>
              </a:ext>
            </a:extLst>
          </p:cNvPr>
          <p:cNvSpPr txBox="1"/>
          <p:nvPr/>
        </p:nvSpPr>
        <p:spPr>
          <a:xfrm>
            <a:off x="5631672" y="2627536"/>
            <a:ext cx="2424546" cy="430887"/>
          </a:xfrm>
          <a:prstGeom prst="rect">
            <a:avLst/>
          </a:prstGeom>
          <a:noFill/>
        </p:spPr>
        <p:txBody>
          <a:bodyPr wrap="square" rtlCol="0">
            <a:spAutoFit/>
          </a:bodyPr>
          <a:lstStyle/>
          <a:p>
            <a:r>
              <a:rPr lang="en-US" sz="2200" dirty="0">
                <a:latin typeface="Bahnschrift SemiBold" panose="020B0502040204020203" pitchFamily="34" charset="0"/>
              </a:rPr>
              <a:t>9330352781</a:t>
            </a:r>
          </a:p>
        </p:txBody>
      </p:sp>
      <p:sp>
        <p:nvSpPr>
          <p:cNvPr id="15" name="TextBox 14">
            <a:extLst>
              <a:ext uri="{FF2B5EF4-FFF2-40B4-BE49-F238E27FC236}">
                <a16:creationId xmlns:a16="http://schemas.microsoft.com/office/drawing/2014/main" id="{7C5C4175-0A79-4F6D-B207-AC4FAAC5D8D8}"/>
              </a:ext>
            </a:extLst>
          </p:cNvPr>
          <p:cNvSpPr txBox="1"/>
          <p:nvPr/>
        </p:nvSpPr>
        <p:spPr>
          <a:xfrm>
            <a:off x="5618018" y="3167911"/>
            <a:ext cx="3754582" cy="430887"/>
          </a:xfrm>
          <a:prstGeom prst="rect">
            <a:avLst/>
          </a:prstGeom>
          <a:noFill/>
        </p:spPr>
        <p:txBody>
          <a:bodyPr wrap="square" rtlCol="0">
            <a:spAutoFit/>
          </a:bodyPr>
          <a:lstStyle/>
          <a:p>
            <a:r>
              <a:rPr lang="en-US" sz="2200" b="0" i="0" strike="noStrike" dirty="0">
                <a:solidFill>
                  <a:srgbClr val="00B050"/>
                </a:solidFill>
                <a:effectLst/>
                <a:latin typeface="Bahnschrift SemiBold" panose="020B0502040204020203" pitchFamily="34" charset="0"/>
                <a:hlinkClick r:id="rId8">
                  <a:extLst>
                    <a:ext uri="{A12FA001-AC4F-418D-AE19-62706E023703}">
                      <ahyp:hlinkClr xmlns:ahyp="http://schemas.microsoft.com/office/drawing/2018/hyperlinkcolor" val="tx"/>
                    </a:ext>
                  </a:extLst>
                </a:hlinkClick>
              </a:rPr>
              <a:t>yashgupta2673@gmail.com</a:t>
            </a:r>
            <a:endParaRPr lang="en-US" sz="2200" dirty="0">
              <a:solidFill>
                <a:srgbClr val="00B050"/>
              </a:solidFill>
              <a:latin typeface="Bahnschrift SemiBold" panose="020B0502040204020203" pitchFamily="34" charset="0"/>
            </a:endParaRPr>
          </a:p>
        </p:txBody>
      </p:sp>
      <p:pic>
        <p:nvPicPr>
          <p:cNvPr id="16" name="Picture 15">
            <a:extLst>
              <a:ext uri="{FF2B5EF4-FFF2-40B4-BE49-F238E27FC236}">
                <a16:creationId xmlns:a16="http://schemas.microsoft.com/office/drawing/2014/main" id="{59C99A97-B563-4185-8ACD-454968EA41A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44968" y="5143500"/>
            <a:ext cx="3796089" cy="3796089"/>
          </a:xfrm>
          <a:prstGeom prst="rect">
            <a:avLst/>
          </a:prstGeom>
          <a:ln>
            <a:noFill/>
          </a:ln>
          <a:effectLst>
            <a:outerShdw blurRad="190500" algn="tl" rotWithShape="0">
              <a:srgbClr val="000000">
                <a:alpha val="70000"/>
              </a:srgbClr>
            </a:outerShdw>
          </a:effectLst>
        </p:spPr>
      </p:pic>
      <p:sp>
        <p:nvSpPr>
          <p:cNvPr id="19" name="TextBox 18">
            <a:extLst>
              <a:ext uri="{FF2B5EF4-FFF2-40B4-BE49-F238E27FC236}">
                <a16:creationId xmlns:a16="http://schemas.microsoft.com/office/drawing/2014/main" id="{AEFD5363-0360-49F7-BF56-330138742220}"/>
              </a:ext>
            </a:extLst>
          </p:cNvPr>
          <p:cNvSpPr txBox="1"/>
          <p:nvPr/>
        </p:nvSpPr>
        <p:spPr>
          <a:xfrm>
            <a:off x="5617817" y="5373741"/>
            <a:ext cx="3491346" cy="523220"/>
          </a:xfrm>
          <a:prstGeom prst="rect">
            <a:avLst/>
          </a:prstGeom>
          <a:noFill/>
        </p:spPr>
        <p:txBody>
          <a:bodyPr wrap="square" rtlCol="0">
            <a:spAutoFit/>
          </a:bodyPr>
          <a:lstStyle/>
          <a:p>
            <a:r>
              <a:rPr lang="en-US" sz="2800" dirty="0">
                <a:solidFill>
                  <a:srgbClr val="00B050"/>
                </a:solidFill>
                <a:latin typeface="Bahnschrift SemiBold" panose="020B0502040204020203" pitchFamily="34" charset="0"/>
              </a:rPr>
              <a:t>Ayush Pareek</a:t>
            </a:r>
            <a:endParaRPr lang="en-US" sz="2000" dirty="0">
              <a:latin typeface="Bahnschrift SemiBold" panose="020B0502040204020203" pitchFamily="34" charset="0"/>
            </a:endParaRPr>
          </a:p>
        </p:txBody>
      </p:sp>
      <p:sp>
        <p:nvSpPr>
          <p:cNvPr id="20" name="TextBox 19">
            <a:extLst>
              <a:ext uri="{FF2B5EF4-FFF2-40B4-BE49-F238E27FC236}">
                <a16:creationId xmlns:a16="http://schemas.microsoft.com/office/drawing/2014/main" id="{7F284181-FC3F-4200-9CFE-D327503FB68B}"/>
              </a:ext>
            </a:extLst>
          </p:cNvPr>
          <p:cNvSpPr txBox="1"/>
          <p:nvPr/>
        </p:nvSpPr>
        <p:spPr>
          <a:xfrm>
            <a:off x="5617817" y="6152514"/>
            <a:ext cx="3145049" cy="430887"/>
          </a:xfrm>
          <a:prstGeom prst="rect">
            <a:avLst/>
          </a:prstGeom>
          <a:noFill/>
        </p:spPr>
        <p:txBody>
          <a:bodyPr wrap="square" rtlCol="0">
            <a:spAutoFit/>
          </a:bodyPr>
          <a:lstStyle/>
          <a:p>
            <a:r>
              <a:rPr lang="en-US" sz="2200" dirty="0">
                <a:latin typeface="Bahnschrift SemiBold" panose="020B0502040204020203" pitchFamily="34" charset="0"/>
              </a:rPr>
              <a:t>Content Lead</a:t>
            </a:r>
          </a:p>
        </p:txBody>
      </p:sp>
      <p:sp>
        <p:nvSpPr>
          <p:cNvPr id="21" name="TextBox 20">
            <a:extLst>
              <a:ext uri="{FF2B5EF4-FFF2-40B4-BE49-F238E27FC236}">
                <a16:creationId xmlns:a16="http://schemas.microsoft.com/office/drawing/2014/main" id="{9D977206-A173-44C8-8620-BA1E921E3F12}"/>
              </a:ext>
            </a:extLst>
          </p:cNvPr>
          <p:cNvSpPr txBox="1"/>
          <p:nvPr/>
        </p:nvSpPr>
        <p:spPr>
          <a:xfrm>
            <a:off x="5617817" y="6759260"/>
            <a:ext cx="2424546" cy="630862"/>
          </a:xfrm>
          <a:prstGeom prst="rect">
            <a:avLst/>
          </a:prstGeom>
          <a:noFill/>
        </p:spPr>
        <p:txBody>
          <a:bodyPr wrap="square" rtlCol="0">
            <a:spAutoFit/>
          </a:bodyPr>
          <a:lstStyle/>
          <a:p>
            <a:r>
              <a:rPr lang="en-US" sz="2200" dirty="0">
                <a:latin typeface="Bahnschrift SemiBold" panose="020B0502040204020203" pitchFamily="34" charset="0"/>
              </a:rPr>
              <a:t>Howrah, India</a:t>
            </a:r>
          </a:p>
        </p:txBody>
      </p:sp>
      <p:sp>
        <p:nvSpPr>
          <p:cNvPr id="22" name="TextBox 21">
            <a:extLst>
              <a:ext uri="{FF2B5EF4-FFF2-40B4-BE49-F238E27FC236}">
                <a16:creationId xmlns:a16="http://schemas.microsoft.com/office/drawing/2014/main" id="{72236A3F-6D13-4050-A073-2F555FF7838A}"/>
              </a:ext>
            </a:extLst>
          </p:cNvPr>
          <p:cNvSpPr txBox="1"/>
          <p:nvPr/>
        </p:nvSpPr>
        <p:spPr>
          <a:xfrm>
            <a:off x="5631672" y="7362174"/>
            <a:ext cx="2424546" cy="430887"/>
          </a:xfrm>
          <a:prstGeom prst="rect">
            <a:avLst/>
          </a:prstGeom>
          <a:noFill/>
        </p:spPr>
        <p:txBody>
          <a:bodyPr wrap="square" rtlCol="0">
            <a:spAutoFit/>
          </a:bodyPr>
          <a:lstStyle/>
          <a:p>
            <a:r>
              <a:rPr lang="en-US" sz="2200" dirty="0">
                <a:latin typeface="Bahnschrift SemiBold" panose="020B0502040204020203" pitchFamily="34" charset="0"/>
              </a:rPr>
              <a:t>7596868765</a:t>
            </a:r>
          </a:p>
        </p:txBody>
      </p:sp>
      <p:sp>
        <p:nvSpPr>
          <p:cNvPr id="23" name="TextBox 22">
            <a:extLst>
              <a:ext uri="{FF2B5EF4-FFF2-40B4-BE49-F238E27FC236}">
                <a16:creationId xmlns:a16="http://schemas.microsoft.com/office/drawing/2014/main" id="{2B3CBE7A-61A9-4969-BF1B-DEBB1D2A800B}"/>
              </a:ext>
            </a:extLst>
          </p:cNvPr>
          <p:cNvSpPr txBox="1"/>
          <p:nvPr/>
        </p:nvSpPr>
        <p:spPr>
          <a:xfrm>
            <a:off x="5617817" y="7968920"/>
            <a:ext cx="3491346" cy="430887"/>
          </a:xfrm>
          <a:prstGeom prst="rect">
            <a:avLst/>
          </a:prstGeom>
          <a:noFill/>
        </p:spPr>
        <p:txBody>
          <a:bodyPr wrap="square" rtlCol="0">
            <a:spAutoFit/>
          </a:bodyPr>
          <a:lstStyle/>
          <a:p>
            <a:r>
              <a:rPr lang="en-US" sz="2200" b="0" i="0" u="sng" strike="noStrike" dirty="0">
                <a:solidFill>
                  <a:srgbClr val="00B050"/>
                </a:solidFill>
                <a:effectLst/>
                <a:latin typeface="Bahnschrift SemiBold" panose="020B0502040204020203" pitchFamily="34" charset="0"/>
                <a:hlinkClick r:id="rId10">
                  <a:extLst>
                    <a:ext uri="{A12FA001-AC4F-418D-AE19-62706E023703}">
                      <ahyp:hlinkClr xmlns:ahyp="http://schemas.microsoft.com/office/drawing/2018/hyperlinkcolor" val="tx"/>
                    </a:ext>
                  </a:extLst>
                </a:hlinkClick>
              </a:rPr>
              <a:t>mstorage72@gmail.com</a:t>
            </a:r>
            <a:endParaRPr lang="en-US" sz="2200" dirty="0">
              <a:solidFill>
                <a:srgbClr val="00B050"/>
              </a:solidFill>
              <a:latin typeface="Bahnschrift SemiBold" panose="020B0502040204020203" pitchFamily="34" charset="0"/>
            </a:endParaRPr>
          </a:p>
        </p:txBody>
      </p:sp>
      <p:pic>
        <p:nvPicPr>
          <p:cNvPr id="24" name="Graphic 23">
            <a:hlinkClick r:id="rId11"/>
            <a:extLst>
              <a:ext uri="{FF2B5EF4-FFF2-40B4-BE49-F238E27FC236}">
                <a16:creationId xmlns:a16="http://schemas.microsoft.com/office/drawing/2014/main" id="{1FA9BEED-F64E-4D9D-810A-D5CA6DC0586D}"/>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791200" y="3772759"/>
            <a:ext cx="341944" cy="341944"/>
          </a:xfrm>
          <a:prstGeom prst="rect">
            <a:avLst/>
          </a:prstGeom>
        </p:spPr>
      </p:pic>
      <p:pic>
        <p:nvPicPr>
          <p:cNvPr id="25" name="Graphic 24">
            <a:hlinkClick r:id="rId14"/>
            <a:extLst>
              <a:ext uri="{FF2B5EF4-FFF2-40B4-BE49-F238E27FC236}">
                <a16:creationId xmlns:a16="http://schemas.microsoft.com/office/drawing/2014/main" id="{FB26F56D-3C8C-4C2A-BF7A-7A3F582432DF}"/>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400800" y="3737342"/>
            <a:ext cx="341944" cy="341944"/>
          </a:xfrm>
          <a:prstGeom prst="rect">
            <a:avLst/>
          </a:prstGeom>
        </p:spPr>
      </p:pic>
      <p:pic>
        <p:nvPicPr>
          <p:cNvPr id="27" name="Graphic 26">
            <a:hlinkClick r:id="rId17"/>
            <a:extLst>
              <a:ext uri="{FF2B5EF4-FFF2-40B4-BE49-F238E27FC236}">
                <a16:creationId xmlns:a16="http://schemas.microsoft.com/office/drawing/2014/main" id="{4DF7056A-9F61-4CDD-A7F7-0D454213F7C0}"/>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791200" y="8581682"/>
            <a:ext cx="341944" cy="341944"/>
          </a:xfrm>
          <a:prstGeom prst="rect">
            <a:avLst/>
          </a:prstGeom>
        </p:spPr>
      </p:pic>
      <p:pic>
        <p:nvPicPr>
          <p:cNvPr id="28" name="Graphic 27">
            <a:hlinkClick r:id="rId18"/>
            <a:extLst>
              <a:ext uri="{FF2B5EF4-FFF2-40B4-BE49-F238E27FC236}">
                <a16:creationId xmlns:a16="http://schemas.microsoft.com/office/drawing/2014/main" id="{BE6F5A9B-92EE-4702-B502-F698E1C694A8}"/>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391663" y="8562660"/>
            <a:ext cx="341944" cy="341944"/>
          </a:xfrm>
          <a:prstGeom prst="rect">
            <a:avLst/>
          </a:prstGeom>
        </p:spPr>
      </p:pic>
      <p:pic>
        <p:nvPicPr>
          <p:cNvPr id="29" name="Graphic 28">
            <a:hlinkClick r:id="rId19"/>
            <a:extLst>
              <a:ext uri="{FF2B5EF4-FFF2-40B4-BE49-F238E27FC236}">
                <a16:creationId xmlns:a16="http://schemas.microsoft.com/office/drawing/2014/main" id="{6B857A82-0071-4771-8F19-523996F9A5F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10400" y="8562660"/>
            <a:ext cx="341944" cy="341944"/>
          </a:xfrm>
          <a:prstGeom prst="rect">
            <a:avLst/>
          </a:prstGeom>
        </p:spPr>
      </p:pic>
      <p:sp>
        <p:nvSpPr>
          <p:cNvPr id="30" name="TextBox 29">
            <a:extLst>
              <a:ext uri="{FF2B5EF4-FFF2-40B4-BE49-F238E27FC236}">
                <a16:creationId xmlns:a16="http://schemas.microsoft.com/office/drawing/2014/main" id="{44D69D1F-A630-4C42-8A89-B8E568849870}"/>
              </a:ext>
            </a:extLst>
          </p:cNvPr>
          <p:cNvSpPr txBox="1"/>
          <p:nvPr/>
        </p:nvSpPr>
        <p:spPr>
          <a:xfrm>
            <a:off x="9585650" y="794433"/>
            <a:ext cx="6035551" cy="3416320"/>
          </a:xfrm>
          <a:prstGeom prst="rect">
            <a:avLst/>
          </a:prstGeom>
          <a:noFill/>
        </p:spPr>
        <p:txBody>
          <a:bodyPr wrap="square" rtlCol="0">
            <a:spAutoFit/>
          </a:bodyPr>
          <a:lstStyle/>
          <a:p>
            <a:r>
              <a:rPr lang="en-US" sz="2400" b="0" i="0" u="none" strike="noStrike" dirty="0">
                <a:solidFill>
                  <a:srgbClr val="000000"/>
                </a:solidFill>
                <a:effectLst/>
                <a:latin typeface="Lora"/>
              </a:rPr>
              <a:t>A Mechanical Engineering sophomore at Jadavpur University.</a:t>
            </a:r>
          </a:p>
          <a:p>
            <a:endParaRPr lang="en-US" sz="2400" dirty="0">
              <a:solidFill>
                <a:srgbClr val="000000"/>
              </a:solidFill>
              <a:latin typeface="Lora"/>
            </a:endParaRPr>
          </a:p>
          <a:p>
            <a:r>
              <a:rPr lang="en-US" sz="2400" b="0" i="0" u="none" strike="noStrike" dirty="0">
                <a:solidFill>
                  <a:srgbClr val="000000"/>
                </a:solidFill>
                <a:effectLst/>
                <a:latin typeface="Lora"/>
              </a:rPr>
              <a:t>Has a keen interest in web and app development, with emphasis on elegant designs</a:t>
            </a:r>
          </a:p>
          <a:p>
            <a:endParaRPr lang="en-US" sz="2400" dirty="0">
              <a:solidFill>
                <a:srgbClr val="000000"/>
              </a:solidFill>
              <a:latin typeface="Lora"/>
            </a:endParaRPr>
          </a:p>
          <a:p>
            <a:pPr rtl="0">
              <a:spcBef>
                <a:spcPts val="0"/>
              </a:spcBef>
              <a:spcAft>
                <a:spcPts val="0"/>
              </a:spcAft>
            </a:pPr>
            <a:r>
              <a:rPr lang="en-US" sz="2400" b="0" i="0" u="none" strike="noStrike" dirty="0">
                <a:solidFill>
                  <a:srgbClr val="000000"/>
                </a:solidFill>
                <a:effectLst/>
                <a:latin typeface="Lora"/>
              </a:rPr>
              <a:t>Has interned in web development roles and has a knack for solving complex problems.</a:t>
            </a:r>
            <a:endParaRPr lang="en-US" sz="2400" dirty="0">
              <a:latin typeface="Lora"/>
            </a:endParaRPr>
          </a:p>
        </p:txBody>
      </p:sp>
      <p:sp>
        <p:nvSpPr>
          <p:cNvPr id="31" name="TextBox 30">
            <a:extLst>
              <a:ext uri="{FF2B5EF4-FFF2-40B4-BE49-F238E27FC236}">
                <a16:creationId xmlns:a16="http://schemas.microsoft.com/office/drawing/2014/main" id="{212B1BC4-BE10-4F8B-9E45-96E7C2870BA6}"/>
              </a:ext>
            </a:extLst>
          </p:cNvPr>
          <p:cNvSpPr txBox="1"/>
          <p:nvPr/>
        </p:nvSpPr>
        <p:spPr>
          <a:xfrm>
            <a:off x="9585650" y="5352819"/>
            <a:ext cx="6035551" cy="3046988"/>
          </a:xfrm>
          <a:prstGeom prst="rect">
            <a:avLst/>
          </a:prstGeom>
          <a:noFill/>
        </p:spPr>
        <p:txBody>
          <a:bodyPr wrap="square" rtlCol="0">
            <a:spAutoFit/>
          </a:bodyPr>
          <a:lstStyle/>
          <a:p>
            <a:r>
              <a:rPr lang="en-US" sz="2400" b="0" i="0" u="none" strike="noStrike" dirty="0">
                <a:solidFill>
                  <a:srgbClr val="000000"/>
                </a:solidFill>
                <a:effectLst/>
                <a:latin typeface="Lora"/>
              </a:rPr>
              <a:t>A Civil Engineering undergrad at Jadavpur University.</a:t>
            </a:r>
          </a:p>
          <a:p>
            <a:endParaRPr lang="en-US" sz="2400" dirty="0">
              <a:solidFill>
                <a:srgbClr val="000000"/>
              </a:solidFill>
              <a:latin typeface="Lora"/>
            </a:endParaRPr>
          </a:p>
          <a:p>
            <a:r>
              <a:rPr lang="en-US" sz="2400" dirty="0">
                <a:solidFill>
                  <a:srgbClr val="000000"/>
                </a:solidFill>
                <a:latin typeface="Lora"/>
              </a:rPr>
              <a:t>I</a:t>
            </a:r>
            <a:r>
              <a:rPr lang="en-US" sz="2400" b="0" i="0" u="none" strike="noStrike" dirty="0">
                <a:solidFill>
                  <a:srgbClr val="000000"/>
                </a:solidFill>
                <a:effectLst/>
                <a:latin typeface="Lora"/>
              </a:rPr>
              <a:t>nclinations include programming, finance, data science and economics.</a:t>
            </a:r>
          </a:p>
          <a:p>
            <a:endParaRPr lang="en-US" sz="2400" dirty="0">
              <a:solidFill>
                <a:srgbClr val="000000"/>
              </a:solidFill>
              <a:latin typeface="Lora"/>
            </a:endParaRPr>
          </a:p>
          <a:p>
            <a:pPr rtl="0">
              <a:spcBef>
                <a:spcPts val="0"/>
              </a:spcBef>
              <a:spcAft>
                <a:spcPts val="0"/>
              </a:spcAft>
            </a:pPr>
            <a:r>
              <a:rPr lang="en-US" sz="2400" b="0" i="0" u="none" strike="noStrike" dirty="0">
                <a:solidFill>
                  <a:srgbClr val="000000"/>
                </a:solidFill>
                <a:effectLst/>
                <a:latin typeface="Lora"/>
              </a:rPr>
              <a:t>Worked as a content curator and core member at Entrepreneurship Cell.</a:t>
            </a:r>
            <a:endParaRPr lang="en-US" sz="2400" dirty="0">
              <a:latin typeface="Lora"/>
            </a:endParaRPr>
          </a:p>
        </p:txBody>
      </p:sp>
      <p:pic>
        <p:nvPicPr>
          <p:cNvPr id="9" name="Picture 8">
            <a:extLst>
              <a:ext uri="{FF2B5EF4-FFF2-40B4-BE49-F238E27FC236}">
                <a16:creationId xmlns:a16="http://schemas.microsoft.com/office/drawing/2014/main" id="{C359ABE6-7AD4-4FEB-902F-05754C337756}"/>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94389" y="729491"/>
            <a:ext cx="3947142" cy="3947142"/>
          </a:xfrm>
          <a:prstGeom prst="ellipse">
            <a:avLst/>
          </a:prstGeom>
          <a:ln>
            <a:noFill/>
          </a:ln>
          <a:effectLst>
            <a:outerShdw blurRad="44450" dist="27940" dir="5400000" algn="ctr">
              <a:srgbClr val="000000">
                <a:alpha val="32000"/>
              </a:srgbClr>
            </a:outerShdw>
            <a:softEdge rad="112500"/>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2594448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 y="8556022"/>
            <a:ext cx="2057399" cy="1731566"/>
            <a:chOff x="0" y="5457142"/>
            <a:chExt cx="5626735" cy="4830445"/>
          </a:xfrm>
        </p:grpSpPr>
        <p:sp>
          <p:nvSpPr>
            <p:cNvPr id="3" name="object 3"/>
            <p:cNvSpPr/>
            <p:nvPr/>
          </p:nvSpPr>
          <p:spPr>
            <a:xfrm>
              <a:off x="0" y="6308597"/>
              <a:ext cx="5433410" cy="397840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3919" y="5457142"/>
              <a:ext cx="5592445" cy="4830445"/>
            </a:xfrm>
            <a:custGeom>
              <a:avLst/>
              <a:gdLst/>
              <a:ahLst/>
              <a:cxnLst/>
              <a:rect l="l" t="t" r="r" b="b"/>
              <a:pathLst>
                <a:path w="5592445" h="4830445">
                  <a:moveTo>
                    <a:pt x="43615" y="4829856"/>
                  </a:moveTo>
                  <a:lnTo>
                    <a:pt x="0" y="4829856"/>
                  </a:lnTo>
                  <a:lnTo>
                    <a:pt x="5573550" y="0"/>
                  </a:lnTo>
                  <a:lnTo>
                    <a:pt x="5592255" y="21582"/>
                  </a:lnTo>
                  <a:lnTo>
                    <a:pt x="43615" y="4829856"/>
                  </a:lnTo>
                  <a:close/>
                </a:path>
              </a:pathLst>
            </a:custGeom>
            <a:solidFill>
              <a:srgbClr val="FFFFFF"/>
            </a:solidFill>
          </p:spPr>
          <p:txBody>
            <a:bodyPr wrap="square" lIns="0" tIns="0" rIns="0" bIns="0" rtlCol="0"/>
            <a:lstStyle/>
            <a:p>
              <a:endParaRPr/>
            </a:p>
          </p:txBody>
        </p:sp>
      </p:grpSp>
      <p:grpSp>
        <p:nvGrpSpPr>
          <p:cNvPr id="5" name="object 5"/>
          <p:cNvGrpSpPr/>
          <p:nvPr/>
        </p:nvGrpSpPr>
        <p:grpSpPr>
          <a:xfrm>
            <a:off x="15544800" y="0"/>
            <a:ext cx="2743290" cy="2095500"/>
            <a:chOff x="13182691" y="0"/>
            <a:chExt cx="5105400" cy="4536440"/>
          </a:xfrm>
        </p:grpSpPr>
        <p:sp>
          <p:nvSpPr>
            <p:cNvPr id="6" name="object 6"/>
            <p:cNvSpPr/>
            <p:nvPr/>
          </p:nvSpPr>
          <p:spPr>
            <a:xfrm>
              <a:off x="14644247" y="0"/>
              <a:ext cx="3643752" cy="391710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3182691" y="90333"/>
              <a:ext cx="5105400" cy="4446270"/>
            </a:xfrm>
            <a:custGeom>
              <a:avLst/>
              <a:gdLst/>
              <a:ahLst/>
              <a:cxnLst/>
              <a:rect l="l" t="t" r="r" b="b"/>
              <a:pathLst>
                <a:path w="5105400" h="4446270">
                  <a:moveTo>
                    <a:pt x="5105308" y="37807"/>
                  </a:moveTo>
                  <a:lnTo>
                    <a:pt x="18713" y="4445684"/>
                  </a:lnTo>
                  <a:lnTo>
                    <a:pt x="0" y="4424089"/>
                  </a:lnTo>
                  <a:lnTo>
                    <a:pt x="5105308" y="0"/>
                  </a:lnTo>
                  <a:lnTo>
                    <a:pt x="5105308" y="37807"/>
                  </a:lnTo>
                  <a:close/>
                </a:path>
              </a:pathLst>
            </a:custGeom>
            <a:solidFill>
              <a:srgbClr val="FFFFFF"/>
            </a:solidFill>
          </p:spPr>
          <p:txBody>
            <a:bodyPr wrap="square" lIns="0" tIns="0" rIns="0" bIns="0" rtlCol="0"/>
            <a:lstStyle/>
            <a:p>
              <a:endParaRPr/>
            </a:p>
          </p:txBody>
        </p:sp>
      </p:grpSp>
      <p:pic>
        <p:nvPicPr>
          <p:cNvPr id="17" name="Picture 16">
            <a:extLst>
              <a:ext uri="{FF2B5EF4-FFF2-40B4-BE49-F238E27FC236}">
                <a16:creationId xmlns:a16="http://schemas.microsoft.com/office/drawing/2014/main" id="{80B27606-0FF7-4DCD-840C-DEBD135FF38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093018" y="9165110"/>
            <a:ext cx="762002" cy="765204"/>
          </a:xfrm>
          <a:prstGeom prst="rect">
            <a:avLst/>
          </a:prstGeom>
        </p:spPr>
      </p:pic>
      <p:pic>
        <p:nvPicPr>
          <p:cNvPr id="9" name="Picture 8">
            <a:extLst>
              <a:ext uri="{FF2B5EF4-FFF2-40B4-BE49-F238E27FC236}">
                <a16:creationId xmlns:a16="http://schemas.microsoft.com/office/drawing/2014/main" id="{6A194C98-BEBA-4A61-B68D-1647E9EC7C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6689" y="743678"/>
            <a:ext cx="3866422" cy="3866422"/>
          </a:xfrm>
          <a:prstGeom prst="rect">
            <a:avLst/>
          </a:prstGeom>
          <a:ln>
            <a:noFill/>
          </a:ln>
          <a:effectLst>
            <a:outerShdw blurRad="190500" algn="tl" rotWithShape="0">
              <a:srgbClr val="000000">
                <a:alpha val="70000"/>
              </a:srgbClr>
            </a:outerShdw>
          </a:effectLst>
        </p:spPr>
      </p:pic>
      <p:sp>
        <p:nvSpPr>
          <p:cNvPr id="11" name="TextBox 10">
            <a:extLst>
              <a:ext uri="{FF2B5EF4-FFF2-40B4-BE49-F238E27FC236}">
                <a16:creationId xmlns:a16="http://schemas.microsoft.com/office/drawing/2014/main" id="{71E5C4E5-8863-4C4F-8A18-455CF1EF56BA}"/>
              </a:ext>
            </a:extLst>
          </p:cNvPr>
          <p:cNvSpPr txBox="1"/>
          <p:nvPr/>
        </p:nvSpPr>
        <p:spPr>
          <a:xfrm>
            <a:off x="5618018" y="818678"/>
            <a:ext cx="3491346" cy="523220"/>
          </a:xfrm>
          <a:prstGeom prst="rect">
            <a:avLst/>
          </a:prstGeom>
          <a:noFill/>
        </p:spPr>
        <p:txBody>
          <a:bodyPr wrap="square" rtlCol="0">
            <a:spAutoFit/>
          </a:bodyPr>
          <a:lstStyle/>
          <a:p>
            <a:r>
              <a:rPr lang="en-US" sz="2800" dirty="0">
                <a:solidFill>
                  <a:srgbClr val="00B050"/>
                </a:solidFill>
                <a:latin typeface="Bahnschrift SemiBold" panose="020B0502040204020203" pitchFamily="34" charset="0"/>
              </a:rPr>
              <a:t>Om Saswat Sahoo</a:t>
            </a:r>
            <a:endParaRPr lang="en-US" sz="2000" dirty="0">
              <a:latin typeface="Bahnschrift SemiBold" panose="020B0502040204020203" pitchFamily="34" charset="0"/>
            </a:endParaRPr>
          </a:p>
        </p:txBody>
      </p:sp>
      <p:sp>
        <p:nvSpPr>
          <p:cNvPr id="12" name="TextBox 11">
            <a:extLst>
              <a:ext uri="{FF2B5EF4-FFF2-40B4-BE49-F238E27FC236}">
                <a16:creationId xmlns:a16="http://schemas.microsoft.com/office/drawing/2014/main" id="{D28AA01B-031F-4A49-A976-F5A091C58683}"/>
              </a:ext>
            </a:extLst>
          </p:cNvPr>
          <p:cNvSpPr txBox="1"/>
          <p:nvPr/>
        </p:nvSpPr>
        <p:spPr>
          <a:xfrm>
            <a:off x="5617884" y="1420684"/>
            <a:ext cx="3145049" cy="430887"/>
          </a:xfrm>
          <a:prstGeom prst="rect">
            <a:avLst/>
          </a:prstGeom>
          <a:noFill/>
        </p:spPr>
        <p:txBody>
          <a:bodyPr wrap="square" rtlCol="0">
            <a:spAutoFit/>
          </a:bodyPr>
          <a:lstStyle/>
          <a:p>
            <a:r>
              <a:rPr lang="en-US" sz="2200" dirty="0">
                <a:latin typeface="Bahnschrift SemiBold" panose="020B0502040204020203" pitchFamily="34" charset="0"/>
              </a:rPr>
              <a:t>Research Lead</a:t>
            </a:r>
          </a:p>
        </p:txBody>
      </p:sp>
      <p:sp>
        <p:nvSpPr>
          <p:cNvPr id="13" name="TextBox 12">
            <a:extLst>
              <a:ext uri="{FF2B5EF4-FFF2-40B4-BE49-F238E27FC236}">
                <a16:creationId xmlns:a16="http://schemas.microsoft.com/office/drawing/2014/main" id="{FFA555A4-714C-4E82-B41A-C635598085DC}"/>
              </a:ext>
            </a:extLst>
          </p:cNvPr>
          <p:cNvSpPr txBox="1"/>
          <p:nvPr/>
        </p:nvSpPr>
        <p:spPr>
          <a:xfrm>
            <a:off x="5617817" y="1996674"/>
            <a:ext cx="2424546" cy="430887"/>
          </a:xfrm>
          <a:prstGeom prst="rect">
            <a:avLst/>
          </a:prstGeom>
          <a:noFill/>
        </p:spPr>
        <p:txBody>
          <a:bodyPr wrap="square" rtlCol="0">
            <a:spAutoFit/>
          </a:bodyPr>
          <a:lstStyle/>
          <a:p>
            <a:r>
              <a:rPr lang="en-US" sz="2200" dirty="0">
                <a:latin typeface="Bahnschrift SemiBold" panose="020B0502040204020203" pitchFamily="34" charset="0"/>
              </a:rPr>
              <a:t>Kharagpur, India</a:t>
            </a:r>
          </a:p>
        </p:txBody>
      </p:sp>
      <p:sp>
        <p:nvSpPr>
          <p:cNvPr id="14" name="TextBox 13">
            <a:extLst>
              <a:ext uri="{FF2B5EF4-FFF2-40B4-BE49-F238E27FC236}">
                <a16:creationId xmlns:a16="http://schemas.microsoft.com/office/drawing/2014/main" id="{3C1115DC-B131-430E-851B-7A0A55DE19E8}"/>
              </a:ext>
            </a:extLst>
          </p:cNvPr>
          <p:cNvSpPr txBox="1"/>
          <p:nvPr/>
        </p:nvSpPr>
        <p:spPr>
          <a:xfrm>
            <a:off x="5631672" y="2627536"/>
            <a:ext cx="2424546" cy="430887"/>
          </a:xfrm>
          <a:prstGeom prst="rect">
            <a:avLst/>
          </a:prstGeom>
          <a:noFill/>
        </p:spPr>
        <p:txBody>
          <a:bodyPr wrap="square" rtlCol="0">
            <a:spAutoFit/>
          </a:bodyPr>
          <a:lstStyle/>
          <a:p>
            <a:pPr rtl="0">
              <a:spcBef>
                <a:spcPts val="0"/>
              </a:spcBef>
              <a:spcAft>
                <a:spcPts val="0"/>
              </a:spcAft>
            </a:pPr>
            <a:r>
              <a:rPr lang="en-US" sz="2200" b="1" i="0" u="none" strike="noStrike" dirty="0">
                <a:solidFill>
                  <a:srgbClr val="000000"/>
                </a:solidFill>
                <a:effectLst/>
                <a:latin typeface="Bahnschrift SemiBold" panose="020B0502040204020203" pitchFamily="34" charset="0"/>
              </a:rPr>
              <a:t>7872688982</a:t>
            </a:r>
            <a:endParaRPr lang="en-US" sz="2200" b="0" dirty="0">
              <a:effectLst/>
              <a:latin typeface="Bahnschrift SemiBold" panose="020B0502040204020203" pitchFamily="34" charset="0"/>
            </a:endParaRPr>
          </a:p>
        </p:txBody>
      </p:sp>
      <p:sp>
        <p:nvSpPr>
          <p:cNvPr id="15" name="TextBox 14">
            <a:extLst>
              <a:ext uri="{FF2B5EF4-FFF2-40B4-BE49-F238E27FC236}">
                <a16:creationId xmlns:a16="http://schemas.microsoft.com/office/drawing/2014/main" id="{8656E8DE-94F4-4E97-A31E-948D968753DA}"/>
              </a:ext>
            </a:extLst>
          </p:cNvPr>
          <p:cNvSpPr txBox="1"/>
          <p:nvPr/>
        </p:nvSpPr>
        <p:spPr>
          <a:xfrm>
            <a:off x="5618018" y="3167911"/>
            <a:ext cx="3491346" cy="430887"/>
          </a:xfrm>
          <a:prstGeom prst="rect">
            <a:avLst/>
          </a:prstGeom>
          <a:noFill/>
        </p:spPr>
        <p:txBody>
          <a:bodyPr wrap="square" rtlCol="0">
            <a:spAutoFit/>
          </a:bodyPr>
          <a:lstStyle/>
          <a:p>
            <a:r>
              <a:rPr lang="en-US" sz="2200" b="1" i="0" u="sng" strike="noStrike">
                <a:solidFill>
                  <a:srgbClr val="00B050"/>
                </a:solidFill>
                <a:effectLst/>
                <a:latin typeface="Bahnschrift SemiBold" panose="020B0502040204020203" pitchFamily="34" charset="0"/>
                <a:hlinkClick r:id="rId6">
                  <a:extLst>
                    <a:ext uri="{A12FA001-AC4F-418D-AE19-62706E023703}">
                      <ahyp:hlinkClr xmlns:ahyp="http://schemas.microsoft.com/office/drawing/2018/hyperlinkcolor" val="tx"/>
                    </a:ext>
                  </a:extLst>
                </a:hlinkClick>
              </a:rPr>
              <a:t>omshrivali@gmail.com</a:t>
            </a:r>
            <a:endParaRPr lang="en-US" sz="2200" dirty="0">
              <a:solidFill>
                <a:srgbClr val="00B050"/>
              </a:solidFill>
              <a:latin typeface="Bahnschrift SemiBold" panose="020B0502040204020203" pitchFamily="34" charset="0"/>
            </a:endParaRPr>
          </a:p>
        </p:txBody>
      </p:sp>
      <p:pic>
        <p:nvPicPr>
          <p:cNvPr id="16" name="Graphic 15">
            <a:hlinkClick r:id="rId7"/>
            <a:extLst>
              <a:ext uri="{FF2B5EF4-FFF2-40B4-BE49-F238E27FC236}">
                <a16:creationId xmlns:a16="http://schemas.microsoft.com/office/drawing/2014/main" id="{E1163D11-1415-47E6-B9A4-78A60F40CAA5}"/>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791200" y="3834388"/>
            <a:ext cx="341944" cy="341944"/>
          </a:xfrm>
          <a:prstGeom prst="rect">
            <a:avLst/>
          </a:prstGeom>
        </p:spPr>
      </p:pic>
      <p:pic>
        <p:nvPicPr>
          <p:cNvPr id="18" name="Graphic 17">
            <a:hlinkClick r:id="rId10"/>
            <a:extLst>
              <a:ext uri="{FF2B5EF4-FFF2-40B4-BE49-F238E27FC236}">
                <a16:creationId xmlns:a16="http://schemas.microsoft.com/office/drawing/2014/main" id="{03F1E95F-BF26-4A9C-9EB9-FC99A39CA159}"/>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400800" y="3817338"/>
            <a:ext cx="341944" cy="341944"/>
          </a:xfrm>
          <a:prstGeom prst="rect">
            <a:avLst/>
          </a:prstGeom>
        </p:spPr>
      </p:pic>
      <p:pic>
        <p:nvPicPr>
          <p:cNvPr id="19" name="Graphic 18">
            <a:hlinkClick r:id="rId13"/>
            <a:extLst>
              <a:ext uri="{FF2B5EF4-FFF2-40B4-BE49-F238E27FC236}">
                <a16:creationId xmlns:a16="http://schemas.microsoft.com/office/drawing/2014/main" id="{5BE0D648-931F-44B0-9F8D-570B259D6D08}"/>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991233" y="3817338"/>
            <a:ext cx="341944" cy="341944"/>
          </a:xfrm>
          <a:prstGeom prst="rect">
            <a:avLst/>
          </a:prstGeom>
        </p:spPr>
      </p:pic>
      <p:sp>
        <p:nvSpPr>
          <p:cNvPr id="20" name="TextBox 19">
            <a:extLst>
              <a:ext uri="{FF2B5EF4-FFF2-40B4-BE49-F238E27FC236}">
                <a16:creationId xmlns:a16="http://schemas.microsoft.com/office/drawing/2014/main" id="{00D90D69-41D8-4BDD-9462-76F8DABFECC1}"/>
              </a:ext>
            </a:extLst>
          </p:cNvPr>
          <p:cNvSpPr txBox="1"/>
          <p:nvPr/>
        </p:nvSpPr>
        <p:spPr>
          <a:xfrm>
            <a:off x="1034833" y="4947101"/>
            <a:ext cx="16657335" cy="4524315"/>
          </a:xfrm>
          <a:prstGeom prst="rect">
            <a:avLst/>
          </a:prstGeom>
          <a:noFill/>
        </p:spPr>
        <p:txBody>
          <a:bodyPr wrap="square" rtlCol="0">
            <a:spAutoFit/>
          </a:bodyPr>
          <a:lstStyle/>
          <a:p>
            <a:pPr rtl="0">
              <a:spcBef>
                <a:spcPts val="0"/>
              </a:spcBef>
              <a:spcAft>
                <a:spcPts val="0"/>
              </a:spcAft>
            </a:pPr>
            <a:r>
              <a:rPr lang="en-US" sz="3600" dirty="0">
                <a:solidFill>
                  <a:srgbClr val="00B050"/>
                </a:solidFill>
                <a:latin typeface="Bahnschrift SemiCondensed" panose="020B0502040204020203" pitchFamily="34" charset="0"/>
              </a:rPr>
              <a:t>Team’s Competence </a:t>
            </a:r>
            <a:r>
              <a:rPr lang="en-US" sz="3600" dirty="0">
                <a:latin typeface="Bahnschrift SemiCondensed" panose="020B0502040204020203" pitchFamily="34" charset="0"/>
              </a:rPr>
              <a:t>-</a:t>
            </a:r>
            <a:r>
              <a:rPr lang="en-US" sz="2800" dirty="0">
                <a:latin typeface="Bahnschrift SemiCondensed" panose="020B0502040204020203" pitchFamily="34" charset="0"/>
              </a:rPr>
              <a:t> </a:t>
            </a:r>
            <a:r>
              <a:rPr lang="en-US" sz="2800" b="0" i="0" u="none" strike="noStrike" dirty="0">
                <a:solidFill>
                  <a:srgbClr val="000000"/>
                </a:solidFill>
                <a:effectLst/>
                <a:latin typeface="Lora"/>
              </a:rPr>
              <a:t>Team Prayas has set out with a target to revolutionize the Indian healthcare system. </a:t>
            </a:r>
            <a:r>
              <a:rPr lang="en-US" sz="2800" b="1" u="none" strike="noStrike" dirty="0">
                <a:solidFill>
                  <a:srgbClr val="000000"/>
                </a:solidFill>
                <a:effectLst/>
                <a:latin typeface="Lora"/>
              </a:rPr>
              <a:t>Priyatam Piyush</a:t>
            </a:r>
            <a:r>
              <a:rPr lang="en-US" sz="2800" b="0" i="0" u="none" strike="noStrike" dirty="0">
                <a:solidFill>
                  <a:srgbClr val="000000"/>
                </a:solidFill>
                <a:effectLst/>
                <a:latin typeface="Lora"/>
              </a:rPr>
              <a:t>, a dexterous programmer, who, among various other disciplines, is well-versed with the intricacies of data science and guides the other members.</a:t>
            </a:r>
          </a:p>
          <a:p>
            <a:pPr rtl="0">
              <a:spcBef>
                <a:spcPts val="0"/>
              </a:spcBef>
              <a:spcAft>
                <a:spcPts val="0"/>
              </a:spcAft>
            </a:pPr>
            <a:r>
              <a:rPr lang="en-US" sz="2800" b="1" i="0" u="none" strike="noStrike" dirty="0">
                <a:solidFill>
                  <a:srgbClr val="000000"/>
                </a:solidFill>
                <a:effectLst/>
                <a:latin typeface="Lora"/>
              </a:rPr>
              <a:t>Arpan Mukherjee </a:t>
            </a:r>
            <a:r>
              <a:rPr lang="en-US" sz="2800" b="0" i="0" u="none" strike="noStrike" dirty="0">
                <a:solidFill>
                  <a:srgbClr val="000000"/>
                </a:solidFill>
                <a:effectLst/>
                <a:latin typeface="Lora"/>
              </a:rPr>
              <a:t>is adroit at making sense of problems; he has tactfully proposed multiple viable startup ideations across acclaimed competitions. </a:t>
            </a:r>
            <a:endParaRPr lang="en-US" sz="2800" dirty="0">
              <a:solidFill>
                <a:srgbClr val="000000"/>
              </a:solidFill>
              <a:latin typeface="Lora"/>
            </a:endParaRPr>
          </a:p>
          <a:p>
            <a:pPr rtl="0">
              <a:spcBef>
                <a:spcPts val="0"/>
              </a:spcBef>
              <a:spcAft>
                <a:spcPts val="0"/>
              </a:spcAft>
            </a:pPr>
            <a:r>
              <a:rPr lang="en-US" sz="2800" b="1" i="0" u="none" strike="noStrike" dirty="0">
                <a:solidFill>
                  <a:srgbClr val="000000"/>
                </a:solidFill>
                <a:effectLst/>
                <a:latin typeface="Lora"/>
              </a:rPr>
              <a:t>Yash Gupta </a:t>
            </a:r>
            <a:r>
              <a:rPr lang="en-US" sz="2800" b="0" i="0" u="none" strike="noStrike" dirty="0">
                <a:solidFill>
                  <a:srgbClr val="000000"/>
                </a:solidFill>
                <a:effectLst/>
                <a:latin typeface="Lora"/>
              </a:rPr>
              <a:t>is a web and application development enthusiast, who specializes in designing as well. </a:t>
            </a:r>
          </a:p>
          <a:p>
            <a:pPr rtl="0">
              <a:spcBef>
                <a:spcPts val="0"/>
              </a:spcBef>
              <a:spcAft>
                <a:spcPts val="0"/>
              </a:spcAft>
            </a:pPr>
            <a:r>
              <a:rPr lang="en-US" sz="2800" b="1" i="0" u="none" strike="noStrike" dirty="0">
                <a:solidFill>
                  <a:srgbClr val="000000"/>
                </a:solidFill>
                <a:effectLst/>
                <a:latin typeface="Lora"/>
              </a:rPr>
              <a:t>Om Saswat Sahoo </a:t>
            </a:r>
            <a:r>
              <a:rPr lang="en-US" sz="2800" b="0" i="0" u="none" strike="noStrike" dirty="0">
                <a:solidFill>
                  <a:srgbClr val="000000"/>
                </a:solidFill>
                <a:effectLst/>
                <a:latin typeface="Lora"/>
              </a:rPr>
              <a:t>is a keen observant of trends in medical sciences, especially those which pertain to ailments and lifesaving drugs for the same. </a:t>
            </a:r>
          </a:p>
          <a:p>
            <a:pPr rtl="0">
              <a:spcBef>
                <a:spcPts val="0"/>
              </a:spcBef>
              <a:spcAft>
                <a:spcPts val="0"/>
              </a:spcAft>
            </a:pPr>
            <a:r>
              <a:rPr lang="en-US" sz="2800" b="1" i="0" u="none" strike="noStrike" dirty="0">
                <a:solidFill>
                  <a:srgbClr val="000000"/>
                </a:solidFill>
                <a:effectLst/>
                <a:latin typeface="Lora"/>
              </a:rPr>
              <a:t>Ayush Pareek </a:t>
            </a:r>
            <a:r>
              <a:rPr lang="en-US" sz="2800" dirty="0">
                <a:solidFill>
                  <a:srgbClr val="000000"/>
                </a:solidFill>
                <a:latin typeface="Lora"/>
              </a:rPr>
              <a:t>dons the role of curating content and has an inclination towards economics, and data science.</a:t>
            </a:r>
            <a:br>
              <a:rPr lang="en-US" sz="2800" dirty="0"/>
            </a:br>
            <a:endParaRPr lang="en-US" sz="2800" b="0" dirty="0">
              <a:effectLst/>
              <a:latin typeface="Lora"/>
            </a:endParaRPr>
          </a:p>
        </p:txBody>
      </p:sp>
      <p:sp>
        <p:nvSpPr>
          <p:cNvPr id="21" name="TextBox 20">
            <a:extLst>
              <a:ext uri="{FF2B5EF4-FFF2-40B4-BE49-F238E27FC236}">
                <a16:creationId xmlns:a16="http://schemas.microsoft.com/office/drawing/2014/main" id="{7200C6D4-F602-4E73-968F-DFF0199FF40A}"/>
              </a:ext>
            </a:extLst>
          </p:cNvPr>
          <p:cNvSpPr txBox="1"/>
          <p:nvPr/>
        </p:nvSpPr>
        <p:spPr>
          <a:xfrm>
            <a:off x="9585650" y="794433"/>
            <a:ext cx="6035551" cy="3416320"/>
          </a:xfrm>
          <a:prstGeom prst="rect">
            <a:avLst/>
          </a:prstGeom>
          <a:noFill/>
        </p:spPr>
        <p:txBody>
          <a:bodyPr wrap="square" rtlCol="0">
            <a:spAutoFit/>
          </a:bodyPr>
          <a:lstStyle/>
          <a:p>
            <a:r>
              <a:rPr lang="en-US" sz="2400" b="0" i="0" u="none" strike="noStrike" dirty="0">
                <a:solidFill>
                  <a:srgbClr val="000000"/>
                </a:solidFill>
                <a:effectLst/>
                <a:latin typeface="Lora"/>
              </a:rPr>
              <a:t>A biotechnology engineering undergrad at National Institute of Technology, Durgapur.</a:t>
            </a:r>
          </a:p>
          <a:p>
            <a:endParaRPr lang="en-US" sz="2400" dirty="0">
              <a:solidFill>
                <a:srgbClr val="000000"/>
              </a:solidFill>
              <a:latin typeface="Lora"/>
            </a:endParaRPr>
          </a:p>
          <a:p>
            <a:r>
              <a:rPr lang="en-US" sz="2400" b="0" i="0" u="none" strike="noStrike" dirty="0">
                <a:solidFill>
                  <a:srgbClr val="000000"/>
                </a:solidFill>
                <a:effectLst/>
                <a:latin typeface="Lora"/>
              </a:rPr>
              <a:t>Likes to keep track of latest developments in the world of healthcare, while aligning the same with issues specific to our country.</a:t>
            </a:r>
          </a:p>
          <a:p>
            <a:endParaRPr lang="en-US" sz="2400" dirty="0">
              <a:solidFill>
                <a:srgbClr val="000000"/>
              </a:solidFill>
              <a:latin typeface="Lora"/>
            </a:endParaRPr>
          </a:p>
          <a:p>
            <a:pPr rtl="0">
              <a:spcBef>
                <a:spcPts val="0"/>
              </a:spcBef>
              <a:spcAft>
                <a:spcPts val="0"/>
              </a:spcAft>
            </a:pPr>
            <a:r>
              <a:rPr lang="en-US" sz="2400" b="0" i="0" u="none" strike="noStrike" dirty="0">
                <a:solidFill>
                  <a:srgbClr val="000000"/>
                </a:solidFill>
                <a:effectLst/>
                <a:latin typeface="Lora"/>
              </a:rPr>
              <a:t>Has worked as a web content writer for his institute’s incubation cell.</a:t>
            </a:r>
            <a:endParaRPr lang="en-US" sz="2400" b="0" dirty="0">
              <a:effectLst/>
            </a:endParaRPr>
          </a:p>
        </p:txBody>
      </p:sp>
    </p:spTree>
    <p:extLst>
      <p:ext uri="{BB962C8B-B14F-4D97-AF65-F5344CB8AC3E}">
        <p14:creationId xmlns:p14="http://schemas.microsoft.com/office/powerpoint/2010/main" val="2625393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410075" cy="10287000"/>
          </a:xfrm>
          <a:custGeom>
            <a:avLst/>
            <a:gdLst/>
            <a:ahLst/>
            <a:cxnLst/>
            <a:rect l="l" t="t" r="r" b="b"/>
            <a:pathLst>
              <a:path w="4410075" h="10287000">
                <a:moveTo>
                  <a:pt x="4410059" y="10286999"/>
                </a:moveTo>
                <a:lnTo>
                  <a:pt x="0" y="10286999"/>
                </a:lnTo>
                <a:lnTo>
                  <a:pt x="0" y="0"/>
                </a:lnTo>
                <a:lnTo>
                  <a:pt x="4410059" y="0"/>
                </a:lnTo>
                <a:lnTo>
                  <a:pt x="4410059" y="10286999"/>
                </a:lnTo>
                <a:close/>
              </a:path>
            </a:pathLst>
          </a:custGeom>
          <a:solidFill>
            <a:srgbClr val="00DF90"/>
          </a:solidFill>
        </p:spPr>
        <p:txBody>
          <a:bodyPr wrap="square" lIns="0" tIns="0" rIns="0" bIns="0" rtlCol="0"/>
          <a:lstStyle/>
          <a:p>
            <a:endParaRPr b="1" dirty="0"/>
          </a:p>
        </p:txBody>
      </p:sp>
      <p:sp>
        <p:nvSpPr>
          <p:cNvPr id="3" name="object 3"/>
          <p:cNvSpPr/>
          <p:nvPr/>
        </p:nvSpPr>
        <p:spPr>
          <a:xfrm>
            <a:off x="15021092" y="9258300"/>
            <a:ext cx="3266907" cy="10286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444960" y="0"/>
            <a:ext cx="3934472" cy="102863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5351678" y="9057392"/>
            <a:ext cx="1250315" cy="1229995"/>
          </a:xfrm>
          <a:custGeom>
            <a:avLst/>
            <a:gdLst/>
            <a:ahLst/>
            <a:cxnLst/>
            <a:rect l="l" t="t" r="r" b="b"/>
            <a:pathLst>
              <a:path w="1250315" h="1229995">
                <a:moveTo>
                  <a:pt x="20190" y="0"/>
                </a:moveTo>
                <a:lnTo>
                  <a:pt x="1249797" y="1229606"/>
                </a:lnTo>
                <a:lnTo>
                  <a:pt x="1209406" y="1229606"/>
                </a:lnTo>
                <a:lnTo>
                  <a:pt x="0" y="20190"/>
                </a:lnTo>
                <a:lnTo>
                  <a:pt x="20190" y="0"/>
                </a:lnTo>
                <a:close/>
              </a:path>
            </a:pathLst>
          </a:custGeom>
          <a:solidFill>
            <a:srgbClr val="FFFFFF"/>
          </a:solidFill>
        </p:spPr>
        <p:txBody>
          <a:bodyPr wrap="square" lIns="0" tIns="0" rIns="0" bIns="0" rtlCol="0"/>
          <a:lstStyle/>
          <a:p>
            <a:endParaRPr/>
          </a:p>
        </p:txBody>
      </p:sp>
      <p:sp>
        <p:nvSpPr>
          <p:cNvPr id="6" name="object 6"/>
          <p:cNvSpPr/>
          <p:nvPr/>
        </p:nvSpPr>
        <p:spPr>
          <a:xfrm>
            <a:off x="4581002" y="0"/>
            <a:ext cx="1247140" cy="1226820"/>
          </a:xfrm>
          <a:custGeom>
            <a:avLst/>
            <a:gdLst/>
            <a:ahLst/>
            <a:cxnLst/>
            <a:rect l="l" t="t" r="r" b="b"/>
            <a:pathLst>
              <a:path w="1247139" h="1226820">
                <a:moveTo>
                  <a:pt x="40406" y="0"/>
                </a:moveTo>
                <a:lnTo>
                  <a:pt x="1246679" y="1206272"/>
                </a:lnTo>
                <a:lnTo>
                  <a:pt x="1226473" y="1226477"/>
                </a:lnTo>
                <a:lnTo>
                  <a:pt x="0" y="0"/>
                </a:lnTo>
                <a:lnTo>
                  <a:pt x="40406" y="0"/>
                </a:lnTo>
                <a:close/>
              </a:path>
            </a:pathLst>
          </a:custGeom>
          <a:solidFill>
            <a:srgbClr val="FFFFFF"/>
          </a:solidFill>
        </p:spPr>
        <p:txBody>
          <a:bodyPr wrap="square" lIns="0" tIns="0" rIns="0" bIns="0" rtlCol="0"/>
          <a:lstStyle/>
          <a:p>
            <a:endParaRPr/>
          </a:p>
        </p:txBody>
      </p:sp>
      <p:grpSp>
        <p:nvGrpSpPr>
          <p:cNvPr id="7" name="object 7"/>
          <p:cNvGrpSpPr/>
          <p:nvPr/>
        </p:nvGrpSpPr>
        <p:grpSpPr>
          <a:xfrm>
            <a:off x="0" y="5839304"/>
            <a:ext cx="1483995" cy="3935095"/>
            <a:chOff x="0" y="5839304"/>
            <a:chExt cx="1483995" cy="3935095"/>
          </a:xfrm>
        </p:grpSpPr>
        <p:sp>
          <p:nvSpPr>
            <p:cNvPr id="8" name="object 8"/>
            <p:cNvSpPr/>
            <p:nvPr/>
          </p:nvSpPr>
          <p:spPr>
            <a:xfrm>
              <a:off x="0" y="5839304"/>
              <a:ext cx="1028639" cy="3934473"/>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0" y="8131063"/>
              <a:ext cx="1483995" cy="1504315"/>
            </a:xfrm>
            <a:custGeom>
              <a:avLst/>
              <a:gdLst/>
              <a:ahLst/>
              <a:cxnLst/>
              <a:rect l="l" t="t" r="r" b="b"/>
              <a:pathLst>
                <a:path w="1483995" h="1504315">
                  <a:moveTo>
                    <a:pt x="0" y="0"/>
                  </a:moveTo>
                  <a:lnTo>
                    <a:pt x="1483975" y="1483975"/>
                  </a:lnTo>
                  <a:lnTo>
                    <a:pt x="1463771" y="1504182"/>
                  </a:lnTo>
                  <a:lnTo>
                    <a:pt x="0" y="40406"/>
                  </a:lnTo>
                  <a:lnTo>
                    <a:pt x="0" y="0"/>
                  </a:lnTo>
                  <a:close/>
                </a:path>
              </a:pathLst>
            </a:custGeom>
            <a:solidFill>
              <a:srgbClr val="FFFFFF"/>
            </a:solidFill>
          </p:spPr>
          <p:txBody>
            <a:bodyPr wrap="square" lIns="0" tIns="0" rIns="0" bIns="0" rtlCol="0"/>
            <a:lstStyle/>
            <a:p>
              <a:endParaRPr/>
            </a:p>
          </p:txBody>
        </p:sp>
      </p:grpSp>
      <p:sp>
        <p:nvSpPr>
          <p:cNvPr id="11" name="TextBox 10">
            <a:extLst>
              <a:ext uri="{FF2B5EF4-FFF2-40B4-BE49-F238E27FC236}">
                <a16:creationId xmlns:a16="http://schemas.microsoft.com/office/drawing/2014/main" id="{2A99E2E3-7DD0-486D-87D5-E54FB20B78D0}"/>
              </a:ext>
            </a:extLst>
          </p:cNvPr>
          <p:cNvSpPr txBox="1"/>
          <p:nvPr/>
        </p:nvSpPr>
        <p:spPr>
          <a:xfrm>
            <a:off x="-620608" y="3320397"/>
            <a:ext cx="5651290" cy="2862322"/>
          </a:xfrm>
          <a:prstGeom prst="rect">
            <a:avLst/>
          </a:prstGeom>
          <a:noFill/>
        </p:spPr>
        <p:txBody>
          <a:bodyPr wrap="square" rtlCol="0">
            <a:spAutoFit/>
          </a:bodyPr>
          <a:lstStyle/>
          <a:p>
            <a:pPr algn="ctr"/>
            <a:r>
              <a:rPr lang="en-US" sz="6000" b="1" dirty="0">
                <a:latin typeface="Bahnschrift" panose="020B0502040204020203" pitchFamily="34" charset="0"/>
              </a:rPr>
              <a:t>Prototype</a:t>
            </a:r>
          </a:p>
          <a:p>
            <a:pPr algn="ctr"/>
            <a:r>
              <a:rPr lang="en-US" sz="6000" b="1" dirty="0">
                <a:latin typeface="Bahnschrift" panose="020B0502040204020203" pitchFamily="34" charset="0"/>
              </a:rPr>
              <a:t>&amp; </a:t>
            </a:r>
          </a:p>
          <a:p>
            <a:pPr algn="ctr"/>
            <a:r>
              <a:rPr lang="en-US" sz="6000" b="1" dirty="0">
                <a:latin typeface="Bahnschrift" panose="020B0502040204020203" pitchFamily="34" charset="0"/>
              </a:rPr>
              <a:t>References</a:t>
            </a:r>
          </a:p>
        </p:txBody>
      </p:sp>
      <p:pic>
        <p:nvPicPr>
          <p:cNvPr id="12" name="Picture 11">
            <a:extLst>
              <a:ext uri="{FF2B5EF4-FFF2-40B4-BE49-F238E27FC236}">
                <a16:creationId xmlns:a16="http://schemas.microsoft.com/office/drawing/2014/main" id="{C7004683-6145-4ADC-B09C-6E7A1AF300C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145000" y="263434"/>
            <a:ext cx="762002" cy="765204"/>
          </a:xfrm>
          <a:prstGeom prst="rect">
            <a:avLst/>
          </a:prstGeom>
        </p:spPr>
      </p:pic>
      <p:sp>
        <p:nvSpPr>
          <p:cNvPr id="15" name="TextBox 14">
            <a:extLst>
              <a:ext uri="{FF2B5EF4-FFF2-40B4-BE49-F238E27FC236}">
                <a16:creationId xmlns:a16="http://schemas.microsoft.com/office/drawing/2014/main" id="{F7FC9D46-7E6A-41C2-8594-CAF48E6FDE51}"/>
              </a:ext>
            </a:extLst>
          </p:cNvPr>
          <p:cNvSpPr txBox="1"/>
          <p:nvPr/>
        </p:nvSpPr>
        <p:spPr>
          <a:xfrm>
            <a:off x="4966499" y="1577885"/>
            <a:ext cx="5256318" cy="769441"/>
          </a:xfrm>
          <a:prstGeom prst="rect">
            <a:avLst/>
          </a:prstGeom>
          <a:noFill/>
        </p:spPr>
        <p:txBody>
          <a:bodyPr wrap="square" rtlCol="0">
            <a:spAutoFit/>
          </a:bodyPr>
          <a:lstStyle/>
          <a:p>
            <a:r>
              <a:rPr lang="en-US" sz="4400" dirty="0">
                <a:solidFill>
                  <a:srgbClr val="00B050"/>
                </a:solidFill>
                <a:latin typeface="Bahnschrift SemiCondensed" panose="020B0502040204020203" pitchFamily="34" charset="0"/>
              </a:rPr>
              <a:t>Demonstration Video</a:t>
            </a:r>
            <a:endParaRPr lang="en-US" sz="2800" b="0" dirty="0">
              <a:effectLst/>
              <a:latin typeface="Lora"/>
            </a:endParaRPr>
          </a:p>
        </p:txBody>
      </p:sp>
      <p:sp>
        <p:nvSpPr>
          <p:cNvPr id="16" name="TextBox 15">
            <a:extLst>
              <a:ext uri="{FF2B5EF4-FFF2-40B4-BE49-F238E27FC236}">
                <a16:creationId xmlns:a16="http://schemas.microsoft.com/office/drawing/2014/main" id="{DDA36813-9753-4A08-9F99-4E8CFC35EA2D}"/>
              </a:ext>
            </a:extLst>
          </p:cNvPr>
          <p:cNvSpPr txBox="1"/>
          <p:nvPr/>
        </p:nvSpPr>
        <p:spPr>
          <a:xfrm>
            <a:off x="4966499" y="2771150"/>
            <a:ext cx="12571518" cy="8063746"/>
          </a:xfrm>
          <a:prstGeom prst="rect">
            <a:avLst/>
          </a:prstGeom>
          <a:noFill/>
        </p:spPr>
        <p:txBody>
          <a:bodyPr wrap="square" rtlCol="0">
            <a:spAutoFit/>
          </a:bodyPr>
          <a:lstStyle/>
          <a:p>
            <a:pPr rtl="0">
              <a:spcBef>
                <a:spcPts val="0"/>
              </a:spcBef>
              <a:spcAft>
                <a:spcPts val="0"/>
              </a:spcAft>
            </a:pPr>
            <a:r>
              <a:rPr lang="en-US" sz="4400" dirty="0">
                <a:solidFill>
                  <a:srgbClr val="00B050"/>
                </a:solidFill>
                <a:latin typeface="Bahnschrift SemiCondensed" panose="020B0502040204020203" pitchFamily="34" charset="0"/>
              </a:rPr>
              <a:t>References</a:t>
            </a:r>
            <a:r>
              <a:rPr lang="en-US" sz="4000" dirty="0">
                <a:solidFill>
                  <a:srgbClr val="00B050"/>
                </a:solidFill>
                <a:latin typeface="Bahnschrift SemiCondensed" panose="020B0502040204020203" pitchFamily="34" charset="0"/>
              </a:rPr>
              <a:t> </a:t>
            </a:r>
            <a:r>
              <a:rPr lang="en-US" sz="4400" dirty="0">
                <a:latin typeface="Bahnschrift SemiCondensed" panose="020B0502040204020203" pitchFamily="34" charset="0"/>
              </a:rPr>
              <a:t>– </a:t>
            </a:r>
          </a:p>
          <a:p>
            <a:pPr marL="514350" indent="-514350" rtl="0">
              <a:spcBef>
                <a:spcPts val="0"/>
              </a:spcBef>
              <a:spcAft>
                <a:spcPts val="0"/>
              </a:spcAft>
              <a:buClr>
                <a:srgbClr val="00B050"/>
              </a:buClr>
              <a:buFont typeface="+mj-lt"/>
              <a:buAutoNum type="arabicPeriod"/>
            </a:pPr>
            <a:endParaRPr lang="en-US" sz="2800" b="0" dirty="0">
              <a:effectLst/>
              <a:latin typeface="Lora"/>
            </a:endParaRPr>
          </a:p>
          <a:p>
            <a:pPr marL="514350" indent="-514350" rtl="0">
              <a:spcBef>
                <a:spcPts val="0"/>
              </a:spcBef>
              <a:spcAft>
                <a:spcPts val="0"/>
              </a:spcAft>
              <a:buClr>
                <a:srgbClr val="00B050"/>
              </a:buClr>
              <a:buFont typeface="+mj-lt"/>
              <a:buAutoNum type="arabicPeriod"/>
            </a:pPr>
            <a:r>
              <a:rPr lang="en-US" b="0" dirty="0">
                <a:effectLst/>
                <a:latin typeface="Lora"/>
                <a:hlinkClick r:id="rId6"/>
              </a:rPr>
              <a:t>https://www.statista.com/statistics/1128739/india-number-of-public-and-private-hospitals-by-state-estimated/</a:t>
            </a:r>
            <a:endParaRPr lang="en-US" b="0" dirty="0">
              <a:effectLst/>
              <a:latin typeface="Lora"/>
            </a:endParaRPr>
          </a:p>
          <a:p>
            <a:pPr marL="514350" indent="-514350" rtl="0">
              <a:spcBef>
                <a:spcPts val="0"/>
              </a:spcBef>
              <a:spcAft>
                <a:spcPts val="0"/>
              </a:spcAft>
              <a:buClr>
                <a:srgbClr val="00B050"/>
              </a:buClr>
              <a:buFont typeface="+mj-lt"/>
              <a:buAutoNum type="arabicPeriod"/>
            </a:pPr>
            <a:endParaRPr lang="en-US" dirty="0">
              <a:latin typeface="Lora"/>
            </a:endParaRPr>
          </a:p>
          <a:p>
            <a:pPr marL="514350" indent="-514350">
              <a:buClr>
                <a:srgbClr val="00B050"/>
              </a:buClr>
              <a:buFont typeface="+mj-lt"/>
              <a:buAutoNum type="arabicPeriod"/>
            </a:pPr>
            <a:r>
              <a:rPr lang="en-US" dirty="0">
                <a:latin typeface="Lora"/>
                <a:hlinkClick r:id="rId7"/>
              </a:rPr>
              <a:t>https://www.b</a:t>
            </a:r>
            <a:r>
              <a:rPr lang="en-US" b="0" dirty="0">
                <a:effectLst/>
                <a:latin typeface="Lora"/>
                <a:hlinkClick r:id="rId7"/>
              </a:rPr>
              <a:t>it.ly/3mCr46R</a:t>
            </a:r>
            <a:endParaRPr lang="en-US" dirty="0">
              <a:latin typeface="Lora"/>
            </a:endParaRPr>
          </a:p>
          <a:p>
            <a:pPr marL="514350" indent="-514350">
              <a:buClr>
                <a:srgbClr val="00B050"/>
              </a:buClr>
              <a:buFont typeface="+mj-lt"/>
              <a:buAutoNum type="arabicPeriod"/>
            </a:pPr>
            <a:endParaRPr lang="en-US" dirty="0">
              <a:latin typeface="Lora"/>
            </a:endParaRPr>
          </a:p>
          <a:p>
            <a:pPr marL="514350" indent="-514350" rtl="0">
              <a:spcBef>
                <a:spcPts val="0"/>
              </a:spcBef>
              <a:spcAft>
                <a:spcPts val="0"/>
              </a:spcAft>
              <a:buClr>
                <a:srgbClr val="00B050"/>
              </a:buClr>
              <a:buFont typeface="+mj-lt"/>
              <a:buAutoNum type="arabicPeriod"/>
            </a:pPr>
            <a:r>
              <a:rPr lang="en-US" b="0" dirty="0">
                <a:effectLst/>
                <a:latin typeface="Lora"/>
                <a:hlinkClick r:id="rId8"/>
              </a:rPr>
              <a:t>https://www.statista.com/statistics/990497/india-deaths-due-to-cardiovascular-diseases-by-type/</a:t>
            </a:r>
            <a:endParaRPr lang="en-US" b="0" dirty="0">
              <a:effectLst/>
              <a:latin typeface="Lora"/>
            </a:endParaRPr>
          </a:p>
          <a:p>
            <a:pPr marL="514350" indent="-514350" rtl="0">
              <a:spcBef>
                <a:spcPts val="0"/>
              </a:spcBef>
              <a:spcAft>
                <a:spcPts val="0"/>
              </a:spcAft>
              <a:buClr>
                <a:srgbClr val="00B050"/>
              </a:buClr>
              <a:buFont typeface="+mj-lt"/>
              <a:buAutoNum type="arabicPeriod"/>
            </a:pPr>
            <a:endParaRPr lang="en-US" dirty="0">
              <a:latin typeface="Lora"/>
            </a:endParaRPr>
          </a:p>
          <a:p>
            <a:pPr marL="514350" indent="-514350" rtl="0">
              <a:spcBef>
                <a:spcPts val="0"/>
              </a:spcBef>
              <a:spcAft>
                <a:spcPts val="0"/>
              </a:spcAft>
              <a:buClr>
                <a:srgbClr val="00B050"/>
              </a:buClr>
              <a:buFont typeface="+mj-lt"/>
              <a:buAutoNum type="arabicPeriod"/>
            </a:pPr>
            <a:r>
              <a:rPr lang="en-US" b="0" dirty="0">
                <a:effectLst/>
                <a:latin typeface="Lora"/>
                <a:hlinkClick r:id="rId9"/>
              </a:rPr>
              <a:t>https://indianexpress.com/article/india/coronavirus-india-top-infectious-disease-tuberculosis-6365732/</a:t>
            </a:r>
            <a:endParaRPr lang="en-US" b="0" dirty="0">
              <a:effectLst/>
              <a:latin typeface="Lora"/>
            </a:endParaRPr>
          </a:p>
          <a:p>
            <a:pPr marL="514350" indent="-514350" rtl="0">
              <a:spcBef>
                <a:spcPts val="0"/>
              </a:spcBef>
              <a:spcAft>
                <a:spcPts val="0"/>
              </a:spcAft>
              <a:buClr>
                <a:srgbClr val="00B050"/>
              </a:buClr>
              <a:buFont typeface="+mj-lt"/>
              <a:buAutoNum type="arabicPeriod"/>
            </a:pPr>
            <a:endParaRPr lang="en-US" dirty="0">
              <a:latin typeface="Lora"/>
            </a:endParaRPr>
          </a:p>
          <a:p>
            <a:pPr marL="514350" indent="-514350">
              <a:buClr>
                <a:srgbClr val="00B050"/>
              </a:buClr>
              <a:buFont typeface="+mj-lt"/>
              <a:buAutoNum type="arabicPeriod"/>
            </a:pPr>
            <a:r>
              <a:rPr lang="en-US" b="0" dirty="0">
                <a:effectLst/>
                <a:latin typeface="Lora"/>
                <a:hlinkClick r:id="rId10"/>
              </a:rPr>
              <a:t>https://www2.deloitte.com/content/dam/Deloitte/in/Documents/life-sciences-health-care/in-lshc-medical-technology-in-India-noexp.pdf</a:t>
            </a:r>
            <a:endParaRPr lang="en-US" dirty="0">
              <a:latin typeface="Lora"/>
            </a:endParaRPr>
          </a:p>
          <a:p>
            <a:pPr marL="514350" indent="-514350">
              <a:buClr>
                <a:srgbClr val="00B050"/>
              </a:buClr>
              <a:buFont typeface="+mj-lt"/>
              <a:buAutoNum type="arabicPeriod"/>
            </a:pPr>
            <a:endParaRPr lang="en-US" b="0" dirty="0">
              <a:effectLst/>
              <a:latin typeface="Lora"/>
            </a:endParaRPr>
          </a:p>
          <a:p>
            <a:pPr marL="514350" indent="-514350" rtl="0">
              <a:spcBef>
                <a:spcPts val="0"/>
              </a:spcBef>
              <a:spcAft>
                <a:spcPts val="0"/>
              </a:spcAft>
              <a:buClr>
                <a:srgbClr val="00B050"/>
              </a:buClr>
              <a:buFont typeface="+mj-lt"/>
              <a:buAutoNum type="arabicPeriod"/>
            </a:pPr>
            <a:r>
              <a:rPr lang="en-US" dirty="0">
                <a:hlinkClick r:id="rId11"/>
              </a:rPr>
              <a:t>https://economictimes.indiatimes.com/news/science/iit-kgp-develops-device-that-can-perform-cbc-test-at-rs-10/articleshow/73203606.cms?from=mdr</a:t>
            </a:r>
            <a:endParaRPr lang="en-US" dirty="0"/>
          </a:p>
          <a:p>
            <a:pPr marL="514350" indent="-514350" rtl="0">
              <a:spcBef>
                <a:spcPts val="0"/>
              </a:spcBef>
              <a:spcAft>
                <a:spcPts val="0"/>
              </a:spcAft>
              <a:buClr>
                <a:srgbClr val="00B050"/>
              </a:buClr>
              <a:buFont typeface="+mj-lt"/>
              <a:buAutoNum type="arabicPeriod"/>
            </a:pPr>
            <a:endParaRPr lang="en-US" dirty="0"/>
          </a:p>
          <a:p>
            <a:pPr marL="514350" indent="-514350">
              <a:buClr>
                <a:srgbClr val="00B050"/>
              </a:buClr>
              <a:buFont typeface="+mj-lt"/>
              <a:buAutoNum type="arabicPeriod"/>
            </a:pPr>
            <a:r>
              <a:rPr lang="en-US" dirty="0">
                <a:hlinkClick r:id="rId12"/>
              </a:rPr>
              <a:t>https://bit.ly/2KNCkQk</a:t>
            </a:r>
            <a:endParaRPr lang="en-US" dirty="0"/>
          </a:p>
          <a:p>
            <a:pPr marL="514350" indent="-514350">
              <a:buClr>
                <a:srgbClr val="00B050"/>
              </a:buClr>
              <a:buFont typeface="+mj-lt"/>
              <a:buAutoNum type="arabicPeriod"/>
            </a:pPr>
            <a:endParaRPr lang="en-US" dirty="0"/>
          </a:p>
          <a:p>
            <a:pPr marL="514350" indent="-514350" rtl="0">
              <a:spcBef>
                <a:spcPts val="0"/>
              </a:spcBef>
              <a:spcAft>
                <a:spcPts val="0"/>
              </a:spcAft>
              <a:buClr>
                <a:srgbClr val="00B050"/>
              </a:buClr>
              <a:buFont typeface="+mj-lt"/>
              <a:buAutoNum type="arabicPeriod"/>
            </a:pPr>
            <a:r>
              <a:rPr lang="en-US" dirty="0">
                <a:hlinkClick r:id="rId13"/>
              </a:rPr>
              <a:t>https://censusindia.gov.in/vital_statistics/causesofdeath.html</a:t>
            </a:r>
            <a:endParaRPr lang="en-US" dirty="0"/>
          </a:p>
          <a:p>
            <a:pPr marL="514350" indent="-514350" rtl="0">
              <a:spcBef>
                <a:spcPts val="0"/>
              </a:spcBef>
              <a:spcAft>
                <a:spcPts val="0"/>
              </a:spcAft>
              <a:buClr>
                <a:srgbClr val="00B050"/>
              </a:buClr>
              <a:buFont typeface="+mj-lt"/>
              <a:buAutoNum type="arabicPeriod"/>
            </a:pPr>
            <a:endParaRPr lang="en-US" dirty="0"/>
          </a:p>
          <a:p>
            <a:pPr marL="514350" indent="-514350">
              <a:buClr>
                <a:srgbClr val="00B050"/>
              </a:buClr>
              <a:buFont typeface="+mj-lt"/>
              <a:buAutoNum type="arabicPeriod"/>
            </a:pPr>
            <a:r>
              <a:rPr lang="en-US" dirty="0">
                <a:hlinkClick r:id="rId14"/>
              </a:rPr>
              <a:t>https://docs.google.com/presentation/d/1iel6Ch0CsSNfbvbxT0rGOkcNAKc1MDtU/edit#slide=id.p2</a:t>
            </a:r>
            <a:endParaRPr lang="en-US" dirty="0"/>
          </a:p>
          <a:p>
            <a:pPr marL="514350" indent="-514350" rtl="0">
              <a:spcBef>
                <a:spcPts val="0"/>
              </a:spcBef>
              <a:spcAft>
                <a:spcPts val="0"/>
              </a:spcAft>
              <a:buClr>
                <a:srgbClr val="00B050"/>
              </a:buClr>
              <a:buFont typeface="+mj-lt"/>
              <a:buAutoNum type="arabicPeriod"/>
            </a:pPr>
            <a:endParaRPr lang="en-US" dirty="0"/>
          </a:p>
          <a:p>
            <a:pPr marL="514350" indent="-514350" rtl="0">
              <a:spcBef>
                <a:spcPts val="0"/>
              </a:spcBef>
              <a:spcAft>
                <a:spcPts val="0"/>
              </a:spcAft>
              <a:buClr>
                <a:srgbClr val="00B050"/>
              </a:buClr>
              <a:buFont typeface="+mj-lt"/>
              <a:buAutoNum type="arabicPeriod"/>
            </a:pPr>
            <a:r>
              <a:rPr lang="en-US" dirty="0">
                <a:hlinkClick r:id="rId15"/>
              </a:rPr>
              <a:t>https://bit.ly/38utNua</a:t>
            </a:r>
            <a:endParaRPr lang="en-US" dirty="0"/>
          </a:p>
          <a:p>
            <a:pPr marL="514350" indent="-514350" rtl="0">
              <a:spcBef>
                <a:spcPts val="0"/>
              </a:spcBef>
              <a:spcAft>
                <a:spcPts val="0"/>
              </a:spcAft>
              <a:buClr>
                <a:srgbClr val="00B050"/>
              </a:buClr>
              <a:buFont typeface="+mj-lt"/>
              <a:buAutoNum type="arabicPeriod"/>
            </a:pPr>
            <a:endParaRPr lang="en-US" sz="2000" b="0" dirty="0">
              <a:effectLst/>
              <a:latin typeface="Lora"/>
            </a:endParaRPr>
          </a:p>
          <a:p>
            <a:pPr rtl="0">
              <a:spcBef>
                <a:spcPts val="0"/>
              </a:spcBef>
              <a:spcAft>
                <a:spcPts val="0"/>
              </a:spcAft>
              <a:buClr>
                <a:srgbClr val="00B050"/>
              </a:buClr>
            </a:pPr>
            <a:endParaRPr lang="en-US" sz="4400" b="0" dirty="0">
              <a:effectLst/>
              <a:latin typeface="Bahnschrift SemiCondensed" panose="020B0502040204020203" pitchFamily="34" charset="0"/>
            </a:endParaRPr>
          </a:p>
        </p:txBody>
      </p:sp>
      <p:pic>
        <p:nvPicPr>
          <p:cNvPr id="14" name="Graphic 13">
            <a:hlinkClick r:id="rId16"/>
            <a:extLst>
              <a:ext uri="{FF2B5EF4-FFF2-40B4-BE49-F238E27FC236}">
                <a16:creationId xmlns:a16="http://schemas.microsoft.com/office/drawing/2014/main" id="{43E788F4-3505-4BD4-BE55-D2238B12203E}"/>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5351678" y="1648233"/>
            <a:ext cx="609600" cy="435428"/>
          </a:xfrm>
          <a:prstGeom prst="rect">
            <a:avLst/>
          </a:prstGeom>
        </p:spPr>
      </p:pic>
      <p:sp>
        <p:nvSpPr>
          <p:cNvPr id="10" name="TextBox 9">
            <a:extLst>
              <a:ext uri="{FF2B5EF4-FFF2-40B4-BE49-F238E27FC236}">
                <a16:creationId xmlns:a16="http://schemas.microsoft.com/office/drawing/2014/main" id="{C67631FB-44C2-4656-B3E6-2EE4705FF75C}"/>
              </a:ext>
            </a:extLst>
          </p:cNvPr>
          <p:cNvSpPr txBox="1"/>
          <p:nvPr/>
        </p:nvSpPr>
        <p:spPr>
          <a:xfrm>
            <a:off x="9761799" y="1415672"/>
            <a:ext cx="6079601" cy="1261884"/>
          </a:xfrm>
          <a:prstGeom prst="rect">
            <a:avLst/>
          </a:prstGeom>
          <a:noFill/>
        </p:spPr>
        <p:txBody>
          <a:bodyPr wrap="square" rtlCol="0">
            <a:spAutoFit/>
          </a:bodyPr>
          <a:lstStyle/>
          <a:p>
            <a:r>
              <a:rPr lang="en-US" sz="4400" dirty="0">
                <a:latin typeface="Lora"/>
                <a:hlinkClick r:id="rId16">
                  <a:extLst>
                    <a:ext uri="{A12FA001-AC4F-418D-AE19-62706E023703}">
                      <ahyp:hlinkClr xmlns:ahyp="http://schemas.microsoft.com/office/drawing/2018/hyperlinkcolor" val="tx"/>
                    </a:ext>
                  </a:extLst>
                </a:hlinkClick>
              </a:rPr>
              <a:t>-</a:t>
            </a:r>
            <a:r>
              <a:rPr lang="en-US" sz="2800" dirty="0">
                <a:solidFill>
                  <a:srgbClr val="0000FF"/>
                </a:solidFill>
                <a:latin typeface="Lora"/>
                <a:hlinkClick r:id="rId16">
                  <a:extLst>
                    <a:ext uri="{A12FA001-AC4F-418D-AE19-62706E023703}">
                      <ahyp:hlinkClr xmlns:ahyp="http://schemas.microsoft.com/office/drawing/2018/hyperlinkcolor" val="tx"/>
                    </a:ext>
                  </a:extLst>
                </a:hlinkClick>
              </a:rPr>
              <a:t>  https://youtu.be/b9gROAWqD6k</a:t>
            </a:r>
            <a:endParaRPr lang="en-US" sz="2800" dirty="0">
              <a:latin typeface="Lora"/>
            </a:endParaRPr>
          </a:p>
          <a:p>
            <a:endParaRPr lang="en-US" sz="3200" dirty="0">
              <a:latin typeface="Lora"/>
            </a:endParaRPr>
          </a:p>
        </p:txBody>
      </p:sp>
    </p:spTree>
    <p:extLst>
      <p:ext uri="{BB962C8B-B14F-4D97-AF65-F5344CB8AC3E}">
        <p14:creationId xmlns:p14="http://schemas.microsoft.com/office/powerpoint/2010/main" val="1503492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5457142"/>
            <a:ext cx="5626735" cy="4830445"/>
            <a:chOff x="0" y="5457142"/>
            <a:chExt cx="5626735" cy="4830445"/>
          </a:xfrm>
        </p:grpSpPr>
        <p:sp>
          <p:nvSpPr>
            <p:cNvPr id="3" name="object 3"/>
            <p:cNvSpPr/>
            <p:nvPr/>
          </p:nvSpPr>
          <p:spPr>
            <a:xfrm>
              <a:off x="0" y="6308597"/>
              <a:ext cx="5433410" cy="397840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3919" y="5457142"/>
              <a:ext cx="5592445" cy="4830445"/>
            </a:xfrm>
            <a:custGeom>
              <a:avLst/>
              <a:gdLst/>
              <a:ahLst/>
              <a:cxnLst/>
              <a:rect l="l" t="t" r="r" b="b"/>
              <a:pathLst>
                <a:path w="5592445" h="4830445">
                  <a:moveTo>
                    <a:pt x="43615" y="4829856"/>
                  </a:moveTo>
                  <a:lnTo>
                    <a:pt x="0" y="4829856"/>
                  </a:lnTo>
                  <a:lnTo>
                    <a:pt x="5573550" y="0"/>
                  </a:lnTo>
                  <a:lnTo>
                    <a:pt x="5592255" y="21582"/>
                  </a:lnTo>
                  <a:lnTo>
                    <a:pt x="43615" y="4829856"/>
                  </a:lnTo>
                  <a:close/>
                </a:path>
              </a:pathLst>
            </a:custGeom>
            <a:solidFill>
              <a:srgbClr val="FFFFFF"/>
            </a:solidFill>
          </p:spPr>
          <p:txBody>
            <a:bodyPr wrap="square" lIns="0" tIns="0" rIns="0" bIns="0" rtlCol="0"/>
            <a:lstStyle/>
            <a:p>
              <a:endParaRPr/>
            </a:p>
          </p:txBody>
        </p:sp>
      </p:grpSp>
      <p:grpSp>
        <p:nvGrpSpPr>
          <p:cNvPr id="5" name="object 5"/>
          <p:cNvGrpSpPr/>
          <p:nvPr/>
        </p:nvGrpSpPr>
        <p:grpSpPr>
          <a:xfrm>
            <a:off x="13182691" y="0"/>
            <a:ext cx="5105400" cy="4536440"/>
            <a:chOff x="13182691" y="0"/>
            <a:chExt cx="5105400" cy="4536440"/>
          </a:xfrm>
        </p:grpSpPr>
        <p:sp>
          <p:nvSpPr>
            <p:cNvPr id="6" name="object 6"/>
            <p:cNvSpPr/>
            <p:nvPr/>
          </p:nvSpPr>
          <p:spPr>
            <a:xfrm>
              <a:off x="14644247" y="0"/>
              <a:ext cx="3643752" cy="391710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3182691" y="90333"/>
              <a:ext cx="5105400" cy="4446270"/>
            </a:xfrm>
            <a:custGeom>
              <a:avLst/>
              <a:gdLst/>
              <a:ahLst/>
              <a:cxnLst/>
              <a:rect l="l" t="t" r="r" b="b"/>
              <a:pathLst>
                <a:path w="5105400" h="4446270">
                  <a:moveTo>
                    <a:pt x="5105308" y="37807"/>
                  </a:moveTo>
                  <a:lnTo>
                    <a:pt x="18713" y="4445684"/>
                  </a:lnTo>
                  <a:lnTo>
                    <a:pt x="0" y="4424089"/>
                  </a:lnTo>
                  <a:lnTo>
                    <a:pt x="5105308" y="0"/>
                  </a:lnTo>
                  <a:lnTo>
                    <a:pt x="5105308" y="37807"/>
                  </a:lnTo>
                  <a:close/>
                </a:path>
              </a:pathLst>
            </a:custGeom>
            <a:solidFill>
              <a:srgbClr val="FFFFFF"/>
            </a:solidFill>
          </p:spPr>
          <p:txBody>
            <a:bodyPr wrap="square" lIns="0" tIns="0" rIns="0" bIns="0" rtlCol="0"/>
            <a:lstStyle/>
            <a:p>
              <a:endParaRPr/>
            </a:p>
          </p:txBody>
        </p:sp>
      </p:grpSp>
      <p:sp>
        <p:nvSpPr>
          <p:cNvPr id="8" name="TextBox 7">
            <a:extLst>
              <a:ext uri="{FF2B5EF4-FFF2-40B4-BE49-F238E27FC236}">
                <a16:creationId xmlns:a16="http://schemas.microsoft.com/office/drawing/2014/main" id="{738418DE-F450-4709-8272-38C948C3CEA4}"/>
              </a:ext>
            </a:extLst>
          </p:cNvPr>
          <p:cNvSpPr txBox="1"/>
          <p:nvPr/>
        </p:nvSpPr>
        <p:spPr>
          <a:xfrm>
            <a:off x="6743700" y="4441479"/>
            <a:ext cx="4800600" cy="1015663"/>
          </a:xfrm>
          <a:prstGeom prst="rect">
            <a:avLst/>
          </a:prstGeom>
          <a:noFill/>
        </p:spPr>
        <p:txBody>
          <a:bodyPr wrap="square" rtlCol="0">
            <a:spAutoFit/>
          </a:bodyPr>
          <a:lstStyle/>
          <a:p>
            <a:r>
              <a:rPr lang="en-US" sz="6000" b="1" dirty="0">
                <a:latin typeface="Constantia" panose="02030602050306030303" pitchFamily="18" charset="0"/>
              </a:rPr>
              <a:t>Thank  You !</a:t>
            </a:r>
          </a:p>
        </p:txBody>
      </p:sp>
      <p:sp>
        <p:nvSpPr>
          <p:cNvPr id="11" name="object 7">
            <a:extLst>
              <a:ext uri="{FF2B5EF4-FFF2-40B4-BE49-F238E27FC236}">
                <a16:creationId xmlns:a16="http://schemas.microsoft.com/office/drawing/2014/main" id="{03135709-1A8D-4B73-837E-F1499D11BF37}"/>
              </a:ext>
            </a:extLst>
          </p:cNvPr>
          <p:cNvSpPr/>
          <p:nvPr/>
        </p:nvSpPr>
        <p:spPr>
          <a:xfrm>
            <a:off x="12877800" y="7919122"/>
            <a:ext cx="5010149" cy="2095499"/>
          </a:xfrm>
          <a:prstGeom prst="rect">
            <a:avLst/>
          </a:prstGeom>
          <a:blipFill>
            <a:blip r:embed="rId4" cstate="print"/>
            <a:stretch>
              <a:fillRect/>
            </a:stretch>
          </a:blipFill>
        </p:spPr>
        <p:txBody>
          <a:bodyPr wrap="square" lIns="0" tIns="0" rIns="0" bIns="0" rtlCol="0"/>
          <a:lstStyle/>
          <a:p>
            <a:endParaRPr/>
          </a:p>
        </p:txBody>
      </p:sp>
      <p:pic>
        <p:nvPicPr>
          <p:cNvPr id="15" name="Picture 14">
            <a:extLst>
              <a:ext uri="{FF2B5EF4-FFF2-40B4-BE49-F238E27FC236}">
                <a16:creationId xmlns:a16="http://schemas.microsoft.com/office/drawing/2014/main" id="{5D63FDDE-278E-465D-A600-D2D751A6A5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441" y="260682"/>
            <a:ext cx="5105400" cy="16978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877925" y="0"/>
            <a:ext cx="4410075" cy="10287000"/>
          </a:xfrm>
          <a:custGeom>
            <a:avLst/>
            <a:gdLst/>
            <a:ahLst/>
            <a:cxnLst/>
            <a:rect l="l" t="t" r="r" b="b"/>
            <a:pathLst>
              <a:path w="4410075" h="10287000">
                <a:moveTo>
                  <a:pt x="4410059" y="10286999"/>
                </a:moveTo>
                <a:lnTo>
                  <a:pt x="0" y="10286999"/>
                </a:lnTo>
                <a:lnTo>
                  <a:pt x="0" y="0"/>
                </a:lnTo>
                <a:lnTo>
                  <a:pt x="4410059" y="0"/>
                </a:lnTo>
                <a:lnTo>
                  <a:pt x="4410059" y="10286999"/>
                </a:lnTo>
                <a:close/>
              </a:path>
            </a:pathLst>
          </a:custGeom>
          <a:solidFill>
            <a:srgbClr val="00DF90"/>
          </a:solidFill>
        </p:spPr>
        <p:txBody>
          <a:bodyPr wrap="square" lIns="0" tIns="0" rIns="0" bIns="0" rtlCol="0"/>
          <a:lstStyle/>
          <a:p>
            <a:endParaRPr b="1" dirty="0"/>
          </a:p>
        </p:txBody>
      </p:sp>
      <p:sp>
        <p:nvSpPr>
          <p:cNvPr id="3" name="object 3"/>
          <p:cNvSpPr/>
          <p:nvPr/>
        </p:nvSpPr>
        <p:spPr>
          <a:xfrm flipH="1">
            <a:off x="0" y="9261765"/>
            <a:ext cx="3667292" cy="10286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1910689" y="-387"/>
            <a:ext cx="3934472" cy="102863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5351678" y="9057392"/>
            <a:ext cx="1250315" cy="1229995"/>
          </a:xfrm>
          <a:custGeom>
            <a:avLst/>
            <a:gdLst/>
            <a:ahLst/>
            <a:cxnLst/>
            <a:rect l="l" t="t" r="r" b="b"/>
            <a:pathLst>
              <a:path w="1250315" h="1229995">
                <a:moveTo>
                  <a:pt x="20190" y="0"/>
                </a:moveTo>
                <a:lnTo>
                  <a:pt x="1249797" y="1229606"/>
                </a:lnTo>
                <a:lnTo>
                  <a:pt x="1209406" y="1229606"/>
                </a:lnTo>
                <a:lnTo>
                  <a:pt x="0" y="20190"/>
                </a:lnTo>
                <a:lnTo>
                  <a:pt x="20190" y="0"/>
                </a:lnTo>
                <a:close/>
              </a:path>
            </a:pathLst>
          </a:custGeom>
          <a:solidFill>
            <a:srgbClr val="FFFFFF"/>
          </a:solidFill>
        </p:spPr>
        <p:txBody>
          <a:bodyPr wrap="square" lIns="0" tIns="0" rIns="0" bIns="0" rtlCol="0"/>
          <a:lstStyle/>
          <a:p>
            <a:endParaRPr/>
          </a:p>
        </p:txBody>
      </p:sp>
      <p:sp>
        <p:nvSpPr>
          <p:cNvPr id="6" name="object 6"/>
          <p:cNvSpPr/>
          <p:nvPr/>
        </p:nvSpPr>
        <p:spPr>
          <a:xfrm>
            <a:off x="4581002" y="0"/>
            <a:ext cx="1247140" cy="1226820"/>
          </a:xfrm>
          <a:custGeom>
            <a:avLst/>
            <a:gdLst/>
            <a:ahLst/>
            <a:cxnLst/>
            <a:rect l="l" t="t" r="r" b="b"/>
            <a:pathLst>
              <a:path w="1247139" h="1226820">
                <a:moveTo>
                  <a:pt x="40406" y="0"/>
                </a:moveTo>
                <a:lnTo>
                  <a:pt x="1246679" y="1206272"/>
                </a:lnTo>
                <a:lnTo>
                  <a:pt x="1226473" y="1226477"/>
                </a:lnTo>
                <a:lnTo>
                  <a:pt x="0" y="0"/>
                </a:lnTo>
                <a:lnTo>
                  <a:pt x="40406" y="0"/>
                </a:lnTo>
                <a:close/>
              </a:path>
            </a:pathLst>
          </a:custGeom>
          <a:solidFill>
            <a:srgbClr val="FFFFFF"/>
          </a:solidFill>
        </p:spPr>
        <p:txBody>
          <a:bodyPr wrap="square" lIns="0" tIns="0" rIns="0" bIns="0" rtlCol="0"/>
          <a:lstStyle/>
          <a:p>
            <a:endParaRPr/>
          </a:p>
        </p:txBody>
      </p:sp>
      <p:grpSp>
        <p:nvGrpSpPr>
          <p:cNvPr id="7" name="object 7"/>
          <p:cNvGrpSpPr/>
          <p:nvPr/>
        </p:nvGrpSpPr>
        <p:grpSpPr>
          <a:xfrm flipH="1">
            <a:off x="16142852" y="5289165"/>
            <a:ext cx="2159003" cy="3935095"/>
            <a:chOff x="0" y="5839304"/>
            <a:chExt cx="1483995" cy="3935095"/>
          </a:xfrm>
        </p:grpSpPr>
        <p:sp>
          <p:nvSpPr>
            <p:cNvPr id="8" name="object 8"/>
            <p:cNvSpPr/>
            <p:nvPr/>
          </p:nvSpPr>
          <p:spPr>
            <a:xfrm>
              <a:off x="0" y="5839304"/>
              <a:ext cx="1028639" cy="3934473"/>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0" y="8131063"/>
              <a:ext cx="1483995" cy="1504315"/>
            </a:xfrm>
            <a:custGeom>
              <a:avLst/>
              <a:gdLst/>
              <a:ahLst/>
              <a:cxnLst/>
              <a:rect l="l" t="t" r="r" b="b"/>
              <a:pathLst>
                <a:path w="1483995" h="1504315">
                  <a:moveTo>
                    <a:pt x="0" y="0"/>
                  </a:moveTo>
                  <a:lnTo>
                    <a:pt x="1483975" y="1483975"/>
                  </a:lnTo>
                  <a:lnTo>
                    <a:pt x="1463771" y="1504182"/>
                  </a:lnTo>
                  <a:lnTo>
                    <a:pt x="0" y="40406"/>
                  </a:lnTo>
                  <a:lnTo>
                    <a:pt x="0" y="0"/>
                  </a:lnTo>
                  <a:close/>
                </a:path>
              </a:pathLst>
            </a:custGeom>
            <a:solidFill>
              <a:srgbClr val="FFFFFF"/>
            </a:solidFill>
          </p:spPr>
          <p:txBody>
            <a:bodyPr wrap="square" lIns="0" tIns="0" rIns="0" bIns="0" rtlCol="0"/>
            <a:lstStyle/>
            <a:p>
              <a:endParaRPr/>
            </a:p>
          </p:txBody>
        </p:sp>
      </p:grpSp>
      <p:sp>
        <p:nvSpPr>
          <p:cNvPr id="11" name="TextBox 10">
            <a:extLst>
              <a:ext uri="{FF2B5EF4-FFF2-40B4-BE49-F238E27FC236}">
                <a16:creationId xmlns:a16="http://schemas.microsoft.com/office/drawing/2014/main" id="{2A99E2E3-7DD0-486D-87D5-E54FB20B78D0}"/>
              </a:ext>
            </a:extLst>
          </p:cNvPr>
          <p:cNvSpPr txBox="1"/>
          <p:nvPr/>
        </p:nvSpPr>
        <p:spPr>
          <a:xfrm>
            <a:off x="14275492" y="4174004"/>
            <a:ext cx="3734720" cy="1938992"/>
          </a:xfrm>
          <a:prstGeom prst="rect">
            <a:avLst/>
          </a:prstGeom>
          <a:noFill/>
        </p:spPr>
        <p:txBody>
          <a:bodyPr wrap="square" rtlCol="0">
            <a:spAutoFit/>
          </a:bodyPr>
          <a:lstStyle/>
          <a:p>
            <a:pPr algn="ctr"/>
            <a:r>
              <a:rPr lang="en-US" sz="6000" b="1" dirty="0">
                <a:latin typeface="Bahnschrift" panose="020B0502040204020203" pitchFamily="34" charset="0"/>
              </a:rPr>
              <a:t>Executive Summary</a:t>
            </a:r>
          </a:p>
        </p:txBody>
      </p:sp>
      <p:sp>
        <p:nvSpPr>
          <p:cNvPr id="10" name="TextBox 9">
            <a:extLst>
              <a:ext uri="{FF2B5EF4-FFF2-40B4-BE49-F238E27FC236}">
                <a16:creationId xmlns:a16="http://schemas.microsoft.com/office/drawing/2014/main" id="{9D073E09-E442-4F4E-9EAF-9E937591F92F}"/>
              </a:ext>
            </a:extLst>
          </p:cNvPr>
          <p:cNvSpPr txBox="1"/>
          <p:nvPr/>
        </p:nvSpPr>
        <p:spPr>
          <a:xfrm>
            <a:off x="1219200" y="800100"/>
            <a:ext cx="11430000" cy="4955203"/>
          </a:xfrm>
          <a:prstGeom prst="rect">
            <a:avLst/>
          </a:prstGeom>
          <a:noFill/>
        </p:spPr>
        <p:txBody>
          <a:bodyPr wrap="square" rtlCol="0">
            <a:spAutoFit/>
          </a:bodyPr>
          <a:lstStyle/>
          <a:p>
            <a:pPr algn="just" rtl="0">
              <a:spcBef>
                <a:spcPts val="0"/>
              </a:spcBef>
              <a:spcAft>
                <a:spcPts val="0"/>
              </a:spcAft>
            </a:pPr>
            <a:r>
              <a:rPr lang="en-US" sz="3600" dirty="0">
                <a:solidFill>
                  <a:srgbClr val="00B050"/>
                </a:solidFill>
                <a:latin typeface="Bahnschrift SemiCondensed" panose="020B0502040204020203" pitchFamily="34" charset="0"/>
              </a:rPr>
              <a:t>Problem Statement </a:t>
            </a:r>
            <a:r>
              <a:rPr lang="en-US" sz="2800" dirty="0">
                <a:latin typeface="Bahnschrift SemiCondensed" panose="020B0502040204020203" pitchFamily="34" charset="0"/>
              </a:rPr>
              <a:t>- </a:t>
            </a:r>
            <a:r>
              <a:rPr lang="en-US" sz="2800" i="0" u="none" strike="noStrike" dirty="0">
                <a:solidFill>
                  <a:srgbClr val="000000"/>
                </a:solidFill>
                <a:effectLst/>
                <a:latin typeface="Lora"/>
                <a:ea typeface="Microsoft Sans Serif" panose="020B0604020202020204" pitchFamily="34" charset="0"/>
                <a:cs typeface="Microsoft Sans Serif" panose="020B0604020202020204" pitchFamily="34" charset="0"/>
              </a:rPr>
              <a:t>Despite being at the forefront of medical innovation, Indian medical infrastructure has fallen short in the case of patients afflicted with chronic illnesses in two broad situations: firstly, when the treatment is </a:t>
            </a:r>
            <a:r>
              <a:rPr lang="en-US" sz="2800" b="1" i="0" u="none" strike="noStrike" dirty="0">
                <a:solidFill>
                  <a:srgbClr val="000000"/>
                </a:solidFill>
                <a:effectLst/>
                <a:latin typeface="Lora"/>
                <a:ea typeface="Microsoft Sans Serif" panose="020B0604020202020204" pitchFamily="34" charset="0"/>
                <a:cs typeface="Microsoft Sans Serif" panose="020B0604020202020204" pitchFamily="34" charset="0"/>
              </a:rPr>
              <a:t>too expensive to be affordable </a:t>
            </a:r>
            <a:r>
              <a:rPr lang="en-US" sz="2800" i="0" u="none" strike="noStrike" dirty="0">
                <a:solidFill>
                  <a:srgbClr val="000000"/>
                </a:solidFill>
                <a:effectLst/>
                <a:latin typeface="Lora"/>
                <a:ea typeface="Microsoft Sans Serif" panose="020B0604020202020204" pitchFamily="34" charset="0"/>
                <a:cs typeface="Microsoft Sans Serif" panose="020B0604020202020204" pitchFamily="34" charset="0"/>
              </a:rPr>
              <a:t>for the common man, and secondly when it is </a:t>
            </a:r>
            <a:r>
              <a:rPr lang="en-US" sz="2800" b="1" i="0" u="none" strike="noStrike" dirty="0">
                <a:solidFill>
                  <a:srgbClr val="000000"/>
                </a:solidFill>
                <a:effectLst/>
                <a:latin typeface="Lora"/>
                <a:ea typeface="Microsoft Sans Serif" panose="020B0604020202020204" pitchFamily="34" charset="0"/>
                <a:cs typeface="Microsoft Sans Serif" panose="020B0604020202020204" pitchFamily="34" charset="0"/>
              </a:rPr>
              <a:t>too late</a:t>
            </a:r>
            <a:r>
              <a:rPr lang="en-US" sz="2800" i="0" u="none" strike="noStrike" dirty="0">
                <a:solidFill>
                  <a:srgbClr val="000000"/>
                </a:solidFill>
                <a:effectLst/>
                <a:latin typeface="Lora"/>
                <a:ea typeface="Microsoft Sans Serif" panose="020B0604020202020204" pitchFamily="34" charset="0"/>
                <a:cs typeface="Microsoft Sans Serif" panose="020B0604020202020204" pitchFamily="34" charset="0"/>
              </a:rPr>
              <a:t>, that is, the ailment has reached a stage where treatment proves to be futile. </a:t>
            </a:r>
            <a:endParaRPr lang="en-US" sz="2800" dirty="0">
              <a:effectLst/>
              <a:latin typeface="Lora"/>
              <a:ea typeface="Microsoft Sans Serif" panose="020B0604020202020204" pitchFamily="34" charset="0"/>
              <a:cs typeface="Microsoft Sans Serif" panose="020B0604020202020204" pitchFamily="34" charset="0"/>
            </a:endParaRPr>
          </a:p>
          <a:p>
            <a:pPr algn="just" rtl="0">
              <a:spcBef>
                <a:spcPts val="0"/>
              </a:spcBef>
              <a:spcAft>
                <a:spcPts val="0"/>
              </a:spcAft>
            </a:pPr>
            <a:r>
              <a:rPr lang="en-US" sz="2800" i="0" u="none" strike="noStrike" dirty="0">
                <a:solidFill>
                  <a:srgbClr val="000000"/>
                </a:solidFill>
                <a:effectLst/>
                <a:latin typeface="Lora"/>
                <a:ea typeface="Microsoft Sans Serif" panose="020B0604020202020204" pitchFamily="34" charset="0"/>
                <a:cs typeface="Microsoft Sans Serif" panose="020B0604020202020204" pitchFamily="34" charset="0"/>
              </a:rPr>
              <a:t>There is </a:t>
            </a:r>
            <a:r>
              <a:rPr lang="en-US" sz="2800" b="1" i="0" u="none" strike="noStrike" dirty="0">
                <a:solidFill>
                  <a:srgbClr val="000000"/>
                </a:solidFill>
                <a:effectLst/>
                <a:latin typeface="Lora"/>
                <a:ea typeface="Microsoft Sans Serif" panose="020B0604020202020204" pitchFamily="34" charset="0"/>
                <a:cs typeface="Microsoft Sans Serif" panose="020B0604020202020204" pitchFamily="34" charset="0"/>
              </a:rPr>
              <a:t>no integration </a:t>
            </a:r>
            <a:r>
              <a:rPr lang="en-US" sz="2800" i="0" u="none" strike="noStrike" dirty="0">
                <a:solidFill>
                  <a:srgbClr val="000000"/>
                </a:solidFill>
                <a:effectLst/>
                <a:latin typeface="Lora"/>
                <a:ea typeface="Microsoft Sans Serif" panose="020B0604020202020204" pitchFamily="34" charset="0"/>
                <a:cs typeface="Microsoft Sans Serif" panose="020B0604020202020204" pitchFamily="34" charset="0"/>
              </a:rPr>
              <a:t>of existing solutions in the medical field, which makes the immense amount of </a:t>
            </a:r>
            <a:r>
              <a:rPr lang="en-US" sz="2800" b="1" i="0" u="none" strike="noStrike" dirty="0">
                <a:solidFill>
                  <a:srgbClr val="000000"/>
                </a:solidFill>
                <a:effectLst/>
                <a:latin typeface="Lora"/>
                <a:ea typeface="Microsoft Sans Serif" panose="020B0604020202020204" pitchFamily="34" charset="0"/>
                <a:cs typeface="Microsoft Sans Serif" panose="020B0604020202020204" pitchFamily="34" charset="0"/>
              </a:rPr>
              <a:t>data being collected redundant</a:t>
            </a:r>
            <a:r>
              <a:rPr lang="en-US" sz="2800" i="0" u="none" strike="noStrike" dirty="0">
                <a:solidFill>
                  <a:srgbClr val="000000"/>
                </a:solidFill>
                <a:effectLst/>
                <a:latin typeface="Lora"/>
                <a:ea typeface="Microsoft Sans Serif" panose="020B0604020202020204" pitchFamily="34" charset="0"/>
                <a:cs typeface="Microsoft Sans Serif" panose="020B0604020202020204" pitchFamily="34" charset="0"/>
              </a:rPr>
              <a:t>, on a day-to-day basis. It is not utilized adequately, which is what we envisage to change.  We will be able to provide the populace with an earlier predictive resort, which forewarns.</a:t>
            </a:r>
            <a:endParaRPr lang="en-US" sz="2800" dirty="0">
              <a:latin typeface="Lora"/>
              <a:ea typeface="Microsoft Sans Serif" panose="020B0604020202020204" pitchFamily="34" charset="0"/>
              <a:cs typeface="Microsoft Sans Serif" panose="020B0604020202020204" pitchFamily="34" charset="0"/>
            </a:endParaRPr>
          </a:p>
        </p:txBody>
      </p:sp>
      <p:sp>
        <p:nvSpPr>
          <p:cNvPr id="13" name="TextBox 12">
            <a:extLst>
              <a:ext uri="{FF2B5EF4-FFF2-40B4-BE49-F238E27FC236}">
                <a16:creationId xmlns:a16="http://schemas.microsoft.com/office/drawing/2014/main" id="{222FC163-E7EC-4E12-9E7D-85619B2D974E}"/>
              </a:ext>
            </a:extLst>
          </p:cNvPr>
          <p:cNvSpPr txBox="1"/>
          <p:nvPr/>
        </p:nvSpPr>
        <p:spPr>
          <a:xfrm>
            <a:off x="1183006" y="6149242"/>
            <a:ext cx="11430000" cy="2800767"/>
          </a:xfrm>
          <a:prstGeom prst="rect">
            <a:avLst/>
          </a:prstGeom>
          <a:noFill/>
        </p:spPr>
        <p:txBody>
          <a:bodyPr wrap="square" rtlCol="0">
            <a:spAutoFit/>
          </a:bodyPr>
          <a:lstStyle/>
          <a:p>
            <a:pPr algn="just" rtl="0">
              <a:spcBef>
                <a:spcPts val="0"/>
              </a:spcBef>
              <a:spcAft>
                <a:spcPts val="0"/>
              </a:spcAft>
            </a:pPr>
            <a:r>
              <a:rPr lang="en-US" sz="3600" dirty="0">
                <a:solidFill>
                  <a:srgbClr val="00B050"/>
                </a:solidFill>
                <a:latin typeface="Bahnschrift SemiCondensed" panose="020B0502040204020203" pitchFamily="34" charset="0"/>
              </a:rPr>
              <a:t>Target Audience </a:t>
            </a:r>
            <a:r>
              <a:rPr lang="en-US" sz="2800" dirty="0">
                <a:latin typeface="Bahnschrift SemiCondensed" panose="020B0502040204020203" pitchFamily="34" charset="0"/>
              </a:rPr>
              <a:t>- </a:t>
            </a:r>
            <a:r>
              <a:rPr lang="en-IN" sz="2800" b="0" i="0" u="none" strike="noStrike" dirty="0">
                <a:solidFill>
                  <a:srgbClr val="000000"/>
                </a:solidFill>
                <a:effectLst/>
                <a:latin typeface="Lora"/>
              </a:rPr>
              <a:t>We aim at being the Health Lifestyle Facilitator for </a:t>
            </a:r>
            <a:r>
              <a:rPr lang="en-IN" sz="2800" b="1" i="0" u="none" strike="noStrike" dirty="0">
                <a:solidFill>
                  <a:srgbClr val="000000"/>
                </a:solidFill>
                <a:effectLst/>
                <a:latin typeface="Lora"/>
              </a:rPr>
              <a:t>every common man</a:t>
            </a:r>
            <a:r>
              <a:rPr lang="en-IN" sz="2800" b="0" i="0" u="none" strike="noStrike" dirty="0">
                <a:solidFill>
                  <a:srgbClr val="000000"/>
                </a:solidFill>
                <a:effectLst/>
                <a:latin typeface="Lora"/>
              </a:rPr>
              <a:t>, with our leaps envisioned to expand into even the most interior </a:t>
            </a:r>
            <a:r>
              <a:rPr lang="en-IN" sz="2800" b="1" dirty="0">
                <a:solidFill>
                  <a:srgbClr val="000000"/>
                </a:solidFill>
                <a:latin typeface="Lora"/>
              </a:rPr>
              <a:t>r</a:t>
            </a:r>
            <a:r>
              <a:rPr lang="en-IN" sz="2800" b="1" i="0" u="none" strike="noStrike" dirty="0">
                <a:solidFill>
                  <a:srgbClr val="000000"/>
                </a:solidFill>
                <a:effectLst/>
                <a:latin typeface="Lora"/>
              </a:rPr>
              <a:t>ural</a:t>
            </a:r>
            <a:r>
              <a:rPr lang="en-IN" sz="2800" b="0" i="0" u="none" strike="noStrike" dirty="0">
                <a:solidFill>
                  <a:srgbClr val="000000"/>
                </a:solidFill>
                <a:effectLst/>
                <a:latin typeface="Lora"/>
              </a:rPr>
              <a:t> areas of </a:t>
            </a:r>
            <a:r>
              <a:rPr lang="en-IN" sz="2800" b="1" i="0" u="none" strike="noStrike" dirty="0">
                <a:solidFill>
                  <a:srgbClr val="000000"/>
                </a:solidFill>
                <a:effectLst/>
                <a:latin typeface="Lora"/>
              </a:rPr>
              <a:t>India</a:t>
            </a:r>
            <a:r>
              <a:rPr lang="en-IN" sz="2800" b="0" i="0" u="none" strike="noStrike" dirty="0">
                <a:solidFill>
                  <a:srgbClr val="000000"/>
                </a:solidFill>
                <a:effectLst/>
                <a:latin typeface="Lora"/>
              </a:rPr>
              <a:t>. However as we operate </a:t>
            </a:r>
            <a:r>
              <a:rPr lang="en-IN" sz="2800" dirty="0">
                <a:solidFill>
                  <a:srgbClr val="000000"/>
                </a:solidFill>
                <a:latin typeface="Lora"/>
              </a:rPr>
              <a:t>at</a:t>
            </a:r>
            <a:r>
              <a:rPr lang="en-IN" sz="2800" b="0" i="0" u="none" strike="noStrike" dirty="0">
                <a:solidFill>
                  <a:srgbClr val="000000"/>
                </a:solidFill>
                <a:effectLst/>
                <a:latin typeface="Lora"/>
              </a:rPr>
              <a:t> the super-primary level of the health market for the masses, people who have already been suffering with chronic and/or serious illnesses of some kind, are </a:t>
            </a:r>
            <a:r>
              <a:rPr lang="en-IN" sz="2800" b="1" i="0" u="none" strike="noStrike" dirty="0">
                <a:solidFill>
                  <a:srgbClr val="000000"/>
                </a:solidFill>
                <a:effectLst/>
                <a:latin typeface="Lora"/>
              </a:rPr>
              <a:t>not</a:t>
            </a:r>
            <a:r>
              <a:rPr lang="en-IN" sz="2800" b="0" i="0" u="none" strike="noStrike" dirty="0">
                <a:solidFill>
                  <a:srgbClr val="000000"/>
                </a:solidFill>
                <a:effectLst/>
                <a:latin typeface="Lora"/>
              </a:rPr>
              <a:t> being targeted.</a:t>
            </a:r>
            <a:endParaRPr lang="en-US" sz="2800" dirty="0">
              <a:ea typeface="Microsoft Sans Serif" panose="020B0604020202020204" pitchFamily="34" charset="0"/>
              <a:cs typeface="Microsoft Sans Serif" panose="020B0604020202020204" pitchFamily="34" charset="0"/>
            </a:endParaRPr>
          </a:p>
        </p:txBody>
      </p:sp>
      <p:pic>
        <p:nvPicPr>
          <p:cNvPr id="14" name="Picture 13">
            <a:extLst>
              <a:ext uri="{FF2B5EF4-FFF2-40B4-BE49-F238E27FC236}">
                <a16:creationId xmlns:a16="http://schemas.microsoft.com/office/drawing/2014/main" id="{393B6FDA-A559-4971-B791-E28686BEB2B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8473" y="230808"/>
            <a:ext cx="762002" cy="765204"/>
          </a:xfrm>
          <a:prstGeom prst="rect">
            <a:avLst/>
          </a:prstGeom>
        </p:spPr>
      </p:pic>
    </p:spTree>
    <p:extLst>
      <p:ext uri="{BB962C8B-B14F-4D97-AF65-F5344CB8AC3E}">
        <p14:creationId xmlns:p14="http://schemas.microsoft.com/office/powerpoint/2010/main" val="930194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 y="8877300"/>
            <a:ext cx="1676399" cy="1410287"/>
            <a:chOff x="0" y="5457142"/>
            <a:chExt cx="5626735" cy="4830445"/>
          </a:xfrm>
        </p:grpSpPr>
        <p:sp>
          <p:nvSpPr>
            <p:cNvPr id="3" name="object 3"/>
            <p:cNvSpPr/>
            <p:nvPr/>
          </p:nvSpPr>
          <p:spPr>
            <a:xfrm>
              <a:off x="0" y="6308597"/>
              <a:ext cx="5433410" cy="397840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3919" y="5457142"/>
              <a:ext cx="5592445" cy="4830445"/>
            </a:xfrm>
            <a:custGeom>
              <a:avLst/>
              <a:gdLst/>
              <a:ahLst/>
              <a:cxnLst/>
              <a:rect l="l" t="t" r="r" b="b"/>
              <a:pathLst>
                <a:path w="5592445" h="4830445">
                  <a:moveTo>
                    <a:pt x="43615" y="4829856"/>
                  </a:moveTo>
                  <a:lnTo>
                    <a:pt x="0" y="4829856"/>
                  </a:lnTo>
                  <a:lnTo>
                    <a:pt x="5573550" y="0"/>
                  </a:lnTo>
                  <a:lnTo>
                    <a:pt x="5592255" y="21582"/>
                  </a:lnTo>
                  <a:lnTo>
                    <a:pt x="43615" y="4829856"/>
                  </a:lnTo>
                  <a:close/>
                </a:path>
              </a:pathLst>
            </a:custGeom>
            <a:solidFill>
              <a:srgbClr val="FFFFFF"/>
            </a:solidFill>
          </p:spPr>
          <p:txBody>
            <a:bodyPr wrap="square" lIns="0" tIns="0" rIns="0" bIns="0" rtlCol="0"/>
            <a:lstStyle/>
            <a:p>
              <a:endParaRPr/>
            </a:p>
          </p:txBody>
        </p:sp>
      </p:grpSp>
      <p:grpSp>
        <p:nvGrpSpPr>
          <p:cNvPr id="5" name="object 5"/>
          <p:cNvGrpSpPr/>
          <p:nvPr/>
        </p:nvGrpSpPr>
        <p:grpSpPr>
          <a:xfrm>
            <a:off x="16078200" y="0"/>
            <a:ext cx="2209890" cy="1714500"/>
            <a:chOff x="13182691" y="0"/>
            <a:chExt cx="5105400" cy="4536440"/>
          </a:xfrm>
        </p:grpSpPr>
        <p:sp>
          <p:nvSpPr>
            <p:cNvPr id="6" name="object 6"/>
            <p:cNvSpPr/>
            <p:nvPr/>
          </p:nvSpPr>
          <p:spPr>
            <a:xfrm>
              <a:off x="14644247" y="0"/>
              <a:ext cx="3643752" cy="391710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3182691" y="90333"/>
              <a:ext cx="5105400" cy="4446270"/>
            </a:xfrm>
            <a:custGeom>
              <a:avLst/>
              <a:gdLst/>
              <a:ahLst/>
              <a:cxnLst/>
              <a:rect l="l" t="t" r="r" b="b"/>
              <a:pathLst>
                <a:path w="5105400" h="4446270">
                  <a:moveTo>
                    <a:pt x="5105308" y="37807"/>
                  </a:moveTo>
                  <a:lnTo>
                    <a:pt x="18713" y="4445684"/>
                  </a:lnTo>
                  <a:lnTo>
                    <a:pt x="0" y="4424089"/>
                  </a:lnTo>
                  <a:lnTo>
                    <a:pt x="5105308" y="0"/>
                  </a:lnTo>
                  <a:lnTo>
                    <a:pt x="5105308" y="37807"/>
                  </a:lnTo>
                  <a:close/>
                </a:path>
              </a:pathLst>
            </a:custGeom>
            <a:solidFill>
              <a:srgbClr val="FFFFFF"/>
            </a:solidFill>
          </p:spPr>
          <p:txBody>
            <a:bodyPr wrap="square" lIns="0" tIns="0" rIns="0" bIns="0" rtlCol="0"/>
            <a:lstStyle/>
            <a:p>
              <a:endParaRPr/>
            </a:p>
          </p:txBody>
        </p:sp>
      </p:grpSp>
      <p:sp>
        <p:nvSpPr>
          <p:cNvPr id="12" name="TextBox 11">
            <a:extLst>
              <a:ext uri="{FF2B5EF4-FFF2-40B4-BE49-F238E27FC236}">
                <a16:creationId xmlns:a16="http://schemas.microsoft.com/office/drawing/2014/main" id="{9A2795DD-80A4-426C-8A7D-1FDF85AD9F05}"/>
              </a:ext>
            </a:extLst>
          </p:cNvPr>
          <p:cNvSpPr txBox="1"/>
          <p:nvPr/>
        </p:nvSpPr>
        <p:spPr>
          <a:xfrm>
            <a:off x="1181127" y="723900"/>
            <a:ext cx="15925746" cy="5816977"/>
          </a:xfrm>
          <a:prstGeom prst="rect">
            <a:avLst/>
          </a:prstGeom>
          <a:noFill/>
        </p:spPr>
        <p:txBody>
          <a:bodyPr wrap="square" rtlCol="0">
            <a:spAutoFit/>
          </a:bodyPr>
          <a:lstStyle/>
          <a:p>
            <a:pPr algn="just" rtl="0">
              <a:spcBef>
                <a:spcPts val="0"/>
              </a:spcBef>
              <a:spcAft>
                <a:spcPts val="0"/>
              </a:spcAft>
            </a:pPr>
            <a:r>
              <a:rPr lang="en-US" sz="3600" dirty="0">
                <a:solidFill>
                  <a:srgbClr val="00B050"/>
                </a:solidFill>
                <a:latin typeface="Bahnschrift SemiCondensed" panose="020B0502040204020203" pitchFamily="34" charset="0"/>
              </a:rPr>
              <a:t>Proposed Solution </a:t>
            </a:r>
            <a:r>
              <a:rPr lang="en-US" sz="2800" dirty="0">
                <a:latin typeface="Bahnschrift SemiCondensed" panose="020B0502040204020203" pitchFamily="34" charset="0"/>
              </a:rPr>
              <a:t>- </a:t>
            </a:r>
            <a:r>
              <a:rPr lang="en-US" sz="2800" b="0" i="0" u="none" strike="noStrike" dirty="0">
                <a:solidFill>
                  <a:srgbClr val="000000"/>
                </a:solidFill>
                <a:effectLst/>
                <a:latin typeface="Lora"/>
              </a:rPr>
              <a:t>Our solution seeks to bring the entire Indian population under our purview, even with the rural areas on our radar, which face an inherent lack of quality medical intervention due to inaccessibility and lack of infrastructure. We cater </a:t>
            </a:r>
            <a:r>
              <a:rPr lang="en-US" sz="2800" b="1" i="0" u="none" strike="noStrike" dirty="0">
                <a:solidFill>
                  <a:srgbClr val="000000"/>
                </a:solidFill>
                <a:effectLst/>
                <a:latin typeface="Lora"/>
              </a:rPr>
              <a:t>with an application</a:t>
            </a:r>
            <a:r>
              <a:rPr lang="en-US" sz="2800" b="0" i="0" u="none" strike="noStrike" dirty="0">
                <a:solidFill>
                  <a:srgbClr val="000000"/>
                </a:solidFill>
                <a:effectLst/>
                <a:latin typeface="Lora"/>
              </a:rPr>
              <a:t>, which shall be operated by an </a:t>
            </a:r>
            <a:r>
              <a:rPr lang="en-US" sz="2800" b="1" i="0" u="none" strike="noStrike" dirty="0">
                <a:solidFill>
                  <a:srgbClr val="000000"/>
                </a:solidFill>
                <a:effectLst/>
                <a:latin typeface="Lora"/>
              </a:rPr>
              <a:t>administrator</a:t>
            </a:r>
            <a:r>
              <a:rPr lang="en-US" sz="2800" b="0" i="0" u="none" strike="noStrike" dirty="0">
                <a:solidFill>
                  <a:srgbClr val="000000"/>
                </a:solidFill>
                <a:effectLst/>
                <a:latin typeface="Lora"/>
              </a:rPr>
              <a:t> of expertise in the </a:t>
            </a:r>
            <a:r>
              <a:rPr lang="en-US" sz="2800" b="1" i="0" u="none" strike="noStrike" dirty="0">
                <a:solidFill>
                  <a:srgbClr val="000000"/>
                </a:solidFill>
                <a:effectLst/>
                <a:latin typeface="Lora"/>
              </a:rPr>
              <a:t>rural areas</a:t>
            </a:r>
            <a:r>
              <a:rPr lang="en-US" sz="2800" b="0" i="0" u="none" strike="noStrike" dirty="0">
                <a:solidFill>
                  <a:srgbClr val="000000"/>
                </a:solidFill>
                <a:effectLst/>
                <a:latin typeface="Lora"/>
              </a:rPr>
              <a:t>, in filling responses, to a detailed health questionnaire. </a:t>
            </a:r>
            <a:endParaRPr lang="en-US" sz="2800" b="0" dirty="0">
              <a:effectLst/>
              <a:latin typeface="Lora"/>
            </a:endParaRPr>
          </a:p>
          <a:p>
            <a:pPr algn="just" rtl="0">
              <a:spcBef>
                <a:spcPts val="0"/>
              </a:spcBef>
              <a:spcAft>
                <a:spcPts val="0"/>
              </a:spcAft>
            </a:pPr>
            <a:br>
              <a:rPr lang="en-US" sz="2800" b="0" dirty="0">
                <a:effectLst/>
                <a:latin typeface="Lora"/>
              </a:rPr>
            </a:br>
            <a:r>
              <a:rPr lang="en-US" sz="2800" b="1" i="0" u="none" strike="noStrike" dirty="0">
                <a:solidFill>
                  <a:srgbClr val="000000"/>
                </a:solidFill>
                <a:effectLst/>
                <a:latin typeface="Lora"/>
              </a:rPr>
              <a:t>Health sensor nodes </a:t>
            </a:r>
            <a:r>
              <a:rPr lang="en-US" sz="2800" b="0" i="0" u="none" strike="noStrike" dirty="0">
                <a:solidFill>
                  <a:srgbClr val="000000"/>
                </a:solidFill>
                <a:effectLst/>
                <a:latin typeface="Lora"/>
              </a:rPr>
              <a:t>will supplement the work to collect diagnostic data, send it to the coordinator (an </a:t>
            </a:r>
            <a:r>
              <a:rPr lang="en-US" sz="2800" b="1" i="0" u="none" strike="noStrike" dirty="0">
                <a:solidFill>
                  <a:srgbClr val="000000"/>
                </a:solidFill>
                <a:effectLst/>
                <a:latin typeface="Lora"/>
              </a:rPr>
              <a:t>IoT</a:t>
            </a:r>
            <a:r>
              <a:rPr lang="en-US" sz="2800" b="0" i="0" u="none" strike="noStrike" dirty="0">
                <a:solidFill>
                  <a:srgbClr val="000000"/>
                </a:solidFill>
                <a:effectLst/>
                <a:latin typeface="Lora"/>
              </a:rPr>
              <a:t> device) and enable our </a:t>
            </a:r>
            <a:r>
              <a:rPr lang="en-US" sz="2800" b="1" i="0" u="none" strike="noStrike" dirty="0">
                <a:solidFill>
                  <a:srgbClr val="000000"/>
                </a:solidFill>
                <a:effectLst/>
                <a:latin typeface="Lora"/>
              </a:rPr>
              <a:t>data science model </a:t>
            </a:r>
            <a:r>
              <a:rPr lang="en-US" sz="2800" b="0" i="0" u="none" strike="noStrike" dirty="0">
                <a:solidFill>
                  <a:srgbClr val="000000"/>
                </a:solidFill>
                <a:effectLst/>
                <a:latin typeface="Lora"/>
              </a:rPr>
              <a:t>to predict the condition the subject might be suffering from, or is likely to head towards, in the near future. If the prediction directs towards a specific ailment, a </a:t>
            </a:r>
            <a:r>
              <a:rPr lang="en-US" sz="2800" b="1" i="0" u="none" strike="noStrike" dirty="0">
                <a:solidFill>
                  <a:srgbClr val="000000"/>
                </a:solidFill>
                <a:effectLst/>
                <a:latin typeface="Lora"/>
              </a:rPr>
              <a:t>CBC</a:t>
            </a:r>
            <a:r>
              <a:rPr lang="en-US" sz="2800" b="0" i="0" u="none" strike="noStrike" dirty="0">
                <a:solidFill>
                  <a:srgbClr val="000000"/>
                </a:solidFill>
                <a:effectLst/>
                <a:latin typeface="Lora"/>
              </a:rPr>
              <a:t> (Complete Blood Count) report can be provided at an extremely low cost. It serves to provide more resolution into the </a:t>
            </a:r>
            <a:r>
              <a:rPr lang="en-US" sz="2800" b="1" dirty="0">
                <a:solidFill>
                  <a:srgbClr val="000000"/>
                </a:solidFill>
                <a:latin typeface="Lora"/>
              </a:rPr>
              <a:t>prediction</a:t>
            </a:r>
            <a:r>
              <a:rPr lang="en-US" sz="2800" b="0" i="0" u="none" strike="noStrike" dirty="0">
                <a:solidFill>
                  <a:srgbClr val="000000"/>
                </a:solidFill>
                <a:effectLst/>
                <a:latin typeface="Lora"/>
              </a:rPr>
              <a:t> of the disease, as a CBC report can guide towards more conclusive evidence for most of the common blood profile-related diseases.</a:t>
            </a:r>
            <a:endParaRPr lang="en-US" sz="2800" b="0" dirty="0">
              <a:effectLst/>
              <a:latin typeface="Lora"/>
            </a:endParaRPr>
          </a:p>
          <a:p>
            <a:pPr algn="just"/>
            <a:br>
              <a:rPr lang="en-US" sz="2800" dirty="0"/>
            </a:br>
            <a:endParaRPr lang="en-US" sz="2800" dirty="0">
              <a:ea typeface="Microsoft Sans Serif" panose="020B0604020202020204" pitchFamily="34" charset="0"/>
              <a:cs typeface="Microsoft Sans Serif" panose="020B0604020202020204" pitchFamily="34" charset="0"/>
            </a:endParaRPr>
          </a:p>
        </p:txBody>
      </p:sp>
      <p:sp>
        <p:nvSpPr>
          <p:cNvPr id="14" name="TextBox 13">
            <a:extLst>
              <a:ext uri="{FF2B5EF4-FFF2-40B4-BE49-F238E27FC236}">
                <a16:creationId xmlns:a16="http://schemas.microsoft.com/office/drawing/2014/main" id="{70D909B9-15F2-4B30-AA20-C6B67A845A57}"/>
              </a:ext>
            </a:extLst>
          </p:cNvPr>
          <p:cNvSpPr txBox="1"/>
          <p:nvPr/>
        </p:nvSpPr>
        <p:spPr>
          <a:xfrm>
            <a:off x="1181127" y="5753100"/>
            <a:ext cx="15925745" cy="1938992"/>
          </a:xfrm>
          <a:prstGeom prst="rect">
            <a:avLst/>
          </a:prstGeom>
          <a:noFill/>
        </p:spPr>
        <p:txBody>
          <a:bodyPr wrap="square" rtlCol="0">
            <a:spAutoFit/>
          </a:bodyPr>
          <a:lstStyle/>
          <a:p>
            <a:pPr algn="just" rtl="0">
              <a:spcBef>
                <a:spcPts val="0"/>
              </a:spcBef>
              <a:spcAft>
                <a:spcPts val="0"/>
              </a:spcAft>
            </a:pPr>
            <a:r>
              <a:rPr lang="en-US" sz="3600" dirty="0">
                <a:solidFill>
                  <a:srgbClr val="00B050"/>
                </a:solidFill>
                <a:latin typeface="Bahnschrift SemiCondensed" panose="020B0502040204020203" pitchFamily="34" charset="0"/>
              </a:rPr>
              <a:t>Impact</a:t>
            </a:r>
            <a:r>
              <a:rPr lang="en-US" sz="3200" dirty="0">
                <a:solidFill>
                  <a:srgbClr val="00B050"/>
                </a:solidFill>
                <a:latin typeface="Bahnschrift SemiCondensed" panose="020B0502040204020203" pitchFamily="34" charset="0"/>
              </a:rPr>
              <a:t> </a:t>
            </a:r>
            <a:r>
              <a:rPr lang="en-US" sz="2800" dirty="0">
                <a:latin typeface="Bahnschrift SemiCondensed" panose="020B0502040204020203" pitchFamily="34" charset="0"/>
              </a:rPr>
              <a:t>- </a:t>
            </a:r>
            <a:r>
              <a:rPr lang="en-US" sz="2800" b="0" i="0" u="none" strike="noStrike" dirty="0">
                <a:solidFill>
                  <a:srgbClr val="000000"/>
                </a:solidFill>
                <a:effectLst/>
                <a:latin typeface="Lora"/>
              </a:rPr>
              <a:t>This can help save the </a:t>
            </a:r>
            <a:r>
              <a:rPr lang="en-US" sz="2800" b="1" i="0" u="none" strike="noStrike" dirty="0">
                <a:solidFill>
                  <a:srgbClr val="000000"/>
                </a:solidFill>
                <a:effectLst/>
                <a:latin typeface="Lora"/>
              </a:rPr>
              <a:t>lives of millions</a:t>
            </a:r>
            <a:r>
              <a:rPr lang="en-US" sz="2800" b="0" i="0" u="none" strike="noStrike" dirty="0">
                <a:solidFill>
                  <a:srgbClr val="000000"/>
                </a:solidFill>
                <a:effectLst/>
                <a:latin typeface="Lora"/>
              </a:rPr>
              <a:t>, who are oblivious to the vagaries of sicknesses that may befall them in the future. With the </a:t>
            </a:r>
            <a:r>
              <a:rPr lang="en-US" sz="2800" b="1" i="0" u="none" strike="noStrike" dirty="0">
                <a:solidFill>
                  <a:srgbClr val="000000"/>
                </a:solidFill>
                <a:effectLst/>
                <a:latin typeface="Lora"/>
              </a:rPr>
              <a:t>power of data</a:t>
            </a:r>
            <a:r>
              <a:rPr lang="en-US" sz="2800" b="0" i="0" u="none" strike="noStrike" dirty="0">
                <a:solidFill>
                  <a:srgbClr val="000000"/>
                </a:solidFill>
                <a:effectLst/>
                <a:latin typeface="Lora"/>
              </a:rPr>
              <a:t>, we can potentially collaborate with doctor-hosting services, testing facilities, and medicine-hailing services, to provide an </a:t>
            </a:r>
            <a:r>
              <a:rPr lang="en-US" sz="2800" b="1" i="0" u="none" strike="noStrike" dirty="0">
                <a:solidFill>
                  <a:srgbClr val="000000"/>
                </a:solidFill>
                <a:effectLst/>
                <a:latin typeface="Lora"/>
              </a:rPr>
              <a:t>end-to-end Disease Prevention </a:t>
            </a:r>
            <a:r>
              <a:rPr lang="en-US" sz="2800" b="0" i="0" u="none" strike="noStrike" dirty="0">
                <a:solidFill>
                  <a:srgbClr val="000000"/>
                </a:solidFill>
                <a:effectLst/>
                <a:latin typeface="Lora"/>
              </a:rPr>
              <a:t>solution.</a:t>
            </a:r>
            <a:r>
              <a:rPr lang="en-US" sz="1800" b="0" i="0" u="none" strike="noStrike" dirty="0">
                <a:solidFill>
                  <a:srgbClr val="000000"/>
                </a:solidFill>
                <a:effectLst/>
                <a:latin typeface="Lora"/>
              </a:rPr>
              <a:t> </a:t>
            </a:r>
            <a:endParaRPr lang="en-US" sz="2800" dirty="0">
              <a:ea typeface="Microsoft Sans Serif" panose="020B0604020202020204" pitchFamily="34" charset="0"/>
              <a:cs typeface="Microsoft Sans Serif" panose="020B0604020202020204" pitchFamily="34" charset="0"/>
            </a:endParaRPr>
          </a:p>
        </p:txBody>
      </p:sp>
      <p:sp>
        <p:nvSpPr>
          <p:cNvPr id="16" name="TextBox 15">
            <a:extLst>
              <a:ext uri="{FF2B5EF4-FFF2-40B4-BE49-F238E27FC236}">
                <a16:creationId xmlns:a16="http://schemas.microsoft.com/office/drawing/2014/main" id="{DEEAE176-8F98-4D82-A388-032F555263AA}"/>
              </a:ext>
            </a:extLst>
          </p:cNvPr>
          <p:cNvSpPr txBox="1"/>
          <p:nvPr/>
        </p:nvSpPr>
        <p:spPr>
          <a:xfrm>
            <a:off x="1174200" y="7886700"/>
            <a:ext cx="15925745" cy="2369880"/>
          </a:xfrm>
          <a:prstGeom prst="rect">
            <a:avLst/>
          </a:prstGeom>
          <a:noFill/>
        </p:spPr>
        <p:txBody>
          <a:bodyPr wrap="square" rtlCol="0">
            <a:spAutoFit/>
          </a:bodyPr>
          <a:lstStyle/>
          <a:p>
            <a:pPr algn="just" rtl="0">
              <a:spcBef>
                <a:spcPts val="0"/>
              </a:spcBef>
              <a:spcAft>
                <a:spcPts val="0"/>
              </a:spcAft>
            </a:pPr>
            <a:r>
              <a:rPr lang="en-US" sz="3600" dirty="0">
                <a:solidFill>
                  <a:srgbClr val="00B050"/>
                </a:solidFill>
                <a:latin typeface="Bahnschrift SemiCondensed" panose="020B0502040204020203" pitchFamily="34" charset="0"/>
              </a:rPr>
              <a:t>Stage of Innovation</a:t>
            </a:r>
            <a:r>
              <a:rPr lang="en-US" sz="3200" dirty="0">
                <a:solidFill>
                  <a:srgbClr val="00B050"/>
                </a:solidFill>
                <a:latin typeface="Bahnschrift SemiCondensed" panose="020B0502040204020203" pitchFamily="34" charset="0"/>
              </a:rPr>
              <a:t> </a:t>
            </a:r>
            <a:r>
              <a:rPr lang="en-US" sz="2800" dirty="0">
                <a:latin typeface="Bahnschrift SemiCondensed" panose="020B0502040204020203" pitchFamily="34" charset="0"/>
              </a:rPr>
              <a:t>- </a:t>
            </a:r>
            <a:r>
              <a:rPr lang="en-US" sz="2800" b="0" i="0" u="none" strike="noStrike" dirty="0">
                <a:solidFill>
                  <a:srgbClr val="000000"/>
                </a:solidFill>
                <a:effectLst/>
                <a:latin typeface="Lora"/>
              </a:rPr>
              <a:t>We are currently in the </a:t>
            </a:r>
            <a:r>
              <a:rPr lang="en-US" sz="2800" b="1" i="0" u="none" strike="noStrike" dirty="0">
                <a:solidFill>
                  <a:srgbClr val="000000"/>
                </a:solidFill>
                <a:effectLst/>
                <a:latin typeface="Lora"/>
              </a:rPr>
              <a:t>Proof of Concept </a:t>
            </a:r>
            <a:r>
              <a:rPr lang="en-US" sz="2800" b="0" i="0" u="none" strike="noStrike" dirty="0">
                <a:solidFill>
                  <a:srgbClr val="000000"/>
                </a:solidFill>
                <a:effectLst/>
                <a:latin typeface="Lora"/>
              </a:rPr>
              <a:t>stage. The application is in development and ready to be deployed soon. The data science model is set for scrutiny by medical experts and is projected to get ready with mentoring.</a:t>
            </a:r>
            <a:endParaRPr lang="en-US" sz="2800" b="0" dirty="0">
              <a:effectLst/>
            </a:endParaRPr>
          </a:p>
          <a:p>
            <a:pPr algn="just"/>
            <a:br>
              <a:rPr lang="en-US" sz="2800" dirty="0"/>
            </a:br>
            <a:endParaRPr lang="en-US" sz="2800" dirty="0">
              <a:ea typeface="Microsoft Sans Serif" panose="020B0604020202020204" pitchFamily="34" charset="0"/>
              <a:cs typeface="Microsoft Sans Serif" panose="020B0604020202020204" pitchFamily="34" charset="0"/>
            </a:endParaRPr>
          </a:p>
        </p:txBody>
      </p:sp>
      <p:pic>
        <p:nvPicPr>
          <p:cNvPr id="17" name="Picture 16">
            <a:extLst>
              <a:ext uri="{FF2B5EF4-FFF2-40B4-BE49-F238E27FC236}">
                <a16:creationId xmlns:a16="http://schemas.microsoft.com/office/drawing/2014/main" id="{80B27606-0FF7-4DCD-840C-DEBD135FF38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093018" y="9165110"/>
            <a:ext cx="762002" cy="765204"/>
          </a:xfrm>
          <a:prstGeom prst="rect">
            <a:avLst/>
          </a:prstGeom>
        </p:spPr>
      </p:pic>
    </p:spTree>
    <p:extLst>
      <p:ext uri="{BB962C8B-B14F-4D97-AF65-F5344CB8AC3E}">
        <p14:creationId xmlns:p14="http://schemas.microsoft.com/office/powerpoint/2010/main" val="3656007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 y="8877300"/>
            <a:ext cx="1676399" cy="1410287"/>
            <a:chOff x="0" y="5457142"/>
            <a:chExt cx="5626735" cy="4830445"/>
          </a:xfrm>
        </p:grpSpPr>
        <p:sp>
          <p:nvSpPr>
            <p:cNvPr id="3" name="object 3"/>
            <p:cNvSpPr/>
            <p:nvPr/>
          </p:nvSpPr>
          <p:spPr>
            <a:xfrm>
              <a:off x="0" y="6308597"/>
              <a:ext cx="5433410" cy="397840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3919" y="5457142"/>
              <a:ext cx="5592445" cy="4830445"/>
            </a:xfrm>
            <a:custGeom>
              <a:avLst/>
              <a:gdLst/>
              <a:ahLst/>
              <a:cxnLst/>
              <a:rect l="l" t="t" r="r" b="b"/>
              <a:pathLst>
                <a:path w="5592445" h="4830445">
                  <a:moveTo>
                    <a:pt x="43615" y="4829856"/>
                  </a:moveTo>
                  <a:lnTo>
                    <a:pt x="0" y="4829856"/>
                  </a:lnTo>
                  <a:lnTo>
                    <a:pt x="5573550" y="0"/>
                  </a:lnTo>
                  <a:lnTo>
                    <a:pt x="5592255" y="21582"/>
                  </a:lnTo>
                  <a:lnTo>
                    <a:pt x="43615" y="4829856"/>
                  </a:lnTo>
                  <a:close/>
                </a:path>
              </a:pathLst>
            </a:custGeom>
            <a:solidFill>
              <a:srgbClr val="FFFFFF"/>
            </a:solidFill>
          </p:spPr>
          <p:txBody>
            <a:bodyPr wrap="square" lIns="0" tIns="0" rIns="0" bIns="0" rtlCol="0"/>
            <a:lstStyle/>
            <a:p>
              <a:endParaRPr/>
            </a:p>
          </p:txBody>
        </p:sp>
      </p:grpSp>
      <p:grpSp>
        <p:nvGrpSpPr>
          <p:cNvPr id="5" name="object 5"/>
          <p:cNvGrpSpPr/>
          <p:nvPr/>
        </p:nvGrpSpPr>
        <p:grpSpPr>
          <a:xfrm>
            <a:off x="16078200" y="0"/>
            <a:ext cx="2209890" cy="1714500"/>
            <a:chOff x="13182691" y="0"/>
            <a:chExt cx="5105400" cy="4536440"/>
          </a:xfrm>
        </p:grpSpPr>
        <p:sp>
          <p:nvSpPr>
            <p:cNvPr id="6" name="object 6"/>
            <p:cNvSpPr/>
            <p:nvPr/>
          </p:nvSpPr>
          <p:spPr>
            <a:xfrm>
              <a:off x="14644247" y="0"/>
              <a:ext cx="3643752" cy="391710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3182691" y="90333"/>
              <a:ext cx="5105400" cy="4446270"/>
            </a:xfrm>
            <a:custGeom>
              <a:avLst/>
              <a:gdLst/>
              <a:ahLst/>
              <a:cxnLst/>
              <a:rect l="l" t="t" r="r" b="b"/>
              <a:pathLst>
                <a:path w="5105400" h="4446270">
                  <a:moveTo>
                    <a:pt x="5105308" y="37807"/>
                  </a:moveTo>
                  <a:lnTo>
                    <a:pt x="18713" y="4445684"/>
                  </a:lnTo>
                  <a:lnTo>
                    <a:pt x="0" y="4424089"/>
                  </a:lnTo>
                  <a:lnTo>
                    <a:pt x="5105308" y="0"/>
                  </a:lnTo>
                  <a:lnTo>
                    <a:pt x="5105308" y="37807"/>
                  </a:lnTo>
                  <a:close/>
                </a:path>
              </a:pathLst>
            </a:custGeom>
            <a:solidFill>
              <a:srgbClr val="FFFFFF"/>
            </a:solidFill>
          </p:spPr>
          <p:txBody>
            <a:bodyPr wrap="square" lIns="0" tIns="0" rIns="0" bIns="0" rtlCol="0"/>
            <a:lstStyle/>
            <a:p>
              <a:endParaRPr/>
            </a:p>
          </p:txBody>
        </p:sp>
      </p:grpSp>
      <p:pic>
        <p:nvPicPr>
          <p:cNvPr id="17" name="Picture 16">
            <a:extLst>
              <a:ext uri="{FF2B5EF4-FFF2-40B4-BE49-F238E27FC236}">
                <a16:creationId xmlns:a16="http://schemas.microsoft.com/office/drawing/2014/main" id="{80B27606-0FF7-4DCD-840C-DEBD135FF38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093018" y="9165110"/>
            <a:ext cx="762002" cy="765204"/>
          </a:xfrm>
          <a:prstGeom prst="rect">
            <a:avLst/>
          </a:prstGeom>
        </p:spPr>
      </p:pic>
      <p:pic>
        <p:nvPicPr>
          <p:cNvPr id="11" name="Picture 10">
            <a:extLst>
              <a:ext uri="{FF2B5EF4-FFF2-40B4-BE49-F238E27FC236}">
                <a16:creationId xmlns:a16="http://schemas.microsoft.com/office/drawing/2014/main" id="{985283FB-8D19-441C-A2E2-8A90BB8C49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13388" y="0"/>
            <a:ext cx="4765016" cy="10252860"/>
          </a:xfrm>
          <a:prstGeom prst="rect">
            <a:avLst/>
          </a:prstGeom>
        </p:spPr>
      </p:pic>
      <p:pic>
        <p:nvPicPr>
          <p:cNvPr id="15" name="Picture 14">
            <a:extLst>
              <a:ext uri="{FF2B5EF4-FFF2-40B4-BE49-F238E27FC236}">
                <a16:creationId xmlns:a16="http://schemas.microsoft.com/office/drawing/2014/main" id="{C108CBAB-5E42-486B-8DBA-BC72D34C99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55258" y="44531"/>
            <a:ext cx="4898572" cy="10208329"/>
          </a:xfrm>
          <a:prstGeom prst="rect">
            <a:avLst/>
          </a:prstGeom>
        </p:spPr>
      </p:pic>
      <p:sp>
        <p:nvSpPr>
          <p:cNvPr id="18" name="TextBox 17">
            <a:extLst>
              <a:ext uri="{FF2B5EF4-FFF2-40B4-BE49-F238E27FC236}">
                <a16:creationId xmlns:a16="http://schemas.microsoft.com/office/drawing/2014/main" id="{3491785D-B1C1-4E52-8157-B78802525092}"/>
              </a:ext>
            </a:extLst>
          </p:cNvPr>
          <p:cNvSpPr txBox="1"/>
          <p:nvPr/>
        </p:nvSpPr>
        <p:spPr>
          <a:xfrm>
            <a:off x="7568578" y="3541380"/>
            <a:ext cx="3372270" cy="3170099"/>
          </a:xfrm>
          <a:prstGeom prst="rect">
            <a:avLst/>
          </a:prstGeom>
          <a:noFill/>
        </p:spPr>
        <p:txBody>
          <a:bodyPr wrap="square" rtlCol="0">
            <a:spAutoFit/>
          </a:bodyPr>
          <a:lstStyle/>
          <a:p>
            <a:pPr algn="ctr"/>
            <a:r>
              <a:rPr lang="en-US" sz="4000" dirty="0">
                <a:latin typeface="Bahnschrift SemiBold" panose="020B0502040204020203" pitchFamily="34" charset="0"/>
              </a:rPr>
              <a:t>Our React Native based application under development</a:t>
            </a:r>
          </a:p>
        </p:txBody>
      </p:sp>
    </p:spTree>
    <p:extLst>
      <p:ext uri="{BB962C8B-B14F-4D97-AF65-F5344CB8AC3E}">
        <p14:creationId xmlns:p14="http://schemas.microsoft.com/office/powerpoint/2010/main" val="152197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410075" cy="10287000"/>
          </a:xfrm>
          <a:custGeom>
            <a:avLst/>
            <a:gdLst/>
            <a:ahLst/>
            <a:cxnLst/>
            <a:rect l="l" t="t" r="r" b="b"/>
            <a:pathLst>
              <a:path w="4410075" h="10287000">
                <a:moveTo>
                  <a:pt x="4410059" y="10286999"/>
                </a:moveTo>
                <a:lnTo>
                  <a:pt x="0" y="10286999"/>
                </a:lnTo>
                <a:lnTo>
                  <a:pt x="0" y="0"/>
                </a:lnTo>
                <a:lnTo>
                  <a:pt x="4410059" y="0"/>
                </a:lnTo>
                <a:lnTo>
                  <a:pt x="4410059" y="10286999"/>
                </a:lnTo>
                <a:close/>
              </a:path>
            </a:pathLst>
          </a:custGeom>
          <a:solidFill>
            <a:srgbClr val="00DF90"/>
          </a:solidFill>
        </p:spPr>
        <p:txBody>
          <a:bodyPr wrap="square" lIns="0" tIns="0" rIns="0" bIns="0" rtlCol="0"/>
          <a:lstStyle/>
          <a:p>
            <a:endParaRPr b="1" dirty="0"/>
          </a:p>
        </p:txBody>
      </p:sp>
      <p:sp>
        <p:nvSpPr>
          <p:cNvPr id="3" name="object 3"/>
          <p:cNvSpPr/>
          <p:nvPr/>
        </p:nvSpPr>
        <p:spPr>
          <a:xfrm>
            <a:off x="15021092" y="9258300"/>
            <a:ext cx="3266907" cy="10286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444960" y="0"/>
            <a:ext cx="3934472" cy="102863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5351678" y="9057392"/>
            <a:ext cx="1250315" cy="1229995"/>
          </a:xfrm>
          <a:custGeom>
            <a:avLst/>
            <a:gdLst/>
            <a:ahLst/>
            <a:cxnLst/>
            <a:rect l="l" t="t" r="r" b="b"/>
            <a:pathLst>
              <a:path w="1250315" h="1229995">
                <a:moveTo>
                  <a:pt x="20190" y="0"/>
                </a:moveTo>
                <a:lnTo>
                  <a:pt x="1249797" y="1229606"/>
                </a:lnTo>
                <a:lnTo>
                  <a:pt x="1209406" y="1229606"/>
                </a:lnTo>
                <a:lnTo>
                  <a:pt x="0" y="20190"/>
                </a:lnTo>
                <a:lnTo>
                  <a:pt x="20190" y="0"/>
                </a:lnTo>
                <a:close/>
              </a:path>
            </a:pathLst>
          </a:custGeom>
          <a:solidFill>
            <a:srgbClr val="FFFFFF"/>
          </a:solidFill>
        </p:spPr>
        <p:txBody>
          <a:bodyPr wrap="square" lIns="0" tIns="0" rIns="0" bIns="0" rtlCol="0"/>
          <a:lstStyle/>
          <a:p>
            <a:endParaRPr/>
          </a:p>
        </p:txBody>
      </p:sp>
      <p:sp>
        <p:nvSpPr>
          <p:cNvPr id="6" name="object 6"/>
          <p:cNvSpPr/>
          <p:nvPr/>
        </p:nvSpPr>
        <p:spPr>
          <a:xfrm>
            <a:off x="4581002" y="0"/>
            <a:ext cx="1247140" cy="1226820"/>
          </a:xfrm>
          <a:custGeom>
            <a:avLst/>
            <a:gdLst/>
            <a:ahLst/>
            <a:cxnLst/>
            <a:rect l="l" t="t" r="r" b="b"/>
            <a:pathLst>
              <a:path w="1247139" h="1226820">
                <a:moveTo>
                  <a:pt x="40406" y="0"/>
                </a:moveTo>
                <a:lnTo>
                  <a:pt x="1246679" y="1206272"/>
                </a:lnTo>
                <a:lnTo>
                  <a:pt x="1226473" y="1226477"/>
                </a:lnTo>
                <a:lnTo>
                  <a:pt x="0" y="0"/>
                </a:lnTo>
                <a:lnTo>
                  <a:pt x="40406" y="0"/>
                </a:lnTo>
                <a:close/>
              </a:path>
            </a:pathLst>
          </a:custGeom>
          <a:solidFill>
            <a:srgbClr val="FFFFFF"/>
          </a:solidFill>
        </p:spPr>
        <p:txBody>
          <a:bodyPr wrap="square" lIns="0" tIns="0" rIns="0" bIns="0" rtlCol="0"/>
          <a:lstStyle/>
          <a:p>
            <a:endParaRPr/>
          </a:p>
        </p:txBody>
      </p:sp>
      <p:grpSp>
        <p:nvGrpSpPr>
          <p:cNvPr id="7" name="object 7"/>
          <p:cNvGrpSpPr/>
          <p:nvPr/>
        </p:nvGrpSpPr>
        <p:grpSpPr>
          <a:xfrm>
            <a:off x="0" y="5839304"/>
            <a:ext cx="1483995" cy="3935095"/>
            <a:chOff x="0" y="5839304"/>
            <a:chExt cx="1483995" cy="3935095"/>
          </a:xfrm>
        </p:grpSpPr>
        <p:sp>
          <p:nvSpPr>
            <p:cNvPr id="8" name="object 8"/>
            <p:cNvSpPr/>
            <p:nvPr/>
          </p:nvSpPr>
          <p:spPr>
            <a:xfrm>
              <a:off x="0" y="5839304"/>
              <a:ext cx="1028639" cy="3934473"/>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0" y="8131063"/>
              <a:ext cx="1483995" cy="1504315"/>
            </a:xfrm>
            <a:custGeom>
              <a:avLst/>
              <a:gdLst/>
              <a:ahLst/>
              <a:cxnLst/>
              <a:rect l="l" t="t" r="r" b="b"/>
              <a:pathLst>
                <a:path w="1483995" h="1504315">
                  <a:moveTo>
                    <a:pt x="0" y="0"/>
                  </a:moveTo>
                  <a:lnTo>
                    <a:pt x="1483975" y="1483975"/>
                  </a:lnTo>
                  <a:lnTo>
                    <a:pt x="1463771" y="1504182"/>
                  </a:lnTo>
                  <a:lnTo>
                    <a:pt x="0" y="40406"/>
                  </a:lnTo>
                  <a:lnTo>
                    <a:pt x="0" y="0"/>
                  </a:lnTo>
                  <a:close/>
                </a:path>
              </a:pathLst>
            </a:custGeom>
            <a:solidFill>
              <a:srgbClr val="FFFFFF"/>
            </a:solidFill>
          </p:spPr>
          <p:txBody>
            <a:bodyPr wrap="square" lIns="0" tIns="0" rIns="0" bIns="0" rtlCol="0"/>
            <a:lstStyle/>
            <a:p>
              <a:endParaRPr/>
            </a:p>
          </p:txBody>
        </p:sp>
      </p:grpSp>
      <p:sp>
        <p:nvSpPr>
          <p:cNvPr id="11" name="TextBox 10">
            <a:extLst>
              <a:ext uri="{FF2B5EF4-FFF2-40B4-BE49-F238E27FC236}">
                <a16:creationId xmlns:a16="http://schemas.microsoft.com/office/drawing/2014/main" id="{2A99E2E3-7DD0-486D-87D5-E54FB20B78D0}"/>
              </a:ext>
            </a:extLst>
          </p:cNvPr>
          <p:cNvSpPr txBox="1"/>
          <p:nvPr/>
        </p:nvSpPr>
        <p:spPr>
          <a:xfrm>
            <a:off x="-272163" y="4174004"/>
            <a:ext cx="4834458" cy="1938992"/>
          </a:xfrm>
          <a:prstGeom prst="rect">
            <a:avLst/>
          </a:prstGeom>
          <a:noFill/>
        </p:spPr>
        <p:txBody>
          <a:bodyPr wrap="square" rtlCol="0">
            <a:spAutoFit/>
          </a:bodyPr>
          <a:lstStyle/>
          <a:p>
            <a:pPr algn="ctr"/>
            <a:r>
              <a:rPr lang="en-US" sz="6000" b="1" dirty="0">
                <a:latin typeface="Bahnschrift" panose="020B0502040204020203" pitchFamily="34" charset="0"/>
              </a:rPr>
              <a:t>Problem Statement</a:t>
            </a:r>
          </a:p>
        </p:txBody>
      </p:sp>
      <p:pic>
        <p:nvPicPr>
          <p:cNvPr id="59" name="Picture 58">
            <a:extLst>
              <a:ext uri="{FF2B5EF4-FFF2-40B4-BE49-F238E27FC236}">
                <a16:creationId xmlns:a16="http://schemas.microsoft.com/office/drawing/2014/main" id="{474899C9-8ECD-41C4-A115-8448847BF33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145000" y="263434"/>
            <a:ext cx="762002" cy="765204"/>
          </a:xfrm>
          <a:prstGeom prst="rect">
            <a:avLst/>
          </a:prstGeom>
        </p:spPr>
      </p:pic>
      <p:sp>
        <p:nvSpPr>
          <p:cNvPr id="60" name="TextBox 59">
            <a:extLst>
              <a:ext uri="{FF2B5EF4-FFF2-40B4-BE49-F238E27FC236}">
                <a16:creationId xmlns:a16="http://schemas.microsoft.com/office/drawing/2014/main" id="{86978D17-EBB9-49DC-930C-43C86F32728C}"/>
              </a:ext>
            </a:extLst>
          </p:cNvPr>
          <p:cNvSpPr txBox="1"/>
          <p:nvPr/>
        </p:nvSpPr>
        <p:spPr>
          <a:xfrm>
            <a:off x="4834458" y="1028638"/>
            <a:ext cx="12952704" cy="8787021"/>
          </a:xfrm>
          <a:prstGeom prst="rect">
            <a:avLst/>
          </a:prstGeom>
          <a:noFill/>
        </p:spPr>
        <p:txBody>
          <a:bodyPr wrap="square" rtlCol="0">
            <a:spAutoFit/>
          </a:bodyPr>
          <a:lstStyle/>
          <a:p>
            <a:pPr algn="just" rtl="0">
              <a:spcBef>
                <a:spcPts val="0"/>
              </a:spcBef>
              <a:spcAft>
                <a:spcPts val="0"/>
              </a:spcAft>
            </a:pPr>
            <a:r>
              <a:rPr lang="en-US" sz="3600" dirty="0">
                <a:solidFill>
                  <a:srgbClr val="00B050"/>
                </a:solidFill>
                <a:latin typeface="Bahnschrift SemiCondensed" panose="020B0502040204020203" pitchFamily="34" charset="0"/>
              </a:rPr>
              <a:t>Problem Description </a:t>
            </a:r>
            <a:r>
              <a:rPr lang="en-US" sz="2800" dirty="0">
                <a:latin typeface="Bahnschrift SemiCondensed" panose="020B0502040204020203" pitchFamily="34" charset="0"/>
              </a:rPr>
              <a:t>- </a:t>
            </a:r>
            <a:r>
              <a:rPr lang="en-US" sz="2800" b="0" i="0" u="none" strike="noStrike" dirty="0">
                <a:solidFill>
                  <a:srgbClr val="000000"/>
                </a:solidFill>
                <a:effectLst/>
                <a:latin typeface="Lora"/>
              </a:rPr>
              <a:t>Indian medical infrastructure has not been able to mitigate the </a:t>
            </a:r>
            <a:r>
              <a:rPr lang="en-US" sz="2800" b="1" i="0" u="none" strike="noStrike" dirty="0">
                <a:solidFill>
                  <a:srgbClr val="000000"/>
                </a:solidFill>
                <a:effectLst/>
                <a:latin typeface="Lora"/>
              </a:rPr>
              <a:t>unpredictability</a:t>
            </a:r>
            <a:r>
              <a:rPr lang="en-US" sz="2800" b="0" i="0" u="none" strike="noStrike" dirty="0">
                <a:solidFill>
                  <a:srgbClr val="000000"/>
                </a:solidFill>
                <a:effectLst/>
                <a:latin typeface="Lora"/>
              </a:rPr>
              <a:t> associated with curing </a:t>
            </a:r>
            <a:r>
              <a:rPr lang="en-US" sz="2800" b="1" i="0" u="none" strike="noStrike" dirty="0">
                <a:solidFill>
                  <a:srgbClr val="000000"/>
                </a:solidFill>
                <a:effectLst/>
                <a:latin typeface="Lora"/>
              </a:rPr>
              <a:t>late-stage terminal illnesses</a:t>
            </a:r>
            <a:r>
              <a:rPr lang="en-US" sz="2800" b="0" i="0" u="none" strike="noStrike" dirty="0">
                <a:solidFill>
                  <a:srgbClr val="000000"/>
                </a:solidFill>
                <a:effectLst/>
                <a:latin typeface="Lora"/>
              </a:rPr>
              <a:t>, where </a:t>
            </a:r>
            <a:r>
              <a:rPr lang="en-US" sz="2800" b="1" i="0" u="none" strike="noStrike" dirty="0">
                <a:solidFill>
                  <a:srgbClr val="000000"/>
                </a:solidFill>
                <a:effectLst/>
                <a:latin typeface="Lora"/>
              </a:rPr>
              <a:t>affordability</a:t>
            </a:r>
            <a:r>
              <a:rPr lang="en-US" sz="2800" b="0" i="0" u="none" strike="noStrike" dirty="0">
                <a:solidFill>
                  <a:srgbClr val="000000"/>
                </a:solidFill>
                <a:effectLst/>
                <a:latin typeface="Lora"/>
              </a:rPr>
              <a:t> and </a:t>
            </a:r>
            <a:r>
              <a:rPr lang="en-US" sz="2800" b="1" i="0" u="none" strike="noStrike" dirty="0">
                <a:solidFill>
                  <a:srgbClr val="000000"/>
                </a:solidFill>
                <a:effectLst/>
                <a:latin typeface="Lora"/>
              </a:rPr>
              <a:t>accessibility</a:t>
            </a:r>
            <a:r>
              <a:rPr lang="en-US" sz="2800" b="0" i="0" u="none" strike="noStrike" dirty="0">
                <a:solidFill>
                  <a:srgbClr val="000000"/>
                </a:solidFill>
                <a:effectLst/>
                <a:latin typeface="Lora"/>
              </a:rPr>
              <a:t> pose a problem to the average rural, as well as urban, Indian. As of 2019, India has over 69,000</a:t>
            </a:r>
            <a:r>
              <a:rPr lang="en-US" sz="4000" b="1" i="0" u="none" strike="noStrike" baseline="30000" dirty="0">
                <a:solidFill>
                  <a:srgbClr val="00B050"/>
                </a:solidFill>
                <a:effectLst/>
                <a:latin typeface="Lora"/>
              </a:rPr>
              <a:t>1</a:t>
            </a:r>
            <a:r>
              <a:rPr lang="en-US" sz="2800" b="0" i="0" u="none" strike="noStrike" dirty="0">
                <a:solidFill>
                  <a:srgbClr val="000000"/>
                </a:solidFill>
                <a:effectLst/>
                <a:latin typeface="Lora"/>
              </a:rPr>
              <a:t> hospitals.  </a:t>
            </a:r>
            <a:endParaRPr lang="en-US" sz="2800" b="0" dirty="0">
              <a:effectLst/>
            </a:endParaRPr>
          </a:p>
          <a:p>
            <a:pPr algn="just" rtl="0">
              <a:spcBef>
                <a:spcPts val="0"/>
              </a:spcBef>
              <a:spcAft>
                <a:spcPts val="0"/>
              </a:spcAft>
            </a:pPr>
            <a:br>
              <a:rPr lang="en-US" sz="2800" b="0" dirty="0">
                <a:effectLst/>
              </a:rPr>
            </a:br>
            <a:r>
              <a:rPr lang="en-US" sz="2800" b="0" dirty="0">
                <a:effectLst/>
              </a:rPr>
              <a:t>Services </a:t>
            </a:r>
            <a:r>
              <a:rPr lang="en-US" sz="2800" b="1" dirty="0">
                <a:effectLst/>
              </a:rPr>
              <a:t>have not been integrated </a:t>
            </a:r>
            <a:r>
              <a:rPr lang="en-US" sz="2800" b="0" dirty="0">
                <a:effectLst/>
              </a:rPr>
              <a:t>correctly, to make use of immense medical data </a:t>
            </a:r>
            <a:r>
              <a:rPr lang="en-US" sz="2800" b="1" dirty="0">
                <a:effectLst/>
              </a:rPr>
              <a:t>ethically,</a:t>
            </a:r>
            <a:r>
              <a:rPr lang="en-US" sz="2800" b="0" dirty="0">
                <a:effectLst/>
              </a:rPr>
              <a:t> recorded everyday (within the guidelines of HIPAA</a:t>
            </a:r>
            <a:r>
              <a:rPr lang="en-US" sz="4000" b="1" baseline="30000" dirty="0">
                <a:solidFill>
                  <a:srgbClr val="00B050"/>
                </a:solidFill>
                <a:effectLst/>
              </a:rPr>
              <a:t>2</a:t>
            </a:r>
            <a:r>
              <a:rPr lang="en-US" sz="2800" b="0" dirty="0">
                <a:effectLst/>
              </a:rPr>
              <a:t> rule)</a:t>
            </a:r>
            <a:r>
              <a:rPr lang="en-US" sz="2800" b="0" i="0" u="none" strike="noStrike" dirty="0">
                <a:solidFill>
                  <a:srgbClr val="000000"/>
                </a:solidFill>
                <a:effectLst/>
                <a:latin typeface="Lora"/>
              </a:rPr>
              <a:t>. It has been aptly said, “prevention is better than cure” and hence, we aim to empower the citizenry with </a:t>
            </a:r>
            <a:r>
              <a:rPr lang="en-US" sz="2800" i="0" u="none" strike="noStrike" dirty="0">
                <a:solidFill>
                  <a:srgbClr val="000000"/>
                </a:solidFill>
                <a:effectLst/>
                <a:latin typeface="Lora"/>
              </a:rPr>
              <a:t>increased certainty</a:t>
            </a:r>
            <a:r>
              <a:rPr lang="en-US" sz="2800" b="0" i="0" u="none" strike="noStrike" dirty="0">
                <a:solidFill>
                  <a:srgbClr val="000000"/>
                </a:solidFill>
                <a:effectLst/>
                <a:latin typeface="Lora"/>
              </a:rPr>
              <a:t>, in terms of health and well-being. State-of-the-art analytics can forecast trends which can increase the reliability of health services. Attacking the disease in its infancy could enable its prevention, which </a:t>
            </a:r>
            <a:r>
              <a:rPr lang="en-US" sz="2800" i="0" u="none" strike="noStrike" dirty="0">
                <a:solidFill>
                  <a:srgbClr val="000000"/>
                </a:solidFill>
                <a:effectLst/>
                <a:latin typeface="Lora"/>
              </a:rPr>
              <a:t>has </a:t>
            </a:r>
            <a:r>
              <a:rPr lang="en-US" sz="2800" b="1" i="0" u="none" strike="noStrike" dirty="0">
                <a:solidFill>
                  <a:srgbClr val="000000"/>
                </a:solidFill>
                <a:effectLst/>
                <a:latin typeface="Lora"/>
              </a:rPr>
              <a:t>not </a:t>
            </a:r>
            <a:r>
              <a:rPr lang="en-US" sz="2800" i="0" u="none" strike="noStrike" dirty="0">
                <a:solidFill>
                  <a:srgbClr val="000000"/>
                </a:solidFill>
                <a:effectLst/>
                <a:latin typeface="Lora"/>
              </a:rPr>
              <a:t>been the case till now</a:t>
            </a:r>
            <a:r>
              <a:rPr lang="en-US" sz="2800" b="0" i="0" u="none" strike="noStrike" dirty="0">
                <a:solidFill>
                  <a:srgbClr val="000000"/>
                </a:solidFill>
                <a:effectLst/>
                <a:latin typeface="Lora"/>
              </a:rPr>
              <a:t>.</a:t>
            </a:r>
            <a:endParaRPr lang="en-US" sz="2800" b="0" dirty="0">
              <a:effectLst/>
            </a:endParaRPr>
          </a:p>
          <a:p>
            <a:pPr algn="just" rtl="0">
              <a:spcBef>
                <a:spcPts val="0"/>
              </a:spcBef>
              <a:spcAft>
                <a:spcPts val="0"/>
              </a:spcAft>
            </a:pPr>
            <a:br>
              <a:rPr lang="en-US" sz="2800" b="0" dirty="0">
                <a:effectLst/>
              </a:rPr>
            </a:br>
            <a:r>
              <a:rPr lang="en-US" sz="2800" b="0" i="0" u="none" strike="noStrike" dirty="0">
                <a:solidFill>
                  <a:srgbClr val="000000"/>
                </a:solidFill>
                <a:effectLst/>
                <a:latin typeface="Lora"/>
              </a:rPr>
              <a:t>Our objective is to contribute towards improving India’s mortality rate, which is driven by the detection of health problems which have been seen to be </a:t>
            </a:r>
            <a:r>
              <a:rPr lang="en-US" sz="2800" b="1" i="0" u="none" strike="noStrike" dirty="0">
                <a:solidFill>
                  <a:srgbClr val="000000"/>
                </a:solidFill>
                <a:effectLst/>
                <a:latin typeface="Lora"/>
              </a:rPr>
              <a:t>fatal in later stages</a:t>
            </a:r>
            <a:r>
              <a:rPr lang="en-US" sz="2800" b="0" i="0" u="none" strike="noStrike" dirty="0">
                <a:solidFill>
                  <a:srgbClr val="000000"/>
                </a:solidFill>
                <a:effectLst/>
                <a:latin typeface="Lora"/>
              </a:rPr>
              <a:t>. For instance, in 2016 cardiovascular diseases accounted for </a:t>
            </a:r>
            <a:r>
              <a:rPr lang="en-US" sz="3600" b="1" i="0" u="none" strike="noStrike" dirty="0">
                <a:solidFill>
                  <a:srgbClr val="00B050"/>
                </a:solidFill>
                <a:effectLst/>
                <a:latin typeface="Lora"/>
              </a:rPr>
              <a:t>28.1% </a:t>
            </a:r>
            <a:r>
              <a:rPr lang="en-US" sz="2800" i="0" u="none" strike="noStrike" dirty="0">
                <a:effectLst/>
                <a:latin typeface="Lora"/>
              </a:rPr>
              <a:t>of total </a:t>
            </a:r>
            <a:r>
              <a:rPr lang="en-US" sz="2800" b="0" i="0" u="none" strike="noStrike" dirty="0">
                <a:solidFill>
                  <a:srgbClr val="000000"/>
                </a:solidFill>
                <a:effectLst/>
                <a:latin typeface="Lora"/>
              </a:rPr>
              <a:t>deaths</a:t>
            </a:r>
            <a:r>
              <a:rPr lang="en-US" sz="4000" b="1" i="0" u="none" strike="noStrike" baseline="30000" dirty="0">
                <a:solidFill>
                  <a:srgbClr val="00B050"/>
                </a:solidFill>
                <a:effectLst/>
                <a:latin typeface="Lora"/>
              </a:rPr>
              <a:t>3</a:t>
            </a:r>
            <a:r>
              <a:rPr lang="en-US" sz="2800" b="0" i="0" u="none" strike="noStrike" dirty="0">
                <a:solidFill>
                  <a:srgbClr val="000000"/>
                </a:solidFill>
                <a:effectLst/>
                <a:latin typeface="Lora"/>
              </a:rPr>
              <a:t> in our country, even </a:t>
            </a:r>
            <a:r>
              <a:rPr lang="en-US" sz="2800" b="1" i="0" u="none" strike="noStrike" dirty="0">
                <a:solidFill>
                  <a:srgbClr val="000000"/>
                </a:solidFill>
                <a:effectLst/>
                <a:latin typeface="Lora"/>
              </a:rPr>
              <a:t>though it is treatable </a:t>
            </a:r>
            <a:r>
              <a:rPr lang="en-US" sz="2800" b="0" i="0" u="none" strike="noStrike" dirty="0">
                <a:solidFill>
                  <a:srgbClr val="000000"/>
                </a:solidFill>
                <a:effectLst/>
                <a:latin typeface="Lora"/>
              </a:rPr>
              <a:t>in every four out of five cases. In a similar vein, early detection can prevent mortality from Tuberculosis, which alone killed over </a:t>
            </a:r>
            <a:r>
              <a:rPr lang="en-US" sz="3600" b="1" i="0" u="none" strike="noStrike" dirty="0">
                <a:solidFill>
                  <a:srgbClr val="00B050"/>
                </a:solidFill>
                <a:effectLst/>
                <a:latin typeface="Lora"/>
              </a:rPr>
              <a:t>4</a:t>
            </a:r>
            <a:r>
              <a:rPr lang="en-US" sz="3300" b="1" i="0" u="none" strike="noStrike" dirty="0">
                <a:solidFill>
                  <a:srgbClr val="00B050"/>
                </a:solidFill>
                <a:effectLst/>
                <a:latin typeface="Lora"/>
              </a:rPr>
              <a:t> lakh </a:t>
            </a:r>
            <a:r>
              <a:rPr lang="en-US" sz="2800" b="0" i="0" u="none" strike="noStrike" dirty="0">
                <a:solidFill>
                  <a:srgbClr val="000000"/>
                </a:solidFill>
                <a:effectLst/>
                <a:latin typeface="Lora"/>
              </a:rPr>
              <a:t>Indians</a:t>
            </a:r>
            <a:r>
              <a:rPr lang="en-US" sz="4000" b="1" i="0" u="none" strike="noStrike" baseline="30000" dirty="0">
                <a:solidFill>
                  <a:srgbClr val="00B050"/>
                </a:solidFill>
                <a:effectLst/>
                <a:latin typeface="Lora"/>
              </a:rPr>
              <a:t>4</a:t>
            </a:r>
            <a:r>
              <a:rPr lang="en-US" sz="2800" b="0" i="0" u="none" strike="noStrike" dirty="0">
                <a:solidFill>
                  <a:srgbClr val="000000"/>
                </a:solidFill>
                <a:effectLst/>
                <a:latin typeface="Lora"/>
              </a:rPr>
              <a:t> in 2018. </a:t>
            </a:r>
          </a:p>
          <a:p>
            <a:pPr algn="just" rtl="0">
              <a:spcBef>
                <a:spcPts val="0"/>
              </a:spcBef>
              <a:spcAft>
                <a:spcPts val="0"/>
              </a:spcAft>
            </a:pPr>
            <a:endParaRPr lang="en-US" sz="2800" b="0" dirty="0">
              <a:effectLst/>
            </a:endParaRPr>
          </a:p>
        </p:txBody>
      </p:sp>
    </p:spTree>
    <p:extLst>
      <p:ext uri="{BB962C8B-B14F-4D97-AF65-F5344CB8AC3E}">
        <p14:creationId xmlns:p14="http://schemas.microsoft.com/office/powerpoint/2010/main" val="3520163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 y="8877300"/>
            <a:ext cx="1676399" cy="1410287"/>
            <a:chOff x="0" y="5457142"/>
            <a:chExt cx="5626735" cy="4830445"/>
          </a:xfrm>
        </p:grpSpPr>
        <p:sp>
          <p:nvSpPr>
            <p:cNvPr id="3" name="object 3"/>
            <p:cNvSpPr/>
            <p:nvPr/>
          </p:nvSpPr>
          <p:spPr>
            <a:xfrm>
              <a:off x="0" y="6308597"/>
              <a:ext cx="5433410" cy="397840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3919" y="5457142"/>
              <a:ext cx="5592445" cy="4830445"/>
            </a:xfrm>
            <a:custGeom>
              <a:avLst/>
              <a:gdLst/>
              <a:ahLst/>
              <a:cxnLst/>
              <a:rect l="l" t="t" r="r" b="b"/>
              <a:pathLst>
                <a:path w="5592445" h="4830445">
                  <a:moveTo>
                    <a:pt x="43615" y="4829856"/>
                  </a:moveTo>
                  <a:lnTo>
                    <a:pt x="0" y="4829856"/>
                  </a:lnTo>
                  <a:lnTo>
                    <a:pt x="5573550" y="0"/>
                  </a:lnTo>
                  <a:lnTo>
                    <a:pt x="5592255" y="21582"/>
                  </a:lnTo>
                  <a:lnTo>
                    <a:pt x="43615" y="4829856"/>
                  </a:lnTo>
                  <a:close/>
                </a:path>
              </a:pathLst>
            </a:custGeom>
            <a:solidFill>
              <a:srgbClr val="FFFFFF"/>
            </a:solidFill>
          </p:spPr>
          <p:txBody>
            <a:bodyPr wrap="square" lIns="0" tIns="0" rIns="0" bIns="0" rtlCol="0"/>
            <a:lstStyle/>
            <a:p>
              <a:endParaRPr/>
            </a:p>
          </p:txBody>
        </p:sp>
      </p:grpSp>
      <p:grpSp>
        <p:nvGrpSpPr>
          <p:cNvPr id="5" name="object 5"/>
          <p:cNvGrpSpPr/>
          <p:nvPr/>
        </p:nvGrpSpPr>
        <p:grpSpPr>
          <a:xfrm>
            <a:off x="16078200" y="0"/>
            <a:ext cx="2209890" cy="1714500"/>
            <a:chOff x="13182691" y="0"/>
            <a:chExt cx="5105400" cy="4536440"/>
          </a:xfrm>
        </p:grpSpPr>
        <p:sp>
          <p:nvSpPr>
            <p:cNvPr id="6" name="object 6"/>
            <p:cNvSpPr/>
            <p:nvPr/>
          </p:nvSpPr>
          <p:spPr>
            <a:xfrm>
              <a:off x="14644247" y="0"/>
              <a:ext cx="3643752" cy="391710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3182691" y="90333"/>
              <a:ext cx="5105400" cy="4446270"/>
            </a:xfrm>
            <a:custGeom>
              <a:avLst/>
              <a:gdLst/>
              <a:ahLst/>
              <a:cxnLst/>
              <a:rect l="l" t="t" r="r" b="b"/>
              <a:pathLst>
                <a:path w="5105400" h="4446270">
                  <a:moveTo>
                    <a:pt x="5105308" y="37807"/>
                  </a:moveTo>
                  <a:lnTo>
                    <a:pt x="18713" y="4445684"/>
                  </a:lnTo>
                  <a:lnTo>
                    <a:pt x="0" y="4424089"/>
                  </a:lnTo>
                  <a:lnTo>
                    <a:pt x="5105308" y="0"/>
                  </a:lnTo>
                  <a:lnTo>
                    <a:pt x="5105308" y="37807"/>
                  </a:lnTo>
                  <a:close/>
                </a:path>
              </a:pathLst>
            </a:custGeom>
            <a:solidFill>
              <a:srgbClr val="FFFFFF"/>
            </a:solidFill>
          </p:spPr>
          <p:txBody>
            <a:bodyPr wrap="square" lIns="0" tIns="0" rIns="0" bIns="0" rtlCol="0"/>
            <a:lstStyle/>
            <a:p>
              <a:endParaRPr/>
            </a:p>
          </p:txBody>
        </p:sp>
      </p:grpSp>
      <p:sp>
        <p:nvSpPr>
          <p:cNvPr id="14" name="TextBox 13">
            <a:extLst>
              <a:ext uri="{FF2B5EF4-FFF2-40B4-BE49-F238E27FC236}">
                <a16:creationId xmlns:a16="http://schemas.microsoft.com/office/drawing/2014/main" id="{70D909B9-15F2-4B30-AA20-C6B67A845A57}"/>
              </a:ext>
            </a:extLst>
          </p:cNvPr>
          <p:cNvSpPr txBox="1"/>
          <p:nvPr/>
        </p:nvSpPr>
        <p:spPr>
          <a:xfrm>
            <a:off x="1132637" y="701266"/>
            <a:ext cx="16164763" cy="2523768"/>
          </a:xfrm>
          <a:prstGeom prst="rect">
            <a:avLst/>
          </a:prstGeom>
          <a:noFill/>
        </p:spPr>
        <p:txBody>
          <a:bodyPr wrap="square" rtlCol="0">
            <a:spAutoFit/>
          </a:bodyPr>
          <a:lstStyle/>
          <a:p>
            <a:pPr algn="just"/>
            <a:br>
              <a:rPr lang="en-US" sz="2800" b="0" dirty="0">
                <a:effectLst/>
                <a:latin typeface="Lora"/>
              </a:rPr>
            </a:br>
            <a:r>
              <a:rPr lang="en-US" sz="2800" b="1" i="0" u="none" strike="noStrike" dirty="0">
                <a:solidFill>
                  <a:srgbClr val="000000"/>
                </a:solidFill>
                <a:effectLst/>
                <a:latin typeface="Lora"/>
              </a:rPr>
              <a:t>Awareness in the countryside </a:t>
            </a:r>
            <a:r>
              <a:rPr lang="en-US" sz="2800" b="0" i="0" u="none" strike="noStrike" dirty="0">
                <a:solidFill>
                  <a:srgbClr val="000000"/>
                </a:solidFill>
                <a:effectLst/>
                <a:latin typeface="Lora"/>
              </a:rPr>
              <a:t>is of utmost importance since the </a:t>
            </a:r>
            <a:r>
              <a:rPr lang="en-US" sz="2800" b="1" i="0" u="none" strike="noStrike" dirty="0">
                <a:solidFill>
                  <a:srgbClr val="000000"/>
                </a:solidFill>
                <a:effectLst/>
                <a:latin typeface="Lora"/>
              </a:rPr>
              <a:t>penetration</a:t>
            </a:r>
            <a:r>
              <a:rPr lang="en-US" sz="2800" b="0" i="0" u="none" strike="noStrike" dirty="0">
                <a:solidFill>
                  <a:srgbClr val="000000"/>
                </a:solidFill>
                <a:effectLst/>
                <a:latin typeface="Lora"/>
              </a:rPr>
              <a:t> of medical infrastructure </a:t>
            </a:r>
            <a:r>
              <a:rPr lang="en-US" sz="2800" b="0" i="0" strike="noStrike" dirty="0">
                <a:effectLst/>
                <a:latin typeface="Lora"/>
              </a:rPr>
              <a:t>is low</a:t>
            </a:r>
            <a:r>
              <a:rPr lang="en-US" sz="4000" b="1" i="0" strike="noStrike" baseline="30000" dirty="0">
                <a:solidFill>
                  <a:srgbClr val="00B050"/>
                </a:solidFill>
                <a:effectLst/>
                <a:latin typeface="Lora"/>
              </a:rPr>
              <a:t>5</a:t>
            </a:r>
            <a:r>
              <a:rPr lang="en-US" sz="2800" b="0" i="0" u="none" strike="noStrike" dirty="0">
                <a:solidFill>
                  <a:srgbClr val="000000"/>
                </a:solidFill>
                <a:effectLst/>
                <a:latin typeface="Lora"/>
              </a:rPr>
              <a:t>. A spur in rural demand for better healthcare can prove to be a win-win situation for the villagers as well as medical suppliers. While the former will be able to enjoy the better treatment and hence improved quality of life, the latter will play their part in meeting this perceptual change and grow in a sector yet untapped. </a:t>
            </a:r>
            <a:endParaRPr lang="en-US" sz="2800" dirty="0">
              <a:latin typeface="Lora"/>
              <a:ea typeface="Microsoft Sans Serif" panose="020B0604020202020204" pitchFamily="34" charset="0"/>
              <a:cs typeface="Microsoft Sans Serif" panose="020B0604020202020204" pitchFamily="34" charset="0"/>
            </a:endParaRPr>
          </a:p>
          <a:p>
            <a:pPr algn="just" rtl="0">
              <a:spcBef>
                <a:spcPts val="0"/>
              </a:spcBef>
              <a:spcAft>
                <a:spcPts val="0"/>
              </a:spcAft>
            </a:pPr>
            <a:r>
              <a:rPr lang="en-US" sz="1800" b="0" i="0" u="none" strike="noStrike" dirty="0">
                <a:solidFill>
                  <a:srgbClr val="000000"/>
                </a:solidFill>
                <a:effectLst/>
                <a:latin typeface="Lora"/>
              </a:rPr>
              <a:t> </a:t>
            </a:r>
            <a:endParaRPr lang="en-US" sz="2800" dirty="0">
              <a:ea typeface="Microsoft Sans Serif" panose="020B0604020202020204" pitchFamily="34" charset="0"/>
              <a:cs typeface="Microsoft Sans Serif" panose="020B0604020202020204" pitchFamily="34" charset="0"/>
            </a:endParaRPr>
          </a:p>
        </p:txBody>
      </p:sp>
      <p:sp>
        <p:nvSpPr>
          <p:cNvPr id="16" name="TextBox 15">
            <a:extLst>
              <a:ext uri="{FF2B5EF4-FFF2-40B4-BE49-F238E27FC236}">
                <a16:creationId xmlns:a16="http://schemas.microsoft.com/office/drawing/2014/main" id="{DEEAE176-8F98-4D82-A388-032F555263AA}"/>
              </a:ext>
            </a:extLst>
          </p:cNvPr>
          <p:cNvSpPr txBox="1"/>
          <p:nvPr/>
        </p:nvSpPr>
        <p:spPr>
          <a:xfrm>
            <a:off x="1132636" y="3162300"/>
            <a:ext cx="16164763" cy="5386090"/>
          </a:xfrm>
          <a:prstGeom prst="rect">
            <a:avLst/>
          </a:prstGeom>
          <a:noFill/>
        </p:spPr>
        <p:txBody>
          <a:bodyPr wrap="square" rtlCol="0">
            <a:spAutoFit/>
          </a:bodyPr>
          <a:lstStyle/>
          <a:p>
            <a:pPr algn="just" rtl="0">
              <a:spcBef>
                <a:spcPts val="0"/>
              </a:spcBef>
              <a:spcAft>
                <a:spcPts val="0"/>
              </a:spcAft>
            </a:pPr>
            <a:r>
              <a:rPr lang="en-US" sz="3600" dirty="0">
                <a:solidFill>
                  <a:srgbClr val="00B050"/>
                </a:solidFill>
                <a:latin typeface="Bahnschrift SemiCondensed" panose="020B0502040204020203" pitchFamily="34" charset="0"/>
              </a:rPr>
              <a:t>Problem’s Importance </a:t>
            </a:r>
            <a:r>
              <a:rPr lang="en-US" sz="2800" dirty="0">
                <a:latin typeface="Bahnschrift SemiCondensed" panose="020B0502040204020203" pitchFamily="34" charset="0"/>
              </a:rPr>
              <a:t>-</a:t>
            </a:r>
            <a:r>
              <a:rPr lang="en-US" sz="1800" b="0" i="0" u="none" strike="noStrike" dirty="0">
                <a:solidFill>
                  <a:srgbClr val="000000"/>
                </a:solidFill>
                <a:effectLst/>
                <a:latin typeface="Lora"/>
              </a:rPr>
              <a:t> </a:t>
            </a:r>
            <a:r>
              <a:rPr lang="en-US" sz="2800" b="0" i="0" u="none" strike="noStrike" dirty="0">
                <a:solidFill>
                  <a:srgbClr val="000000"/>
                </a:solidFill>
                <a:effectLst/>
                <a:latin typeface="Lora"/>
              </a:rPr>
              <a:t>It might be that Indian medical infrastructure is developing a lot but it still is not sufficient enough to cater to the needs of the general public. The rural residents often encounter </a:t>
            </a:r>
            <a:r>
              <a:rPr lang="en-US" sz="2800" b="1" i="0" u="none" strike="noStrike" dirty="0">
                <a:solidFill>
                  <a:srgbClr val="000000"/>
                </a:solidFill>
                <a:effectLst/>
                <a:latin typeface="Lora"/>
              </a:rPr>
              <a:t>barriers to healthcare</a:t>
            </a:r>
            <a:r>
              <a:rPr lang="en-US" sz="2800" b="0" i="0" u="none" strike="noStrike" dirty="0">
                <a:solidFill>
                  <a:srgbClr val="000000"/>
                </a:solidFill>
                <a:effectLst/>
                <a:latin typeface="Lora"/>
              </a:rPr>
              <a:t> along the dimensions of proximity, affordability, and quality when compared with their urban counterparts. They usually have to travel long distances to access such services, which directly or indirectly becomes a significant burden in terms of </a:t>
            </a:r>
            <a:r>
              <a:rPr lang="en-US" sz="2800" b="1" i="0" u="none" strike="noStrike" dirty="0">
                <a:solidFill>
                  <a:srgbClr val="000000"/>
                </a:solidFill>
                <a:effectLst/>
                <a:latin typeface="Lora"/>
              </a:rPr>
              <a:t>travel time</a:t>
            </a:r>
            <a:r>
              <a:rPr lang="en-US" sz="2800" i="0" u="none" strike="noStrike" dirty="0">
                <a:solidFill>
                  <a:srgbClr val="000000"/>
                </a:solidFill>
                <a:effectLst/>
                <a:latin typeface="Lora"/>
              </a:rPr>
              <a:t> </a:t>
            </a:r>
            <a:r>
              <a:rPr lang="en-US" sz="2800" b="1" i="0" u="none" strike="noStrike" dirty="0">
                <a:solidFill>
                  <a:srgbClr val="000000"/>
                </a:solidFill>
                <a:effectLst/>
                <a:latin typeface="Lora"/>
              </a:rPr>
              <a:t>and</a:t>
            </a:r>
            <a:r>
              <a:rPr lang="en-US" sz="2800" i="0" u="none" strike="noStrike" dirty="0">
                <a:solidFill>
                  <a:srgbClr val="000000"/>
                </a:solidFill>
                <a:effectLst/>
                <a:latin typeface="Lora"/>
              </a:rPr>
              <a:t> </a:t>
            </a:r>
            <a:r>
              <a:rPr lang="en-US" sz="2800" b="1" i="0" u="none" strike="noStrike" dirty="0">
                <a:solidFill>
                  <a:srgbClr val="000000"/>
                </a:solidFill>
                <a:effectLst/>
                <a:latin typeface="Lora"/>
              </a:rPr>
              <a:t>cost</a:t>
            </a:r>
            <a:r>
              <a:rPr lang="en-US" sz="2800" b="0" i="0" u="none" strike="noStrike" dirty="0">
                <a:solidFill>
                  <a:srgbClr val="000000"/>
                </a:solidFill>
                <a:effectLst/>
                <a:latin typeface="Lora"/>
              </a:rPr>
              <a:t>.</a:t>
            </a:r>
          </a:p>
          <a:p>
            <a:pPr algn="just" rtl="0">
              <a:spcBef>
                <a:spcPts val="0"/>
              </a:spcBef>
              <a:spcAft>
                <a:spcPts val="0"/>
              </a:spcAft>
            </a:pPr>
            <a:endParaRPr lang="en-US" sz="2800" b="0" dirty="0">
              <a:effectLst/>
              <a:latin typeface="Lora"/>
            </a:endParaRPr>
          </a:p>
          <a:p>
            <a:pPr algn="just" rtl="0">
              <a:spcBef>
                <a:spcPts val="0"/>
              </a:spcBef>
              <a:spcAft>
                <a:spcPts val="0"/>
              </a:spcAft>
            </a:pPr>
            <a:r>
              <a:rPr lang="en-US" sz="2800" b="0" i="0" u="none" strike="noStrike" dirty="0">
                <a:solidFill>
                  <a:srgbClr val="000000"/>
                </a:solidFill>
                <a:effectLst/>
                <a:latin typeface="Lora"/>
              </a:rPr>
              <a:t>It has also been seen that due to </a:t>
            </a:r>
            <a:r>
              <a:rPr lang="en-US" sz="2800" b="1" i="0" u="none" strike="noStrike" dirty="0">
                <a:solidFill>
                  <a:srgbClr val="000000"/>
                </a:solidFill>
                <a:effectLst/>
                <a:latin typeface="Lora"/>
              </a:rPr>
              <a:t>late diagnosis</a:t>
            </a:r>
            <a:r>
              <a:rPr lang="en-US" sz="2800" b="0" i="0" u="none" strike="noStrike" dirty="0">
                <a:solidFill>
                  <a:srgbClr val="000000"/>
                </a:solidFill>
                <a:effectLst/>
                <a:latin typeface="Lora"/>
              </a:rPr>
              <a:t>, people usually start their treatment at later stages where </a:t>
            </a:r>
            <a:r>
              <a:rPr lang="en-US" sz="2800" b="1" i="0" u="none" strike="noStrike" dirty="0">
                <a:solidFill>
                  <a:srgbClr val="000000"/>
                </a:solidFill>
                <a:effectLst/>
                <a:latin typeface="Lora"/>
              </a:rPr>
              <a:t>treatment becomes less effective</a:t>
            </a:r>
            <a:r>
              <a:rPr lang="en-US" sz="2800" b="0" i="0" u="none" strike="noStrike" dirty="0">
                <a:solidFill>
                  <a:srgbClr val="000000"/>
                </a:solidFill>
                <a:effectLst/>
                <a:latin typeface="Lora"/>
              </a:rPr>
              <a:t>. This results in the ongoing transmission of serious infections and sometimes, delay in the identification of emerging threats like situations of pandemics. Early detection of diseases plays a crucial role in all treatment and </a:t>
            </a:r>
            <a:r>
              <a:rPr lang="en-US" sz="2800" b="1" i="0" u="none" strike="noStrike" dirty="0">
                <a:solidFill>
                  <a:srgbClr val="000000"/>
                </a:solidFill>
                <a:effectLst/>
                <a:latin typeface="Lora"/>
              </a:rPr>
              <a:t>prevention</a:t>
            </a:r>
            <a:r>
              <a:rPr lang="en-US" sz="2800" b="0" i="0" u="none" strike="noStrike" dirty="0">
                <a:solidFill>
                  <a:srgbClr val="000000"/>
                </a:solidFill>
                <a:effectLst/>
                <a:latin typeface="Lora"/>
              </a:rPr>
              <a:t> strategies. Rapid and accurate identification of the underlying agent (the bacterium or virus) using diagnostic testing is essential to select the correct control measure, such as containment, confinement, antimicrobials, and vaccines. </a:t>
            </a:r>
            <a:endParaRPr lang="en-US" sz="2800" dirty="0">
              <a:ea typeface="Microsoft Sans Serif" panose="020B0604020202020204" pitchFamily="34" charset="0"/>
              <a:cs typeface="Microsoft Sans Serif" panose="020B0604020202020204" pitchFamily="34" charset="0"/>
            </a:endParaRPr>
          </a:p>
        </p:txBody>
      </p:sp>
      <p:pic>
        <p:nvPicPr>
          <p:cNvPr id="17" name="Picture 16">
            <a:extLst>
              <a:ext uri="{FF2B5EF4-FFF2-40B4-BE49-F238E27FC236}">
                <a16:creationId xmlns:a16="http://schemas.microsoft.com/office/drawing/2014/main" id="{80B27606-0FF7-4DCD-840C-DEBD135FF38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093018" y="9165110"/>
            <a:ext cx="762002" cy="765204"/>
          </a:xfrm>
          <a:prstGeom prst="rect">
            <a:avLst/>
          </a:prstGeom>
        </p:spPr>
      </p:pic>
      <p:sp>
        <p:nvSpPr>
          <p:cNvPr id="8" name="TextBox 7">
            <a:extLst>
              <a:ext uri="{FF2B5EF4-FFF2-40B4-BE49-F238E27FC236}">
                <a16:creationId xmlns:a16="http://schemas.microsoft.com/office/drawing/2014/main" id="{E35864AB-EC60-4398-9244-513A3A8BE6DC}"/>
              </a:ext>
            </a:extLst>
          </p:cNvPr>
          <p:cNvSpPr txBox="1"/>
          <p:nvPr/>
        </p:nvSpPr>
        <p:spPr>
          <a:xfrm>
            <a:off x="1143000" y="8112681"/>
            <a:ext cx="15958200" cy="1200329"/>
          </a:xfrm>
          <a:prstGeom prst="rect">
            <a:avLst/>
          </a:prstGeom>
          <a:noFill/>
        </p:spPr>
        <p:txBody>
          <a:bodyPr wrap="square" rtlCol="0">
            <a:spAutoFit/>
          </a:bodyPr>
          <a:lstStyle/>
          <a:p>
            <a:pPr algn="just" rtl="0">
              <a:spcBef>
                <a:spcPts val="0"/>
              </a:spcBef>
              <a:spcAft>
                <a:spcPts val="0"/>
              </a:spcAft>
            </a:pPr>
            <a:endParaRPr lang="en-US" sz="2800" b="0" dirty="0">
              <a:effectLst/>
              <a:latin typeface="Lora"/>
            </a:endParaRPr>
          </a:p>
          <a:p>
            <a:pPr algn="just" rtl="0">
              <a:spcBef>
                <a:spcPts val="0"/>
              </a:spcBef>
              <a:spcAft>
                <a:spcPts val="0"/>
              </a:spcAft>
            </a:pPr>
            <a:r>
              <a:rPr lang="en-US" sz="2800" b="0" i="0" u="none" strike="noStrike" dirty="0">
                <a:solidFill>
                  <a:srgbClr val="000000"/>
                </a:solidFill>
                <a:effectLst/>
                <a:latin typeface="Lora"/>
              </a:rPr>
              <a:t>More than </a:t>
            </a:r>
            <a:r>
              <a:rPr lang="en-US" sz="4400" b="0" i="0" u="none" strike="noStrike" dirty="0">
                <a:solidFill>
                  <a:srgbClr val="00B050"/>
                </a:solidFill>
                <a:effectLst/>
                <a:latin typeface="Lora"/>
              </a:rPr>
              <a:t>50%</a:t>
            </a:r>
            <a:r>
              <a:rPr lang="en-US" sz="2800" b="0" i="0" u="none" strike="noStrike" dirty="0">
                <a:solidFill>
                  <a:srgbClr val="000000"/>
                </a:solidFill>
                <a:effectLst/>
                <a:latin typeface="Lora"/>
              </a:rPr>
              <a:t> of the </a:t>
            </a:r>
            <a:r>
              <a:rPr lang="en-US" sz="2800" b="1" i="0" u="none" strike="noStrike" dirty="0">
                <a:solidFill>
                  <a:srgbClr val="000000"/>
                </a:solidFill>
                <a:effectLst/>
                <a:latin typeface="Lora"/>
              </a:rPr>
              <a:t>mortality rate </a:t>
            </a:r>
            <a:r>
              <a:rPr lang="en-US" sz="2800" b="0" i="0" u="none" strike="noStrike" dirty="0">
                <a:solidFill>
                  <a:srgbClr val="000000"/>
                </a:solidFill>
                <a:effectLst/>
                <a:latin typeface="Lora"/>
              </a:rPr>
              <a:t>of India is just because of late detection of diseases.</a:t>
            </a:r>
            <a:endParaRPr lang="en-US" sz="2800" b="0" dirty="0">
              <a:effectLst/>
              <a:latin typeface="Lora"/>
            </a:endParaRPr>
          </a:p>
        </p:txBody>
      </p:sp>
    </p:spTree>
    <p:extLst>
      <p:ext uri="{BB962C8B-B14F-4D97-AF65-F5344CB8AC3E}">
        <p14:creationId xmlns:p14="http://schemas.microsoft.com/office/powerpoint/2010/main" val="1719599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877925" y="0"/>
            <a:ext cx="4410075" cy="10287000"/>
          </a:xfrm>
          <a:custGeom>
            <a:avLst/>
            <a:gdLst/>
            <a:ahLst/>
            <a:cxnLst/>
            <a:rect l="l" t="t" r="r" b="b"/>
            <a:pathLst>
              <a:path w="4410075" h="10287000">
                <a:moveTo>
                  <a:pt x="4410059" y="10286999"/>
                </a:moveTo>
                <a:lnTo>
                  <a:pt x="0" y="10286999"/>
                </a:lnTo>
                <a:lnTo>
                  <a:pt x="0" y="0"/>
                </a:lnTo>
                <a:lnTo>
                  <a:pt x="4410059" y="0"/>
                </a:lnTo>
                <a:lnTo>
                  <a:pt x="4410059" y="10286999"/>
                </a:lnTo>
                <a:close/>
              </a:path>
            </a:pathLst>
          </a:custGeom>
          <a:solidFill>
            <a:srgbClr val="00DF90"/>
          </a:solidFill>
        </p:spPr>
        <p:txBody>
          <a:bodyPr wrap="square" lIns="0" tIns="0" rIns="0" bIns="0" rtlCol="0"/>
          <a:lstStyle/>
          <a:p>
            <a:endParaRPr b="1" dirty="0"/>
          </a:p>
        </p:txBody>
      </p:sp>
      <p:sp>
        <p:nvSpPr>
          <p:cNvPr id="3" name="object 3"/>
          <p:cNvSpPr/>
          <p:nvPr/>
        </p:nvSpPr>
        <p:spPr>
          <a:xfrm flipH="1">
            <a:off x="0" y="9486900"/>
            <a:ext cx="3276600" cy="80356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1910689" y="-387"/>
            <a:ext cx="3934472" cy="102863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5351678" y="9057392"/>
            <a:ext cx="1250315" cy="1229995"/>
          </a:xfrm>
          <a:custGeom>
            <a:avLst/>
            <a:gdLst/>
            <a:ahLst/>
            <a:cxnLst/>
            <a:rect l="l" t="t" r="r" b="b"/>
            <a:pathLst>
              <a:path w="1250315" h="1229995">
                <a:moveTo>
                  <a:pt x="20190" y="0"/>
                </a:moveTo>
                <a:lnTo>
                  <a:pt x="1249797" y="1229606"/>
                </a:lnTo>
                <a:lnTo>
                  <a:pt x="1209406" y="1229606"/>
                </a:lnTo>
                <a:lnTo>
                  <a:pt x="0" y="20190"/>
                </a:lnTo>
                <a:lnTo>
                  <a:pt x="20190" y="0"/>
                </a:lnTo>
                <a:close/>
              </a:path>
            </a:pathLst>
          </a:custGeom>
          <a:solidFill>
            <a:srgbClr val="FFFFFF"/>
          </a:solidFill>
        </p:spPr>
        <p:txBody>
          <a:bodyPr wrap="square" lIns="0" tIns="0" rIns="0" bIns="0" rtlCol="0"/>
          <a:lstStyle/>
          <a:p>
            <a:endParaRPr/>
          </a:p>
        </p:txBody>
      </p:sp>
      <p:sp>
        <p:nvSpPr>
          <p:cNvPr id="6" name="object 6"/>
          <p:cNvSpPr/>
          <p:nvPr/>
        </p:nvSpPr>
        <p:spPr>
          <a:xfrm>
            <a:off x="4581002" y="0"/>
            <a:ext cx="1247140" cy="1226820"/>
          </a:xfrm>
          <a:custGeom>
            <a:avLst/>
            <a:gdLst/>
            <a:ahLst/>
            <a:cxnLst/>
            <a:rect l="l" t="t" r="r" b="b"/>
            <a:pathLst>
              <a:path w="1247139" h="1226820">
                <a:moveTo>
                  <a:pt x="40406" y="0"/>
                </a:moveTo>
                <a:lnTo>
                  <a:pt x="1246679" y="1206272"/>
                </a:lnTo>
                <a:lnTo>
                  <a:pt x="1226473" y="1226477"/>
                </a:lnTo>
                <a:lnTo>
                  <a:pt x="0" y="0"/>
                </a:lnTo>
                <a:lnTo>
                  <a:pt x="40406" y="0"/>
                </a:lnTo>
                <a:close/>
              </a:path>
            </a:pathLst>
          </a:custGeom>
          <a:solidFill>
            <a:srgbClr val="FFFFFF"/>
          </a:solidFill>
        </p:spPr>
        <p:txBody>
          <a:bodyPr wrap="square" lIns="0" tIns="0" rIns="0" bIns="0" rtlCol="0"/>
          <a:lstStyle/>
          <a:p>
            <a:endParaRPr/>
          </a:p>
        </p:txBody>
      </p:sp>
      <p:grpSp>
        <p:nvGrpSpPr>
          <p:cNvPr id="7" name="object 7"/>
          <p:cNvGrpSpPr/>
          <p:nvPr/>
        </p:nvGrpSpPr>
        <p:grpSpPr>
          <a:xfrm flipH="1">
            <a:off x="16142852" y="5289165"/>
            <a:ext cx="2159003" cy="3935095"/>
            <a:chOff x="0" y="5839304"/>
            <a:chExt cx="1483995" cy="3935095"/>
          </a:xfrm>
        </p:grpSpPr>
        <p:sp>
          <p:nvSpPr>
            <p:cNvPr id="8" name="object 8"/>
            <p:cNvSpPr/>
            <p:nvPr/>
          </p:nvSpPr>
          <p:spPr>
            <a:xfrm>
              <a:off x="0" y="5839304"/>
              <a:ext cx="1028639" cy="3934473"/>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0" y="8131063"/>
              <a:ext cx="1483995" cy="1504315"/>
            </a:xfrm>
            <a:custGeom>
              <a:avLst/>
              <a:gdLst/>
              <a:ahLst/>
              <a:cxnLst/>
              <a:rect l="l" t="t" r="r" b="b"/>
              <a:pathLst>
                <a:path w="1483995" h="1504315">
                  <a:moveTo>
                    <a:pt x="0" y="0"/>
                  </a:moveTo>
                  <a:lnTo>
                    <a:pt x="1483975" y="1483975"/>
                  </a:lnTo>
                  <a:lnTo>
                    <a:pt x="1463771" y="1504182"/>
                  </a:lnTo>
                  <a:lnTo>
                    <a:pt x="0" y="40406"/>
                  </a:lnTo>
                  <a:lnTo>
                    <a:pt x="0" y="0"/>
                  </a:lnTo>
                  <a:close/>
                </a:path>
              </a:pathLst>
            </a:custGeom>
            <a:solidFill>
              <a:srgbClr val="FFFFFF"/>
            </a:solidFill>
          </p:spPr>
          <p:txBody>
            <a:bodyPr wrap="square" lIns="0" tIns="0" rIns="0" bIns="0" rtlCol="0"/>
            <a:lstStyle/>
            <a:p>
              <a:endParaRPr/>
            </a:p>
          </p:txBody>
        </p:sp>
      </p:grpSp>
      <p:sp>
        <p:nvSpPr>
          <p:cNvPr id="11" name="TextBox 10">
            <a:extLst>
              <a:ext uri="{FF2B5EF4-FFF2-40B4-BE49-F238E27FC236}">
                <a16:creationId xmlns:a16="http://schemas.microsoft.com/office/drawing/2014/main" id="{2A99E2E3-7DD0-486D-87D5-E54FB20B78D0}"/>
              </a:ext>
            </a:extLst>
          </p:cNvPr>
          <p:cNvSpPr txBox="1"/>
          <p:nvPr/>
        </p:nvSpPr>
        <p:spPr>
          <a:xfrm>
            <a:off x="14115726" y="3989338"/>
            <a:ext cx="3934472" cy="2308324"/>
          </a:xfrm>
          <a:prstGeom prst="rect">
            <a:avLst/>
          </a:prstGeom>
          <a:noFill/>
        </p:spPr>
        <p:txBody>
          <a:bodyPr wrap="square" rtlCol="0">
            <a:spAutoFit/>
          </a:bodyPr>
          <a:lstStyle/>
          <a:p>
            <a:pPr algn="ctr"/>
            <a:r>
              <a:rPr lang="en-US" sz="7200" b="1" dirty="0">
                <a:latin typeface="Bahnschrift" panose="020B0502040204020203" pitchFamily="34" charset="0"/>
              </a:rPr>
              <a:t>Solution Brief</a:t>
            </a:r>
          </a:p>
        </p:txBody>
      </p:sp>
      <p:pic>
        <p:nvPicPr>
          <p:cNvPr id="59" name="Picture 58">
            <a:extLst>
              <a:ext uri="{FF2B5EF4-FFF2-40B4-BE49-F238E27FC236}">
                <a16:creationId xmlns:a16="http://schemas.microsoft.com/office/drawing/2014/main" id="{937C071A-C347-4062-9CF7-D74696C91DF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3653" y="263047"/>
            <a:ext cx="762002" cy="765204"/>
          </a:xfrm>
          <a:prstGeom prst="rect">
            <a:avLst/>
          </a:prstGeom>
        </p:spPr>
      </p:pic>
      <p:sp>
        <p:nvSpPr>
          <p:cNvPr id="60" name="TextBox 59">
            <a:extLst>
              <a:ext uri="{FF2B5EF4-FFF2-40B4-BE49-F238E27FC236}">
                <a16:creationId xmlns:a16="http://schemas.microsoft.com/office/drawing/2014/main" id="{CA14E4D2-3D86-4DE4-A172-FD9BDE241585}"/>
              </a:ext>
            </a:extLst>
          </p:cNvPr>
          <p:cNvSpPr txBox="1"/>
          <p:nvPr/>
        </p:nvSpPr>
        <p:spPr>
          <a:xfrm>
            <a:off x="381000" y="1028700"/>
            <a:ext cx="13378420" cy="9694962"/>
          </a:xfrm>
          <a:prstGeom prst="rect">
            <a:avLst/>
          </a:prstGeom>
          <a:noFill/>
        </p:spPr>
        <p:txBody>
          <a:bodyPr wrap="square" rtlCol="0">
            <a:spAutoFit/>
          </a:bodyPr>
          <a:lstStyle/>
          <a:p>
            <a:pPr algn="just" rtl="0">
              <a:spcBef>
                <a:spcPts val="0"/>
              </a:spcBef>
              <a:spcAft>
                <a:spcPts val="0"/>
              </a:spcAft>
            </a:pPr>
            <a:r>
              <a:rPr lang="en-US" sz="3600" dirty="0">
                <a:solidFill>
                  <a:srgbClr val="00B050"/>
                </a:solidFill>
                <a:latin typeface="Bahnschrift SemiCondensed" panose="020B0502040204020203" pitchFamily="34" charset="0"/>
              </a:rPr>
              <a:t>Proposed Solution </a:t>
            </a:r>
            <a:r>
              <a:rPr lang="en-US" sz="2800" dirty="0">
                <a:latin typeface="Bahnschrift SemiCondensed" panose="020B0502040204020203" pitchFamily="34" charset="0"/>
              </a:rPr>
              <a:t>- </a:t>
            </a:r>
            <a:r>
              <a:rPr lang="en-US" sz="2800" b="0" i="0" u="none" strike="noStrike" dirty="0">
                <a:solidFill>
                  <a:srgbClr val="000000"/>
                </a:solidFill>
                <a:effectLst/>
                <a:latin typeface="Lora"/>
              </a:rPr>
              <a:t>Our </a:t>
            </a:r>
            <a:r>
              <a:rPr lang="en-US" sz="2800" b="1" i="0" u="none" strike="noStrike" dirty="0">
                <a:solidFill>
                  <a:srgbClr val="000000"/>
                </a:solidFill>
                <a:effectLst/>
                <a:latin typeface="Lora"/>
              </a:rPr>
              <a:t>application</a:t>
            </a:r>
            <a:r>
              <a:rPr lang="en-US" sz="2800" b="0" i="0" u="none" strike="noStrike" dirty="0">
                <a:solidFill>
                  <a:srgbClr val="000000"/>
                </a:solidFill>
                <a:effectLst/>
                <a:latin typeface="Lora"/>
              </a:rPr>
              <a:t> will enable the users to register themselves and create a unique account (for future recommendations), which shall be done by an authorized administrator in the case of rural areas, where low digital literacy is a potential impediment. The user goes through a questionnaire, which is adaptive of the initial response(s). An </a:t>
            </a:r>
            <a:r>
              <a:rPr lang="en-US" sz="2800" b="1" i="0" u="none" strike="noStrike" dirty="0">
                <a:solidFill>
                  <a:srgbClr val="000000"/>
                </a:solidFill>
                <a:effectLst/>
                <a:latin typeface="Lora"/>
              </a:rPr>
              <a:t>assistive interface</a:t>
            </a:r>
            <a:r>
              <a:rPr lang="en-US" sz="2800" b="0" i="0" u="none" strike="noStrike" dirty="0">
                <a:solidFill>
                  <a:srgbClr val="000000"/>
                </a:solidFill>
                <a:effectLst/>
                <a:latin typeface="Lora"/>
              </a:rPr>
              <a:t>, along with </a:t>
            </a:r>
            <a:r>
              <a:rPr lang="en-US" sz="2800" dirty="0">
                <a:solidFill>
                  <a:srgbClr val="000000"/>
                </a:solidFill>
                <a:latin typeface="Lora"/>
              </a:rPr>
              <a:t>administrator</a:t>
            </a:r>
            <a:r>
              <a:rPr lang="en-US" sz="2800" b="0" i="0" u="none" strike="noStrike" dirty="0">
                <a:solidFill>
                  <a:srgbClr val="000000"/>
                </a:solidFill>
                <a:effectLst/>
                <a:latin typeface="Lora"/>
              </a:rPr>
              <a:t>’s assistance (in the case of villages) will ensure the efficacy of the procedure.</a:t>
            </a:r>
            <a:endParaRPr lang="en-US" sz="2800" b="0" dirty="0">
              <a:effectLst/>
            </a:endParaRPr>
          </a:p>
          <a:p>
            <a:pPr algn="just" rtl="0">
              <a:spcBef>
                <a:spcPts val="0"/>
              </a:spcBef>
              <a:spcAft>
                <a:spcPts val="0"/>
              </a:spcAft>
            </a:pPr>
            <a:br>
              <a:rPr lang="en-US" sz="2800" b="0" dirty="0">
                <a:effectLst/>
              </a:rPr>
            </a:br>
            <a:r>
              <a:rPr lang="en-US" sz="2800" b="0" i="0" u="none" strike="noStrike" dirty="0">
                <a:solidFill>
                  <a:srgbClr val="000000"/>
                </a:solidFill>
                <a:effectLst/>
                <a:latin typeface="Lora"/>
              </a:rPr>
              <a:t>After it is filled, the same is examined by a </a:t>
            </a:r>
            <a:r>
              <a:rPr lang="en-US" sz="2800" b="1" i="0" u="none" strike="noStrike" dirty="0">
                <a:solidFill>
                  <a:srgbClr val="000000"/>
                </a:solidFill>
                <a:effectLst/>
                <a:latin typeface="Lora"/>
              </a:rPr>
              <a:t>model trained on millions </a:t>
            </a:r>
            <a:r>
              <a:rPr lang="en-US" sz="2800" b="0" i="0" u="none" strike="noStrike" dirty="0">
                <a:solidFill>
                  <a:srgbClr val="000000"/>
                </a:solidFill>
                <a:effectLst/>
                <a:latin typeface="Lora"/>
              </a:rPr>
              <a:t>of historical responses, over and over. The model retrains itself with every new response, which testifies to its </a:t>
            </a:r>
            <a:r>
              <a:rPr lang="en-US" sz="2800" b="1" i="0" u="none" strike="noStrike" dirty="0">
                <a:solidFill>
                  <a:srgbClr val="000000"/>
                </a:solidFill>
                <a:effectLst/>
                <a:latin typeface="Lora"/>
              </a:rPr>
              <a:t>scalability</a:t>
            </a:r>
            <a:r>
              <a:rPr lang="en-US" sz="2800" b="0" i="0" u="none" strike="noStrike" dirty="0">
                <a:solidFill>
                  <a:srgbClr val="000000"/>
                </a:solidFill>
                <a:effectLst/>
                <a:latin typeface="Lora"/>
              </a:rPr>
              <a:t>. The Machine Learning model will </a:t>
            </a:r>
            <a:r>
              <a:rPr lang="en-US" sz="2800" i="0" u="none" strike="noStrike" dirty="0">
                <a:solidFill>
                  <a:srgbClr val="000000"/>
                </a:solidFill>
                <a:effectLst/>
                <a:latin typeface="Lora"/>
              </a:rPr>
              <a:t>look for </a:t>
            </a:r>
            <a:r>
              <a:rPr lang="en-US" sz="2800" b="1" i="0" u="none" strike="noStrike" dirty="0">
                <a:solidFill>
                  <a:srgbClr val="000000"/>
                </a:solidFill>
                <a:effectLst/>
                <a:latin typeface="Lora"/>
              </a:rPr>
              <a:t>correlations</a:t>
            </a:r>
            <a:r>
              <a:rPr lang="en-US" sz="2800" i="0" u="none" strike="noStrike" dirty="0">
                <a:solidFill>
                  <a:srgbClr val="000000"/>
                </a:solidFill>
                <a:effectLst/>
                <a:latin typeface="Lora"/>
              </a:rPr>
              <a:t> </a:t>
            </a:r>
            <a:r>
              <a:rPr lang="en-US" sz="2800" b="0" i="0" u="none" strike="noStrike" dirty="0">
                <a:solidFill>
                  <a:srgbClr val="000000"/>
                </a:solidFill>
                <a:effectLst/>
                <a:latin typeface="Lora"/>
              </a:rPr>
              <a:t>and revert back with suggestions. In case a Complete Blood Count (CBC) report is necessary, we shall provide them the same, at a minimal cost, using the </a:t>
            </a:r>
            <a:r>
              <a:rPr lang="en-US" sz="2800" b="1" i="0" u="none" strike="noStrike" dirty="0">
                <a:solidFill>
                  <a:srgbClr val="000000"/>
                </a:solidFill>
                <a:effectLst/>
                <a:latin typeface="Lora"/>
              </a:rPr>
              <a:t>affordable CBC</a:t>
            </a:r>
            <a:r>
              <a:rPr lang="en-US" sz="2800" b="0" i="0" u="none" strike="noStrike" dirty="0">
                <a:solidFill>
                  <a:srgbClr val="000000"/>
                </a:solidFill>
                <a:effectLst/>
                <a:latin typeface="Lora"/>
              </a:rPr>
              <a:t> kit, an IIT KGP </a:t>
            </a:r>
            <a:r>
              <a:rPr lang="en-US" sz="2800" b="1" i="0" u="none" strike="noStrike" dirty="0">
                <a:solidFill>
                  <a:srgbClr val="000000"/>
                </a:solidFill>
                <a:effectLst/>
                <a:latin typeface="Lora"/>
              </a:rPr>
              <a:t>innovation</a:t>
            </a:r>
            <a:r>
              <a:rPr lang="en-US" sz="4000" b="1" i="0" u="none" strike="noStrike" baseline="30000" dirty="0">
                <a:solidFill>
                  <a:srgbClr val="00B050"/>
                </a:solidFill>
                <a:effectLst/>
                <a:latin typeface="Lora"/>
              </a:rPr>
              <a:t>6</a:t>
            </a:r>
            <a:r>
              <a:rPr lang="en-US" sz="2800" b="0" i="0" u="none" strike="noStrike" dirty="0">
                <a:solidFill>
                  <a:srgbClr val="000000"/>
                </a:solidFill>
                <a:effectLst/>
                <a:latin typeface="Lora"/>
              </a:rPr>
              <a:t>. This will be conducted under the supervision of a trained administrator.</a:t>
            </a:r>
            <a:endParaRPr lang="en-US" sz="2800" b="0" dirty="0">
              <a:effectLst/>
            </a:endParaRPr>
          </a:p>
          <a:p>
            <a:pPr algn="just" rtl="0">
              <a:spcBef>
                <a:spcPts val="0"/>
              </a:spcBef>
              <a:spcAft>
                <a:spcPts val="0"/>
              </a:spcAft>
            </a:pPr>
            <a:br>
              <a:rPr lang="en-US" sz="2800" b="0" dirty="0">
                <a:effectLst/>
              </a:rPr>
            </a:br>
            <a:r>
              <a:rPr lang="en-US" sz="2800" b="0" i="0" u="none" strike="noStrike" dirty="0">
                <a:solidFill>
                  <a:srgbClr val="000000"/>
                </a:solidFill>
                <a:effectLst/>
                <a:latin typeface="Lora"/>
              </a:rPr>
              <a:t>The CBC report is considered a preliminary in medical treatment, for a </a:t>
            </a:r>
            <a:r>
              <a:rPr lang="en-US" sz="2800" i="0" u="none" strike="noStrike" dirty="0">
                <a:solidFill>
                  <a:srgbClr val="000000"/>
                </a:solidFill>
                <a:effectLst/>
                <a:latin typeface="Lora"/>
              </a:rPr>
              <a:t>gamut of diseases</a:t>
            </a:r>
            <a:r>
              <a:rPr lang="en-US" sz="2800" b="0" i="0" u="none" strike="noStrike" dirty="0">
                <a:solidFill>
                  <a:srgbClr val="000000"/>
                </a:solidFill>
                <a:effectLst/>
                <a:latin typeface="Lora"/>
              </a:rPr>
              <a:t>. For </a:t>
            </a:r>
            <a:r>
              <a:rPr lang="en-US" sz="2800" b="1" i="0" u="none" strike="noStrike" dirty="0">
                <a:solidFill>
                  <a:srgbClr val="000000"/>
                </a:solidFill>
                <a:effectLst/>
                <a:latin typeface="Lora"/>
              </a:rPr>
              <a:t>blood profile-related ailments</a:t>
            </a:r>
            <a:r>
              <a:rPr lang="en-US" sz="2800" b="0" i="0" u="none" strike="noStrike" dirty="0">
                <a:solidFill>
                  <a:srgbClr val="000000"/>
                </a:solidFill>
                <a:effectLst/>
                <a:latin typeface="Lora"/>
              </a:rPr>
              <a:t>, it is extremely </a:t>
            </a:r>
            <a:r>
              <a:rPr lang="en-US" sz="2800" i="0" u="none" strike="noStrike" dirty="0">
                <a:solidFill>
                  <a:srgbClr val="000000"/>
                </a:solidFill>
                <a:effectLst/>
                <a:latin typeface="Lora"/>
              </a:rPr>
              <a:t>crucial</a:t>
            </a:r>
            <a:r>
              <a:rPr lang="en-US" sz="2800" b="0" i="0" u="none" strike="noStrike" dirty="0">
                <a:solidFill>
                  <a:srgbClr val="000000"/>
                </a:solidFill>
                <a:effectLst/>
                <a:latin typeface="Lora"/>
              </a:rPr>
              <a:t> for diagnosis. The metrics obtained are fed into another model, which provides a clear resolution of the plausible medical condition. </a:t>
            </a:r>
            <a:r>
              <a:rPr lang="en-US" sz="2800" dirty="0">
                <a:solidFill>
                  <a:srgbClr val="000000"/>
                </a:solidFill>
                <a:latin typeface="Lora"/>
              </a:rPr>
              <a:t>The former is</a:t>
            </a:r>
            <a:r>
              <a:rPr lang="en-US" sz="2800" b="0" i="0" u="none" strike="noStrike" dirty="0">
                <a:solidFill>
                  <a:srgbClr val="000000"/>
                </a:solidFill>
                <a:effectLst/>
                <a:latin typeface="Lora"/>
              </a:rPr>
              <a:t> based on the statistics from the first analysis, which include BMI, patient’s age, gender, region etc</a:t>
            </a:r>
            <a:r>
              <a:rPr lang="en-US" sz="2800" dirty="0">
                <a:solidFill>
                  <a:srgbClr val="000000"/>
                </a:solidFill>
                <a:latin typeface="Lora"/>
              </a:rPr>
              <a:t>.</a:t>
            </a:r>
            <a:endParaRPr lang="en-US" sz="2800" b="0" dirty="0">
              <a:effectLst/>
            </a:endParaRPr>
          </a:p>
          <a:p>
            <a:pPr algn="just"/>
            <a:br>
              <a:rPr lang="en-US" sz="2800" dirty="0"/>
            </a:br>
            <a:br>
              <a:rPr lang="en-US" sz="2800" dirty="0"/>
            </a:br>
            <a:endParaRPr lang="en-US" sz="2800" dirty="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77558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 y="9165110"/>
            <a:ext cx="1219199" cy="1122477"/>
            <a:chOff x="0" y="5457142"/>
            <a:chExt cx="5626735" cy="4830445"/>
          </a:xfrm>
        </p:grpSpPr>
        <p:sp>
          <p:nvSpPr>
            <p:cNvPr id="3" name="object 3"/>
            <p:cNvSpPr/>
            <p:nvPr/>
          </p:nvSpPr>
          <p:spPr>
            <a:xfrm>
              <a:off x="0" y="6308597"/>
              <a:ext cx="5433410" cy="397840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3919" y="5457142"/>
              <a:ext cx="5592445" cy="4830445"/>
            </a:xfrm>
            <a:custGeom>
              <a:avLst/>
              <a:gdLst/>
              <a:ahLst/>
              <a:cxnLst/>
              <a:rect l="l" t="t" r="r" b="b"/>
              <a:pathLst>
                <a:path w="5592445" h="4830445">
                  <a:moveTo>
                    <a:pt x="43615" y="4829856"/>
                  </a:moveTo>
                  <a:lnTo>
                    <a:pt x="0" y="4829856"/>
                  </a:lnTo>
                  <a:lnTo>
                    <a:pt x="5573550" y="0"/>
                  </a:lnTo>
                  <a:lnTo>
                    <a:pt x="5592255" y="21582"/>
                  </a:lnTo>
                  <a:lnTo>
                    <a:pt x="43615" y="4829856"/>
                  </a:lnTo>
                  <a:close/>
                </a:path>
              </a:pathLst>
            </a:custGeom>
            <a:solidFill>
              <a:srgbClr val="FFFFFF"/>
            </a:solidFill>
          </p:spPr>
          <p:txBody>
            <a:bodyPr wrap="square" lIns="0" tIns="0" rIns="0" bIns="0" rtlCol="0"/>
            <a:lstStyle/>
            <a:p>
              <a:endParaRPr/>
            </a:p>
          </p:txBody>
        </p:sp>
      </p:grpSp>
      <p:grpSp>
        <p:nvGrpSpPr>
          <p:cNvPr id="5" name="object 5"/>
          <p:cNvGrpSpPr/>
          <p:nvPr/>
        </p:nvGrpSpPr>
        <p:grpSpPr>
          <a:xfrm>
            <a:off x="16764000" y="0"/>
            <a:ext cx="1524090" cy="1257300"/>
            <a:chOff x="13182691" y="0"/>
            <a:chExt cx="5105400" cy="4536440"/>
          </a:xfrm>
        </p:grpSpPr>
        <p:sp>
          <p:nvSpPr>
            <p:cNvPr id="6" name="object 6"/>
            <p:cNvSpPr/>
            <p:nvPr/>
          </p:nvSpPr>
          <p:spPr>
            <a:xfrm>
              <a:off x="14644247" y="0"/>
              <a:ext cx="3643752" cy="391710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3182691" y="90333"/>
              <a:ext cx="5105400" cy="4446270"/>
            </a:xfrm>
            <a:custGeom>
              <a:avLst/>
              <a:gdLst/>
              <a:ahLst/>
              <a:cxnLst/>
              <a:rect l="l" t="t" r="r" b="b"/>
              <a:pathLst>
                <a:path w="5105400" h="4446270">
                  <a:moveTo>
                    <a:pt x="5105308" y="37807"/>
                  </a:moveTo>
                  <a:lnTo>
                    <a:pt x="18713" y="4445684"/>
                  </a:lnTo>
                  <a:lnTo>
                    <a:pt x="0" y="4424089"/>
                  </a:lnTo>
                  <a:lnTo>
                    <a:pt x="5105308" y="0"/>
                  </a:lnTo>
                  <a:lnTo>
                    <a:pt x="5105308" y="37807"/>
                  </a:lnTo>
                  <a:close/>
                </a:path>
              </a:pathLst>
            </a:custGeom>
            <a:solidFill>
              <a:srgbClr val="FFFFFF"/>
            </a:solidFill>
          </p:spPr>
          <p:txBody>
            <a:bodyPr wrap="square" lIns="0" tIns="0" rIns="0" bIns="0" rtlCol="0"/>
            <a:lstStyle/>
            <a:p>
              <a:endParaRPr/>
            </a:p>
          </p:txBody>
        </p:sp>
      </p:grpSp>
      <p:pic>
        <p:nvPicPr>
          <p:cNvPr id="17" name="Picture 16">
            <a:extLst>
              <a:ext uri="{FF2B5EF4-FFF2-40B4-BE49-F238E27FC236}">
                <a16:creationId xmlns:a16="http://schemas.microsoft.com/office/drawing/2014/main" id="{80B27606-0FF7-4DCD-840C-DEBD135FF38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093018" y="9165110"/>
            <a:ext cx="762002" cy="765204"/>
          </a:xfrm>
          <a:prstGeom prst="rect">
            <a:avLst/>
          </a:prstGeom>
        </p:spPr>
      </p:pic>
      <p:sp>
        <p:nvSpPr>
          <p:cNvPr id="18" name="TextBox 17">
            <a:extLst>
              <a:ext uri="{FF2B5EF4-FFF2-40B4-BE49-F238E27FC236}">
                <a16:creationId xmlns:a16="http://schemas.microsoft.com/office/drawing/2014/main" id="{3491785D-B1C1-4E52-8157-B78802525092}"/>
              </a:ext>
            </a:extLst>
          </p:cNvPr>
          <p:cNvSpPr txBox="1"/>
          <p:nvPr/>
        </p:nvSpPr>
        <p:spPr>
          <a:xfrm>
            <a:off x="1318374" y="9249076"/>
            <a:ext cx="6588448" cy="707886"/>
          </a:xfrm>
          <a:prstGeom prst="rect">
            <a:avLst/>
          </a:prstGeom>
          <a:noFill/>
        </p:spPr>
        <p:txBody>
          <a:bodyPr wrap="square" rtlCol="0">
            <a:spAutoFit/>
          </a:bodyPr>
          <a:lstStyle/>
          <a:p>
            <a:pPr algn="ctr"/>
            <a:r>
              <a:rPr lang="en-US" sz="4000" dirty="0">
                <a:latin typeface="Bahnschrift SemiBold" panose="020B0502040204020203" pitchFamily="34" charset="0"/>
              </a:rPr>
              <a:t>Cheap CBC Test</a:t>
            </a:r>
          </a:p>
        </p:txBody>
      </p:sp>
      <p:pic>
        <p:nvPicPr>
          <p:cNvPr id="9" name="Picture 8">
            <a:extLst>
              <a:ext uri="{FF2B5EF4-FFF2-40B4-BE49-F238E27FC236}">
                <a16:creationId xmlns:a16="http://schemas.microsoft.com/office/drawing/2014/main" id="{7213569E-EF89-4CE0-A953-2AC41CCDDE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0125" y="740214"/>
            <a:ext cx="7524947" cy="81782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2F975BF7-8C87-46CF-8611-9AD72E61CF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82234" y="828832"/>
            <a:ext cx="8819966" cy="8001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 name="TextBox 15">
            <a:extLst>
              <a:ext uri="{FF2B5EF4-FFF2-40B4-BE49-F238E27FC236}">
                <a16:creationId xmlns:a16="http://schemas.microsoft.com/office/drawing/2014/main" id="{061B0627-F2F9-40C6-913C-E08908ACF5EC}"/>
              </a:ext>
            </a:extLst>
          </p:cNvPr>
          <p:cNvSpPr txBox="1"/>
          <p:nvPr/>
        </p:nvSpPr>
        <p:spPr>
          <a:xfrm>
            <a:off x="9897993" y="9193769"/>
            <a:ext cx="6588448" cy="707886"/>
          </a:xfrm>
          <a:prstGeom prst="rect">
            <a:avLst/>
          </a:prstGeom>
          <a:noFill/>
        </p:spPr>
        <p:txBody>
          <a:bodyPr wrap="square" rtlCol="0">
            <a:spAutoFit/>
          </a:bodyPr>
          <a:lstStyle/>
          <a:p>
            <a:pPr algn="ctr"/>
            <a:r>
              <a:rPr lang="en-US" sz="4000" dirty="0">
                <a:latin typeface="Bahnschrift SemiBold" panose="020B0502040204020203" pitchFamily="34" charset="0"/>
              </a:rPr>
              <a:t>CBC Sample Report</a:t>
            </a:r>
          </a:p>
        </p:txBody>
      </p:sp>
    </p:spTree>
    <p:extLst>
      <p:ext uri="{BB962C8B-B14F-4D97-AF65-F5344CB8AC3E}">
        <p14:creationId xmlns:p14="http://schemas.microsoft.com/office/powerpoint/2010/main" val="3508728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941</TotalTime>
  <Words>3962</Words>
  <Application>Microsoft Office PowerPoint</Application>
  <PresentationFormat>Custom</PresentationFormat>
  <Paragraphs>163</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Bahnschrift</vt:lpstr>
      <vt:lpstr>Bahnschrift SemiBold</vt:lpstr>
      <vt:lpstr>Bahnschrift SemiCondensed</vt:lpstr>
      <vt:lpstr>Calibri</vt:lpstr>
      <vt:lpstr>Constantia</vt:lpstr>
      <vt:lpstr>Lora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Add a heading</dc:title>
  <dc:creator>Yash Gupta</dc:creator>
  <cp:keywords>ZS Prize</cp:keywords>
  <cp:lastModifiedBy>Yash Gupta</cp:lastModifiedBy>
  <cp:revision>123</cp:revision>
  <dcterms:created xsi:type="dcterms:W3CDTF">2020-12-20T13:55:18Z</dcterms:created>
  <dcterms:modified xsi:type="dcterms:W3CDTF">2021-04-27T10:45:22Z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2020-12-20T00:00:00Z</vt:filetime>
  </property>
  <property fmtid="{D5CDD505-2E9C-101B-9397-08002B2CF9AE}" pid="3" name="Creator">
    <vt:lpwstr>Canva</vt:lpwstr>
  </property>
  <property fmtid="{D5CDD505-2E9C-101B-9397-08002B2CF9AE}" pid="4" name="LastSaved">
    <vt:filetime>2020-12-20T00:00:00Z</vt:filetime>
  </property>
</Properties>
</file>